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ntonio" charset="1" panose="02000503000000000000"/>
      <p:regular r:id="rId10"/>
    </p:embeddedFont>
    <p:embeddedFont>
      <p:font typeface="Antonio Bold" charset="1" panose="02000803000000000000"/>
      <p:regular r:id="rId11"/>
    </p:embeddedFont>
    <p:embeddedFont>
      <p:font typeface="Antonio Italics" charset="1" panose="02000503000000000000"/>
      <p:regular r:id="rId12"/>
    </p:embeddedFont>
    <p:embeddedFont>
      <p:font typeface="Antonio Bold Italics" charset="1" panose="02000803000000000000"/>
      <p:regular r:id="rId13"/>
    </p:embeddedFont>
    <p:embeddedFont>
      <p:font typeface="Antonio Light" charset="1" panose="02000303000000000000"/>
      <p:regular r:id="rId14"/>
    </p:embeddedFont>
    <p:embeddedFont>
      <p:font typeface="Antonio Light Italics" charset="1" panose="02000303000000000000"/>
      <p:regular r:id="rId15"/>
    </p:embeddedFont>
    <p:embeddedFont>
      <p:font typeface="Antonio Ultra-Bold" charset="1" panose="02000803000000000000"/>
      <p:regular r:id="rId16"/>
    </p:embeddedFont>
    <p:embeddedFont>
      <p:font typeface="Antonio Ultra-Bold Italics" charset="1" panose="02000803000000000000"/>
      <p:regular r:id="rId17"/>
    </p:embeddedFon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  <p:embeddedFont>
      <p:font typeface="Open Sauce Italics" charset="1" panose="00000500000000000000"/>
      <p:regular r:id="rId20"/>
    </p:embeddedFont>
    <p:embeddedFont>
      <p:font typeface="Open Sauce Bold Italics" charset="1" panose="00000800000000000000"/>
      <p:regular r:id="rId21"/>
    </p:embeddedFont>
    <p:embeddedFont>
      <p:font typeface="Open Sauce Light" charset="1" panose="00000400000000000000"/>
      <p:regular r:id="rId22"/>
    </p:embeddedFont>
    <p:embeddedFont>
      <p:font typeface="Open Sauce Light Italics" charset="1" panose="00000400000000000000"/>
      <p:regular r:id="rId23"/>
    </p:embeddedFont>
    <p:embeddedFont>
      <p:font typeface="Open Sauce Medium" charset="1" panose="00000600000000000000"/>
      <p:regular r:id="rId24"/>
    </p:embeddedFont>
    <p:embeddedFont>
      <p:font typeface="Open Sauce Medium Italics" charset="1" panose="00000600000000000000"/>
      <p:regular r:id="rId25"/>
    </p:embeddedFont>
    <p:embeddedFont>
      <p:font typeface="Open Sauce Semi-Bold" charset="1" panose="00000700000000000000"/>
      <p:regular r:id="rId26"/>
    </p:embeddedFont>
    <p:embeddedFont>
      <p:font typeface="Open Sauce Semi-Bold Italics" charset="1" panose="00000700000000000000"/>
      <p:regular r:id="rId27"/>
    </p:embeddedFont>
    <p:embeddedFont>
      <p:font typeface="Open Sauce Heavy" charset="1" panose="00000A00000000000000"/>
      <p:regular r:id="rId28"/>
    </p:embeddedFont>
    <p:embeddedFont>
      <p:font typeface="Open Sauce Heavy Italics" charset="1" panose="00000A00000000000000"/>
      <p:regular r:id="rId29"/>
    </p:embeddedFont>
    <p:embeddedFont>
      <p:font typeface="Open Sans" charset="1" panose="020B0606030504020204"/>
      <p:regular r:id="rId30"/>
    </p:embeddedFont>
    <p:embeddedFont>
      <p:font typeface="Open Sans Bold" charset="1" panose="020B0806030504020204"/>
      <p:regular r:id="rId31"/>
    </p:embeddedFont>
    <p:embeddedFont>
      <p:font typeface="Open Sans Italics" charset="1" panose="020B0606030504020204"/>
      <p:regular r:id="rId32"/>
    </p:embeddedFont>
    <p:embeddedFont>
      <p:font typeface="Open Sans Bold Italics" charset="1" panose="020B0806030504020204"/>
      <p:regular r:id="rId33"/>
    </p:embeddedFont>
    <p:embeddedFont>
      <p:font typeface="Open Sans Light" charset="1" panose="020B0306030504020204"/>
      <p:regular r:id="rId34"/>
    </p:embeddedFont>
    <p:embeddedFont>
      <p:font typeface="Open Sans Light Italics" charset="1" panose="020B0306030504020204"/>
      <p:regular r:id="rId35"/>
    </p:embeddedFont>
    <p:embeddedFont>
      <p:font typeface="Open Sans Ultra-Bold" charset="1" panose="00000000000000000000"/>
      <p:regular r:id="rId36"/>
    </p:embeddedFont>
    <p:embeddedFont>
      <p:font typeface="Open Sans Ultra-Bold Italics" charset="1" panose="000000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slides/slide1.xml" Type="http://schemas.openxmlformats.org/officeDocument/2006/relationships/slide"/><Relationship Id="rId39" Target="slides/slide2.xml" Type="http://schemas.openxmlformats.org/officeDocument/2006/relationships/slide"/><Relationship Id="rId4" Target="theme/theme1.xml" Type="http://schemas.openxmlformats.org/officeDocument/2006/relationships/theme"/><Relationship Id="rId40" Target="slides/slide3.xml" Type="http://schemas.openxmlformats.org/officeDocument/2006/relationships/slide"/><Relationship Id="rId41" Target="slides/slide4.xml" Type="http://schemas.openxmlformats.org/officeDocument/2006/relationships/slide"/><Relationship Id="rId42" Target="slides/slide5.xml" Type="http://schemas.openxmlformats.org/officeDocument/2006/relationships/slide"/><Relationship Id="rId43" Target="slides/slide6.xml" Type="http://schemas.openxmlformats.org/officeDocument/2006/relationships/slide"/><Relationship Id="rId44" Target="slides/slide7.xml" Type="http://schemas.openxmlformats.org/officeDocument/2006/relationships/slide"/><Relationship Id="rId45" Target="slides/slide8.xml" Type="http://schemas.openxmlformats.org/officeDocument/2006/relationships/slide"/><Relationship Id="rId46" Target="slides/slide9.xml" Type="http://schemas.openxmlformats.org/officeDocument/2006/relationships/slide"/><Relationship Id="rId47" Target="slides/slide10.xml" Type="http://schemas.openxmlformats.org/officeDocument/2006/relationships/slide"/><Relationship Id="rId48" Target="slides/slide11.xml" Type="http://schemas.openxmlformats.org/officeDocument/2006/relationships/slide"/><Relationship Id="rId49" Target="slides/slide12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9.jpeg" Type="http://schemas.openxmlformats.org/officeDocument/2006/relationships/image"/><Relationship Id="rId7" Target="../media/image10.jpeg" Type="http://schemas.openxmlformats.org/officeDocument/2006/relationships/image"/><Relationship Id="rId8" Target="../media/image11.jpe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207104" y="3003896"/>
            <a:ext cx="5246391" cy="524637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2499" t="0" r="-12499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44173" y="1008740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3" y="0"/>
                </a:lnTo>
                <a:lnTo>
                  <a:pt x="696513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389883" y="159283"/>
            <a:ext cx="1738835" cy="1738835"/>
          </a:xfrm>
          <a:custGeom>
            <a:avLst/>
            <a:gdLst/>
            <a:ahLst/>
            <a:cxnLst/>
            <a:rect r="r" b="b" t="t" l="l"/>
            <a:pathLst>
              <a:path h="1738835" w="1738835">
                <a:moveTo>
                  <a:pt x="0" y="0"/>
                </a:moveTo>
                <a:lnTo>
                  <a:pt x="1738834" y="0"/>
                </a:lnTo>
                <a:lnTo>
                  <a:pt x="1738834" y="1738834"/>
                </a:lnTo>
                <a:lnTo>
                  <a:pt x="0" y="17388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52978" y="1888048"/>
            <a:ext cx="8391022" cy="7262476"/>
            <a:chOff x="0" y="0"/>
            <a:chExt cx="11188030" cy="968330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23825"/>
              <a:ext cx="11061030" cy="4974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410"/>
                </a:lnSpc>
              </a:pPr>
              <a:r>
                <a:rPr lang="en-US" sz="13100" spc="-589">
                  <a:solidFill>
                    <a:srgbClr val="000000"/>
                  </a:solidFill>
                  <a:latin typeface="Antonio Bold"/>
                </a:rPr>
                <a:t>LA TRACABILITE DES PRODUITS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27000" y="5606602"/>
              <a:ext cx="11061030" cy="4076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3999">
                  <a:solidFill>
                    <a:srgbClr val="000000"/>
                  </a:solidFill>
                  <a:latin typeface="Open Sauce Bold"/>
                </a:rPr>
                <a:t>Blockchain Etherium</a:t>
              </a:r>
            </a:p>
            <a:p>
              <a:pPr>
                <a:lnSpc>
                  <a:spcPts val="3240"/>
                </a:lnSpc>
              </a:pPr>
            </a:p>
            <a:p>
              <a:pPr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Open Sauce Bold"/>
                </a:rPr>
                <a:t>Présenté par Colin VERRIERE, Nathan VERDEYME, Nabil KERKOUB</a:t>
              </a:r>
            </a:p>
            <a:p>
              <a:pPr>
                <a:lnSpc>
                  <a:spcPts val="3240"/>
                </a:lnSpc>
              </a:pPr>
            </a:p>
            <a:p>
              <a:pPr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Open Sauce Bold"/>
                </a:rPr>
                <a:t>git: https://github.com/nathan-verdeyme/TPEtherum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71898" y="614575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4173" y="1008740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3" y="0"/>
                </a:lnTo>
                <a:lnTo>
                  <a:pt x="696513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4563" y="8001706"/>
            <a:ext cx="2874786" cy="1620334"/>
          </a:xfrm>
          <a:custGeom>
            <a:avLst/>
            <a:gdLst/>
            <a:ahLst/>
            <a:cxnLst/>
            <a:rect r="r" b="b" t="t" l="l"/>
            <a:pathLst>
              <a:path h="1620334" w="2874786">
                <a:moveTo>
                  <a:pt x="0" y="0"/>
                </a:moveTo>
                <a:lnTo>
                  <a:pt x="2874786" y="0"/>
                </a:lnTo>
                <a:lnTo>
                  <a:pt x="2874786" y="1620334"/>
                </a:lnTo>
                <a:lnTo>
                  <a:pt x="0" y="16203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034204">
            <a:off x="3578834" y="7255963"/>
            <a:ext cx="1598615" cy="499988"/>
          </a:xfrm>
          <a:custGeom>
            <a:avLst/>
            <a:gdLst/>
            <a:ahLst/>
            <a:cxnLst/>
            <a:rect r="r" b="b" t="t" l="l"/>
            <a:pathLst>
              <a:path h="499988" w="1598615">
                <a:moveTo>
                  <a:pt x="0" y="0"/>
                </a:moveTo>
                <a:lnTo>
                  <a:pt x="1598616" y="0"/>
                </a:lnTo>
                <a:lnTo>
                  <a:pt x="1598616" y="499988"/>
                </a:lnTo>
                <a:lnTo>
                  <a:pt x="0" y="499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031204"/>
            <a:ext cx="6288768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Structure du </a:t>
            </a:r>
          </a:p>
          <a:p>
            <a:pPr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Smart Contract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079445" y="3866129"/>
            <a:ext cx="3150763" cy="1775885"/>
          </a:xfrm>
          <a:custGeom>
            <a:avLst/>
            <a:gdLst/>
            <a:ahLst/>
            <a:cxnLst/>
            <a:rect r="r" b="b" t="t" l="l"/>
            <a:pathLst>
              <a:path h="1775885" w="3150763">
                <a:moveTo>
                  <a:pt x="0" y="0"/>
                </a:moveTo>
                <a:lnTo>
                  <a:pt x="3150763" y="0"/>
                </a:lnTo>
                <a:lnTo>
                  <a:pt x="3150763" y="1775884"/>
                </a:lnTo>
                <a:lnTo>
                  <a:pt x="0" y="17758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264802" y="4635949"/>
            <a:ext cx="2814191" cy="363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uce Bold"/>
              </a:rPr>
              <a:t>ProductTracking.sol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17777" y="9323272"/>
            <a:ext cx="260747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uce Bold"/>
              </a:rPr>
              <a:t>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4563" y="8605492"/>
            <a:ext cx="2874786" cy="374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6"/>
              </a:lnSpc>
              <a:spcBef>
                <a:spcPct val="0"/>
              </a:spcBef>
            </a:pPr>
            <a:r>
              <a:rPr lang="en-US" sz="2247">
                <a:solidFill>
                  <a:srgbClr val="000000"/>
                </a:solidFill>
                <a:latin typeface="Open Sauce Bold"/>
              </a:rPr>
              <a:t>Owner.sol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2034204">
            <a:off x="7321014" y="5443300"/>
            <a:ext cx="1598615" cy="499988"/>
          </a:xfrm>
          <a:custGeom>
            <a:avLst/>
            <a:gdLst/>
            <a:ahLst/>
            <a:cxnLst/>
            <a:rect r="r" b="b" t="t" l="l"/>
            <a:pathLst>
              <a:path h="499988" w="1598615">
                <a:moveTo>
                  <a:pt x="0" y="0"/>
                </a:moveTo>
                <a:lnTo>
                  <a:pt x="1598616" y="0"/>
                </a:lnTo>
                <a:lnTo>
                  <a:pt x="1598616" y="499988"/>
                </a:lnTo>
                <a:lnTo>
                  <a:pt x="0" y="499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2872977">
            <a:off x="8280137" y="2868498"/>
            <a:ext cx="1598615" cy="499988"/>
          </a:xfrm>
          <a:custGeom>
            <a:avLst/>
            <a:gdLst/>
            <a:ahLst/>
            <a:cxnLst/>
            <a:rect r="r" b="b" t="t" l="l"/>
            <a:pathLst>
              <a:path h="499988" w="1598615">
                <a:moveTo>
                  <a:pt x="0" y="0"/>
                </a:moveTo>
                <a:lnTo>
                  <a:pt x="1598616" y="0"/>
                </a:lnTo>
                <a:lnTo>
                  <a:pt x="1598616" y="499987"/>
                </a:lnTo>
                <a:lnTo>
                  <a:pt x="0" y="4999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180996" y="6116953"/>
            <a:ext cx="2874786" cy="1620334"/>
          </a:xfrm>
          <a:custGeom>
            <a:avLst/>
            <a:gdLst/>
            <a:ahLst/>
            <a:cxnLst/>
            <a:rect r="r" b="b" t="t" l="l"/>
            <a:pathLst>
              <a:path h="1620334" w="2874786">
                <a:moveTo>
                  <a:pt x="0" y="0"/>
                </a:moveTo>
                <a:lnTo>
                  <a:pt x="2874786" y="0"/>
                </a:lnTo>
                <a:lnTo>
                  <a:pt x="2874786" y="1620335"/>
                </a:lnTo>
                <a:lnTo>
                  <a:pt x="0" y="16203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635939" y="6731223"/>
            <a:ext cx="3964900" cy="363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uce Bold"/>
              </a:rPr>
              <a:t>WhiteList.sol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043008" y="1302661"/>
            <a:ext cx="3150763" cy="1775885"/>
          </a:xfrm>
          <a:custGeom>
            <a:avLst/>
            <a:gdLst/>
            <a:ahLst/>
            <a:cxnLst/>
            <a:rect r="r" b="b" t="t" l="l"/>
            <a:pathLst>
              <a:path h="1775885" w="3150763">
                <a:moveTo>
                  <a:pt x="0" y="0"/>
                </a:moveTo>
                <a:lnTo>
                  <a:pt x="3150763" y="0"/>
                </a:lnTo>
                <a:lnTo>
                  <a:pt x="3150763" y="1775885"/>
                </a:lnTo>
                <a:lnTo>
                  <a:pt x="0" y="1775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01223" y="1994706"/>
            <a:ext cx="2034332" cy="363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uce Bold"/>
              </a:rPr>
              <a:t>AccessList.sol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71898" y="614575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4173" y="1008740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3" y="0"/>
                </a:lnTo>
                <a:lnTo>
                  <a:pt x="696513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81231" y="2503332"/>
            <a:ext cx="4008592" cy="7284845"/>
          </a:xfrm>
          <a:custGeom>
            <a:avLst/>
            <a:gdLst/>
            <a:ahLst/>
            <a:cxnLst/>
            <a:rect r="r" b="b" t="t" l="l"/>
            <a:pathLst>
              <a:path h="7284845" w="4008592">
                <a:moveTo>
                  <a:pt x="0" y="0"/>
                </a:moveTo>
                <a:lnTo>
                  <a:pt x="4008592" y="0"/>
                </a:lnTo>
                <a:lnTo>
                  <a:pt x="4008592" y="7284845"/>
                </a:lnTo>
                <a:lnTo>
                  <a:pt x="0" y="72848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93405" y="586382"/>
            <a:ext cx="8784244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2359"/>
              </a:lnSpc>
            </a:pPr>
            <a:r>
              <a:rPr lang="en-US" sz="10299" spc="-205">
                <a:solidFill>
                  <a:srgbClr val="000000"/>
                </a:solidFill>
                <a:latin typeface="Antonio Bold"/>
              </a:rPr>
              <a:t>Démonstration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127438" y="9323272"/>
            <a:ext cx="441424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uce Bold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886701" cy="10287000"/>
          </a:xfrm>
          <a:prstGeom prst="rect">
            <a:avLst/>
          </a:prstGeom>
          <a:solidFill>
            <a:srgbClr val="48B281"/>
          </a:solidFill>
        </p:spPr>
      </p:sp>
      <p:grpSp>
        <p:nvGrpSpPr>
          <p:cNvPr name="Group 3" id="3"/>
          <p:cNvGrpSpPr/>
          <p:nvPr/>
        </p:nvGrpSpPr>
        <p:grpSpPr>
          <a:xfrm rot="-3270436">
            <a:off x="-3819097" y="5388148"/>
            <a:ext cx="12098771" cy="6654453"/>
            <a:chOff x="0" y="0"/>
            <a:chExt cx="4060919" cy="22335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68D6A3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3716656"/>
            <a:ext cx="5541666" cy="5541644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44173" y="1008740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3" y="0"/>
                </a:lnTo>
                <a:lnTo>
                  <a:pt x="696513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956954" y="9525"/>
            <a:ext cx="81838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51552" y="2178967"/>
            <a:ext cx="8820547" cy="6425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uce Bold"/>
              </a:rPr>
              <a:t>Résumé des Points Clés</a:t>
            </a:r>
          </a:p>
          <a:p>
            <a:pPr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uce"/>
              </a:rPr>
              <a:t>Traçabilité améliorée grâce à la blockchain.</a:t>
            </a:r>
          </a:p>
          <a:p>
            <a:pPr marL="474981" indent="-237491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uce"/>
              </a:rPr>
              <a:t>Avantages significatifs : transparence, sécurité, réduction des fraudes.</a:t>
            </a:r>
          </a:p>
          <a:p>
            <a:pPr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uce"/>
              </a:rPr>
              <a:t>Impact positif sur la confiance des consommateurs et la sécurité des industries.</a:t>
            </a:r>
          </a:p>
          <a:p>
            <a:pPr>
              <a:lnSpc>
                <a:spcPts val="3080"/>
              </a:lnSpc>
            </a:pP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uce Bold"/>
              </a:rPr>
              <a:t>Évolutions futures :</a:t>
            </a:r>
            <a:r>
              <a:rPr lang="en-US" sz="2400">
                <a:solidFill>
                  <a:srgbClr val="000000"/>
                </a:solidFill>
                <a:latin typeface="Open Sauce"/>
              </a:rPr>
              <a:t> </a:t>
            </a:r>
          </a:p>
          <a:p>
            <a:pPr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intégration de nouvelles fonctionnalités, expansion sectorielle.</a:t>
            </a:r>
          </a:p>
          <a:p>
            <a:pPr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Attribution de rôles ( fabricant, transporteur, ... )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uce Bold"/>
              </a:rPr>
              <a:t>Appel à l'Action :</a:t>
            </a:r>
          </a:p>
          <a:p>
            <a:pPr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Visitez le site web de Pandabuy pour plus d'informations.</a:t>
            </a:r>
          </a:p>
          <a:p>
            <a:pPr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Participez au développement via GitHub.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170524" y="9323272"/>
            <a:ext cx="355253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uce Bold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B2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03308" y="-680073"/>
            <a:ext cx="12447308" cy="12447258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25047" r="0" b="-25047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3262501" y="2016396"/>
            <a:ext cx="5029894" cy="1769215"/>
            <a:chOff x="0" y="0"/>
            <a:chExt cx="6350000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6312027" cy="2195449"/>
            </a:xfrm>
            <a:custGeom>
              <a:avLst/>
              <a:gdLst/>
              <a:ahLst/>
              <a:cxnLst/>
              <a:rect r="r" b="b" t="t" l="l"/>
              <a:pathLst>
                <a:path h="2195449" w="6312027">
                  <a:moveTo>
                    <a:pt x="5214112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5214239" y="0"/>
                  </a:lnTo>
                  <a:cubicBezTo>
                    <a:pt x="5820537" y="0"/>
                    <a:pt x="6312027" y="491490"/>
                    <a:pt x="6312027" y="1097788"/>
                  </a:cubicBezTo>
                  <a:cubicBezTo>
                    <a:pt x="6311900" y="1703959"/>
                    <a:pt x="5820410" y="2195449"/>
                    <a:pt x="5214112" y="2195449"/>
                  </a:cubicBezTo>
                  <a:close/>
                </a:path>
              </a:pathLst>
            </a:custGeom>
            <a:solidFill>
              <a:srgbClr val="68D6A3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2233549"/>
            </a:xfrm>
            <a:custGeom>
              <a:avLst/>
              <a:gdLst/>
              <a:ahLst/>
              <a:cxnLst/>
              <a:rect r="r" b="b" t="t" l="l"/>
              <a:pathLst>
                <a:path h="2233549" w="6350000">
                  <a:moveTo>
                    <a:pt x="5233162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5233289" y="0"/>
                  </a:lnTo>
                  <a:cubicBezTo>
                    <a:pt x="5848985" y="0"/>
                    <a:pt x="6350000" y="501015"/>
                    <a:pt x="6350000" y="1116838"/>
                  </a:cubicBezTo>
                  <a:cubicBezTo>
                    <a:pt x="6350000" y="1732534"/>
                    <a:pt x="5848985" y="2233549"/>
                    <a:pt x="5233162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5233289" y="2195576"/>
                  </a:lnTo>
                  <a:cubicBezTo>
                    <a:pt x="5828030" y="2195576"/>
                    <a:pt x="6312027" y="1711706"/>
                    <a:pt x="6312027" y="1116838"/>
                  </a:cubicBezTo>
                  <a:cubicBezTo>
                    <a:pt x="6311900" y="521970"/>
                    <a:pt x="5828030" y="38100"/>
                    <a:pt x="5233162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3761858" y="2491429"/>
            <a:ext cx="4031182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09"/>
              </a:lnSpc>
            </a:pPr>
            <a:r>
              <a:rPr lang="en-US" sz="5424" spc="-108">
                <a:solidFill>
                  <a:srgbClr val="FFFFFF"/>
                </a:solidFill>
                <a:latin typeface="Antonio Bold"/>
              </a:rPr>
              <a:t>SOMMAIRE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46357" y="1101996"/>
            <a:ext cx="8484565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Open Sauce Bold"/>
              </a:rPr>
              <a:t>I</a:t>
            </a:r>
            <a:r>
              <a:rPr lang="en-US" sz="3099">
                <a:solidFill>
                  <a:srgbClr val="FFFFFF"/>
                </a:solidFill>
                <a:latin typeface="Open Sauce Bold"/>
              </a:rPr>
              <a:t>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46357" y="1829039"/>
            <a:ext cx="8484565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Open Sauce Bold"/>
              </a:rPr>
              <a:t>Choix du Sujet et Cas d'Utilisation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46357" y="3199019"/>
            <a:ext cx="8484565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Open Sauce Bold"/>
              </a:rPr>
              <a:t>Fonctionnalité Principale à Développer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46357" y="3977530"/>
            <a:ext cx="8484565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Open Sauce Bold"/>
              </a:rPr>
              <a:t>Avantages et Inconvénients de la Blockchain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46357" y="5296042"/>
            <a:ext cx="8484565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Open Sauce Bold"/>
              </a:rPr>
              <a:t>Diagramme d'Activité UML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46357" y="6017402"/>
            <a:ext cx="8484565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Open Sauce Bold"/>
              </a:rPr>
              <a:t>Structure du Smart Contract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46357" y="6741905"/>
            <a:ext cx="8484565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Open Sauce Bold"/>
              </a:rPr>
              <a:t>Démonstration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259300" y="9323272"/>
            <a:ext cx="177701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uce Bold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46357" y="2424754"/>
            <a:ext cx="8484565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Open Sauce Bold"/>
              </a:rPr>
              <a:t>Présentation de l'Équipe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886701" cy="10287000"/>
          </a:xfrm>
          <a:prstGeom prst="rect">
            <a:avLst/>
          </a:prstGeom>
          <a:solidFill>
            <a:srgbClr val="48B281"/>
          </a:solidFill>
        </p:spPr>
      </p:sp>
      <p:grpSp>
        <p:nvGrpSpPr>
          <p:cNvPr name="Group 3" id="3"/>
          <p:cNvGrpSpPr/>
          <p:nvPr/>
        </p:nvGrpSpPr>
        <p:grpSpPr>
          <a:xfrm rot="-3270436">
            <a:off x="-3819097" y="5388148"/>
            <a:ext cx="12098771" cy="6654453"/>
            <a:chOff x="0" y="0"/>
            <a:chExt cx="4060919" cy="22335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68D6A3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3716656"/>
            <a:ext cx="5541666" cy="5541644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9285" t="0" r="-39285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44173" y="1008740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3" y="0"/>
                </a:lnTo>
                <a:lnTo>
                  <a:pt x="696513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956954" y="9525"/>
            <a:ext cx="81838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56954" y="3134360"/>
            <a:ext cx="8183849" cy="183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2" indent="-248286" lvl="1">
              <a:lnSpc>
                <a:spcPts val="299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uce Semi-Bold"/>
              </a:rPr>
              <a:t>Introduction au problème</a:t>
            </a:r>
            <a:r>
              <a:rPr lang="en-US" sz="2300">
                <a:solidFill>
                  <a:srgbClr val="000000"/>
                </a:solidFill>
                <a:latin typeface="Open Sauce"/>
              </a:rPr>
              <a:t>: Dans le monde actuel, la traçabilité devient une nécessité incontournable, pour garantir la qualité et l'authenticité des produits mais aussi pour renforcer la confiance du consommateur.</a:t>
            </a:r>
          </a:p>
          <a:p>
            <a:pPr>
              <a:lnSpc>
                <a:spcPts val="299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956954" y="5482061"/>
            <a:ext cx="8302346" cy="183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2" indent="-248286" lvl="1">
              <a:lnSpc>
                <a:spcPts val="299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uce Semi-Bold"/>
              </a:rPr>
              <a:t>Défis de la traçabilité actuelle</a:t>
            </a:r>
            <a:r>
              <a:rPr lang="en-US" sz="2300">
                <a:solidFill>
                  <a:srgbClr val="000000"/>
                </a:solidFill>
                <a:latin typeface="Open Sauce"/>
              </a:rPr>
              <a:t>: Cependant, les systèmes de traçabilité sont souvent vulnérables à la fraude et à la contrefaçon, rendant difficile le suivi efficace des produits tout au long de leur cycle de vie.</a:t>
            </a:r>
          </a:p>
          <a:p>
            <a:pPr>
              <a:lnSpc>
                <a:spcPts val="299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451552" y="1214554"/>
            <a:ext cx="9470231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Open Sauce Bold"/>
              </a:rPr>
              <a:t>"Renforcer la Traçabilité des Produits avec la Blockchain"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113046" y="7776951"/>
            <a:ext cx="4147245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uce Bold"/>
              </a:rPr>
              <a:t>Cas traité : Pandabuy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33402" y="2019300"/>
            <a:ext cx="3332262" cy="78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Open Sauce Bold"/>
              </a:rPr>
              <a:t>PANDABUY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220530" y="9323272"/>
            <a:ext cx="255240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uce Bold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886701" cy="10287000"/>
          </a:xfrm>
          <a:prstGeom prst="rect">
            <a:avLst/>
          </a:prstGeom>
          <a:solidFill>
            <a:srgbClr val="48B281"/>
          </a:solidFill>
        </p:spPr>
      </p:sp>
      <p:grpSp>
        <p:nvGrpSpPr>
          <p:cNvPr name="Group 3" id="3"/>
          <p:cNvGrpSpPr/>
          <p:nvPr/>
        </p:nvGrpSpPr>
        <p:grpSpPr>
          <a:xfrm rot="-3270436">
            <a:off x="-3819097" y="5388148"/>
            <a:ext cx="12098771" cy="6654453"/>
            <a:chOff x="0" y="0"/>
            <a:chExt cx="4060919" cy="22335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68D6A3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3716656"/>
            <a:ext cx="5541666" cy="5541644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9285" t="0" r="-39285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44173" y="1008740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3" y="0"/>
                </a:lnTo>
                <a:lnTo>
                  <a:pt x="696513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956954" y="9525"/>
            <a:ext cx="8183849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Choix du Sujet et Cas d'Utilisation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56954" y="2797811"/>
            <a:ext cx="8183849" cy="59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70"/>
              </a:lnSpc>
            </a:pPr>
            <a:r>
              <a:rPr lang="en-US" sz="1900">
                <a:solidFill>
                  <a:srgbClr val="000000"/>
                </a:solidFill>
                <a:latin typeface="Open Sauce Bold"/>
              </a:rPr>
              <a:t>Qu'est-ce que Pandabuy ? </a:t>
            </a:r>
            <a:r>
              <a:rPr lang="en-US" sz="1900">
                <a:solidFill>
                  <a:srgbClr val="000000"/>
                </a:solidFill>
                <a:latin typeface="Open Sauce"/>
              </a:rPr>
              <a:t>une place de marché en ligne qui permet d'acheter des produits vestimentaires en provenance de Chine.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33402" y="2019300"/>
            <a:ext cx="3332262" cy="78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Open Sauce Bold"/>
              </a:rPr>
              <a:t>PANDABUY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56954" y="4282698"/>
            <a:ext cx="7599740" cy="137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 Bold"/>
              </a:rPr>
              <a:t>Inconvénients</a:t>
            </a:r>
            <a:r>
              <a:rPr lang="en-US" sz="2199">
                <a:solidFill>
                  <a:srgbClr val="000000"/>
                </a:solidFill>
                <a:latin typeface="Open Sauce Bold"/>
              </a:rPr>
              <a:t> de Pandabuy :</a:t>
            </a:r>
          </a:p>
          <a:p>
            <a:pPr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uce"/>
              </a:rPr>
              <a:t>Manque de t</a:t>
            </a:r>
            <a:r>
              <a:rPr lang="en-US" sz="1899">
                <a:solidFill>
                  <a:srgbClr val="000000"/>
                </a:solidFill>
                <a:latin typeface="Open Sauce"/>
              </a:rPr>
              <a:t>ransparence</a:t>
            </a:r>
          </a:p>
          <a:p>
            <a:pPr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uce"/>
              </a:rPr>
              <a:t>Sécurité des données </a:t>
            </a:r>
          </a:p>
          <a:p>
            <a:pPr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8956954" y="6316604"/>
            <a:ext cx="6963791" cy="199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uce Bold"/>
              </a:rPr>
              <a:t>Scénario : </a:t>
            </a:r>
            <a:r>
              <a:rPr lang="en-US" sz="1899">
                <a:solidFill>
                  <a:srgbClr val="000000"/>
                </a:solidFill>
                <a:latin typeface="Open Sauce"/>
              </a:rPr>
              <a:t>Suivi d'un lot de produits de vêtements , de la production à la vente au détail.</a:t>
            </a:r>
          </a:p>
          <a:p>
            <a:pPr>
              <a:lnSpc>
                <a:spcPts val="2659"/>
              </a:lnSpc>
              <a:spcBef>
                <a:spcPct val="0"/>
              </a:spcBef>
            </a:pPr>
          </a:p>
          <a:p>
            <a:pPr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uce Bold"/>
              </a:rPr>
              <a:t>Interaction consommateur : </a:t>
            </a:r>
            <a:r>
              <a:rPr lang="en-US" sz="1899">
                <a:solidFill>
                  <a:srgbClr val="000000"/>
                </a:solidFill>
                <a:latin typeface="Open Sauce"/>
              </a:rPr>
              <a:t>Possibilité pour les consommateurs de scanner un produit pour voir son histoire complète.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78350" y="9323272"/>
            <a:ext cx="260747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uce Bold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73024" y="5471601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4173" y="1008740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3" y="0"/>
                </a:lnTo>
                <a:lnTo>
                  <a:pt x="696513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783398"/>
            <a:ext cx="2688213" cy="2688203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5461270" y="2783398"/>
            <a:ext cx="2688213" cy="2688203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9892559" y="2783398"/>
            <a:ext cx="2688213" cy="2688203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943685" y="7604349"/>
            <a:ext cx="2760369" cy="1449194"/>
          </a:xfrm>
          <a:custGeom>
            <a:avLst/>
            <a:gdLst/>
            <a:ahLst/>
            <a:cxnLst/>
            <a:rect r="r" b="b" t="t" l="l"/>
            <a:pathLst>
              <a:path h="1449194" w="2760369">
                <a:moveTo>
                  <a:pt x="0" y="0"/>
                </a:moveTo>
                <a:lnTo>
                  <a:pt x="2760368" y="0"/>
                </a:lnTo>
                <a:lnTo>
                  <a:pt x="2760368" y="1449194"/>
                </a:lnTo>
                <a:lnTo>
                  <a:pt x="0" y="14491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240491" y="7741113"/>
            <a:ext cx="3177476" cy="1175666"/>
          </a:xfrm>
          <a:custGeom>
            <a:avLst/>
            <a:gdLst/>
            <a:ahLst/>
            <a:cxnLst/>
            <a:rect r="r" b="b" t="t" l="l"/>
            <a:pathLst>
              <a:path h="1175666" w="3177476">
                <a:moveTo>
                  <a:pt x="0" y="0"/>
                </a:moveTo>
                <a:lnTo>
                  <a:pt x="3177476" y="0"/>
                </a:lnTo>
                <a:lnTo>
                  <a:pt x="3177476" y="1175666"/>
                </a:lnTo>
                <a:lnTo>
                  <a:pt x="0" y="117566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729533" y="7741113"/>
            <a:ext cx="2943490" cy="1177396"/>
          </a:xfrm>
          <a:custGeom>
            <a:avLst/>
            <a:gdLst/>
            <a:ahLst/>
            <a:cxnLst/>
            <a:rect r="r" b="b" t="t" l="l"/>
            <a:pathLst>
              <a:path h="1177396" w="2943490">
                <a:moveTo>
                  <a:pt x="0" y="0"/>
                </a:moveTo>
                <a:lnTo>
                  <a:pt x="2943491" y="0"/>
                </a:lnTo>
                <a:lnTo>
                  <a:pt x="2943491" y="1177396"/>
                </a:lnTo>
                <a:lnTo>
                  <a:pt x="0" y="117739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094086" y="678373"/>
            <a:ext cx="8099827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Présentation de l'Équipe</a:t>
            </a:r>
          </a:p>
          <a:p>
            <a:pPr algn="ctr" marL="0" indent="0" lvl="0">
              <a:lnSpc>
                <a:spcPts val="839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05151" y="5664426"/>
            <a:ext cx="2735312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Nabil KERKOUB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508975" y="5664426"/>
            <a:ext cx="2640509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Colin VERRIERE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78348" y="5664426"/>
            <a:ext cx="3316635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Nathan VERDEYME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02084" y="6326729"/>
            <a:ext cx="2598390" cy="102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Developpeur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Tiime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37314" y="6326729"/>
            <a:ext cx="2783830" cy="102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Superviseur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Bouygues Telecom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3685" y="6326729"/>
            <a:ext cx="2858244" cy="102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Chef de Projet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Dassault Aviation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220754" y="9323272"/>
            <a:ext cx="254794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uce Bold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92454" y="8780304"/>
            <a:ext cx="2378991" cy="193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2"/>
              </a:lnSpc>
            </a:pPr>
            <a:r>
              <a:rPr lang="en-US" sz="1225">
                <a:solidFill>
                  <a:srgbClr val="FFFFFF"/>
                </a:solidFill>
                <a:latin typeface="Open Sauce"/>
              </a:rPr>
              <a:t>Retourner à la vue d'esemble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704850" y="0"/>
            <a:ext cx="6830614" cy="10287000"/>
          </a:xfrm>
          <a:custGeom>
            <a:avLst/>
            <a:gdLst/>
            <a:ahLst/>
            <a:cxnLst/>
            <a:rect r="r" b="b" t="t" l="l"/>
            <a:pathLst>
              <a:path h="10287000" w="6830614">
                <a:moveTo>
                  <a:pt x="0" y="0"/>
                </a:moveTo>
                <a:lnTo>
                  <a:pt x="6830614" y="0"/>
                </a:lnTo>
                <a:lnTo>
                  <a:pt x="68306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973" t="0" r="-144762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95598" y="461796"/>
            <a:ext cx="10889568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 spc="-112">
                <a:solidFill>
                  <a:srgbClr val="000000"/>
                </a:solidFill>
                <a:latin typeface="Antonio Bold"/>
              </a:rPr>
              <a:t>Fonctionnalités Clés à apporter </a:t>
            </a:r>
          </a:p>
          <a:p>
            <a:pPr algn="just" marL="0" indent="0" lvl="0">
              <a:lnSpc>
                <a:spcPts val="4200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6841151" y="5143500"/>
            <a:ext cx="2825043" cy="3344557"/>
            <a:chOff x="0" y="0"/>
            <a:chExt cx="3766725" cy="445941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548835"/>
              <a:ext cx="3766725" cy="2910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uce"/>
                </a:rPr>
                <a:t>Permettre le suivi continu des produits tout au long de la chaîne d'approvisionnement, de la source jusqu'au consommateur final.</a:t>
              </a:r>
            </a:p>
            <a:p>
              <a:pPr>
                <a:lnSpc>
                  <a:spcPts val="2520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9525"/>
              <a:ext cx="3766725" cy="1196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70"/>
                </a:lnSpc>
              </a:pPr>
              <a:r>
                <a:rPr lang="en-US" sz="1900">
                  <a:solidFill>
                    <a:srgbClr val="000000"/>
                  </a:solidFill>
                  <a:latin typeface="Open Sauce Bold"/>
                </a:rPr>
                <a:t>TRAÇABILITÉ EN TEMPS RÉEL : </a:t>
              </a:r>
            </a:p>
            <a:p>
              <a:pPr>
                <a:lnSpc>
                  <a:spcPts val="247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547547" y="5143500"/>
            <a:ext cx="3171796" cy="3039757"/>
            <a:chOff x="0" y="0"/>
            <a:chExt cx="4229061" cy="405301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142435"/>
              <a:ext cx="4229061" cy="2910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uce"/>
                </a:rPr>
                <a:t>Chaque étape du parcours d'un produit est enregistrée sur la blockchain, garantissant l'intégrité et l'invulnérabilité des données.</a:t>
              </a:r>
            </a:p>
            <a:p>
              <a:pPr>
                <a:lnSpc>
                  <a:spcPts val="2520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4229061" cy="790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70"/>
                </a:lnSpc>
              </a:pPr>
              <a:r>
                <a:rPr lang="en-US" sz="1900">
                  <a:solidFill>
                    <a:srgbClr val="000000"/>
                  </a:solidFill>
                  <a:latin typeface="Open Sauce Bold"/>
                </a:rPr>
                <a:t>ENREGISTREMENT DE CHAQUE TRANSACTION :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253943" y="5143500"/>
            <a:ext cx="2825043" cy="3344557"/>
            <a:chOff x="0" y="0"/>
            <a:chExt cx="3766725" cy="445941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548835"/>
              <a:ext cx="3766725" cy="2910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uce"/>
                </a:rPr>
                <a:t>Automatiser et sécuriser les transactions entre les différentes parties (producteurs, transporteurs, détaillants, consommateurs).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3766725" cy="1196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70"/>
                </a:lnSpc>
              </a:pPr>
              <a:r>
                <a:rPr lang="en-US" sz="1900">
                  <a:solidFill>
                    <a:srgbClr val="000000"/>
                  </a:solidFill>
                  <a:latin typeface="Open Sauce Bold"/>
                </a:rPr>
                <a:t>UTILISATION DES SMART CONTRACTS :</a:t>
              </a:r>
            </a:p>
            <a:p>
              <a:pPr>
                <a:lnSpc>
                  <a:spcPts val="247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218968" y="9323272"/>
            <a:ext cx="258366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uce Bold"/>
              </a:rPr>
              <a:t>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41151" y="2206108"/>
            <a:ext cx="4839891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</a:rPr>
              <a:t>Gestion de la propriété 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</a:rPr>
              <a:t>Gestion d’une liste blanche </a:t>
            </a:r>
          </a:p>
          <a:p>
            <a:pPr>
              <a:lnSpc>
                <a:spcPts val="349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2462090" y="2662038"/>
            <a:ext cx="3942308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</a:rPr>
              <a:t>Gestion des produits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</a:rPr>
              <a:t>Transfert de propriété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71898" y="614575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7707334" y="847725"/>
          <a:ext cx="9542441" cy="8591550"/>
        </p:xfrm>
        <a:graphic>
          <a:graphicData uri="http://schemas.openxmlformats.org/drawingml/2006/table">
            <a:tbl>
              <a:tblPr/>
              <a:tblGrid>
                <a:gridCol w="4771220"/>
                <a:gridCol w="4771220"/>
              </a:tblGrid>
              <a:tr h="28294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 Bold"/>
                        </a:rPr>
                        <a:t>Transparence accrue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 Bold"/>
                        </a:rPr>
                        <a:t>Complexité technique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</a:tr>
              <a:tr h="28066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 Bold"/>
                        </a:rPr>
                        <a:t>Sécurité renforcée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 Bold"/>
                        </a:rPr>
                        <a:t>Evolutivité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</a:tr>
              <a:tr h="29554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 Bold"/>
                        </a:rPr>
                        <a:t>Gouvernance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 Bold"/>
                        </a:rPr>
                        <a:t>Interprétation réglementaire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587979" y="8780304"/>
            <a:ext cx="2378991" cy="193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2"/>
              </a:lnSpc>
            </a:pPr>
            <a:r>
              <a:rPr lang="en-US" sz="1225">
                <a:solidFill>
                  <a:srgbClr val="FFFFFF"/>
                </a:solidFill>
                <a:latin typeface="Open Sauce"/>
              </a:rPr>
              <a:t>Retourner à la vue d'ensemble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567113"/>
            <a:ext cx="5972777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Avantages et Inconvéniants de la Blockchain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44173" y="1008740"/>
            <a:ext cx="4145937" cy="717383"/>
            <a:chOff x="0" y="0"/>
            <a:chExt cx="5527915" cy="9565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28685" cy="956511"/>
            </a:xfrm>
            <a:custGeom>
              <a:avLst/>
              <a:gdLst/>
              <a:ahLst/>
              <a:cxnLst/>
              <a:rect r="r" b="b" t="t" l="l"/>
              <a:pathLst>
                <a:path h="956511" w="928685">
                  <a:moveTo>
                    <a:pt x="0" y="0"/>
                  </a:moveTo>
                  <a:lnTo>
                    <a:pt x="928685" y="0"/>
                  </a:lnTo>
                  <a:lnTo>
                    <a:pt x="928685" y="956511"/>
                  </a:lnTo>
                  <a:lnTo>
                    <a:pt x="0" y="956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245662" y="290527"/>
              <a:ext cx="4282253" cy="321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0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182593" y="110371"/>
            <a:ext cx="161121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uce Bold"/>
              </a:rPr>
              <a:t>Avantages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20924" y="110371"/>
            <a:ext cx="213851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uce Bold"/>
              </a:rPr>
              <a:t>Inconvénients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17777" y="9323272"/>
            <a:ext cx="260747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uce Bold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04395" y="-9088981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4422580"/>
            <a:ext cx="15961269" cy="4400350"/>
          </a:xfrm>
          <a:custGeom>
            <a:avLst/>
            <a:gdLst/>
            <a:ahLst/>
            <a:cxnLst/>
            <a:rect r="r" b="b" t="t" l="l"/>
            <a:pathLst>
              <a:path h="4400350" w="15961269">
                <a:moveTo>
                  <a:pt x="0" y="0"/>
                </a:moveTo>
                <a:lnTo>
                  <a:pt x="15961269" y="0"/>
                </a:lnTo>
                <a:lnTo>
                  <a:pt x="15961269" y="4400350"/>
                </a:lnTo>
                <a:lnTo>
                  <a:pt x="0" y="4400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91302" y="898950"/>
            <a:ext cx="5820145" cy="3029053"/>
            <a:chOff x="0" y="0"/>
            <a:chExt cx="7760194" cy="403873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7760194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Diagramme d’Activité UML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567285"/>
              <a:ext cx="7760194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231544" y="9323272"/>
            <a:ext cx="233214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uce Bold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50215" y="8064722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4173" y="1008740"/>
            <a:ext cx="696514" cy="717383"/>
          </a:xfrm>
          <a:custGeom>
            <a:avLst/>
            <a:gdLst/>
            <a:ahLst/>
            <a:cxnLst/>
            <a:rect r="r" b="b" t="t" l="l"/>
            <a:pathLst>
              <a:path h="717383" w="696514">
                <a:moveTo>
                  <a:pt x="0" y="0"/>
                </a:moveTo>
                <a:lnTo>
                  <a:pt x="696513" y="0"/>
                </a:lnTo>
                <a:lnTo>
                  <a:pt x="696513" y="717383"/>
                </a:lnTo>
                <a:lnTo>
                  <a:pt x="0" y="717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85199" y="-1073052"/>
            <a:ext cx="4294828" cy="5311161"/>
          </a:xfrm>
          <a:custGeom>
            <a:avLst/>
            <a:gdLst/>
            <a:ahLst/>
            <a:cxnLst/>
            <a:rect r="r" b="b" t="t" l="l"/>
            <a:pathLst>
              <a:path h="5311161" w="4294828">
                <a:moveTo>
                  <a:pt x="0" y="0"/>
                </a:moveTo>
                <a:lnTo>
                  <a:pt x="4294828" y="0"/>
                </a:lnTo>
                <a:lnTo>
                  <a:pt x="4294828" y="5311161"/>
                </a:lnTo>
                <a:lnTo>
                  <a:pt x="0" y="53111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7432744" y="1582528"/>
            <a:ext cx="11967141" cy="9673625"/>
            <a:chOff x="0" y="0"/>
            <a:chExt cx="5707743" cy="46138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07743" cy="4613848"/>
            </a:xfrm>
            <a:custGeom>
              <a:avLst/>
              <a:gdLst/>
              <a:ahLst/>
              <a:cxnLst/>
              <a:rect r="r" b="b" t="t" l="l"/>
              <a:pathLst>
                <a:path h="4613848" w="5707743">
                  <a:moveTo>
                    <a:pt x="2853872" y="0"/>
                  </a:moveTo>
                  <a:cubicBezTo>
                    <a:pt x="1277722" y="0"/>
                    <a:pt x="0" y="1032845"/>
                    <a:pt x="0" y="2306924"/>
                  </a:cubicBezTo>
                  <a:cubicBezTo>
                    <a:pt x="0" y="3581003"/>
                    <a:pt x="1277722" y="4613848"/>
                    <a:pt x="2853872" y="4613848"/>
                  </a:cubicBezTo>
                  <a:cubicBezTo>
                    <a:pt x="4430021" y="4613848"/>
                    <a:pt x="5707743" y="3581003"/>
                    <a:pt x="5707743" y="2306924"/>
                  </a:cubicBezTo>
                  <a:cubicBezTo>
                    <a:pt x="5707743" y="1032845"/>
                    <a:pt x="4430021" y="0"/>
                    <a:pt x="2853872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716639" y="1357907"/>
            <a:ext cx="12631511" cy="6683834"/>
          </a:xfrm>
          <a:custGeom>
            <a:avLst/>
            <a:gdLst/>
            <a:ahLst/>
            <a:cxnLst/>
            <a:rect r="r" b="b" t="t" l="l"/>
            <a:pathLst>
              <a:path h="6683834" w="12631511">
                <a:moveTo>
                  <a:pt x="0" y="0"/>
                </a:moveTo>
                <a:lnTo>
                  <a:pt x="12631511" y="0"/>
                </a:lnTo>
                <a:lnTo>
                  <a:pt x="12631511" y="6683833"/>
                </a:lnTo>
                <a:lnTo>
                  <a:pt x="0" y="66838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6531" y="5018871"/>
            <a:ext cx="5103800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Diagramme </a:t>
            </a:r>
          </a:p>
          <a:p>
            <a:pPr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de classe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16586" y="9323272"/>
            <a:ext cx="263128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uce Bold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DAGCw_Wt2ts</dc:identifier>
  <dcterms:modified xsi:type="dcterms:W3CDTF">2011-08-01T06:04:30Z</dcterms:modified>
  <cp:revision>1</cp:revision>
  <dc:title>Copie de startup</dc:title>
</cp:coreProperties>
</file>