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7" r:id="rId2"/>
    <p:sldId id="275" r:id="rId3"/>
    <p:sldId id="276" r:id="rId4"/>
    <p:sldId id="277" r:id="rId5"/>
    <p:sldId id="278" r:id="rId6"/>
    <p:sldId id="279" r:id="rId7"/>
    <p:sldId id="281" r:id="rId8"/>
    <p:sldId id="280" r:id="rId9"/>
    <p:sldId id="282" r:id="rId1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1152">
          <p15:clr>
            <a:srgbClr val="A4A3A4"/>
          </p15:clr>
        </p15:guide>
        <p15:guide id="5" orient="horz" pos="3360">
          <p15:clr>
            <a:srgbClr val="A4A3A4"/>
          </p15:clr>
        </p15:guide>
        <p15:guide id="6" orient="horz" pos="3072">
          <p15:clr>
            <a:srgbClr val="A4A3A4"/>
          </p15:clr>
        </p15:guide>
        <p15:guide id="7" orient="horz" pos="864">
          <p15:clr>
            <a:srgbClr val="A4A3A4"/>
          </p15:clr>
        </p15:guide>
        <p15:guide id="8" orient="horz" pos="528">
          <p15:clr>
            <a:srgbClr val="A4A3A4"/>
          </p15:clr>
        </p15:guide>
        <p15:guide id="9" orient="horz" pos="2784">
          <p15:clr>
            <a:srgbClr val="A4A3A4"/>
          </p15:clr>
        </p15:guide>
        <p15:guide id="10" pos="3839">
          <p15:clr>
            <a:srgbClr val="A4A3A4"/>
          </p15:clr>
        </p15:guide>
        <p15:guide id="11" pos="959">
          <p15:clr>
            <a:srgbClr val="A4A3A4"/>
          </p15:clr>
        </p15:guide>
        <p15:guide id="12" pos="7007">
          <p15:clr>
            <a:srgbClr val="A4A3A4"/>
          </p15:clr>
        </p15:guide>
        <p15:guide id="13" pos="6719">
          <p15:clr>
            <a:srgbClr val="A4A3A4"/>
          </p15:clr>
        </p15:guide>
        <p15:guide id="14" pos="6143">
          <p15:clr>
            <a:srgbClr val="A4A3A4"/>
          </p15:clr>
        </p15:guide>
        <p15:guide id="15" pos="3983">
          <p15:clr>
            <a:srgbClr val="A4A3A4"/>
          </p15:clr>
        </p15:guide>
        <p15:guide id="16" pos="527">
          <p15:clr>
            <a:srgbClr val="A4A3A4"/>
          </p15:clr>
        </p15:guide>
        <p15:guide id="17" pos="715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p:cViewPr varScale="1">
        <p:scale>
          <a:sx n="103" d="100"/>
          <a:sy n="103" d="100"/>
        </p:scale>
        <p:origin x="150" y="384"/>
      </p:cViewPr>
      <p:guideLst>
        <p:guide orient="horz" pos="2160"/>
        <p:guide orient="horz" pos="1008"/>
        <p:guide orient="horz" pos="3792"/>
        <p:guide orient="horz" pos="1152"/>
        <p:guide orient="horz" pos="3360"/>
        <p:guide orient="horz" pos="3072"/>
        <p:guide orient="horz" pos="864"/>
        <p:guide orient="horz" pos="528"/>
        <p:guide orient="horz" pos="2784"/>
        <p:guide pos="3839"/>
        <p:guide pos="959"/>
        <p:guide pos="7007"/>
        <p:guide pos="6719"/>
        <p:guide pos="6143"/>
        <p:guide pos="3983"/>
        <p:guide pos="527"/>
        <p:guide pos="7151"/>
      </p:guideLst>
    </p:cSldViewPr>
  </p:slideViewPr>
  <p:notesTextViewPr>
    <p:cViewPr>
      <p:scale>
        <a:sx n="1" d="1"/>
        <a:sy n="1" d="1"/>
      </p:scale>
      <p:origin x="0" y="0"/>
    </p:cViewPr>
  </p:notesTextViewPr>
  <p:notesViewPr>
    <p:cSldViewPr>
      <p:cViewPr varScale="1">
        <p:scale>
          <a:sx n="84" d="100"/>
          <a:sy n="84" d="100"/>
        </p:scale>
        <p:origin x="1002" y="6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04A8D02-4E65-4CCD-8312-4AB164C6C77D}" type="datetimeFigureOut">
              <a:rPr lang="en-US"/>
              <a:t>4/5/2017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C119DBA-4540-49B3-8FA9-6259387ECF9E}" type="slidenum">
              <a:rPr/>
              <a:t>‹#›</a:t>
            </a:fld>
            <a:endParaRPr/>
          </a:p>
        </p:txBody>
      </p:sp>
    </p:spTree>
    <p:extLst>
      <p:ext uri="{BB962C8B-B14F-4D97-AF65-F5344CB8AC3E}">
        <p14:creationId xmlns:p14="http://schemas.microsoft.com/office/powerpoint/2010/main" val="3587619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A755D9-D361-47B8-9652-3B4EA9776CE5}" type="datetimeFigureOut">
              <a:rPr lang="en-US"/>
              <a:t>4/5/2017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B36274-F2B9-4C45-BBB4-0EDF4CD651A7}" type="slidenum">
              <a:rPr/>
              <a:t>‹#›</a:t>
            </a:fld>
            <a:endParaRPr/>
          </a:p>
        </p:txBody>
      </p:sp>
    </p:spTree>
    <p:extLst>
      <p:ext uri="{BB962C8B-B14F-4D97-AF65-F5344CB8AC3E}">
        <p14:creationId xmlns:p14="http://schemas.microsoft.com/office/powerpoint/2010/main" val="2147688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3B36274-F2B9-4C45-BBB4-0EDF4CD651A7}" type="slidenum">
              <a:rPr lang="en-US"/>
              <a:t>1</a:t>
            </a:fld>
            <a:endParaRPr lang="en-US"/>
          </a:p>
        </p:txBody>
      </p:sp>
    </p:spTree>
    <p:extLst>
      <p:ext uri="{BB962C8B-B14F-4D97-AF65-F5344CB8AC3E}">
        <p14:creationId xmlns:p14="http://schemas.microsoft.com/office/powerpoint/2010/main" val="12450234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371600"/>
            <a:ext cx="9144000" cy="3505200"/>
          </a:xfrm>
        </p:spPr>
        <p:txBody>
          <a:bodyPr>
            <a:noAutofit/>
          </a:bodyPr>
          <a:lstStyle>
            <a:lvl1pPr>
              <a:defRPr sz="7200"/>
            </a:lvl1pPr>
          </a:lstStyle>
          <a:p>
            <a:r>
              <a:rPr lang="en-US"/>
              <a:t>Click to edit Master title style</a:t>
            </a:r>
            <a:endParaRPr/>
          </a:p>
        </p:txBody>
      </p:sp>
      <p:sp>
        <p:nvSpPr>
          <p:cNvPr id="3" name="Subtitle 2"/>
          <p:cNvSpPr>
            <a:spLocks noGrp="1"/>
          </p:cNvSpPr>
          <p:nvPr>
            <p:ph type="subTitle" idx="1"/>
          </p:nvPr>
        </p:nvSpPr>
        <p:spPr>
          <a:xfrm>
            <a:off x="1522413" y="4953000"/>
            <a:ext cx="8229600" cy="1066800"/>
          </a:xfrm>
        </p:spPr>
        <p:txBody>
          <a:bodyPr>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5" name="Footer Placeholder 3"/>
          <p:cNvSpPr>
            <a:spLocks noGrp="1"/>
          </p:cNvSpPr>
          <p:nvPr>
            <p:ph type="ftr" sz="quarter" idx="11"/>
          </p:nvPr>
        </p:nvSpPr>
        <p:spPr/>
        <p:txBody>
          <a:bodyPr/>
          <a:lstStyle/>
          <a:p>
            <a:endParaRPr dirty="0"/>
          </a:p>
        </p:txBody>
      </p:sp>
      <p:sp>
        <p:nvSpPr>
          <p:cNvPr id="4" name="Date Placeholder 4"/>
          <p:cNvSpPr>
            <a:spLocks noGrp="1"/>
          </p:cNvSpPr>
          <p:nvPr>
            <p:ph type="dt" sz="half" idx="10"/>
          </p:nvPr>
        </p:nvSpPr>
        <p:spPr/>
        <p:txBody>
          <a:bodyPr/>
          <a:lstStyle/>
          <a:p>
            <a:fld id="{83829175-527E-46A3-863C-1BB1F163B849}" type="datetimeFigureOut">
              <a:rPr lang="en-US"/>
              <a:t>4/5/2017</a:t>
            </a:fld>
            <a:endParaRPr dirty="0"/>
          </a:p>
        </p:txBody>
      </p:sp>
      <p:sp>
        <p:nvSpPr>
          <p:cNvPr id="6" name="Slide Number Placeholder 5"/>
          <p:cNvSpPr>
            <a:spLocks noGrp="1"/>
          </p:cNvSpPr>
          <p:nvPr>
            <p:ph type="sldNum" sz="quarter" idx="12"/>
          </p:nvPr>
        </p:nvSpPr>
        <p:spPr/>
        <p:txBody>
          <a:bodyPr/>
          <a:lstStyle/>
          <a:p>
            <a:fld id="{E5137D0E-4A4F-4307-8994-C1891D747D59}" type="slidenum">
              <a:rPr/>
              <a:t>‹#›</a:t>
            </a:fld>
            <a:endParaRPr dirty="0"/>
          </a:p>
        </p:txBody>
      </p:sp>
    </p:spTree>
    <p:extLst>
      <p:ext uri="{BB962C8B-B14F-4D97-AF65-F5344CB8AC3E}">
        <p14:creationId xmlns:p14="http://schemas.microsoft.com/office/powerpoint/2010/main" val="2856865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baseline="0"/>
            </a:lvl6pPr>
            <a:lvl7pPr>
              <a:defRPr baseline="0"/>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3"/>
          <p:cNvSpPr>
            <a:spLocks noGrp="1"/>
          </p:cNvSpPr>
          <p:nvPr>
            <p:ph type="ftr" sz="quarter" idx="11"/>
          </p:nvPr>
        </p:nvSpPr>
        <p:spPr/>
        <p:txBody>
          <a:bodyPr/>
          <a:lstStyle/>
          <a:p>
            <a:endParaRPr dirty="0"/>
          </a:p>
        </p:txBody>
      </p:sp>
      <p:sp>
        <p:nvSpPr>
          <p:cNvPr id="4" name="Date Placeholder 4"/>
          <p:cNvSpPr>
            <a:spLocks noGrp="1"/>
          </p:cNvSpPr>
          <p:nvPr>
            <p:ph type="dt" sz="half" idx="10"/>
          </p:nvPr>
        </p:nvSpPr>
        <p:spPr/>
        <p:txBody>
          <a:bodyPr/>
          <a:lstStyle/>
          <a:p>
            <a:fld id="{83829175-527E-46A3-863C-1BB1F163B849}" type="datetimeFigureOut">
              <a:rPr lang="en-US"/>
              <a:t>4/5/2017</a:t>
            </a:fld>
            <a:endParaRPr/>
          </a:p>
        </p:txBody>
      </p:sp>
      <p:sp>
        <p:nvSpPr>
          <p:cNvPr id="6" name="Slide Number Placeholder 5"/>
          <p:cNvSpPr>
            <a:spLocks noGrp="1"/>
          </p:cNvSpPr>
          <p:nvPr>
            <p:ph type="sldNum" sz="quarter" idx="12"/>
          </p:nvPr>
        </p:nvSpPr>
        <p:spPr/>
        <p:txBody>
          <a:bodyPr/>
          <a:lstStyle/>
          <a:p>
            <a:fld id="{E5137D0E-4A4F-4307-8994-C1891D747D59}" type="slidenum">
              <a:rPr/>
              <a:t>‹#›</a:t>
            </a:fld>
            <a:endParaRPr/>
          </a:p>
        </p:txBody>
      </p:sp>
    </p:spTree>
    <p:extLst>
      <p:ext uri="{BB962C8B-B14F-4D97-AF65-F5344CB8AC3E}">
        <p14:creationId xmlns:p14="http://schemas.microsoft.com/office/powerpoint/2010/main" val="1842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52012" y="533400"/>
            <a:ext cx="1371600" cy="5592764"/>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1" y="533400"/>
            <a:ext cx="8077201" cy="5592764"/>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3"/>
          <p:cNvSpPr>
            <a:spLocks noGrp="1"/>
          </p:cNvSpPr>
          <p:nvPr>
            <p:ph type="ftr" sz="quarter" idx="11"/>
          </p:nvPr>
        </p:nvSpPr>
        <p:spPr/>
        <p:txBody>
          <a:bodyPr/>
          <a:lstStyle/>
          <a:p>
            <a:endParaRPr/>
          </a:p>
        </p:txBody>
      </p:sp>
      <p:sp>
        <p:nvSpPr>
          <p:cNvPr id="4" name="Date Placeholder 4"/>
          <p:cNvSpPr>
            <a:spLocks noGrp="1"/>
          </p:cNvSpPr>
          <p:nvPr>
            <p:ph type="dt" sz="half" idx="10"/>
          </p:nvPr>
        </p:nvSpPr>
        <p:spPr/>
        <p:txBody>
          <a:bodyPr/>
          <a:lstStyle/>
          <a:p>
            <a:fld id="{83829175-527E-46A3-863C-1BB1F163B849}" type="datetimeFigureOut">
              <a:rPr lang="en-US"/>
              <a:t>4/5/2017</a:t>
            </a:fld>
            <a:endParaRPr/>
          </a:p>
        </p:txBody>
      </p:sp>
      <p:sp>
        <p:nvSpPr>
          <p:cNvPr id="6" name="Slide Number Placeholder 5"/>
          <p:cNvSpPr>
            <a:spLocks noGrp="1"/>
          </p:cNvSpPr>
          <p:nvPr>
            <p:ph type="sldNum" sz="quarter" idx="12"/>
          </p:nvPr>
        </p:nvSpPr>
        <p:spPr/>
        <p:txBody>
          <a:bodyPr/>
          <a:lstStyle/>
          <a:p>
            <a:fld id="{E5137D0E-4A4F-4307-8994-C1891D747D59}" type="slidenum">
              <a:rPr/>
              <a:t>‹#›</a:t>
            </a:fld>
            <a:endParaRPr/>
          </a:p>
        </p:txBody>
      </p:sp>
    </p:spTree>
    <p:extLst>
      <p:ext uri="{BB962C8B-B14F-4D97-AF65-F5344CB8AC3E}">
        <p14:creationId xmlns:p14="http://schemas.microsoft.com/office/powerpoint/2010/main" val="155018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baseline="0"/>
            </a:lvl6pPr>
            <a:lvl7pPr>
              <a:defRPr baseline="0"/>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3"/>
          <p:cNvSpPr>
            <a:spLocks noGrp="1"/>
          </p:cNvSpPr>
          <p:nvPr>
            <p:ph type="ftr" sz="quarter" idx="11"/>
          </p:nvPr>
        </p:nvSpPr>
        <p:spPr/>
        <p:txBody>
          <a:bodyPr/>
          <a:lstStyle/>
          <a:p>
            <a:endParaRPr dirty="0"/>
          </a:p>
        </p:txBody>
      </p:sp>
      <p:sp>
        <p:nvSpPr>
          <p:cNvPr id="4" name="Date Placeholder 4"/>
          <p:cNvSpPr>
            <a:spLocks noGrp="1"/>
          </p:cNvSpPr>
          <p:nvPr>
            <p:ph type="dt" sz="half" idx="10"/>
          </p:nvPr>
        </p:nvSpPr>
        <p:spPr/>
        <p:txBody>
          <a:bodyPr/>
          <a:lstStyle/>
          <a:p>
            <a:fld id="{83829175-527E-46A3-863C-1BB1F163B849}" type="datetimeFigureOut">
              <a:rPr lang="en-US"/>
              <a:t>4/5/2017</a:t>
            </a:fld>
            <a:endParaRPr dirty="0"/>
          </a:p>
        </p:txBody>
      </p:sp>
      <p:sp>
        <p:nvSpPr>
          <p:cNvPr id="6" name="Slide Number Placeholder 5"/>
          <p:cNvSpPr>
            <a:spLocks noGrp="1"/>
          </p:cNvSpPr>
          <p:nvPr>
            <p:ph type="sldNum" sz="quarter" idx="12"/>
          </p:nvPr>
        </p:nvSpPr>
        <p:spPr/>
        <p:txBody>
          <a:bodyPr/>
          <a:lstStyle/>
          <a:p>
            <a:fld id="{E5137D0E-4A4F-4307-8994-C1891D747D59}" type="slidenum">
              <a:rPr/>
              <a:t>‹#›</a:t>
            </a:fld>
            <a:endParaRPr dirty="0"/>
          </a:p>
        </p:txBody>
      </p:sp>
    </p:spTree>
    <p:extLst>
      <p:ext uri="{BB962C8B-B14F-4D97-AF65-F5344CB8AC3E}">
        <p14:creationId xmlns:p14="http://schemas.microsoft.com/office/powerpoint/2010/main" val="1299455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2414" y="2514601"/>
            <a:ext cx="9144000" cy="2819400"/>
          </a:xfrm>
        </p:spPr>
        <p:txBody>
          <a:bodyPr anchor="b">
            <a:noAutofit/>
          </a:bodyPr>
          <a:lstStyle>
            <a:lvl1pPr algn="l">
              <a:defRPr sz="6600" b="0" i="0" cap="none" baseline="0"/>
            </a:lvl1pPr>
          </a:lstStyle>
          <a:p>
            <a:r>
              <a:rPr lang="en-US"/>
              <a:t>Click to edit Master title style</a:t>
            </a:r>
            <a:endParaRPr dirty="0"/>
          </a:p>
        </p:txBody>
      </p:sp>
      <p:sp>
        <p:nvSpPr>
          <p:cNvPr id="3" name="Text Placeholder 2"/>
          <p:cNvSpPr>
            <a:spLocks noGrp="1"/>
          </p:cNvSpPr>
          <p:nvPr>
            <p:ph type="body" idx="1"/>
          </p:nvPr>
        </p:nvSpPr>
        <p:spPr>
          <a:xfrm>
            <a:off x="1522413" y="990600"/>
            <a:ext cx="8229600"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3"/>
          <p:cNvSpPr>
            <a:spLocks noGrp="1"/>
          </p:cNvSpPr>
          <p:nvPr>
            <p:ph type="ftr" sz="quarter" idx="11"/>
          </p:nvPr>
        </p:nvSpPr>
        <p:spPr/>
        <p:txBody>
          <a:bodyPr/>
          <a:lstStyle/>
          <a:p>
            <a:endParaRPr dirty="0"/>
          </a:p>
        </p:txBody>
      </p:sp>
      <p:sp>
        <p:nvSpPr>
          <p:cNvPr id="4" name="Date Placeholder 4"/>
          <p:cNvSpPr>
            <a:spLocks noGrp="1"/>
          </p:cNvSpPr>
          <p:nvPr>
            <p:ph type="dt" sz="half" idx="10"/>
          </p:nvPr>
        </p:nvSpPr>
        <p:spPr/>
        <p:txBody>
          <a:bodyPr/>
          <a:lstStyle/>
          <a:p>
            <a:fld id="{83829175-527E-46A3-863C-1BB1F163B849}" type="datetimeFigureOut">
              <a:rPr lang="en-US"/>
              <a:t>4/5/2017</a:t>
            </a:fld>
            <a:endParaRPr dirty="0"/>
          </a:p>
        </p:txBody>
      </p:sp>
      <p:sp>
        <p:nvSpPr>
          <p:cNvPr id="6" name="Slide Number Placeholder 5"/>
          <p:cNvSpPr>
            <a:spLocks noGrp="1"/>
          </p:cNvSpPr>
          <p:nvPr>
            <p:ph type="sldNum" sz="quarter" idx="12"/>
          </p:nvPr>
        </p:nvSpPr>
        <p:spPr/>
        <p:txBody>
          <a:bodyPr/>
          <a:lstStyle/>
          <a:p>
            <a:fld id="{E5137D0E-4A4F-4307-8994-C1891D747D59}" type="slidenum">
              <a:rPr/>
              <a:t>‹#›</a:t>
            </a:fld>
            <a:endParaRPr dirty="0"/>
          </a:p>
        </p:txBody>
      </p:sp>
    </p:spTree>
    <p:extLst>
      <p:ext uri="{BB962C8B-B14F-4D97-AF65-F5344CB8AC3E}">
        <p14:creationId xmlns:p14="http://schemas.microsoft.com/office/powerpoint/2010/main" val="2606994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533400"/>
            <a:ext cx="9601200" cy="1143000"/>
          </a:xfrm>
        </p:spPr>
        <p:txBody>
          <a:bodyPr/>
          <a:lstStyle/>
          <a:p>
            <a:r>
              <a:rPr lang="en-US"/>
              <a:t>Click to edit Master title style</a:t>
            </a:r>
            <a:endParaRPr/>
          </a:p>
        </p:txBody>
      </p:sp>
      <p:sp>
        <p:nvSpPr>
          <p:cNvPr id="3" name="Content Placeholder 2"/>
          <p:cNvSpPr>
            <a:spLocks noGrp="1"/>
          </p:cNvSpPr>
          <p:nvPr>
            <p:ph sz="half" idx="1"/>
          </p:nvPr>
        </p:nvSpPr>
        <p:spPr>
          <a:xfrm>
            <a:off x="1522414" y="1828800"/>
            <a:ext cx="4645152"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475412" y="1828800"/>
            <a:ext cx="4648201"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4"/>
          <p:cNvSpPr>
            <a:spLocks noGrp="1"/>
          </p:cNvSpPr>
          <p:nvPr>
            <p:ph type="ftr" sz="quarter" idx="11"/>
          </p:nvPr>
        </p:nvSpPr>
        <p:spPr/>
        <p:txBody>
          <a:bodyPr/>
          <a:lstStyle/>
          <a:p>
            <a:endParaRPr dirty="0"/>
          </a:p>
        </p:txBody>
      </p:sp>
      <p:sp>
        <p:nvSpPr>
          <p:cNvPr id="5" name="Date Placeholder 5"/>
          <p:cNvSpPr>
            <a:spLocks noGrp="1"/>
          </p:cNvSpPr>
          <p:nvPr>
            <p:ph type="dt" sz="half" idx="10"/>
          </p:nvPr>
        </p:nvSpPr>
        <p:spPr/>
        <p:txBody>
          <a:bodyPr/>
          <a:lstStyle/>
          <a:p>
            <a:fld id="{83829175-527E-46A3-863C-1BB1F163B849}" type="datetimeFigureOut">
              <a:rPr lang="en-US"/>
              <a:t>4/5/2017</a:t>
            </a:fld>
            <a:endParaRPr/>
          </a:p>
        </p:txBody>
      </p:sp>
      <p:sp>
        <p:nvSpPr>
          <p:cNvPr id="7" name="Slide Number Placeholder 6"/>
          <p:cNvSpPr>
            <a:spLocks noGrp="1"/>
          </p:cNvSpPr>
          <p:nvPr>
            <p:ph type="sldNum" sz="quarter" idx="12"/>
          </p:nvPr>
        </p:nvSpPr>
        <p:spPr/>
        <p:txBody>
          <a:bodyPr/>
          <a:lstStyle/>
          <a:p>
            <a:fld id="{E5137D0E-4A4F-4307-8994-C1891D747D59}" type="slidenum">
              <a:rPr/>
              <a:t>‹#›</a:t>
            </a:fld>
            <a:endParaRPr/>
          </a:p>
        </p:txBody>
      </p:sp>
    </p:spTree>
    <p:extLst>
      <p:ext uri="{BB962C8B-B14F-4D97-AF65-F5344CB8AC3E}">
        <p14:creationId xmlns:p14="http://schemas.microsoft.com/office/powerpoint/2010/main" val="2576970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533400"/>
            <a:ext cx="9601200" cy="11430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4" y="1828800"/>
            <a:ext cx="46451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4" y="2667000"/>
            <a:ext cx="4645152" cy="3352800"/>
          </a:xfrm>
        </p:spPr>
        <p:txBody>
          <a:bodyPr>
            <a:normAutofit/>
          </a:bodyPr>
          <a:lstStyle>
            <a:lvl1pPr>
              <a:defRPr sz="2000"/>
            </a:lvl1pPr>
            <a:lvl2pPr>
              <a:defRPr sz="1800"/>
            </a:lvl2pPr>
            <a:lvl3pPr>
              <a:defRPr sz="1600"/>
            </a:lvl3pPr>
            <a:lvl4pPr>
              <a:defRPr sz="1400"/>
            </a:lvl4pPr>
            <a:lvl5pPr>
              <a:defRPr sz="1400"/>
            </a:lvl5pPr>
            <a:lvl6pPr>
              <a:defRPr sz="1400" baseline="0"/>
            </a:lvl6pPr>
            <a:lvl7pPr>
              <a:defRPr sz="1400" baseline="0"/>
            </a:lvl7pPr>
            <a:lvl8pPr>
              <a:defRPr sz="1400" baseline="0"/>
            </a:lvl8pPr>
            <a:lvl9pPr>
              <a:defRPr sz="14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78462" y="1828800"/>
            <a:ext cx="46451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78462" y="2667000"/>
            <a:ext cx="4645152" cy="33528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6"/>
          <p:cNvSpPr>
            <a:spLocks noGrp="1"/>
          </p:cNvSpPr>
          <p:nvPr>
            <p:ph type="ftr" sz="quarter" idx="11"/>
          </p:nvPr>
        </p:nvSpPr>
        <p:spPr/>
        <p:txBody>
          <a:bodyPr/>
          <a:lstStyle/>
          <a:p>
            <a:endParaRPr dirty="0"/>
          </a:p>
        </p:txBody>
      </p:sp>
      <p:sp>
        <p:nvSpPr>
          <p:cNvPr id="7" name="Date Placeholder 7"/>
          <p:cNvSpPr>
            <a:spLocks noGrp="1"/>
          </p:cNvSpPr>
          <p:nvPr>
            <p:ph type="dt" sz="half" idx="10"/>
          </p:nvPr>
        </p:nvSpPr>
        <p:spPr/>
        <p:txBody>
          <a:bodyPr/>
          <a:lstStyle/>
          <a:p>
            <a:fld id="{83829175-527E-46A3-863C-1BB1F163B849}" type="datetimeFigureOut">
              <a:rPr lang="en-US"/>
              <a:t>4/5/2017</a:t>
            </a:fld>
            <a:endParaRPr dirty="0"/>
          </a:p>
        </p:txBody>
      </p:sp>
      <p:sp>
        <p:nvSpPr>
          <p:cNvPr id="9" name="Slide Number Placeholder 8"/>
          <p:cNvSpPr>
            <a:spLocks noGrp="1"/>
          </p:cNvSpPr>
          <p:nvPr>
            <p:ph type="sldNum" sz="quarter" idx="12"/>
          </p:nvPr>
        </p:nvSpPr>
        <p:spPr/>
        <p:txBody>
          <a:bodyPr/>
          <a:lstStyle/>
          <a:p>
            <a:fld id="{E5137D0E-4A4F-4307-8994-C1891D747D59}" type="slidenum">
              <a:rPr/>
              <a:t>‹#›</a:t>
            </a:fld>
            <a:endParaRPr/>
          </a:p>
        </p:txBody>
      </p:sp>
    </p:spTree>
    <p:extLst>
      <p:ext uri="{BB962C8B-B14F-4D97-AF65-F5344CB8AC3E}">
        <p14:creationId xmlns:p14="http://schemas.microsoft.com/office/powerpoint/2010/main" val="501231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2"/>
          <p:cNvSpPr>
            <a:spLocks noGrp="1"/>
          </p:cNvSpPr>
          <p:nvPr>
            <p:ph type="ftr" sz="quarter" idx="11"/>
          </p:nvPr>
        </p:nvSpPr>
        <p:spPr/>
        <p:txBody>
          <a:bodyPr/>
          <a:lstStyle/>
          <a:p>
            <a:endParaRPr dirty="0"/>
          </a:p>
        </p:txBody>
      </p:sp>
      <p:sp>
        <p:nvSpPr>
          <p:cNvPr id="3" name="Date Placeholder 3"/>
          <p:cNvSpPr>
            <a:spLocks noGrp="1"/>
          </p:cNvSpPr>
          <p:nvPr>
            <p:ph type="dt" sz="half" idx="10"/>
          </p:nvPr>
        </p:nvSpPr>
        <p:spPr/>
        <p:txBody>
          <a:bodyPr/>
          <a:lstStyle/>
          <a:p>
            <a:fld id="{83829175-527E-46A3-863C-1BB1F163B849}" type="datetimeFigureOut">
              <a:rPr lang="en-US"/>
              <a:t>4/5/2017</a:t>
            </a:fld>
            <a:endParaRPr/>
          </a:p>
        </p:txBody>
      </p:sp>
      <p:sp>
        <p:nvSpPr>
          <p:cNvPr id="5" name="Slide Number Placeholder 4"/>
          <p:cNvSpPr>
            <a:spLocks noGrp="1"/>
          </p:cNvSpPr>
          <p:nvPr>
            <p:ph type="sldNum" sz="quarter" idx="12"/>
          </p:nvPr>
        </p:nvSpPr>
        <p:spPr/>
        <p:txBody>
          <a:bodyPr/>
          <a:lstStyle/>
          <a:p>
            <a:fld id="{E5137D0E-4A4F-4307-8994-C1891D747D59}" type="slidenum">
              <a:rPr/>
              <a:t>‹#›</a:t>
            </a:fld>
            <a:endParaRPr/>
          </a:p>
        </p:txBody>
      </p:sp>
    </p:spTree>
    <p:extLst>
      <p:ext uri="{BB962C8B-B14F-4D97-AF65-F5344CB8AC3E}">
        <p14:creationId xmlns:p14="http://schemas.microsoft.com/office/powerpoint/2010/main" val="245570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p:txBody>
          <a:bodyPr/>
          <a:lstStyle/>
          <a:p>
            <a:endParaRPr/>
          </a:p>
        </p:txBody>
      </p:sp>
      <p:sp>
        <p:nvSpPr>
          <p:cNvPr id="2" name="Date Placeholder 2"/>
          <p:cNvSpPr>
            <a:spLocks noGrp="1"/>
          </p:cNvSpPr>
          <p:nvPr>
            <p:ph type="dt" sz="half" idx="10"/>
          </p:nvPr>
        </p:nvSpPr>
        <p:spPr/>
        <p:txBody>
          <a:bodyPr/>
          <a:lstStyle/>
          <a:p>
            <a:fld id="{83829175-527E-46A3-863C-1BB1F163B849}" type="datetimeFigureOut">
              <a:rPr lang="en-US"/>
              <a:t>4/5/2017</a:t>
            </a:fld>
            <a:endParaRPr/>
          </a:p>
        </p:txBody>
      </p:sp>
      <p:sp>
        <p:nvSpPr>
          <p:cNvPr id="4" name="Slide Number Placeholder 3"/>
          <p:cNvSpPr>
            <a:spLocks noGrp="1"/>
          </p:cNvSpPr>
          <p:nvPr>
            <p:ph type="sldNum" sz="quarter" idx="12"/>
          </p:nvPr>
        </p:nvSpPr>
        <p:spPr/>
        <p:txBody>
          <a:bodyPr/>
          <a:lstStyle/>
          <a:p>
            <a:fld id="{E5137D0E-4A4F-4307-8994-C1891D747D59}" type="slidenum">
              <a:rPr/>
              <a:t>‹#›</a:t>
            </a:fld>
            <a:endParaRPr/>
          </a:p>
        </p:txBody>
      </p:sp>
    </p:spTree>
    <p:extLst>
      <p:ext uri="{BB962C8B-B14F-4D97-AF65-F5344CB8AC3E}">
        <p14:creationId xmlns:p14="http://schemas.microsoft.com/office/powerpoint/2010/main" val="3952017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6613" y="2590800"/>
            <a:ext cx="3276599" cy="1924050"/>
          </a:xfrm>
        </p:spPr>
        <p:txBody>
          <a:bodyPr anchor="b">
            <a:normAutofit/>
          </a:bodyPr>
          <a:lstStyle>
            <a:lvl1pPr algn="l">
              <a:defRPr sz="3200" b="0"/>
            </a:lvl1pPr>
          </a:lstStyle>
          <a:p>
            <a:r>
              <a:rPr lang="en-US"/>
              <a:t>Click to edit Master title style</a:t>
            </a:r>
            <a:endParaRPr dirty="0"/>
          </a:p>
        </p:txBody>
      </p:sp>
      <p:sp>
        <p:nvSpPr>
          <p:cNvPr id="4" name="Text Placeholder 2"/>
          <p:cNvSpPr>
            <a:spLocks noGrp="1"/>
          </p:cNvSpPr>
          <p:nvPr>
            <p:ph type="body" sz="half" idx="2"/>
          </p:nvPr>
        </p:nvSpPr>
        <p:spPr>
          <a:xfrm>
            <a:off x="836613" y="4648200"/>
            <a:ext cx="3276599" cy="1371600"/>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3"/>
          <p:cNvSpPr>
            <a:spLocks noGrp="1"/>
          </p:cNvSpPr>
          <p:nvPr>
            <p:ph idx="1"/>
          </p:nvPr>
        </p:nvSpPr>
        <p:spPr>
          <a:xfrm>
            <a:off x="5180012" y="838200"/>
            <a:ext cx="6172201" cy="51816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9" name="Footer Placeholder 4"/>
          <p:cNvSpPr>
            <a:spLocks noGrp="1"/>
          </p:cNvSpPr>
          <p:nvPr>
            <p:ph type="ftr" sz="quarter" idx="11"/>
          </p:nvPr>
        </p:nvSpPr>
        <p:spPr/>
        <p:txBody>
          <a:bodyPr/>
          <a:lstStyle/>
          <a:p>
            <a:endParaRPr dirty="0"/>
          </a:p>
        </p:txBody>
      </p:sp>
      <p:sp>
        <p:nvSpPr>
          <p:cNvPr id="8" name="Date Placeholder 5"/>
          <p:cNvSpPr>
            <a:spLocks noGrp="1"/>
          </p:cNvSpPr>
          <p:nvPr>
            <p:ph type="dt" sz="half" idx="10"/>
          </p:nvPr>
        </p:nvSpPr>
        <p:spPr/>
        <p:txBody>
          <a:bodyPr/>
          <a:lstStyle/>
          <a:p>
            <a:fld id="{83829175-527E-46A3-863C-1BB1F163B849}" type="datetimeFigureOut">
              <a:rPr lang="en-US"/>
              <a:pPr/>
              <a:t>4/5/2017</a:t>
            </a:fld>
            <a:endParaRPr dirty="0"/>
          </a:p>
        </p:txBody>
      </p:sp>
      <p:sp>
        <p:nvSpPr>
          <p:cNvPr id="10" name="Slide Number Placeholder 6"/>
          <p:cNvSpPr>
            <a:spLocks noGrp="1"/>
          </p:cNvSpPr>
          <p:nvPr>
            <p:ph type="sldNum" sz="quarter" idx="12"/>
          </p:nvPr>
        </p:nvSpPr>
        <p:spPr/>
        <p:txBody>
          <a:bodyPr/>
          <a:lstStyle/>
          <a:p>
            <a:fld id="{E5137D0E-4A4F-4307-8994-C1891D747D59}" type="slidenum">
              <a:rPr/>
              <a:pPr/>
              <a:t>‹#›</a:t>
            </a:fld>
            <a:endParaRPr dirty="0"/>
          </a:p>
        </p:txBody>
      </p:sp>
    </p:spTree>
    <p:extLst>
      <p:ext uri="{BB962C8B-B14F-4D97-AF65-F5344CB8AC3E}">
        <p14:creationId xmlns:p14="http://schemas.microsoft.com/office/powerpoint/2010/main" val="2018280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6613" y="2590800"/>
            <a:ext cx="3276599" cy="1924050"/>
          </a:xfrm>
        </p:spPr>
        <p:txBody>
          <a:bodyPr anchor="b">
            <a:normAutofit/>
          </a:bodyPr>
          <a:lstStyle>
            <a:lvl1pPr algn="l">
              <a:defRPr sz="3200" b="0"/>
            </a:lvl1pPr>
          </a:lstStyle>
          <a:p>
            <a:r>
              <a:rPr lang="en-US"/>
              <a:t>Click to edit Master title style</a:t>
            </a:r>
            <a:endParaRPr/>
          </a:p>
        </p:txBody>
      </p:sp>
      <p:sp>
        <p:nvSpPr>
          <p:cNvPr id="4" name="Text Placeholder 2"/>
          <p:cNvSpPr>
            <a:spLocks noGrp="1"/>
          </p:cNvSpPr>
          <p:nvPr>
            <p:ph type="body" sz="half" idx="2"/>
          </p:nvPr>
        </p:nvSpPr>
        <p:spPr>
          <a:xfrm>
            <a:off x="836613" y="4648200"/>
            <a:ext cx="3276599" cy="1371600"/>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Picture Placeholder 3"/>
          <p:cNvSpPr>
            <a:spLocks noGrp="1"/>
          </p:cNvSpPr>
          <p:nvPr>
            <p:ph type="pic" idx="1"/>
          </p:nvPr>
        </p:nvSpPr>
        <p:spPr>
          <a:xfrm>
            <a:off x="5484812" y="836610"/>
            <a:ext cx="5867401" cy="5183190"/>
          </a:xfrm>
          <a:solidFill>
            <a:schemeClr val="bg2"/>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pic>
        <p:nvPicPr>
          <p:cNvPr id="9" name="Picture 4" descr="An empty placeholder to add an image. Click on the placeholder and select the image that you wish to ad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3812" y="458787"/>
            <a:ext cx="6626225" cy="5938837"/>
          </a:xfrm>
          <a:prstGeom prst="rect">
            <a:avLst/>
          </a:prstGeom>
          <a:noFill/>
          <a:ln>
            <a:noFill/>
          </a:ln>
          <a:effectLst>
            <a:outerShdw blurRad="292100" algn="ctr" rotWithShape="0">
              <a:prstClr val="black">
                <a:alpha val="36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4693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533400"/>
            <a:ext cx="9601200" cy="1143000"/>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522414" y="1828800"/>
            <a:ext cx="9601200" cy="4191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3"/>
          <p:cNvSpPr>
            <a:spLocks noGrp="1"/>
          </p:cNvSpPr>
          <p:nvPr>
            <p:ph type="ftr" sz="quarter" idx="3"/>
          </p:nvPr>
        </p:nvSpPr>
        <p:spPr>
          <a:xfrm>
            <a:off x="1517950" y="6172200"/>
            <a:ext cx="6862462" cy="273049"/>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4"/>
          <p:cNvSpPr>
            <a:spLocks noGrp="1"/>
          </p:cNvSpPr>
          <p:nvPr>
            <p:ph type="dt" sz="half" idx="2"/>
          </p:nvPr>
        </p:nvSpPr>
        <p:spPr>
          <a:xfrm>
            <a:off x="8609012" y="6172200"/>
            <a:ext cx="1320059" cy="273049"/>
          </a:xfrm>
          <a:prstGeom prst="rect">
            <a:avLst/>
          </a:prstGeom>
        </p:spPr>
        <p:txBody>
          <a:bodyPr vert="horz" lIns="91440" tIns="45720" rIns="91440" bIns="45720" rtlCol="0" anchor="ctr"/>
          <a:lstStyle>
            <a:lvl1pPr algn="r">
              <a:defRPr sz="1100">
                <a:solidFill>
                  <a:schemeClr val="tx1"/>
                </a:solidFill>
              </a:defRPr>
            </a:lvl1pPr>
          </a:lstStyle>
          <a:p>
            <a:fld id="{83829175-527E-46A3-863C-1BB1F163B849}" type="datetimeFigureOut">
              <a:rPr lang="en-US" smtClean="0"/>
              <a:pPr/>
              <a:t>4/5/2017</a:t>
            </a:fld>
            <a:endParaRPr lang="en-US" dirty="0"/>
          </a:p>
        </p:txBody>
      </p:sp>
      <p:sp>
        <p:nvSpPr>
          <p:cNvPr id="6" name="Slide Number Placeholder 5"/>
          <p:cNvSpPr>
            <a:spLocks noGrp="1"/>
          </p:cNvSpPr>
          <p:nvPr>
            <p:ph type="sldNum" sz="quarter" idx="4"/>
          </p:nvPr>
        </p:nvSpPr>
        <p:spPr>
          <a:xfrm>
            <a:off x="10133012" y="6172200"/>
            <a:ext cx="990601" cy="273049"/>
          </a:xfrm>
          <a:prstGeom prst="rect">
            <a:avLst/>
          </a:prstGeom>
        </p:spPr>
        <p:txBody>
          <a:bodyPr vert="horz" lIns="91440" tIns="45720" rIns="91440" bIns="45720" rtlCol="0" anchor="ctr"/>
          <a:lstStyle>
            <a:lvl1pPr algn="r">
              <a:defRPr sz="1100">
                <a:solidFill>
                  <a:schemeClr val="tx1"/>
                </a:solidFill>
              </a:defRPr>
            </a:lvl1pPr>
          </a:lstStyle>
          <a:p>
            <a:fld id="{E5137D0E-4A4F-4307-8994-C1891D747D59}" type="slidenum">
              <a:rPr lang="en-US" smtClean="0"/>
              <a:pPr/>
              <a:t>‹#›</a:t>
            </a:fld>
            <a:endParaRPr lang="en-US" dirty="0"/>
          </a:p>
        </p:txBody>
      </p:sp>
    </p:spTree>
    <p:extLst>
      <p:ext uri="{BB962C8B-B14F-4D97-AF65-F5344CB8AC3E}">
        <p14:creationId xmlns:p14="http://schemas.microsoft.com/office/powerpoint/2010/main" val="1526050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Font typeface="Arial" pitchFamily="34" charset="0"/>
        <a:buChar char="•"/>
        <a:defRPr sz="2000" kern="1200">
          <a:solidFill>
            <a:schemeClr val="tx1"/>
          </a:solidFill>
          <a:latin typeface="+mn-lt"/>
          <a:ea typeface="+mn-ea"/>
          <a:cs typeface="+mn-cs"/>
        </a:defRPr>
      </a:lvl1pPr>
      <a:lvl2pPr marL="502920" indent="-223838" algn="l" defTabSz="914400" rtl="0" eaLnBrk="1" latinLnBrk="0" hangingPunct="1">
        <a:lnSpc>
          <a:spcPct val="90000"/>
        </a:lnSpc>
        <a:spcBef>
          <a:spcPts val="800"/>
        </a:spcBef>
        <a:buFont typeface="Arial" pitchFamily="34" charset="0"/>
        <a:buChar char="–"/>
        <a:defRPr sz="1800" kern="1200">
          <a:solidFill>
            <a:schemeClr val="tx1"/>
          </a:solidFill>
          <a:latin typeface="+mn-lt"/>
          <a:ea typeface="+mn-ea"/>
          <a:cs typeface="+mn-cs"/>
        </a:defRPr>
      </a:lvl2pPr>
      <a:lvl3pPr marL="741363" indent="-17145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3pPr>
      <a:lvl4pPr marL="966788" indent="-173038"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4pPr>
      <a:lvl5pPr marL="1208088" indent="-173038"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5pPr>
      <a:lvl6pPr marL="1444752"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6pPr>
      <a:lvl7pPr marL="1682496"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7pPr>
      <a:lvl8pPr marL="1920240"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8pPr>
      <a:lvl9pPr marL="2157984"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dirty="0"/>
              <a:t>Chaotic Cryptography: Applications of Chaos Theory to Cryptography</a:t>
            </a:r>
          </a:p>
        </p:txBody>
      </p:sp>
      <p:sp>
        <p:nvSpPr>
          <p:cNvPr id="3" name="Subtitle 2"/>
          <p:cNvSpPr>
            <a:spLocks noGrp="1"/>
          </p:cNvSpPr>
          <p:nvPr>
            <p:ph type="subTitle" idx="1"/>
          </p:nvPr>
        </p:nvSpPr>
        <p:spPr/>
        <p:txBody>
          <a:bodyPr/>
          <a:lstStyle/>
          <a:p>
            <a:r>
              <a:rPr lang="en-US" dirty="0">
                <a:solidFill>
                  <a:schemeClr val="tx1">
                    <a:lumMod val="50000"/>
                  </a:schemeClr>
                </a:solidFill>
              </a:rPr>
              <a:t>Nathan Holt</a:t>
            </a:r>
          </a:p>
        </p:txBody>
      </p:sp>
    </p:spTree>
    <p:extLst>
      <p:ext uri="{BB962C8B-B14F-4D97-AF65-F5344CB8AC3E}">
        <p14:creationId xmlns:p14="http://schemas.microsoft.com/office/powerpoint/2010/main" val="456561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Chaos Theory?</a:t>
            </a:r>
          </a:p>
        </p:txBody>
      </p:sp>
      <p:sp>
        <p:nvSpPr>
          <p:cNvPr id="3" name="Content Placeholder 2"/>
          <p:cNvSpPr>
            <a:spLocks noGrp="1"/>
          </p:cNvSpPr>
          <p:nvPr>
            <p:ph idx="1"/>
          </p:nvPr>
        </p:nvSpPr>
        <p:spPr/>
        <p:txBody>
          <a:bodyPr>
            <a:normAutofit/>
          </a:bodyPr>
          <a:lstStyle/>
          <a:p>
            <a:r>
              <a:rPr lang="en-US" dirty="0"/>
              <a:t>Loosely speaking, the study of dynamical systems that are sensitive to initial conditions.</a:t>
            </a:r>
          </a:p>
          <a:p>
            <a:endParaRPr lang="en-US" dirty="0"/>
          </a:p>
          <a:p>
            <a:r>
              <a:rPr lang="en-US" dirty="0"/>
              <a:t>In mathematically rigorous terms:</a:t>
            </a:r>
          </a:p>
          <a:p>
            <a:pPr lvl="1"/>
            <a:r>
              <a:rPr lang="en-US" sz="2000" dirty="0"/>
              <a:t>Sensitive to initial conditions</a:t>
            </a:r>
          </a:p>
          <a:p>
            <a:pPr lvl="1"/>
            <a:r>
              <a:rPr lang="en-US" sz="2000" dirty="0"/>
              <a:t>Topologically mixing</a:t>
            </a:r>
          </a:p>
          <a:p>
            <a:pPr lvl="1"/>
            <a:r>
              <a:rPr lang="en-US" sz="2000" dirty="0"/>
              <a:t>Dense periodic orbits</a:t>
            </a:r>
          </a:p>
          <a:p>
            <a:pPr lvl="1"/>
            <a:endParaRPr lang="en-US" sz="2000" dirty="0"/>
          </a:p>
          <a:p>
            <a:r>
              <a:rPr lang="en-US" dirty="0"/>
              <a:t>In the words of Lorenz, “Chaos: When the present determines the future, but the approximate present does not approximately determine the future.”</a:t>
            </a:r>
          </a:p>
          <a:p>
            <a:pPr marL="279082" lvl="1" indent="0">
              <a:buNone/>
            </a:pPr>
            <a:endParaRPr lang="en-US" sz="2000" dirty="0"/>
          </a:p>
        </p:txBody>
      </p:sp>
    </p:spTree>
    <p:extLst>
      <p:ext uri="{BB962C8B-B14F-4D97-AF65-F5344CB8AC3E}">
        <p14:creationId xmlns:p14="http://schemas.microsoft.com/office/powerpoint/2010/main" val="3865588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This Appealing For Cryptography?</a:t>
            </a:r>
          </a:p>
        </p:txBody>
      </p:sp>
      <p:sp>
        <p:nvSpPr>
          <p:cNvPr id="3" name="Content Placeholder 2"/>
          <p:cNvSpPr>
            <a:spLocks noGrp="1"/>
          </p:cNvSpPr>
          <p:nvPr>
            <p:ph idx="1"/>
          </p:nvPr>
        </p:nvSpPr>
        <p:spPr/>
        <p:txBody>
          <a:bodyPr/>
          <a:lstStyle/>
          <a:p>
            <a:r>
              <a:rPr lang="en-US" dirty="0"/>
              <a:t>The sensitivity to initial conditions means that the slightest change to the start state will drastically alter the future orbit of the chaotic map.</a:t>
            </a:r>
          </a:p>
          <a:p>
            <a:endParaRPr lang="en-US" dirty="0"/>
          </a:p>
          <a:p>
            <a:r>
              <a:rPr lang="en-US" dirty="0"/>
              <a:t>In cryptographic terms, imagine the “start state” as the key, and the orbit of the chaotic map as an output of cipher text. This means that the slightest change to the key (1 bit) will drastically change the encrypted </a:t>
            </a:r>
            <a:r>
              <a:rPr lang="en-US" dirty="0" err="1"/>
              <a:t>ciphertext</a:t>
            </a:r>
            <a:r>
              <a:rPr lang="en-US" dirty="0"/>
              <a:t>.</a:t>
            </a:r>
          </a:p>
          <a:p>
            <a:endParaRPr lang="en-US" dirty="0"/>
          </a:p>
          <a:p>
            <a:r>
              <a:rPr lang="en-US" dirty="0"/>
              <a:t>This creates seeming randomness from deterministic processes. Thus, this is also called deterministic chaos.</a:t>
            </a:r>
          </a:p>
        </p:txBody>
      </p:sp>
    </p:spTree>
    <p:extLst>
      <p:ext uri="{BB962C8B-B14F-4D97-AF65-F5344CB8AC3E}">
        <p14:creationId xmlns:p14="http://schemas.microsoft.com/office/powerpoint/2010/main" val="663203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Work Has Been Done in The Field?</a:t>
            </a:r>
          </a:p>
        </p:txBody>
      </p:sp>
      <p:sp>
        <p:nvSpPr>
          <p:cNvPr id="3" name="Content Placeholder 2"/>
          <p:cNvSpPr>
            <a:spLocks noGrp="1"/>
          </p:cNvSpPr>
          <p:nvPr>
            <p:ph idx="1"/>
          </p:nvPr>
        </p:nvSpPr>
        <p:spPr>
          <a:xfrm>
            <a:off x="1522414" y="1828800"/>
            <a:ext cx="9601200" cy="4572000"/>
          </a:xfrm>
        </p:spPr>
        <p:txBody>
          <a:bodyPr>
            <a:normAutofit/>
          </a:bodyPr>
          <a:lstStyle/>
          <a:p>
            <a:r>
              <a:rPr lang="en-US" dirty="0" err="1"/>
              <a:t>Gutowitz</a:t>
            </a:r>
            <a:r>
              <a:rPr lang="en-US" dirty="0"/>
              <a:t> first proposed dynamical systems-based cryptography in 1996 in his paper “Cryptography with Dynamical Systems” published in </a:t>
            </a:r>
            <a:r>
              <a:rPr lang="en-US" i="1" dirty="0"/>
              <a:t>Cellular Automata</a:t>
            </a:r>
            <a:r>
              <a:rPr lang="en-US" dirty="0"/>
              <a:t>.</a:t>
            </a:r>
          </a:p>
          <a:p>
            <a:r>
              <a:rPr lang="en-US" dirty="0" err="1"/>
              <a:t>Baptista</a:t>
            </a:r>
            <a:r>
              <a:rPr lang="en-US" dirty="0"/>
              <a:t> proposed the first cryptosystem based on Chaos Theory in 1998.</a:t>
            </a:r>
          </a:p>
          <a:p>
            <a:r>
              <a:rPr lang="en-US" dirty="0"/>
              <a:t>The topic died off for several years, but was brought back in 2008 in a paper posted to </a:t>
            </a:r>
            <a:r>
              <a:rPr lang="en-US" dirty="0" err="1"/>
              <a:t>Arxiv</a:t>
            </a:r>
            <a:r>
              <a:rPr lang="en-US" dirty="0"/>
              <a:t> called “</a:t>
            </a:r>
            <a:r>
              <a:rPr lang="en-US" dirty="0"/>
              <a:t>On the Inadequacy of the Logistic Map for Cryptographic Applications</a:t>
            </a:r>
            <a:r>
              <a:rPr lang="en-US" i="1" dirty="0"/>
              <a:t>.”</a:t>
            </a:r>
            <a:endParaRPr lang="en-US" dirty="0"/>
          </a:p>
          <a:p>
            <a:r>
              <a:rPr lang="en-US" dirty="0"/>
              <a:t>Since then, multiple papers have been published regarding chaotic cryptography.</a:t>
            </a:r>
          </a:p>
          <a:p>
            <a:r>
              <a:rPr lang="en-US" dirty="0"/>
              <a:t>Two papers in particular, “Modified Logistic Maps for Cryptographic Application” and “2-Step Logistic Map Chaotic Cryptography Using Dynamic Look-up Table</a:t>
            </a:r>
            <a:r>
              <a:rPr lang="en-US" i="1" dirty="0"/>
              <a:t>”</a:t>
            </a:r>
            <a:r>
              <a:rPr lang="en-US" dirty="0"/>
              <a:t> were published in 2015 in </a:t>
            </a:r>
            <a:r>
              <a:rPr lang="en-US" i="1" dirty="0"/>
              <a:t>Applied Mathematics</a:t>
            </a:r>
            <a:r>
              <a:rPr lang="en-US" dirty="0"/>
              <a:t> and </a:t>
            </a:r>
            <a:r>
              <a:rPr lang="en-US" i="1" dirty="0"/>
              <a:t>International Journal of Computer Applications</a:t>
            </a:r>
            <a:r>
              <a:rPr lang="en-US" dirty="0"/>
              <a:t> respectively. These papers are the focus of my research.</a:t>
            </a:r>
            <a:endParaRPr lang="en-US" dirty="0"/>
          </a:p>
        </p:txBody>
      </p:sp>
    </p:spTree>
    <p:extLst>
      <p:ext uri="{BB962C8B-B14F-4D97-AF65-F5344CB8AC3E}">
        <p14:creationId xmlns:p14="http://schemas.microsoft.com/office/powerpoint/2010/main" val="2703131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the Proposed Cryptographic Processes?</a:t>
            </a:r>
          </a:p>
        </p:txBody>
      </p:sp>
      <p:sp>
        <p:nvSpPr>
          <p:cNvPr id="3" name="Content Placeholder 2"/>
          <p:cNvSpPr>
            <a:spLocks noGrp="1"/>
          </p:cNvSpPr>
          <p:nvPr>
            <p:ph idx="1"/>
          </p:nvPr>
        </p:nvSpPr>
        <p:spPr>
          <a:xfrm>
            <a:off x="1522414" y="2667000"/>
            <a:ext cx="9601200" cy="3352800"/>
          </a:xfrm>
        </p:spPr>
        <p:txBody>
          <a:bodyPr/>
          <a:lstStyle/>
          <a:p>
            <a:r>
              <a:rPr lang="en-US" dirty="0"/>
              <a:t>Most cryptosystems are based on the Logistic Map, or variants thereof.</a:t>
            </a:r>
          </a:p>
          <a:p>
            <a:endParaRPr lang="en-US" dirty="0"/>
          </a:p>
          <a:p>
            <a:r>
              <a:rPr lang="en-US" dirty="0"/>
              <a:t>In “Modified Maps for Cryptographic Application”, a modified Logistic Map is proposed which increases sensitivity to the initial condition and the chaotic range of the map, meaning an increase in the </a:t>
            </a:r>
            <a:r>
              <a:rPr lang="en-US" dirty="0" err="1"/>
              <a:t>keyspace</a:t>
            </a:r>
            <a:r>
              <a:rPr lang="en-US" dirty="0"/>
              <a:t>.</a:t>
            </a:r>
          </a:p>
          <a:p>
            <a:endParaRPr lang="en-US" dirty="0"/>
          </a:p>
          <a:p>
            <a:r>
              <a:rPr lang="en-US" dirty="0"/>
              <a:t>In “2-Step Logistic Map Chaotic Cryptographic Using Dynamic Look-up Table,” an encryption scheme is proposed that uses </a:t>
            </a:r>
            <a:r>
              <a:rPr lang="en-US" dirty="0" err="1"/>
              <a:t>subkeys</a:t>
            </a:r>
            <a:r>
              <a:rPr lang="en-US" dirty="0"/>
              <a:t> and a dynamic lookup table.</a:t>
            </a:r>
          </a:p>
        </p:txBody>
      </p:sp>
      <mc:AlternateContent xmlns:mc="http://schemas.openxmlformats.org/markup-compatibility/2006">
        <mc:Choice xmlns:a14="http://schemas.microsoft.com/office/drawing/2010/main" Requires="a14">
          <p:sp>
            <p:nvSpPr>
              <p:cNvPr id="4" name="TextBox 3"/>
              <p:cNvSpPr txBox="1"/>
              <p:nvPr/>
            </p:nvSpPr>
            <p:spPr>
              <a:xfrm>
                <a:off x="1522414" y="1792069"/>
                <a:ext cx="9601200" cy="646331"/>
              </a:xfrm>
              <a:prstGeom prst="rect">
                <a:avLst/>
              </a:prstGeom>
              <a:noFill/>
            </p:spPr>
            <p:txBody>
              <a:bodyPr wrap="square" rtlCol="0">
                <a:spAutoFit/>
              </a:bodyPr>
              <a:lstStyle/>
              <a:p>
                <a:pPr algn="ctr"/>
                <a:r>
                  <a:rPr lang="en-US" dirty="0"/>
                  <a:t>Based on the Logistic Map:</a:t>
                </a:r>
              </a:p>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𝑛</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𝑛</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𝑛</m:t>
                          </m:r>
                        </m:sub>
                      </m:sSub>
                      <m:r>
                        <a:rPr lang="en-US" b="0" i="1" smtClean="0">
                          <a:latin typeface="Cambria Math" panose="02040503050406030204" pitchFamily="18" charset="0"/>
                        </a:rPr>
                        <m:t>)</m:t>
                      </m:r>
                    </m:oMath>
                  </m:oMathPara>
                </a14:m>
                <a:endParaRPr lang="en-US" dirty="0"/>
              </a:p>
            </p:txBody>
          </p:sp>
        </mc:Choice>
        <mc:Fallback>
          <p:sp>
            <p:nvSpPr>
              <p:cNvPr id="4" name="TextBox 3"/>
              <p:cNvSpPr txBox="1">
                <a:spLocks noRot="1" noChangeAspect="1" noMove="1" noResize="1" noEditPoints="1" noAdjustHandles="1" noChangeArrowheads="1" noChangeShapeType="1" noTextEdit="1"/>
              </p:cNvSpPr>
              <p:nvPr/>
            </p:nvSpPr>
            <p:spPr>
              <a:xfrm>
                <a:off x="1522414" y="1792069"/>
                <a:ext cx="9601200" cy="646331"/>
              </a:xfrm>
              <a:prstGeom prst="rect">
                <a:avLst/>
              </a:prstGeom>
              <a:blipFill>
                <a:blip r:embed="rId2"/>
                <a:stretch>
                  <a:fillRect t="-5660" b="-6604"/>
                </a:stretch>
              </a:blipFill>
            </p:spPr>
            <p:txBody>
              <a:bodyPr/>
              <a:lstStyle/>
              <a:p>
                <a:r>
                  <a:rPr lang="en-US">
                    <a:noFill/>
                  </a:rPr>
                  <a:t> </a:t>
                </a:r>
              </a:p>
            </p:txBody>
          </p:sp>
        </mc:Fallback>
      </mc:AlternateContent>
    </p:spTree>
    <p:extLst>
      <p:ext uri="{BB962C8B-B14F-4D97-AF65-F5344CB8AC3E}">
        <p14:creationId xmlns:p14="http://schemas.microsoft.com/office/powerpoint/2010/main" val="2412576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Modified Logistic Map</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𝑛</m:t>
                        </m:r>
                        <m:r>
                          <a:rPr lang="en-US" b="0" i="1" smtClean="0">
                            <a:latin typeface="Cambria Math" panose="02040503050406030204" pitchFamily="18" charset="0"/>
                          </a:rPr>
                          <m:t>+1</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𝑛</m:t>
                                </m:r>
                              </m:sub>
                            </m:sSub>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𝑋</m:t>
                                    </m:r>
                                  </m:e>
                                  <m:sub>
                                    <m:r>
                                      <a:rPr lang="en-US" b="0" i="1" smtClean="0">
                                        <a:latin typeface="Cambria Math" panose="02040503050406030204" pitchFamily="18" charset="0"/>
                                        <a:ea typeface="Cambria Math" panose="02040503050406030204" pitchFamily="18" charset="0"/>
                                      </a:rPr>
                                      <m:t>𝑛</m:t>
                                    </m:r>
                                  </m:sub>
                                </m:sSub>
                              </m:e>
                            </m:d>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𝑋</m:t>
                                </m:r>
                              </m:e>
                              <m:sub>
                                <m:r>
                                  <a:rPr lang="en-US" b="0" i="1" smtClean="0">
                                    <a:latin typeface="Cambria Math" panose="02040503050406030204" pitchFamily="18" charset="0"/>
                                    <a:ea typeface="Cambria Math" panose="02040503050406030204" pitchFamily="18" charset="0"/>
                                  </a:rPr>
                                  <m:t>𝑛</m:t>
                                </m:r>
                              </m:sub>
                            </m:sSub>
                            <m:r>
                              <a:rPr lang="en-US" b="0" i="1" smtClean="0">
                                <a:latin typeface="Cambria Math" panose="02040503050406030204" pitchFamily="18" charset="0"/>
                                <a:ea typeface="Cambria Math" panose="02040503050406030204" pitchFamily="18" charset="0"/>
                              </a:rPr>
                              <m:t>&lt;0.5</m:t>
                            </m:r>
                          </m:e>
                          <m:e>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𝑋</m:t>
                                </m:r>
                              </m:e>
                              <m:sub>
                                <m:r>
                                  <a:rPr lang="en-US" b="0" i="1" smtClean="0">
                                    <a:latin typeface="Cambria Math" panose="02040503050406030204" pitchFamily="18" charset="0"/>
                                    <a:ea typeface="Cambria Math" panose="02040503050406030204" pitchFamily="18" charset="0"/>
                                  </a:rPr>
                                  <m:t>𝑛</m:t>
                                </m:r>
                              </m:sub>
                            </m:sSub>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𝑋</m:t>
                                    </m:r>
                                  </m:e>
                                  <m:sub>
                                    <m:r>
                                      <a:rPr lang="en-US" b="0" i="1" smtClean="0">
                                        <a:latin typeface="Cambria Math" panose="02040503050406030204" pitchFamily="18" charset="0"/>
                                        <a:ea typeface="Cambria Math" panose="02040503050406030204" pitchFamily="18" charset="0"/>
                                      </a:rPr>
                                      <m:t>𝑛</m:t>
                                    </m:r>
                                  </m:sub>
                                </m:sSub>
                                <m:r>
                                  <a:rPr lang="en-US" b="0" i="1" smtClean="0">
                                    <a:latin typeface="Cambria Math" panose="02040503050406030204" pitchFamily="18" charset="0"/>
                                    <a:ea typeface="Cambria Math" panose="02040503050406030204" pitchFamily="18" charset="0"/>
                                  </a:rPr>
                                  <m:t>−1</m:t>
                                </m:r>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𝑟</m:t>
                                </m:r>
                              </m:num>
                              <m:den>
                                <m:r>
                                  <a:rPr lang="en-US" b="0" i="1" smtClean="0">
                                    <a:latin typeface="Cambria Math" panose="02040503050406030204" pitchFamily="18" charset="0"/>
                                    <a:ea typeface="Cambria Math" panose="02040503050406030204" pitchFamily="18" charset="0"/>
                                  </a:rPr>
                                  <m:t>4</m:t>
                                </m:r>
                              </m:den>
                            </m:f>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𝑋</m:t>
                                </m:r>
                              </m:e>
                              <m:sub>
                                <m:r>
                                  <a:rPr lang="en-US" b="0" i="1" smtClean="0">
                                    <a:latin typeface="Cambria Math" panose="02040503050406030204" pitchFamily="18" charset="0"/>
                                    <a:ea typeface="Cambria Math" panose="02040503050406030204" pitchFamily="18" charset="0"/>
                                  </a:rPr>
                                  <m:t>𝑛</m:t>
                                </m:r>
                              </m:sub>
                            </m:sSub>
                            <m:r>
                              <a:rPr lang="en-US" b="0" i="1" smtClean="0">
                                <a:latin typeface="Cambria Math" panose="02040503050406030204" pitchFamily="18" charset="0"/>
                                <a:ea typeface="Cambria Math" panose="02040503050406030204" pitchFamily="18" charset="0"/>
                              </a:rPr>
                              <m:t>≥0.5</m:t>
                            </m:r>
                          </m:e>
                        </m:eqArr>
                      </m:e>
                    </m:d>
                  </m:oMath>
                </a14:m>
                <a:endParaRPr lang="en-US" dirty="0"/>
              </a:p>
              <a:p>
                <a:endParaRPr lang="en-US" dirty="0"/>
              </a:p>
              <a:p>
                <a:r>
                  <a:rPr lang="en-US" dirty="0"/>
                  <a:t>This increases the chaotic range of the parameter </a:t>
                </a:r>
                <a14:m>
                  <m:oMath xmlns:m="http://schemas.openxmlformats.org/officeDocument/2006/math">
                    <m:r>
                      <a:rPr lang="en-US" b="0" i="1" smtClean="0">
                        <a:latin typeface="Cambria Math" panose="02040503050406030204" pitchFamily="18" charset="0"/>
                      </a:rPr>
                      <m:t>𝑟</m:t>
                    </m:r>
                  </m:oMath>
                </a14:m>
                <a:r>
                  <a:rPr lang="en-US" dirty="0"/>
                  <a:t> to </a:t>
                </a:r>
                <a14:m>
                  <m:oMath xmlns:m="http://schemas.openxmlformats.org/officeDocument/2006/math">
                    <m:r>
                      <a:rPr lang="en-US" b="0" i="1" smtClean="0">
                        <a:latin typeface="Cambria Math" panose="02040503050406030204" pitchFamily="18" charset="0"/>
                      </a:rPr>
                      <m:t>[2,4]</m:t>
                    </m:r>
                  </m:oMath>
                </a14:m>
                <a:r>
                  <a:rPr lang="en-US" dirty="0"/>
                  <a:t>, whereas in the original Logistic Map, the chaotic range is [3.56995,4] (excluding islands of stability).</a:t>
                </a:r>
              </a:p>
              <a:p>
                <a:endParaRPr lang="en-US" dirty="0"/>
              </a:p>
              <a:p>
                <a:r>
                  <a:rPr lang="en-US" dirty="0"/>
                  <a:t>This alteration increases the chaotic range of the logistic map fivefold times, increasing the potential </a:t>
                </a:r>
                <a:r>
                  <a:rPr lang="en-US" dirty="0" err="1"/>
                  <a:t>keyspace</a:t>
                </a:r>
                <a:r>
                  <a:rPr lang="en-US" dirty="0"/>
                  <a:t> for cryptographic protocols that implement this.</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71"/>
                </a:stretch>
              </a:blipFill>
            </p:spPr>
            <p:txBody>
              <a:bodyPr/>
              <a:lstStyle/>
              <a:p>
                <a:r>
                  <a:rPr lang="en-US">
                    <a:noFill/>
                  </a:rPr>
                  <a:t> </a:t>
                </a:r>
              </a:p>
            </p:txBody>
          </p:sp>
        </mc:Fallback>
      </mc:AlternateContent>
    </p:spTree>
    <p:extLst>
      <p:ext uri="{BB962C8B-B14F-4D97-AF65-F5344CB8AC3E}">
        <p14:creationId xmlns:p14="http://schemas.microsoft.com/office/powerpoint/2010/main" val="2191749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Encryption Scheme</a:t>
            </a:r>
          </a:p>
        </p:txBody>
      </p:sp>
      <p:sp>
        <p:nvSpPr>
          <p:cNvPr id="3" name="Content Placeholder 2"/>
          <p:cNvSpPr>
            <a:spLocks noGrp="1"/>
          </p:cNvSpPr>
          <p:nvPr>
            <p:ph idx="1"/>
          </p:nvPr>
        </p:nvSpPr>
        <p:spPr/>
        <p:txBody>
          <a:bodyPr/>
          <a:lstStyle/>
          <a:p>
            <a:r>
              <a:rPr lang="en-US" dirty="0"/>
              <a:t>Based on </a:t>
            </a:r>
            <a:r>
              <a:rPr lang="en-US" dirty="0" err="1"/>
              <a:t>Baptista’s</a:t>
            </a:r>
            <a:r>
              <a:rPr lang="en-US" dirty="0"/>
              <a:t> original Logistic Map Encryption Scheme (1998)</a:t>
            </a:r>
          </a:p>
          <a:p>
            <a:r>
              <a:rPr lang="en-US" dirty="0"/>
              <a:t>New encryption scheme uses a 2-Step Logistic Map variant proposed in 2008, which we will modify further using the Cryptographic Logistic Map variant.</a:t>
            </a:r>
          </a:p>
          <a:p>
            <a:r>
              <a:rPr lang="en-US" dirty="0"/>
              <a:t>Encryption is a stream cipher that utilizes a dynamic lookup table.</a:t>
            </a:r>
          </a:p>
          <a:p>
            <a:r>
              <a:rPr lang="en-US" dirty="0"/>
              <a:t>Encryption has a key size of 160 bits.</a:t>
            </a:r>
          </a:p>
          <a:p>
            <a:endParaRPr lang="en-US" dirty="0"/>
          </a:p>
          <a:p>
            <a:endParaRPr lang="en-US" dirty="0"/>
          </a:p>
        </p:txBody>
      </p:sp>
    </p:spTree>
    <p:extLst>
      <p:ext uri="{BB962C8B-B14F-4D97-AF65-F5344CB8AC3E}">
        <p14:creationId xmlns:p14="http://schemas.microsoft.com/office/powerpoint/2010/main" val="3404173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NIST Statistical Test Suite</a:t>
            </a:r>
          </a:p>
        </p:txBody>
      </p:sp>
      <p:sp>
        <p:nvSpPr>
          <p:cNvPr id="3" name="Content Placeholder 2"/>
          <p:cNvSpPr>
            <a:spLocks noGrp="1"/>
          </p:cNvSpPr>
          <p:nvPr>
            <p:ph idx="1"/>
          </p:nvPr>
        </p:nvSpPr>
        <p:spPr/>
        <p:txBody>
          <a:bodyPr/>
          <a:lstStyle/>
          <a:p>
            <a:r>
              <a:rPr lang="en-US" dirty="0"/>
              <a:t>NIST created a suite of tools in C to test binary bits for apparent randomness.</a:t>
            </a:r>
          </a:p>
          <a:p>
            <a:r>
              <a:rPr lang="en-US" dirty="0"/>
              <a:t>These are based on statistical tests, and are no way a definitive test for randomness.</a:t>
            </a:r>
          </a:p>
          <a:p>
            <a:r>
              <a:rPr lang="en-US" dirty="0"/>
              <a:t>For example, looking at small samples of pi or e will fail some of the NIST Statistical Tests, whereas taking larger sample sizes will pass.</a:t>
            </a:r>
          </a:p>
          <a:p>
            <a:endParaRPr lang="en-US" dirty="0"/>
          </a:p>
          <a:p>
            <a:r>
              <a:rPr lang="en-US" dirty="0"/>
              <a:t>I will be implementing the proposed cryptographic encryption from the </a:t>
            </a:r>
            <a:r>
              <a:rPr lang="en-US" i="1" dirty="0"/>
              <a:t>International Journal of Computer Applications</a:t>
            </a:r>
            <a:r>
              <a:rPr lang="en-US" dirty="0"/>
              <a:t> with the alteration of the logistic map proposed in </a:t>
            </a:r>
            <a:r>
              <a:rPr lang="en-US" i="1" dirty="0"/>
              <a:t>Applied Mathematics.</a:t>
            </a:r>
            <a:endParaRPr lang="en-US" dirty="0"/>
          </a:p>
          <a:p>
            <a:r>
              <a:rPr lang="en-US" dirty="0"/>
              <a:t>The output of which will be tested for randomness via the NIST Suite.</a:t>
            </a:r>
          </a:p>
        </p:txBody>
      </p:sp>
    </p:spTree>
    <p:extLst>
      <p:ext uri="{BB962C8B-B14F-4D97-AF65-F5344CB8AC3E}">
        <p14:creationId xmlns:p14="http://schemas.microsoft.com/office/powerpoint/2010/main" val="1411117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r>
              <a:rPr lang="en-US" dirty="0"/>
              <a:t>Implementing the 2-Step Logistic Map Encryption with Dynamic Lookup Table using the modified Cryptographic Logistic Map</a:t>
            </a:r>
          </a:p>
          <a:p>
            <a:r>
              <a:rPr lang="en-US" dirty="0"/>
              <a:t>Performing statistical analysis on the output of the logistic map encryption</a:t>
            </a:r>
          </a:p>
          <a:p>
            <a:r>
              <a:rPr lang="en-US" dirty="0"/>
              <a:t>Measuring runtime and efficiency of the algorithm</a:t>
            </a:r>
          </a:p>
          <a:p>
            <a:r>
              <a:rPr lang="en-US" dirty="0"/>
              <a:t>Discussion of brute force attacks against this encryption scheme</a:t>
            </a:r>
          </a:p>
          <a:p>
            <a:r>
              <a:rPr lang="en-US" dirty="0"/>
              <a:t>Determining future improvements or other conclusions</a:t>
            </a:r>
          </a:p>
        </p:txBody>
      </p:sp>
    </p:spTree>
    <p:extLst>
      <p:ext uri="{BB962C8B-B14F-4D97-AF65-F5344CB8AC3E}">
        <p14:creationId xmlns:p14="http://schemas.microsoft.com/office/powerpoint/2010/main" val="25114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atercolor_16x9">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2700"/>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0001016.potx" id="{8AD53B0B-FC02-4342-9C97-FCB4E3E31C20}" vid="{17FAF719-7E74-4133-9EF7-340AA294087B}"/>
    </a:ext>
  </a:extLst>
</a:theme>
</file>

<file path=ppt/theme/theme2.xml><?xml version="1.0" encoding="utf-8"?>
<a:theme xmlns:a="http://schemas.openxmlformats.org/drawingml/2006/main" name="Office Theme">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Watercolor presentation (widescreen)</Template>
  <TotalTime>242</TotalTime>
  <Words>685</Words>
  <Application>Microsoft Office PowerPoint</Application>
  <PresentationFormat>Custom</PresentationFormat>
  <Paragraphs>56</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Cambria Math</vt:lpstr>
      <vt:lpstr>Palatino Linotype</vt:lpstr>
      <vt:lpstr>Watercolor_16x9</vt:lpstr>
      <vt:lpstr>Chaotic Cryptography: Applications of Chaos Theory to Cryptography</vt:lpstr>
      <vt:lpstr>What is Chaos Theory?</vt:lpstr>
      <vt:lpstr>Why is This Appealing For Cryptography?</vt:lpstr>
      <vt:lpstr>What Work Has Been Done in The Field?</vt:lpstr>
      <vt:lpstr>What Are the Proposed Cryptographic Processes?</vt:lpstr>
      <vt:lpstr>Modified Logistic Map</vt:lpstr>
      <vt:lpstr>Proposed Encryption Scheme</vt:lpstr>
      <vt:lpstr>NIST Statistical Test Suite</vt:lpstr>
      <vt:lpstr>Objectives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Chaotic Cryptography: Applications of Chaos Theory to Cryptography</dc:title>
  <dc:creator>Nathan Holt</dc:creator>
  <cp:lastModifiedBy>Nathan Holt</cp:lastModifiedBy>
  <cp:revision>61</cp:revision>
  <dcterms:created xsi:type="dcterms:W3CDTF">2017-04-06T00:44:00Z</dcterms:created>
  <dcterms:modified xsi:type="dcterms:W3CDTF">2017-04-06T04:46:26Z</dcterms:modified>
</cp:coreProperties>
</file>