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21"/>
  </p:notesMasterIdLst>
  <p:sldIdLst>
    <p:sldId id="256" r:id="rId2"/>
    <p:sldId id="275" r:id="rId3"/>
    <p:sldId id="276" r:id="rId4"/>
    <p:sldId id="263" r:id="rId5"/>
    <p:sldId id="257" r:id="rId6"/>
    <p:sldId id="258" r:id="rId7"/>
    <p:sldId id="259" r:id="rId8"/>
    <p:sldId id="260" r:id="rId9"/>
    <p:sldId id="261" r:id="rId10"/>
    <p:sldId id="262" r:id="rId11"/>
    <p:sldId id="264" r:id="rId12"/>
    <p:sldId id="266" r:id="rId13"/>
    <p:sldId id="268"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69FFF-B304-4841-8E25-09209E831B91}" type="datetimeFigureOut">
              <a:rPr lang="en-CA" smtClean="0"/>
              <a:t>2025-08-18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0EDC0-DF5B-47E4-98DF-957532BE5B48}" type="slidenum">
              <a:rPr lang="en-CA" smtClean="0"/>
              <a:t>‹#›</a:t>
            </a:fld>
            <a:endParaRPr lang="en-CA"/>
          </a:p>
        </p:txBody>
      </p:sp>
    </p:spTree>
    <p:extLst>
      <p:ext uri="{BB962C8B-B14F-4D97-AF65-F5344CB8AC3E}">
        <p14:creationId xmlns:p14="http://schemas.microsoft.com/office/powerpoint/2010/main" val="70282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9D0EDC0-DF5B-47E4-98DF-957532BE5B48}" type="slidenum">
              <a:rPr lang="en-CA" smtClean="0"/>
              <a:t>10</a:t>
            </a:fld>
            <a:endParaRPr lang="en-CA"/>
          </a:p>
        </p:txBody>
      </p:sp>
    </p:spTree>
    <p:extLst>
      <p:ext uri="{BB962C8B-B14F-4D97-AF65-F5344CB8AC3E}">
        <p14:creationId xmlns:p14="http://schemas.microsoft.com/office/powerpoint/2010/main" val="188800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9D0EDC0-DF5B-47E4-98DF-957532BE5B48}" type="slidenum">
              <a:rPr lang="en-CA" smtClean="0"/>
              <a:t>12</a:t>
            </a:fld>
            <a:endParaRPr lang="en-CA"/>
          </a:p>
        </p:txBody>
      </p:sp>
    </p:spTree>
    <p:extLst>
      <p:ext uri="{BB962C8B-B14F-4D97-AF65-F5344CB8AC3E}">
        <p14:creationId xmlns:p14="http://schemas.microsoft.com/office/powerpoint/2010/main" val="32187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9E262-3988-DCDD-78C1-42B7937712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0F82-27CD-2F9A-1337-81B9333239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10692C-C840-8C1B-BD53-AF85AAEA9A8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EE98717-D020-3499-3BB8-ADB7423F8C8E}"/>
              </a:ext>
            </a:extLst>
          </p:cNvPr>
          <p:cNvSpPr>
            <a:spLocks noGrp="1"/>
          </p:cNvSpPr>
          <p:nvPr>
            <p:ph type="sldNum" sz="quarter" idx="5"/>
          </p:nvPr>
        </p:nvSpPr>
        <p:spPr/>
        <p:txBody>
          <a:bodyPr/>
          <a:lstStyle/>
          <a:p>
            <a:fld id="{89D0EDC0-DF5B-47E4-98DF-957532BE5B48}" type="slidenum">
              <a:rPr lang="en-CA" smtClean="0"/>
              <a:t>16</a:t>
            </a:fld>
            <a:endParaRPr lang="en-CA"/>
          </a:p>
        </p:txBody>
      </p:sp>
    </p:spTree>
    <p:extLst>
      <p:ext uri="{BB962C8B-B14F-4D97-AF65-F5344CB8AC3E}">
        <p14:creationId xmlns:p14="http://schemas.microsoft.com/office/powerpoint/2010/main" val="130195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B78C3-13CE-2155-E5DF-0B731879C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37763-7D63-E0E9-110F-532B889DC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145DA9-047C-D74B-FC42-E9505182EE2F}"/>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A74B9AA-12EF-81F2-DC5E-6688B31B9AD2}"/>
              </a:ext>
            </a:extLst>
          </p:cNvPr>
          <p:cNvSpPr>
            <a:spLocks noGrp="1"/>
          </p:cNvSpPr>
          <p:nvPr>
            <p:ph type="sldNum" sz="quarter" idx="5"/>
          </p:nvPr>
        </p:nvSpPr>
        <p:spPr/>
        <p:txBody>
          <a:bodyPr/>
          <a:lstStyle/>
          <a:p>
            <a:fld id="{89D0EDC0-DF5B-47E4-98DF-957532BE5B48}" type="slidenum">
              <a:rPr lang="en-CA" smtClean="0"/>
              <a:t>17</a:t>
            </a:fld>
            <a:endParaRPr lang="en-CA"/>
          </a:p>
        </p:txBody>
      </p:sp>
    </p:spTree>
    <p:extLst>
      <p:ext uri="{BB962C8B-B14F-4D97-AF65-F5344CB8AC3E}">
        <p14:creationId xmlns:p14="http://schemas.microsoft.com/office/powerpoint/2010/main" val="261642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F77DC-5F56-8741-6E95-2805DB7C7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93EFB-F8BE-AE22-19EA-C93E9F6FF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99521-2E74-E745-3C3F-D5D0C031B34A}"/>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1954449-92F4-9F4F-564B-831F385C4D49}"/>
              </a:ext>
            </a:extLst>
          </p:cNvPr>
          <p:cNvSpPr>
            <a:spLocks noGrp="1"/>
          </p:cNvSpPr>
          <p:nvPr>
            <p:ph type="sldNum" sz="quarter" idx="5"/>
          </p:nvPr>
        </p:nvSpPr>
        <p:spPr/>
        <p:txBody>
          <a:bodyPr/>
          <a:lstStyle/>
          <a:p>
            <a:fld id="{89D0EDC0-DF5B-47E4-98DF-957532BE5B48}" type="slidenum">
              <a:rPr lang="en-CA" smtClean="0"/>
              <a:t>19</a:t>
            </a:fld>
            <a:endParaRPr lang="en-CA"/>
          </a:p>
        </p:txBody>
      </p:sp>
    </p:spTree>
    <p:extLst>
      <p:ext uri="{BB962C8B-B14F-4D97-AF65-F5344CB8AC3E}">
        <p14:creationId xmlns:p14="http://schemas.microsoft.com/office/powerpoint/2010/main" val="387728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BB5B521A-FEE1-4C8F-9E4D-DF2ED1D6ACDC}" type="datetimeFigureOut">
              <a:rPr lang="en-CA" smtClean="0"/>
              <a:t>2025-08-18</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94005DC5-4F4A-437D-AB4C-DE3E22485D3B}" type="slidenum">
              <a:rPr lang="en-CA" smtClean="0"/>
              <a:t>‹#›</a:t>
            </a:fld>
            <a:endParaRPr lang="en-CA"/>
          </a:p>
        </p:txBody>
      </p:sp>
    </p:spTree>
    <p:extLst>
      <p:ext uri="{BB962C8B-B14F-4D97-AF65-F5344CB8AC3E}">
        <p14:creationId xmlns:p14="http://schemas.microsoft.com/office/powerpoint/2010/main" val="11288534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B521A-FEE1-4C8F-9E4D-DF2ED1D6ACDC}" type="datetimeFigureOut">
              <a:rPr lang="en-CA" smtClean="0"/>
              <a:t>2025-08-18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61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B521A-FEE1-4C8F-9E4D-DF2ED1D6ACDC}" type="datetimeFigureOut">
              <a:rPr lang="en-CA" smtClean="0"/>
              <a:t>2025-08-18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863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B521A-FEE1-4C8F-9E4D-DF2ED1D6ACDC}" type="datetimeFigureOut">
              <a:rPr lang="en-CA" smtClean="0"/>
              <a:t>2025-08-18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140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B521A-FEE1-4C8F-9E4D-DF2ED1D6ACDC}" type="datetimeFigureOut">
              <a:rPr lang="en-CA" smtClean="0"/>
              <a:t>2025-08-18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75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B521A-FEE1-4C8F-9E4D-DF2ED1D6ACDC}" type="datetimeFigureOut">
              <a:rPr lang="en-CA" smtClean="0"/>
              <a:t>2025-08-18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005DC5-4F4A-437D-AB4C-DE3E22485D3B}"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410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B521A-FEE1-4C8F-9E4D-DF2ED1D6ACDC}" type="datetimeFigureOut">
              <a:rPr lang="en-CA" smtClean="0"/>
              <a:t>2025-08-18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4005DC5-4F4A-437D-AB4C-DE3E22485D3B}" type="slidenum">
              <a:rPr lang="en-CA" smtClean="0"/>
              <a:t>‹#›</a:t>
            </a:fld>
            <a:endParaRPr lang="en-CA"/>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56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B521A-FEE1-4C8F-9E4D-DF2ED1D6ACDC}" type="datetimeFigureOut">
              <a:rPr lang="en-CA" smtClean="0"/>
              <a:t>2025-08-18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4005DC5-4F4A-437D-AB4C-DE3E22485D3B}"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559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B521A-FEE1-4C8F-9E4D-DF2ED1D6ACDC}" type="datetimeFigureOut">
              <a:rPr lang="en-CA" smtClean="0"/>
              <a:t>2025-08-18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4005DC5-4F4A-437D-AB4C-DE3E22485D3B}" type="slidenum">
              <a:rPr lang="en-CA" smtClean="0"/>
              <a:t>‹#›</a:t>
            </a:fld>
            <a:endParaRPr lang="en-CA"/>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640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521A-FEE1-4C8F-9E4D-DF2ED1D6ACDC}" type="datetimeFigureOut">
              <a:rPr lang="en-CA" smtClean="0"/>
              <a:t>2025-08-18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005DC5-4F4A-437D-AB4C-DE3E22485D3B}" type="slidenum">
              <a:rPr lang="en-CA" smtClean="0"/>
              <a:t>‹#›</a:t>
            </a:fld>
            <a:endParaRPr lang="en-CA"/>
          </a:p>
        </p:txBody>
      </p:sp>
    </p:spTree>
    <p:extLst>
      <p:ext uri="{BB962C8B-B14F-4D97-AF65-F5344CB8AC3E}">
        <p14:creationId xmlns:p14="http://schemas.microsoft.com/office/powerpoint/2010/main" val="28526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521A-FEE1-4C8F-9E4D-DF2ED1D6ACDC}" type="datetimeFigureOut">
              <a:rPr lang="en-CA" smtClean="0"/>
              <a:t>2025-08-18</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005DC5-4F4A-437D-AB4C-DE3E22485D3B}" type="slidenum">
              <a:rPr lang="en-CA" smtClean="0"/>
              <a:t>‹#›</a:t>
            </a:fld>
            <a:endParaRPr lang="en-CA"/>
          </a:p>
        </p:txBody>
      </p:sp>
    </p:spTree>
    <p:extLst>
      <p:ext uri="{BB962C8B-B14F-4D97-AF65-F5344CB8AC3E}">
        <p14:creationId xmlns:p14="http://schemas.microsoft.com/office/powerpoint/2010/main" val="2139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BB5B521A-FEE1-4C8F-9E4D-DF2ED1D6ACDC}" type="datetimeFigureOut">
              <a:rPr lang="en-CA" smtClean="0"/>
              <a:t>2025-08-18</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94005DC5-4F4A-437D-AB4C-DE3E22485D3B}" type="slidenum">
              <a:rPr lang="en-CA" smtClean="0"/>
              <a:t>‹#›</a:t>
            </a:fld>
            <a:endParaRPr lang="en-CA"/>
          </a:p>
        </p:txBody>
      </p:sp>
    </p:spTree>
    <p:extLst>
      <p:ext uri="{BB962C8B-B14F-4D97-AF65-F5344CB8AC3E}">
        <p14:creationId xmlns:p14="http://schemas.microsoft.com/office/powerpoint/2010/main" val="4259308192"/>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E00D-4E77-5BFE-9A27-00C32091B6A9}"/>
              </a:ext>
            </a:extLst>
          </p:cNvPr>
          <p:cNvSpPr>
            <a:spLocks noGrp="1"/>
          </p:cNvSpPr>
          <p:nvPr>
            <p:ph type="ctrTitle"/>
          </p:nvPr>
        </p:nvSpPr>
        <p:spPr/>
        <p:txBody>
          <a:bodyPr/>
          <a:lstStyle/>
          <a:p>
            <a:r>
              <a:rPr lang="en-CA" dirty="0"/>
              <a:t>Predictors of Popular Board Games</a:t>
            </a:r>
          </a:p>
        </p:txBody>
      </p:sp>
      <p:sp>
        <p:nvSpPr>
          <p:cNvPr id="3" name="Subtitle 2">
            <a:extLst>
              <a:ext uri="{FF2B5EF4-FFF2-40B4-BE49-F238E27FC236}">
                <a16:creationId xmlns:a16="http://schemas.microsoft.com/office/drawing/2014/main" id="{D394E702-D3F9-07F1-6DC0-8E8E2FD589D1}"/>
              </a:ext>
            </a:extLst>
          </p:cNvPr>
          <p:cNvSpPr>
            <a:spLocks noGrp="1"/>
          </p:cNvSpPr>
          <p:nvPr>
            <p:ph type="subTitle" idx="1"/>
          </p:nvPr>
        </p:nvSpPr>
        <p:spPr/>
        <p:txBody>
          <a:bodyPr/>
          <a:lstStyle/>
          <a:p>
            <a:r>
              <a:rPr lang="en-CA" dirty="0"/>
              <a:t>Nathan Wheeler</a:t>
            </a:r>
          </a:p>
        </p:txBody>
      </p:sp>
    </p:spTree>
    <p:extLst>
      <p:ext uri="{BB962C8B-B14F-4D97-AF65-F5344CB8AC3E}">
        <p14:creationId xmlns:p14="http://schemas.microsoft.com/office/powerpoint/2010/main" val="108766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AD8FC-B372-2647-9133-BA257891D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83719-9E56-C93A-154D-71090B7AF992}"/>
              </a:ext>
            </a:extLst>
          </p:cNvPr>
          <p:cNvSpPr>
            <a:spLocks noGrp="1"/>
          </p:cNvSpPr>
          <p:nvPr>
            <p:ph type="title"/>
          </p:nvPr>
        </p:nvSpPr>
        <p:spPr>
          <a:xfrm>
            <a:off x="619434" y="113071"/>
            <a:ext cx="10502228" cy="826679"/>
          </a:xfrm>
        </p:spPr>
        <p:txBody>
          <a:bodyPr>
            <a:noAutofit/>
          </a:bodyPr>
          <a:lstStyle/>
          <a:p>
            <a:r>
              <a:rPr lang="en-CA" sz="3600" dirty="0"/>
              <a:t>Most Popular Game Categories</a:t>
            </a:r>
          </a:p>
        </p:txBody>
      </p:sp>
      <p:sp>
        <p:nvSpPr>
          <p:cNvPr id="3" name="Content Placeholder 2">
            <a:extLst>
              <a:ext uri="{FF2B5EF4-FFF2-40B4-BE49-F238E27FC236}">
                <a16:creationId xmlns:a16="http://schemas.microsoft.com/office/drawing/2014/main" id="{32919C08-2F16-7432-D8E2-86F4C0A656E6}"/>
              </a:ext>
            </a:extLst>
          </p:cNvPr>
          <p:cNvSpPr>
            <a:spLocks noGrp="1"/>
          </p:cNvSpPr>
          <p:nvPr>
            <p:ph idx="1"/>
          </p:nvPr>
        </p:nvSpPr>
        <p:spPr>
          <a:xfrm>
            <a:off x="634632" y="4841830"/>
            <a:ext cx="5015139" cy="1767616"/>
          </a:xfrm>
        </p:spPr>
        <p:txBody>
          <a:bodyPr>
            <a:normAutofit fontScale="77500" lnSpcReduction="20000"/>
          </a:bodyPr>
          <a:lstStyle/>
          <a:p>
            <a:r>
              <a:rPr lang="en-CA" dirty="0"/>
              <a:t>Across both rating and ownership metrics, the same categories of game were similarly popular.</a:t>
            </a:r>
          </a:p>
          <a:p>
            <a:r>
              <a:rPr lang="en-CA" dirty="0"/>
              <a:t>Strategy games were most popular and children's games least.</a:t>
            </a:r>
          </a:p>
          <a:p>
            <a:r>
              <a:rPr lang="en-CA" dirty="0"/>
              <a:t>However, there were key differences between these metrics.</a:t>
            </a:r>
          </a:p>
          <a:p>
            <a:endParaRPr lang="en-CA" dirty="0"/>
          </a:p>
          <a:p>
            <a:endParaRPr lang="en-CA" dirty="0"/>
          </a:p>
        </p:txBody>
      </p:sp>
      <p:sp>
        <p:nvSpPr>
          <p:cNvPr id="8" name="Content Placeholder 2">
            <a:extLst>
              <a:ext uri="{FF2B5EF4-FFF2-40B4-BE49-F238E27FC236}">
                <a16:creationId xmlns:a16="http://schemas.microsoft.com/office/drawing/2014/main" id="{CFA12E29-BA6E-B437-E8A2-440AE0E0DFE3}"/>
              </a:ext>
            </a:extLst>
          </p:cNvPr>
          <p:cNvSpPr txBox="1">
            <a:spLocks/>
          </p:cNvSpPr>
          <p:nvPr/>
        </p:nvSpPr>
        <p:spPr>
          <a:xfrm>
            <a:off x="5870548" y="4800737"/>
            <a:ext cx="5437026" cy="1808707"/>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Party games were widely owned, but rated lower, perhaps because of their generic appeal. </a:t>
            </a:r>
          </a:p>
          <a:p>
            <a:r>
              <a:rPr lang="en-CA" dirty="0"/>
              <a:t>Meanwhile, war games were rated highly, but seldom owned, perhaps due to a smaller fan base driving up ratings. </a:t>
            </a:r>
          </a:p>
          <a:p>
            <a:r>
              <a:rPr lang="en-CA" dirty="0"/>
              <a:t>These differences emphasize that higher ratings may not always be a good indicator of higher sales. </a:t>
            </a:r>
          </a:p>
        </p:txBody>
      </p:sp>
      <p:pic>
        <p:nvPicPr>
          <p:cNvPr id="6" name="Picture 5">
            <a:extLst>
              <a:ext uri="{FF2B5EF4-FFF2-40B4-BE49-F238E27FC236}">
                <a16:creationId xmlns:a16="http://schemas.microsoft.com/office/drawing/2014/main" id="{037E101A-7F74-5685-B813-6A79F57A5647}"/>
              </a:ext>
            </a:extLst>
          </p:cNvPr>
          <p:cNvPicPr>
            <a:picLocks noChangeAspect="1"/>
          </p:cNvPicPr>
          <p:nvPr/>
        </p:nvPicPr>
        <p:blipFill>
          <a:blip r:embed="rId3"/>
          <a:stretch>
            <a:fillRect/>
          </a:stretch>
        </p:blipFill>
        <p:spPr>
          <a:xfrm>
            <a:off x="529487" y="980842"/>
            <a:ext cx="5120284" cy="3819895"/>
          </a:xfrm>
          <a:prstGeom prst="rect">
            <a:avLst/>
          </a:prstGeom>
        </p:spPr>
      </p:pic>
      <p:pic>
        <p:nvPicPr>
          <p:cNvPr id="10" name="Picture 9">
            <a:extLst>
              <a:ext uri="{FF2B5EF4-FFF2-40B4-BE49-F238E27FC236}">
                <a16:creationId xmlns:a16="http://schemas.microsoft.com/office/drawing/2014/main" id="{FE228D44-AADE-24ED-FD2D-C0B45A93345E}"/>
              </a:ext>
            </a:extLst>
          </p:cNvPr>
          <p:cNvPicPr>
            <a:picLocks noChangeAspect="1"/>
          </p:cNvPicPr>
          <p:nvPr/>
        </p:nvPicPr>
        <p:blipFill>
          <a:blip r:embed="rId4"/>
          <a:stretch>
            <a:fillRect/>
          </a:stretch>
        </p:blipFill>
        <p:spPr>
          <a:xfrm>
            <a:off x="6001378" y="980842"/>
            <a:ext cx="5120284" cy="3819895"/>
          </a:xfrm>
          <a:prstGeom prst="rect">
            <a:avLst/>
          </a:prstGeom>
        </p:spPr>
      </p:pic>
    </p:spTree>
    <p:extLst>
      <p:ext uri="{BB962C8B-B14F-4D97-AF65-F5344CB8AC3E}">
        <p14:creationId xmlns:p14="http://schemas.microsoft.com/office/powerpoint/2010/main" val="67226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EB84E-2FEB-A19D-3AE2-C35EE823E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F3496-035B-46F4-649B-20280C1B0904}"/>
              </a:ext>
            </a:extLst>
          </p:cNvPr>
          <p:cNvSpPr>
            <a:spLocks noGrp="1"/>
          </p:cNvSpPr>
          <p:nvPr>
            <p:ph type="title"/>
          </p:nvPr>
        </p:nvSpPr>
        <p:spPr/>
        <p:txBody>
          <a:bodyPr/>
          <a:lstStyle/>
          <a:p>
            <a:r>
              <a:rPr lang="en-CA" dirty="0"/>
              <a:t>Predictive Features of Game Popularity</a:t>
            </a:r>
          </a:p>
        </p:txBody>
      </p:sp>
    </p:spTree>
    <p:extLst>
      <p:ext uri="{BB962C8B-B14F-4D97-AF65-F5344CB8AC3E}">
        <p14:creationId xmlns:p14="http://schemas.microsoft.com/office/powerpoint/2010/main" val="51442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8BED6-612E-5FC0-4F7C-98500D26F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65B78-533C-43F2-483A-84CD776BAC01}"/>
              </a:ext>
            </a:extLst>
          </p:cNvPr>
          <p:cNvSpPr>
            <a:spLocks noGrp="1"/>
          </p:cNvSpPr>
          <p:nvPr>
            <p:ph type="title"/>
          </p:nvPr>
        </p:nvSpPr>
        <p:spPr>
          <a:xfrm>
            <a:off x="619434" y="113071"/>
            <a:ext cx="10502228" cy="826679"/>
          </a:xfrm>
        </p:spPr>
        <p:txBody>
          <a:bodyPr>
            <a:noAutofit/>
          </a:bodyPr>
          <a:lstStyle/>
          <a:p>
            <a:r>
              <a:rPr lang="en-CA" sz="3600" dirty="0"/>
              <a:t>Most Important Features of Popularity: Methods</a:t>
            </a:r>
          </a:p>
        </p:txBody>
      </p:sp>
      <p:sp>
        <p:nvSpPr>
          <p:cNvPr id="3" name="Content Placeholder 2">
            <a:extLst>
              <a:ext uri="{FF2B5EF4-FFF2-40B4-BE49-F238E27FC236}">
                <a16:creationId xmlns:a16="http://schemas.microsoft.com/office/drawing/2014/main" id="{4B57019E-5D29-9A24-74BF-9185F3E90C7D}"/>
              </a:ext>
            </a:extLst>
          </p:cNvPr>
          <p:cNvSpPr>
            <a:spLocks noGrp="1"/>
          </p:cNvSpPr>
          <p:nvPr>
            <p:ph idx="1"/>
          </p:nvPr>
        </p:nvSpPr>
        <p:spPr>
          <a:xfrm>
            <a:off x="634632" y="4841830"/>
            <a:ext cx="5015139" cy="1903099"/>
          </a:xfrm>
        </p:spPr>
        <p:txBody>
          <a:bodyPr>
            <a:normAutofit fontScale="92500" lnSpcReduction="10000"/>
          </a:bodyPr>
          <a:lstStyle/>
          <a:p>
            <a:r>
              <a:rPr lang="en-CA" sz="1400" dirty="0"/>
              <a:t>To identify the most important features for predicting popularity, I predicted both game rating and ownership from all possible game tags using </a:t>
            </a:r>
            <a:r>
              <a:rPr lang="en-CA" sz="1400" dirty="0" err="1"/>
              <a:t>XGBoost</a:t>
            </a:r>
            <a:r>
              <a:rPr lang="en-CA" sz="1400" dirty="0"/>
              <a:t>, optimizing hyper parameters using </a:t>
            </a:r>
            <a:r>
              <a:rPr lang="en-CA" sz="1400" dirty="0" err="1"/>
              <a:t>Optuna</a:t>
            </a:r>
            <a:r>
              <a:rPr lang="en-CA" sz="1400" dirty="0"/>
              <a:t>. </a:t>
            </a:r>
          </a:p>
          <a:p>
            <a:r>
              <a:rPr lang="en-CA" sz="1400" dirty="0"/>
              <a:t>These tags includes game category, theme and possible game mechanics. </a:t>
            </a:r>
          </a:p>
          <a:p>
            <a:r>
              <a:rPr lang="en-CA" sz="1400" dirty="0"/>
              <a:t>This model explain 39.8% of the variance of game rating and 48.9% of the variance of game ownership. </a:t>
            </a:r>
          </a:p>
          <a:p>
            <a:endParaRPr lang="en-CA" dirty="0"/>
          </a:p>
          <a:p>
            <a:pPr marL="0" indent="0">
              <a:buNone/>
            </a:pPr>
            <a:endParaRPr lang="en-CA" dirty="0"/>
          </a:p>
          <a:p>
            <a:endParaRPr lang="en-CA" dirty="0"/>
          </a:p>
        </p:txBody>
      </p:sp>
      <p:sp>
        <p:nvSpPr>
          <p:cNvPr id="8" name="Content Placeholder 2">
            <a:extLst>
              <a:ext uri="{FF2B5EF4-FFF2-40B4-BE49-F238E27FC236}">
                <a16:creationId xmlns:a16="http://schemas.microsoft.com/office/drawing/2014/main" id="{0BB8C9C3-677D-32B7-AD69-727288B500BD}"/>
              </a:ext>
            </a:extLst>
          </p:cNvPr>
          <p:cNvSpPr txBox="1">
            <a:spLocks/>
          </p:cNvSpPr>
          <p:nvPr/>
        </p:nvSpPr>
        <p:spPr>
          <a:xfrm>
            <a:off x="5870548" y="4800738"/>
            <a:ext cx="5437026" cy="1944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sz="1300" dirty="0"/>
              <a:t>To measure feature importance, SHAP values were extracted. </a:t>
            </a:r>
          </a:p>
          <a:p>
            <a:r>
              <a:rPr lang="en-CA" sz="1300" dirty="0"/>
              <a:t>To show the estimated effect of each feature, I calculated the mean SHAP difference in having versus not having a given feature. </a:t>
            </a:r>
          </a:p>
          <a:p>
            <a:r>
              <a:rPr lang="en-CA" sz="1300" dirty="0"/>
              <a:t>Displayed here are the estimated effects of the top 10 most predictive features of game rating and popularity, ordered by estimated overall importance [mean(|SHAP value|)].</a:t>
            </a:r>
          </a:p>
        </p:txBody>
      </p:sp>
      <p:pic>
        <p:nvPicPr>
          <p:cNvPr id="5" name="Picture 4">
            <a:extLst>
              <a:ext uri="{FF2B5EF4-FFF2-40B4-BE49-F238E27FC236}">
                <a16:creationId xmlns:a16="http://schemas.microsoft.com/office/drawing/2014/main" id="{766AE27A-BE87-28AF-0548-3D60DC0D5B2E}"/>
              </a:ext>
            </a:extLst>
          </p:cNvPr>
          <p:cNvPicPr>
            <a:picLocks noChangeAspect="1"/>
          </p:cNvPicPr>
          <p:nvPr/>
        </p:nvPicPr>
        <p:blipFill>
          <a:blip r:embed="rId3"/>
          <a:stretch>
            <a:fillRect/>
          </a:stretch>
        </p:blipFill>
        <p:spPr>
          <a:xfrm>
            <a:off x="5870548" y="938739"/>
            <a:ext cx="5329642" cy="3863009"/>
          </a:xfrm>
          <a:prstGeom prst="rect">
            <a:avLst/>
          </a:prstGeom>
        </p:spPr>
      </p:pic>
      <p:pic>
        <p:nvPicPr>
          <p:cNvPr id="9" name="Picture 8">
            <a:extLst>
              <a:ext uri="{FF2B5EF4-FFF2-40B4-BE49-F238E27FC236}">
                <a16:creationId xmlns:a16="http://schemas.microsoft.com/office/drawing/2014/main" id="{A18AB7B7-7BF3-9015-7C34-3A71F853B366}"/>
              </a:ext>
            </a:extLst>
          </p:cNvPr>
          <p:cNvPicPr>
            <a:picLocks noChangeAspect="1"/>
          </p:cNvPicPr>
          <p:nvPr/>
        </p:nvPicPr>
        <p:blipFill>
          <a:blip r:embed="rId4"/>
          <a:stretch>
            <a:fillRect/>
          </a:stretch>
        </p:blipFill>
        <p:spPr>
          <a:xfrm>
            <a:off x="658761" y="959286"/>
            <a:ext cx="5211787" cy="3863008"/>
          </a:xfrm>
          <a:prstGeom prst="rect">
            <a:avLst/>
          </a:prstGeom>
        </p:spPr>
      </p:pic>
    </p:spTree>
    <p:extLst>
      <p:ext uri="{BB962C8B-B14F-4D97-AF65-F5344CB8AC3E}">
        <p14:creationId xmlns:p14="http://schemas.microsoft.com/office/powerpoint/2010/main" val="122126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1CEA9-15B8-D344-6C58-A928F8FBA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34E6D-5ECC-A68F-3DBB-3A1B6BB357F8}"/>
              </a:ext>
            </a:extLst>
          </p:cNvPr>
          <p:cNvSpPr>
            <a:spLocks noGrp="1"/>
          </p:cNvSpPr>
          <p:nvPr>
            <p:ph type="title"/>
          </p:nvPr>
        </p:nvSpPr>
        <p:spPr>
          <a:xfrm>
            <a:off x="619434" y="113071"/>
            <a:ext cx="10502228" cy="826679"/>
          </a:xfrm>
        </p:spPr>
        <p:txBody>
          <a:bodyPr>
            <a:noAutofit/>
          </a:bodyPr>
          <a:lstStyle/>
          <a:p>
            <a:r>
              <a:rPr lang="en-CA" sz="3600" dirty="0"/>
              <a:t>Most Important Features of Popularity: Results</a:t>
            </a:r>
          </a:p>
        </p:txBody>
      </p:sp>
      <p:sp>
        <p:nvSpPr>
          <p:cNvPr id="3" name="Content Placeholder 2">
            <a:extLst>
              <a:ext uri="{FF2B5EF4-FFF2-40B4-BE49-F238E27FC236}">
                <a16:creationId xmlns:a16="http://schemas.microsoft.com/office/drawing/2014/main" id="{CB4EC45D-B140-D655-AF4D-AAFC3B3A5954}"/>
              </a:ext>
            </a:extLst>
          </p:cNvPr>
          <p:cNvSpPr>
            <a:spLocks noGrp="1"/>
          </p:cNvSpPr>
          <p:nvPr>
            <p:ph idx="1"/>
          </p:nvPr>
        </p:nvSpPr>
        <p:spPr>
          <a:xfrm>
            <a:off x="634632" y="4841829"/>
            <a:ext cx="5015139" cy="1808707"/>
          </a:xfrm>
        </p:spPr>
        <p:txBody>
          <a:bodyPr>
            <a:normAutofit/>
          </a:bodyPr>
          <a:lstStyle/>
          <a:p>
            <a:r>
              <a:rPr lang="en-CA" sz="1400" dirty="0"/>
              <a:t>Some features were most important to predicting both rating and ownership.</a:t>
            </a:r>
          </a:p>
          <a:p>
            <a:r>
              <a:rPr lang="en-CA" sz="1400" dirty="0"/>
              <a:t>Notably, strategy and war games, as well as games with variable player powers and that can be played/simulated solo were predictive of higher ratings and wider ownership. </a:t>
            </a:r>
          </a:p>
          <a:p>
            <a:endParaRPr lang="en-CA" dirty="0"/>
          </a:p>
        </p:txBody>
      </p:sp>
      <p:sp>
        <p:nvSpPr>
          <p:cNvPr id="8" name="Content Placeholder 2">
            <a:extLst>
              <a:ext uri="{FF2B5EF4-FFF2-40B4-BE49-F238E27FC236}">
                <a16:creationId xmlns:a16="http://schemas.microsoft.com/office/drawing/2014/main" id="{CCFDBA4D-63DE-E9D0-B976-CF1E6593B4E2}"/>
              </a:ext>
            </a:extLst>
          </p:cNvPr>
          <p:cNvSpPr txBox="1">
            <a:spLocks/>
          </p:cNvSpPr>
          <p:nvPr/>
        </p:nvSpPr>
        <p:spPr>
          <a:xfrm>
            <a:off x="5870548" y="4800737"/>
            <a:ext cx="5437026" cy="180870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CA" dirty="0"/>
          </a:p>
        </p:txBody>
      </p:sp>
      <p:pic>
        <p:nvPicPr>
          <p:cNvPr id="5" name="Picture 4">
            <a:extLst>
              <a:ext uri="{FF2B5EF4-FFF2-40B4-BE49-F238E27FC236}">
                <a16:creationId xmlns:a16="http://schemas.microsoft.com/office/drawing/2014/main" id="{1E56B618-3E89-F693-D36B-CF8C7E287377}"/>
              </a:ext>
            </a:extLst>
          </p:cNvPr>
          <p:cNvPicPr>
            <a:picLocks noChangeAspect="1"/>
          </p:cNvPicPr>
          <p:nvPr/>
        </p:nvPicPr>
        <p:blipFill>
          <a:blip r:embed="rId2"/>
          <a:stretch>
            <a:fillRect/>
          </a:stretch>
        </p:blipFill>
        <p:spPr>
          <a:xfrm>
            <a:off x="5870548" y="939750"/>
            <a:ext cx="5329642" cy="3863009"/>
          </a:xfrm>
          <a:prstGeom prst="rect">
            <a:avLst/>
          </a:prstGeom>
        </p:spPr>
      </p:pic>
      <p:pic>
        <p:nvPicPr>
          <p:cNvPr id="9" name="Picture 8">
            <a:extLst>
              <a:ext uri="{FF2B5EF4-FFF2-40B4-BE49-F238E27FC236}">
                <a16:creationId xmlns:a16="http://schemas.microsoft.com/office/drawing/2014/main" id="{D14D7727-CDD3-5F16-4552-2987B8C9981A}"/>
              </a:ext>
            </a:extLst>
          </p:cNvPr>
          <p:cNvPicPr>
            <a:picLocks noChangeAspect="1"/>
          </p:cNvPicPr>
          <p:nvPr/>
        </p:nvPicPr>
        <p:blipFill>
          <a:blip r:embed="rId3"/>
          <a:stretch>
            <a:fillRect/>
          </a:stretch>
        </p:blipFill>
        <p:spPr>
          <a:xfrm>
            <a:off x="658761" y="959286"/>
            <a:ext cx="5211787" cy="3863008"/>
          </a:xfrm>
          <a:prstGeom prst="rect">
            <a:avLst/>
          </a:prstGeom>
        </p:spPr>
      </p:pic>
      <p:sp>
        <p:nvSpPr>
          <p:cNvPr id="4" name="Content Placeholder 2">
            <a:extLst>
              <a:ext uri="{FF2B5EF4-FFF2-40B4-BE49-F238E27FC236}">
                <a16:creationId xmlns:a16="http://schemas.microsoft.com/office/drawing/2014/main" id="{E3AB3ED6-F401-189D-F88E-C51D96FFA357}"/>
              </a:ext>
            </a:extLst>
          </p:cNvPr>
          <p:cNvSpPr txBox="1">
            <a:spLocks/>
          </p:cNvSpPr>
          <p:nvPr/>
        </p:nvSpPr>
        <p:spPr>
          <a:xfrm>
            <a:off x="6185051" y="4739779"/>
            <a:ext cx="5122523" cy="2005150"/>
          </a:xfrm>
          <a:prstGeom prst="rect">
            <a:avLst/>
          </a:prstGeom>
        </p:spPr>
        <p:txBody>
          <a:bodyPr vert="horz" lIns="91440" tIns="45720" rIns="91440" bIns="45720" rtlCol="0">
            <a:normAutofit fontScale="4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sz="3500" dirty="0"/>
              <a:t>Notably, war gaming being predictive of game ownership is interesting, given the early finding that war games were associated with lower ownership.</a:t>
            </a:r>
          </a:p>
          <a:p>
            <a:r>
              <a:rPr lang="en-CA" sz="3500" dirty="0"/>
              <a:t>Because </a:t>
            </a:r>
            <a:r>
              <a:rPr lang="en-CA" sz="3500" dirty="0" err="1"/>
              <a:t>XGBoost</a:t>
            </a:r>
            <a:r>
              <a:rPr lang="en-CA" sz="3500" dirty="0"/>
              <a:t> takes into account non-linearities and interaction effects, it maybe that while war games do not on their own associate with higher game ownership, they can be associated with increased sales under the right conditions.</a:t>
            </a:r>
          </a:p>
        </p:txBody>
      </p:sp>
    </p:spTree>
    <p:extLst>
      <p:ext uri="{BB962C8B-B14F-4D97-AF65-F5344CB8AC3E}">
        <p14:creationId xmlns:p14="http://schemas.microsoft.com/office/powerpoint/2010/main" val="186018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50B4D-CA8C-828E-EFE9-E02CF39F42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5FAA7B-9C1A-C8C9-A6B9-B74FB3ACC1C7}"/>
              </a:ext>
            </a:extLst>
          </p:cNvPr>
          <p:cNvSpPr>
            <a:spLocks noGrp="1"/>
          </p:cNvSpPr>
          <p:nvPr>
            <p:ph type="title"/>
          </p:nvPr>
        </p:nvSpPr>
        <p:spPr>
          <a:xfrm>
            <a:off x="619434" y="113071"/>
            <a:ext cx="10502228" cy="826679"/>
          </a:xfrm>
        </p:spPr>
        <p:txBody>
          <a:bodyPr>
            <a:noAutofit/>
          </a:bodyPr>
          <a:lstStyle/>
          <a:p>
            <a:r>
              <a:rPr lang="en-CA" sz="3600" dirty="0"/>
              <a:t>Most Important Features of Popularity: Results</a:t>
            </a:r>
          </a:p>
        </p:txBody>
      </p:sp>
      <p:sp>
        <p:nvSpPr>
          <p:cNvPr id="3" name="Content Placeholder 2">
            <a:extLst>
              <a:ext uri="{FF2B5EF4-FFF2-40B4-BE49-F238E27FC236}">
                <a16:creationId xmlns:a16="http://schemas.microsoft.com/office/drawing/2014/main" id="{B6729C15-67A4-638C-59B9-41A88D87C10E}"/>
              </a:ext>
            </a:extLst>
          </p:cNvPr>
          <p:cNvSpPr>
            <a:spLocks noGrp="1"/>
          </p:cNvSpPr>
          <p:nvPr>
            <p:ph idx="1"/>
          </p:nvPr>
        </p:nvSpPr>
        <p:spPr>
          <a:xfrm>
            <a:off x="634632" y="4841830"/>
            <a:ext cx="5015139" cy="2016170"/>
          </a:xfrm>
        </p:spPr>
        <p:txBody>
          <a:bodyPr>
            <a:normAutofit fontScale="62500" lnSpcReduction="20000"/>
          </a:bodyPr>
          <a:lstStyle/>
          <a:p>
            <a:r>
              <a:rPr lang="en-CA" dirty="0"/>
              <a:t>There were also key differences.</a:t>
            </a:r>
          </a:p>
          <a:p>
            <a:r>
              <a:rPr lang="en-CA" dirty="0"/>
              <a:t>Games where players moves were determined by a dice roll were rated lower, while games involving miniatures were rated higher, but neither were critically important to game ownership. </a:t>
            </a:r>
          </a:p>
          <a:p>
            <a:r>
              <a:rPr lang="en-CA" dirty="0"/>
              <a:t>Again, this may be because these mechanics are correlates of generic/niche appeal. Games of chance may tend to be more generic (e.g. Parcheesi), where games with miniatures may tend to be more niche (e.g. Warhammer). </a:t>
            </a:r>
          </a:p>
          <a:p>
            <a:endParaRPr lang="en-CA" dirty="0"/>
          </a:p>
        </p:txBody>
      </p:sp>
      <p:sp>
        <p:nvSpPr>
          <p:cNvPr id="8" name="Content Placeholder 2">
            <a:extLst>
              <a:ext uri="{FF2B5EF4-FFF2-40B4-BE49-F238E27FC236}">
                <a16:creationId xmlns:a16="http://schemas.microsoft.com/office/drawing/2014/main" id="{5C349E7A-E9C0-E209-8861-04A8513EA318}"/>
              </a:ext>
            </a:extLst>
          </p:cNvPr>
          <p:cNvSpPr txBox="1">
            <a:spLocks/>
          </p:cNvSpPr>
          <p:nvPr/>
        </p:nvSpPr>
        <p:spPr>
          <a:xfrm>
            <a:off x="5870548" y="4800737"/>
            <a:ext cx="5437026" cy="180870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CA" dirty="0"/>
          </a:p>
        </p:txBody>
      </p:sp>
      <p:pic>
        <p:nvPicPr>
          <p:cNvPr id="5" name="Picture 4">
            <a:extLst>
              <a:ext uri="{FF2B5EF4-FFF2-40B4-BE49-F238E27FC236}">
                <a16:creationId xmlns:a16="http://schemas.microsoft.com/office/drawing/2014/main" id="{1E19BF1D-7D32-F30C-443C-B0D2E10C035C}"/>
              </a:ext>
            </a:extLst>
          </p:cNvPr>
          <p:cNvPicPr>
            <a:picLocks noChangeAspect="1"/>
          </p:cNvPicPr>
          <p:nvPr/>
        </p:nvPicPr>
        <p:blipFill>
          <a:blip r:embed="rId2"/>
          <a:stretch>
            <a:fillRect/>
          </a:stretch>
        </p:blipFill>
        <p:spPr>
          <a:xfrm>
            <a:off x="5870548" y="938739"/>
            <a:ext cx="5329642" cy="3863009"/>
          </a:xfrm>
          <a:prstGeom prst="rect">
            <a:avLst/>
          </a:prstGeom>
        </p:spPr>
      </p:pic>
      <p:pic>
        <p:nvPicPr>
          <p:cNvPr id="9" name="Picture 8">
            <a:extLst>
              <a:ext uri="{FF2B5EF4-FFF2-40B4-BE49-F238E27FC236}">
                <a16:creationId xmlns:a16="http://schemas.microsoft.com/office/drawing/2014/main" id="{976B3318-4EBE-9367-9931-091362013ED1}"/>
              </a:ext>
            </a:extLst>
          </p:cNvPr>
          <p:cNvPicPr>
            <a:picLocks noChangeAspect="1"/>
          </p:cNvPicPr>
          <p:nvPr/>
        </p:nvPicPr>
        <p:blipFill>
          <a:blip r:embed="rId3"/>
          <a:stretch>
            <a:fillRect/>
          </a:stretch>
        </p:blipFill>
        <p:spPr>
          <a:xfrm>
            <a:off x="658761" y="959286"/>
            <a:ext cx="5211787" cy="3863008"/>
          </a:xfrm>
          <a:prstGeom prst="rect">
            <a:avLst/>
          </a:prstGeom>
        </p:spPr>
      </p:pic>
      <p:sp>
        <p:nvSpPr>
          <p:cNvPr id="7" name="Content Placeholder 2">
            <a:extLst>
              <a:ext uri="{FF2B5EF4-FFF2-40B4-BE49-F238E27FC236}">
                <a16:creationId xmlns:a16="http://schemas.microsoft.com/office/drawing/2014/main" id="{F01DEF08-F44C-66B9-B4E5-6F526C128D52}"/>
              </a:ext>
            </a:extLst>
          </p:cNvPr>
          <p:cNvSpPr txBox="1">
            <a:spLocks/>
          </p:cNvSpPr>
          <p:nvPr/>
        </p:nvSpPr>
        <p:spPr>
          <a:xfrm>
            <a:off x="6106523" y="4822294"/>
            <a:ext cx="5015139" cy="192263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sz="1400" dirty="0"/>
              <a:t>Meanwhile, thematic, party, and family games were predictive of higher ownership but were not as important for rating. </a:t>
            </a:r>
          </a:p>
          <a:p>
            <a:r>
              <a:rPr lang="en-CA" sz="1400" dirty="0"/>
              <a:t>Again, this may simply be that these games are seen as more generic and thus are both owned and rated by a wider audience.</a:t>
            </a:r>
          </a:p>
          <a:p>
            <a:r>
              <a:rPr lang="en-CA" sz="1400" dirty="0"/>
              <a:t>These results highlight that we should be suspicious of using ratings as a proxy for sales. </a:t>
            </a:r>
          </a:p>
        </p:txBody>
      </p:sp>
    </p:spTree>
    <p:extLst>
      <p:ext uri="{BB962C8B-B14F-4D97-AF65-F5344CB8AC3E}">
        <p14:creationId xmlns:p14="http://schemas.microsoft.com/office/powerpoint/2010/main" val="405994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3F98-9374-8698-194A-D12B27983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B0D98-5A6A-414C-35D6-44292B1663D5}"/>
              </a:ext>
            </a:extLst>
          </p:cNvPr>
          <p:cNvSpPr>
            <a:spLocks noGrp="1"/>
          </p:cNvSpPr>
          <p:nvPr>
            <p:ph type="title"/>
          </p:nvPr>
        </p:nvSpPr>
        <p:spPr/>
        <p:txBody>
          <a:bodyPr/>
          <a:lstStyle/>
          <a:p>
            <a:r>
              <a:rPr lang="en-CA" dirty="0"/>
              <a:t>Most Popular Kinds of Games</a:t>
            </a:r>
          </a:p>
        </p:txBody>
      </p:sp>
    </p:spTree>
    <p:extLst>
      <p:ext uri="{BB962C8B-B14F-4D97-AF65-F5344CB8AC3E}">
        <p14:creationId xmlns:p14="http://schemas.microsoft.com/office/powerpoint/2010/main" val="326272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B22BD-F693-CBDC-ED06-653DC505F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A86C8-2DE4-F9A7-70F5-6C36075D43B4}"/>
              </a:ext>
            </a:extLst>
          </p:cNvPr>
          <p:cNvSpPr>
            <a:spLocks noGrp="1"/>
          </p:cNvSpPr>
          <p:nvPr>
            <p:ph type="title"/>
          </p:nvPr>
        </p:nvSpPr>
        <p:spPr>
          <a:xfrm>
            <a:off x="619434" y="25313"/>
            <a:ext cx="10502228" cy="721940"/>
          </a:xfrm>
        </p:spPr>
        <p:txBody>
          <a:bodyPr>
            <a:noAutofit/>
          </a:bodyPr>
          <a:lstStyle/>
          <a:p>
            <a:r>
              <a:rPr lang="en-CA" sz="3600" dirty="0"/>
              <a:t>Most Popular Kinds of Games: Methods</a:t>
            </a:r>
          </a:p>
        </p:txBody>
      </p:sp>
      <p:sp>
        <p:nvSpPr>
          <p:cNvPr id="3" name="Content Placeholder 2">
            <a:extLst>
              <a:ext uri="{FF2B5EF4-FFF2-40B4-BE49-F238E27FC236}">
                <a16:creationId xmlns:a16="http://schemas.microsoft.com/office/drawing/2014/main" id="{36E4F0E4-DF3B-897E-4BC9-0F3810CD36B0}"/>
              </a:ext>
            </a:extLst>
          </p:cNvPr>
          <p:cNvSpPr>
            <a:spLocks noGrp="1"/>
          </p:cNvSpPr>
          <p:nvPr>
            <p:ph idx="1"/>
          </p:nvPr>
        </p:nvSpPr>
        <p:spPr>
          <a:xfrm>
            <a:off x="634632" y="4841830"/>
            <a:ext cx="5015139" cy="1824441"/>
          </a:xfrm>
        </p:spPr>
        <p:txBody>
          <a:bodyPr>
            <a:normAutofit/>
          </a:bodyPr>
          <a:lstStyle/>
          <a:p>
            <a:r>
              <a:rPr lang="en-CA" sz="1400" dirty="0"/>
              <a:t>To group games in the interpretable categories based on their features, I will use non-negative matrix factorization as this method can best address a large sparse matrix of game tags without problematic underlying assumptions.</a:t>
            </a:r>
          </a:p>
          <a:p>
            <a:r>
              <a:rPr lang="en-CA" sz="1400" dirty="0"/>
              <a:t>Examining reconstruction error by number of categories extracted reveals no natural number of categories. Therefore, for simplicity I will extract 10 categories.</a:t>
            </a:r>
            <a:endParaRPr lang="en-CA" dirty="0"/>
          </a:p>
          <a:p>
            <a:pPr marL="0" indent="0">
              <a:buNone/>
            </a:pPr>
            <a:endParaRPr lang="en-CA" dirty="0"/>
          </a:p>
          <a:p>
            <a:endParaRPr lang="en-CA" dirty="0"/>
          </a:p>
        </p:txBody>
      </p:sp>
      <p:sp>
        <p:nvSpPr>
          <p:cNvPr id="8" name="Content Placeholder 2">
            <a:extLst>
              <a:ext uri="{FF2B5EF4-FFF2-40B4-BE49-F238E27FC236}">
                <a16:creationId xmlns:a16="http://schemas.microsoft.com/office/drawing/2014/main" id="{C21F7447-A024-0488-B760-76B158006557}"/>
              </a:ext>
            </a:extLst>
          </p:cNvPr>
          <p:cNvSpPr txBox="1">
            <a:spLocks/>
          </p:cNvSpPr>
          <p:nvPr/>
        </p:nvSpPr>
        <p:spPr>
          <a:xfrm>
            <a:off x="5870548" y="4841830"/>
            <a:ext cx="5437026" cy="174842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I generated plausible names for each of these categories based on the top tags associated with each.</a:t>
            </a:r>
          </a:p>
          <a:p>
            <a:r>
              <a:rPr lang="en-US" sz="1400" dirty="0"/>
              <a:t>The popularity of each category of game was then assessed using bootstrapped soft-weighted averages of rating and ownership.</a:t>
            </a:r>
            <a:endParaRPr lang="en-CA" sz="1400" dirty="0"/>
          </a:p>
        </p:txBody>
      </p:sp>
      <p:pic>
        <p:nvPicPr>
          <p:cNvPr id="6" name="Picture 5">
            <a:extLst>
              <a:ext uri="{FF2B5EF4-FFF2-40B4-BE49-F238E27FC236}">
                <a16:creationId xmlns:a16="http://schemas.microsoft.com/office/drawing/2014/main" id="{72778EBF-630E-1E66-6BAC-2679ED4BE3C5}"/>
              </a:ext>
            </a:extLst>
          </p:cNvPr>
          <p:cNvPicPr>
            <a:picLocks noChangeAspect="1"/>
          </p:cNvPicPr>
          <p:nvPr/>
        </p:nvPicPr>
        <p:blipFill>
          <a:blip r:embed="rId3"/>
          <a:stretch>
            <a:fillRect/>
          </a:stretch>
        </p:blipFill>
        <p:spPr>
          <a:xfrm>
            <a:off x="634632" y="851991"/>
            <a:ext cx="4795054" cy="3820928"/>
          </a:xfrm>
          <a:prstGeom prst="rect">
            <a:avLst/>
          </a:prstGeom>
        </p:spPr>
      </p:pic>
      <p:graphicFrame>
        <p:nvGraphicFramePr>
          <p:cNvPr id="5" name="Table 4">
            <a:extLst>
              <a:ext uri="{FF2B5EF4-FFF2-40B4-BE49-F238E27FC236}">
                <a16:creationId xmlns:a16="http://schemas.microsoft.com/office/drawing/2014/main" id="{BC07F880-6777-BC1E-615E-F123A5C35E88}"/>
              </a:ext>
            </a:extLst>
          </p:cNvPr>
          <p:cNvGraphicFramePr>
            <a:graphicFrameLocks noGrp="1"/>
          </p:cNvGraphicFramePr>
          <p:nvPr>
            <p:extLst>
              <p:ext uri="{D42A27DB-BD31-4B8C-83A1-F6EECF244321}">
                <p14:modId xmlns:p14="http://schemas.microsoft.com/office/powerpoint/2010/main" val="2389277700"/>
              </p:ext>
            </p:extLst>
          </p:nvPr>
        </p:nvGraphicFramePr>
        <p:xfrm>
          <a:off x="5558883" y="755665"/>
          <a:ext cx="5562779" cy="3952750"/>
        </p:xfrm>
        <a:graphic>
          <a:graphicData uri="http://schemas.openxmlformats.org/drawingml/2006/table">
            <a:tbl>
              <a:tblPr firstRow="1" bandRow="1">
                <a:tableStyleId>{5C22544A-7EE6-4342-B048-85BDC9FD1C3A}</a:tableStyleId>
              </a:tblPr>
              <a:tblGrid>
                <a:gridCol w="1569504">
                  <a:extLst>
                    <a:ext uri="{9D8B030D-6E8A-4147-A177-3AD203B41FA5}">
                      <a16:colId xmlns:a16="http://schemas.microsoft.com/office/drawing/2014/main" val="1968202121"/>
                    </a:ext>
                  </a:extLst>
                </a:gridCol>
                <a:gridCol w="3993275">
                  <a:extLst>
                    <a:ext uri="{9D8B030D-6E8A-4147-A177-3AD203B41FA5}">
                      <a16:colId xmlns:a16="http://schemas.microsoft.com/office/drawing/2014/main" val="1972261479"/>
                    </a:ext>
                  </a:extLst>
                </a:gridCol>
              </a:tblGrid>
              <a:tr h="251771">
                <a:tc>
                  <a:txBody>
                    <a:bodyPr/>
                    <a:lstStyle/>
                    <a:p>
                      <a:r>
                        <a:rPr lang="en-US" sz="1400" dirty="0"/>
                        <a:t>Component</a:t>
                      </a:r>
                      <a:endParaRPr lang="en-CA" sz="1400" dirty="0"/>
                    </a:p>
                  </a:txBody>
                  <a:tcPr/>
                </a:tc>
                <a:tc>
                  <a:txBody>
                    <a:bodyPr/>
                    <a:lstStyle/>
                    <a:p>
                      <a:r>
                        <a:rPr lang="en-US" sz="1400" dirty="0"/>
                        <a:t>Top Tags</a:t>
                      </a:r>
                      <a:endParaRPr lang="en-CA" sz="1400" dirty="0"/>
                    </a:p>
                  </a:txBody>
                  <a:tcPr/>
                </a:tc>
                <a:extLst>
                  <a:ext uri="{0D108BD9-81ED-4DB2-BD59-A6C34878D82A}">
                    <a16:rowId xmlns:a16="http://schemas.microsoft.com/office/drawing/2014/main" val="162658160"/>
                  </a:ext>
                </a:extLst>
              </a:tr>
              <a:tr h="284735">
                <a:tc>
                  <a:txBody>
                    <a:bodyPr/>
                    <a:lstStyle/>
                    <a:p>
                      <a:r>
                        <a:rPr lang="en-US" sz="1100" dirty="0"/>
                        <a:t>Card</a:t>
                      </a:r>
                      <a:endParaRPr lang="en-CA" sz="1100" dirty="0"/>
                    </a:p>
                  </a:txBody>
                  <a:tcPr/>
                </a:tc>
                <a:tc>
                  <a:txBody>
                    <a:bodyPr/>
                    <a:lstStyle/>
                    <a:p>
                      <a:r>
                        <a:rPr lang="en-US" sz="1100" dirty="0"/>
                        <a:t>Card Game, Hand Management, Drafting, Take That, Humor</a:t>
                      </a:r>
                      <a:endParaRPr lang="en-CA" sz="1100" dirty="0"/>
                    </a:p>
                  </a:txBody>
                  <a:tcPr/>
                </a:tc>
                <a:extLst>
                  <a:ext uri="{0D108BD9-81ED-4DB2-BD59-A6C34878D82A}">
                    <a16:rowId xmlns:a16="http://schemas.microsoft.com/office/drawing/2014/main" val="2397121415"/>
                  </a:ext>
                </a:extLst>
              </a:tr>
              <a:tr h="284735">
                <a:tc>
                  <a:txBody>
                    <a:bodyPr/>
                    <a:lstStyle/>
                    <a:p>
                      <a:r>
                        <a:rPr lang="en-US" sz="1100" dirty="0"/>
                        <a:t>War</a:t>
                      </a:r>
                      <a:endParaRPr lang="en-CA" sz="1100" dirty="0"/>
                    </a:p>
                  </a:txBody>
                  <a:tcPr/>
                </a:tc>
                <a:tc>
                  <a:txBody>
                    <a:bodyPr/>
                    <a:lstStyle/>
                    <a:p>
                      <a:r>
                        <a:rPr lang="en-US" sz="1100" dirty="0"/>
                        <a:t>War, Hexagon Grid, Simulation, World War II, Grid Movement</a:t>
                      </a:r>
                      <a:endParaRPr lang="en-CA" sz="1100" dirty="0"/>
                    </a:p>
                  </a:txBody>
                  <a:tcPr/>
                </a:tc>
                <a:extLst>
                  <a:ext uri="{0D108BD9-81ED-4DB2-BD59-A6C34878D82A}">
                    <a16:rowId xmlns:a16="http://schemas.microsoft.com/office/drawing/2014/main" val="2461182192"/>
                  </a:ext>
                </a:extLst>
              </a:tr>
              <a:tr h="352479">
                <a:tc>
                  <a:txBody>
                    <a:bodyPr/>
                    <a:lstStyle/>
                    <a:p>
                      <a:r>
                        <a:rPr lang="en-CA" sz="1100" dirty="0"/>
                        <a:t>Thematic/Co-op</a:t>
                      </a:r>
                    </a:p>
                  </a:txBody>
                  <a:tcPr/>
                </a:tc>
                <a:tc>
                  <a:txBody>
                    <a:bodyPr/>
                    <a:lstStyle/>
                    <a:p>
                      <a:r>
                        <a:rPr lang="en-US" sz="1100" dirty="0"/>
                        <a:t>Variable Player Powers, Fighting, Science Fiction, Modular Board, Thematic</a:t>
                      </a:r>
                      <a:endParaRPr lang="en-CA" sz="1100" dirty="0"/>
                    </a:p>
                  </a:txBody>
                  <a:tcPr/>
                </a:tc>
                <a:extLst>
                  <a:ext uri="{0D108BD9-81ED-4DB2-BD59-A6C34878D82A}">
                    <a16:rowId xmlns:a16="http://schemas.microsoft.com/office/drawing/2014/main" val="3136416705"/>
                  </a:ext>
                </a:extLst>
              </a:tr>
              <a:tr h="352479">
                <a:tc>
                  <a:txBody>
                    <a:bodyPr/>
                    <a:lstStyle/>
                    <a:p>
                      <a:r>
                        <a:rPr lang="en-CA" sz="1100" dirty="0"/>
                        <a:t>Strategy/Management</a:t>
                      </a:r>
                    </a:p>
                  </a:txBody>
                  <a:tcPr/>
                </a:tc>
                <a:tc>
                  <a:txBody>
                    <a:bodyPr/>
                    <a:lstStyle/>
                    <a:p>
                      <a:r>
                        <a:rPr lang="en-US" sz="1100" dirty="0"/>
                        <a:t>Strategy, Economic, Area Majority / Influence, Auction/Bidding, Worker Placement</a:t>
                      </a:r>
                      <a:endParaRPr lang="en-CA" sz="1100" dirty="0"/>
                    </a:p>
                  </a:txBody>
                  <a:tcPr/>
                </a:tc>
                <a:extLst>
                  <a:ext uri="{0D108BD9-81ED-4DB2-BD59-A6C34878D82A}">
                    <a16:rowId xmlns:a16="http://schemas.microsoft.com/office/drawing/2014/main" val="1599129242"/>
                  </a:ext>
                </a:extLst>
              </a:tr>
              <a:tr h="352479">
                <a:tc>
                  <a:txBody>
                    <a:bodyPr/>
                    <a:lstStyle/>
                    <a:p>
                      <a:r>
                        <a:rPr lang="en-CA" sz="1100" dirty="0"/>
                        <a:t>Luck-Based</a:t>
                      </a:r>
                    </a:p>
                  </a:txBody>
                  <a:tcPr/>
                </a:tc>
                <a:tc>
                  <a:txBody>
                    <a:bodyPr/>
                    <a:lstStyle/>
                    <a:p>
                      <a:r>
                        <a:rPr lang="en-US" sz="1100" dirty="0"/>
                        <a:t>Dice Rolling, Push Your Luck, Roll / Spin and Move, Area Movement, Paper-and-Pencil</a:t>
                      </a:r>
                      <a:endParaRPr lang="en-CA" sz="1100" dirty="0"/>
                    </a:p>
                  </a:txBody>
                  <a:tcPr/>
                </a:tc>
                <a:extLst>
                  <a:ext uri="{0D108BD9-81ED-4DB2-BD59-A6C34878D82A}">
                    <a16:rowId xmlns:a16="http://schemas.microsoft.com/office/drawing/2014/main" val="3558321551"/>
                  </a:ext>
                </a:extLst>
              </a:tr>
              <a:tr h="352479">
                <a:tc>
                  <a:txBody>
                    <a:bodyPr/>
                    <a:lstStyle/>
                    <a:p>
                      <a:r>
                        <a:rPr lang="en-CA" sz="1100" dirty="0"/>
                        <a:t>Pattern/Puzzle</a:t>
                      </a:r>
                    </a:p>
                  </a:txBody>
                  <a:tcPr/>
                </a:tc>
                <a:tc>
                  <a:txBody>
                    <a:bodyPr/>
                    <a:lstStyle/>
                    <a:p>
                      <a:r>
                        <a:rPr lang="en-US" sz="1100" dirty="0"/>
                        <a:t>Tile Placement, Abstract, Modular Board, Pattern Building, Puzzle</a:t>
                      </a:r>
                      <a:endParaRPr lang="en-CA" sz="1100" dirty="0"/>
                    </a:p>
                  </a:txBody>
                  <a:tcPr/>
                </a:tc>
                <a:extLst>
                  <a:ext uri="{0D108BD9-81ED-4DB2-BD59-A6C34878D82A}">
                    <a16:rowId xmlns:a16="http://schemas.microsoft.com/office/drawing/2014/main" val="819620124"/>
                  </a:ext>
                </a:extLst>
              </a:tr>
              <a:tr h="352479">
                <a:tc>
                  <a:txBody>
                    <a:bodyPr/>
                    <a:lstStyle/>
                    <a:p>
                      <a:r>
                        <a:rPr lang="en-CA" sz="1100" dirty="0"/>
                        <a:t>Social Deduction</a:t>
                      </a:r>
                    </a:p>
                  </a:txBody>
                  <a:tcPr/>
                </a:tc>
                <a:tc>
                  <a:txBody>
                    <a:bodyPr/>
                    <a:lstStyle/>
                    <a:p>
                      <a:r>
                        <a:rPr lang="en-US" sz="1100" dirty="0"/>
                        <a:t>Betting and Bluffing, Deduction, Memory, Team-Based Game, Party</a:t>
                      </a:r>
                      <a:endParaRPr lang="en-CA" sz="1100" dirty="0"/>
                    </a:p>
                  </a:txBody>
                  <a:tcPr/>
                </a:tc>
                <a:extLst>
                  <a:ext uri="{0D108BD9-81ED-4DB2-BD59-A6C34878D82A}">
                    <a16:rowId xmlns:a16="http://schemas.microsoft.com/office/drawing/2014/main" val="4104831104"/>
                  </a:ext>
                </a:extLst>
              </a:tr>
              <a:tr h="243465">
                <a:tc>
                  <a:txBody>
                    <a:bodyPr/>
                    <a:lstStyle/>
                    <a:p>
                      <a:r>
                        <a:rPr lang="en-CA" sz="1100" dirty="0"/>
                        <a:t>Family/Children</a:t>
                      </a:r>
                    </a:p>
                  </a:txBody>
                  <a:tcPr/>
                </a:tc>
                <a:tc>
                  <a:txBody>
                    <a:bodyPr/>
                    <a:lstStyle/>
                    <a:p>
                      <a:r>
                        <a:rPr lang="en-US" sz="1100" dirty="0"/>
                        <a:t>Family, Animals, Dexterity, </a:t>
                      </a:r>
                      <a:r>
                        <a:rPr lang="en-US" sz="1100" dirty="0" err="1"/>
                        <a:t>Childrens</a:t>
                      </a:r>
                      <a:r>
                        <a:rPr lang="en-US" sz="1100" dirty="0"/>
                        <a:t>, Push Your Luck</a:t>
                      </a:r>
                      <a:endParaRPr lang="en-CA" sz="1100" dirty="0"/>
                    </a:p>
                  </a:txBody>
                  <a:tcPr/>
                </a:tc>
                <a:extLst>
                  <a:ext uri="{0D108BD9-81ED-4DB2-BD59-A6C34878D82A}">
                    <a16:rowId xmlns:a16="http://schemas.microsoft.com/office/drawing/2014/main" val="4007177189"/>
                  </a:ext>
                </a:extLst>
              </a:tr>
              <a:tr h="352479">
                <a:tc>
                  <a:txBody>
                    <a:bodyPr/>
                    <a:lstStyle/>
                    <a:p>
                      <a:r>
                        <a:rPr lang="en-CA" sz="1100" dirty="0"/>
                        <a:t>Trading/Negotiation</a:t>
                      </a:r>
                    </a:p>
                  </a:txBody>
                  <a:tcPr/>
                </a:tc>
                <a:tc>
                  <a:txBody>
                    <a:bodyPr/>
                    <a:lstStyle/>
                    <a:p>
                      <a:r>
                        <a:rPr lang="en-US" sz="1100" dirty="0"/>
                        <a:t>Set Collection, Drafting, Roll / Spin and Move, Auction/Bidding, Trading</a:t>
                      </a:r>
                      <a:endParaRPr lang="en-CA" sz="1100" dirty="0"/>
                    </a:p>
                  </a:txBody>
                  <a:tcPr/>
                </a:tc>
                <a:extLst>
                  <a:ext uri="{0D108BD9-81ED-4DB2-BD59-A6C34878D82A}">
                    <a16:rowId xmlns:a16="http://schemas.microsoft.com/office/drawing/2014/main" val="380017131"/>
                  </a:ext>
                </a:extLst>
              </a:tr>
              <a:tr h="243465">
                <a:tc>
                  <a:txBody>
                    <a:bodyPr/>
                    <a:lstStyle/>
                    <a:p>
                      <a:r>
                        <a:rPr lang="en-CA" sz="1100" dirty="0"/>
                        <a:t>Fantasy/Adventure</a:t>
                      </a:r>
                    </a:p>
                  </a:txBody>
                  <a:tcPr/>
                </a:tc>
                <a:tc>
                  <a:txBody>
                    <a:bodyPr/>
                    <a:lstStyle/>
                    <a:p>
                      <a:r>
                        <a:rPr lang="en-US" sz="1100" dirty="0"/>
                        <a:t>Fantasy, Adventure, Fighting, Medieval, Exploration</a:t>
                      </a:r>
                      <a:endParaRPr lang="en-CA" sz="1100" dirty="0"/>
                    </a:p>
                  </a:txBody>
                  <a:tcPr/>
                </a:tc>
                <a:extLst>
                  <a:ext uri="{0D108BD9-81ED-4DB2-BD59-A6C34878D82A}">
                    <a16:rowId xmlns:a16="http://schemas.microsoft.com/office/drawing/2014/main" val="147017501"/>
                  </a:ext>
                </a:extLst>
              </a:tr>
            </a:tbl>
          </a:graphicData>
        </a:graphic>
      </p:graphicFrame>
    </p:spTree>
    <p:extLst>
      <p:ext uri="{BB962C8B-B14F-4D97-AF65-F5344CB8AC3E}">
        <p14:creationId xmlns:p14="http://schemas.microsoft.com/office/powerpoint/2010/main" val="82474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DF0E4-8204-C212-0E35-DAB5F8F31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9FB96-9560-2739-6621-DAFDF913728A}"/>
              </a:ext>
            </a:extLst>
          </p:cNvPr>
          <p:cNvSpPr>
            <a:spLocks noGrp="1"/>
          </p:cNvSpPr>
          <p:nvPr>
            <p:ph type="title"/>
          </p:nvPr>
        </p:nvSpPr>
        <p:spPr>
          <a:xfrm>
            <a:off x="619434" y="25313"/>
            <a:ext cx="10502228" cy="721940"/>
          </a:xfrm>
        </p:spPr>
        <p:txBody>
          <a:bodyPr>
            <a:noAutofit/>
          </a:bodyPr>
          <a:lstStyle/>
          <a:p>
            <a:r>
              <a:rPr lang="en-CA" sz="3600" dirty="0"/>
              <a:t>Most Popular Kinds of Games: Results</a:t>
            </a:r>
          </a:p>
        </p:txBody>
      </p:sp>
      <p:sp>
        <p:nvSpPr>
          <p:cNvPr id="3" name="Content Placeholder 2">
            <a:extLst>
              <a:ext uri="{FF2B5EF4-FFF2-40B4-BE49-F238E27FC236}">
                <a16:creationId xmlns:a16="http://schemas.microsoft.com/office/drawing/2014/main" id="{F5F39B79-565C-C422-BDE2-47F33DF9C7EE}"/>
              </a:ext>
            </a:extLst>
          </p:cNvPr>
          <p:cNvSpPr>
            <a:spLocks noGrp="1"/>
          </p:cNvSpPr>
          <p:nvPr>
            <p:ph idx="1"/>
          </p:nvPr>
        </p:nvSpPr>
        <p:spPr>
          <a:xfrm>
            <a:off x="634632" y="4614403"/>
            <a:ext cx="5015139" cy="2051869"/>
          </a:xfrm>
        </p:spPr>
        <p:txBody>
          <a:bodyPr>
            <a:normAutofit/>
          </a:bodyPr>
          <a:lstStyle/>
          <a:p>
            <a:r>
              <a:rPr lang="en-CA" sz="1300" dirty="0"/>
              <a:t>Assessing the popular of the NMFs reveals similar results as before.</a:t>
            </a:r>
          </a:p>
          <a:p>
            <a:r>
              <a:rPr lang="en-CA" sz="1300" dirty="0"/>
              <a:t>In particular, strategy/management games remained both highly regarded and widely owned. </a:t>
            </a:r>
          </a:p>
          <a:p>
            <a:r>
              <a:rPr lang="en-CA" sz="1300" dirty="0"/>
              <a:t>Notably, thematic/co-op games (e.g. Pandemic), also were rated highly and sold well, and to a lesser degree this was true of fantasy/adventure games as well (e.g. </a:t>
            </a:r>
            <a:r>
              <a:rPr lang="en-CA" sz="1300" dirty="0" err="1"/>
              <a:t>Gloomhaven</a:t>
            </a:r>
            <a:r>
              <a:rPr lang="en-CA" sz="1300" dirty="0"/>
              <a:t>). </a:t>
            </a:r>
          </a:p>
          <a:p>
            <a:endParaRPr lang="en-CA" dirty="0"/>
          </a:p>
        </p:txBody>
      </p:sp>
      <p:sp>
        <p:nvSpPr>
          <p:cNvPr id="8" name="Content Placeholder 2">
            <a:extLst>
              <a:ext uri="{FF2B5EF4-FFF2-40B4-BE49-F238E27FC236}">
                <a16:creationId xmlns:a16="http://schemas.microsoft.com/office/drawing/2014/main" id="{B0EB3BC5-17EB-EB1E-3419-14E98659E3BE}"/>
              </a:ext>
            </a:extLst>
          </p:cNvPr>
          <p:cNvSpPr txBox="1">
            <a:spLocks/>
          </p:cNvSpPr>
          <p:nvPr/>
        </p:nvSpPr>
        <p:spPr>
          <a:xfrm>
            <a:off x="5870548" y="4591663"/>
            <a:ext cx="5437026" cy="2133601"/>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Meanwhile, key differences were even more starkly replicated.</a:t>
            </a:r>
          </a:p>
          <a:p>
            <a:r>
              <a:rPr lang="en-US" sz="1400" dirty="0"/>
              <a:t>War games, while being the mostly highly rated category, were the least owned. </a:t>
            </a:r>
          </a:p>
          <a:p>
            <a:r>
              <a:rPr lang="en-US" sz="1400" dirty="0"/>
              <a:t>By contrast, family/children games, while being one of the least regarded categories, was the most widely owned.</a:t>
            </a:r>
          </a:p>
          <a:p>
            <a:r>
              <a:rPr lang="en-CA" sz="1400" dirty="0"/>
              <a:t>Again, this shows that ratings can be driven down by widespread audiences and up by niche audiences. Games that are owned widely are also rated widely, regressing towards the mean. Ratings should not on their own be used as a proxy for sales data. </a:t>
            </a:r>
          </a:p>
        </p:txBody>
      </p:sp>
      <p:pic>
        <p:nvPicPr>
          <p:cNvPr id="10" name="Picture 9">
            <a:extLst>
              <a:ext uri="{FF2B5EF4-FFF2-40B4-BE49-F238E27FC236}">
                <a16:creationId xmlns:a16="http://schemas.microsoft.com/office/drawing/2014/main" id="{C7894B07-B13C-25BB-E5AC-E6AA7C592942}"/>
              </a:ext>
            </a:extLst>
          </p:cNvPr>
          <p:cNvPicPr>
            <a:picLocks noChangeAspect="1"/>
          </p:cNvPicPr>
          <p:nvPr/>
        </p:nvPicPr>
        <p:blipFill>
          <a:blip r:embed="rId3"/>
          <a:stretch>
            <a:fillRect/>
          </a:stretch>
        </p:blipFill>
        <p:spPr>
          <a:xfrm>
            <a:off x="540478" y="747252"/>
            <a:ext cx="5290592" cy="3867151"/>
          </a:xfrm>
          <a:prstGeom prst="rect">
            <a:avLst/>
          </a:prstGeom>
        </p:spPr>
      </p:pic>
      <p:pic>
        <p:nvPicPr>
          <p:cNvPr id="12" name="Picture 11">
            <a:extLst>
              <a:ext uri="{FF2B5EF4-FFF2-40B4-BE49-F238E27FC236}">
                <a16:creationId xmlns:a16="http://schemas.microsoft.com/office/drawing/2014/main" id="{724FE9B9-AA8D-F07E-4E89-8A437AB871D4}"/>
              </a:ext>
            </a:extLst>
          </p:cNvPr>
          <p:cNvPicPr>
            <a:picLocks noChangeAspect="1"/>
          </p:cNvPicPr>
          <p:nvPr/>
        </p:nvPicPr>
        <p:blipFill>
          <a:blip r:embed="rId4"/>
          <a:stretch>
            <a:fillRect/>
          </a:stretch>
        </p:blipFill>
        <p:spPr>
          <a:xfrm>
            <a:off x="5943765" y="747252"/>
            <a:ext cx="5290592" cy="3867151"/>
          </a:xfrm>
          <a:prstGeom prst="rect">
            <a:avLst/>
          </a:prstGeom>
        </p:spPr>
      </p:pic>
    </p:spTree>
    <p:extLst>
      <p:ext uri="{BB962C8B-B14F-4D97-AF65-F5344CB8AC3E}">
        <p14:creationId xmlns:p14="http://schemas.microsoft.com/office/powerpoint/2010/main" val="33754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08C60-69D3-3854-0830-978547B41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C3F92-81C4-E8C0-C2E8-B4E3EF8C1F67}"/>
              </a:ext>
            </a:extLst>
          </p:cNvPr>
          <p:cNvSpPr>
            <a:spLocks noGrp="1"/>
          </p:cNvSpPr>
          <p:nvPr>
            <p:ph type="title"/>
          </p:nvPr>
        </p:nvSpPr>
        <p:spPr/>
        <p:txBody>
          <a:bodyPr/>
          <a:lstStyle/>
          <a:p>
            <a:r>
              <a:rPr lang="en-CA" dirty="0"/>
              <a:t>Game Recommendation</a:t>
            </a:r>
          </a:p>
        </p:txBody>
      </p:sp>
    </p:spTree>
    <p:extLst>
      <p:ext uri="{BB962C8B-B14F-4D97-AF65-F5344CB8AC3E}">
        <p14:creationId xmlns:p14="http://schemas.microsoft.com/office/powerpoint/2010/main" val="375592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70FB-AA83-3674-FE43-F121F782F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D4926-4B5A-5E83-2A6C-26467BB4C34A}"/>
              </a:ext>
            </a:extLst>
          </p:cNvPr>
          <p:cNvSpPr>
            <a:spLocks noGrp="1"/>
          </p:cNvSpPr>
          <p:nvPr>
            <p:ph type="title"/>
          </p:nvPr>
        </p:nvSpPr>
        <p:spPr>
          <a:xfrm>
            <a:off x="619434" y="25313"/>
            <a:ext cx="10502228" cy="721940"/>
          </a:xfrm>
        </p:spPr>
        <p:txBody>
          <a:bodyPr>
            <a:noAutofit/>
          </a:bodyPr>
          <a:lstStyle/>
          <a:p>
            <a:r>
              <a:rPr lang="en-CA" sz="3600" dirty="0"/>
              <a:t>Game Recommendation</a:t>
            </a:r>
          </a:p>
        </p:txBody>
      </p:sp>
      <p:sp>
        <p:nvSpPr>
          <p:cNvPr id="3" name="Content Placeholder 2">
            <a:extLst>
              <a:ext uri="{FF2B5EF4-FFF2-40B4-BE49-F238E27FC236}">
                <a16:creationId xmlns:a16="http://schemas.microsoft.com/office/drawing/2014/main" id="{792316E4-9616-5F5D-D3BC-E3A088B4B406}"/>
              </a:ext>
            </a:extLst>
          </p:cNvPr>
          <p:cNvSpPr>
            <a:spLocks noGrp="1"/>
          </p:cNvSpPr>
          <p:nvPr>
            <p:ph idx="1"/>
          </p:nvPr>
        </p:nvSpPr>
        <p:spPr>
          <a:xfrm>
            <a:off x="619434" y="4780818"/>
            <a:ext cx="10574142" cy="1590485"/>
          </a:xfrm>
        </p:spPr>
        <p:txBody>
          <a:bodyPr>
            <a:normAutofit/>
          </a:bodyPr>
          <a:lstStyle/>
          <a:p>
            <a:r>
              <a:rPr lang="en-CA" sz="1600" dirty="0"/>
              <a:t>To suggest similar games, I created a function that recommends the most similar board games based on their cosine similarity across all tags, as well as game rating and log ownership.</a:t>
            </a:r>
          </a:p>
          <a:p>
            <a:r>
              <a:rPr lang="en-CA" sz="1600" dirty="0"/>
              <a:t>For an example, here we can see the recommend games for “Settlers of Catan” and “Apples to Apples”</a:t>
            </a:r>
            <a:endParaRPr lang="en-CA" sz="2400" dirty="0"/>
          </a:p>
          <a:p>
            <a:endParaRPr lang="en-CA" dirty="0"/>
          </a:p>
        </p:txBody>
      </p:sp>
      <p:graphicFrame>
        <p:nvGraphicFramePr>
          <p:cNvPr id="6" name="Table 5">
            <a:extLst>
              <a:ext uri="{FF2B5EF4-FFF2-40B4-BE49-F238E27FC236}">
                <a16:creationId xmlns:a16="http://schemas.microsoft.com/office/drawing/2014/main" id="{A885319C-CABB-8AFF-74E1-44DCEC7857E6}"/>
              </a:ext>
            </a:extLst>
          </p:cNvPr>
          <p:cNvGraphicFramePr>
            <a:graphicFrameLocks noGrp="1"/>
          </p:cNvGraphicFramePr>
          <p:nvPr>
            <p:extLst>
              <p:ext uri="{D42A27DB-BD31-4B8C-83A1-F6EECF244321}">
                <p14:modId xmlns:p14="http://schemas.microsoft.com/office/powerpoint/2010/main" val="2318187712"/>
              </p:ext>
            </p:extLst>
          </p:nvPr>
        </p:nvGraphicFramePr>
        <p:xfrm>
          <a:off x="704645" y="1369753"/>
          <a:ext cx="5037393" cy="3143050"/>
        </p:xfrm>
        <a:graphic>
          <a:graphicData uri="http://schemas.openxmlformats.org/drawingml/2006/table">
            <a:tbl>
              <a:tblPr firstRow="1" bandRow="1">
                <a:tableStyleId>{5C22544A-7EE6-4342-B048-85BDC9FD1C3A}</a:tableStyleId>
              </a:tblPr>
              <a:tblGrid>
                <a:gridCol w="2138987">
                  <a:extLst>
                    <a:ext uri="{9D8B030D-6E8A-4147-A177-3AD203B41FA5}">
                      <a16:colId xmlns:a16="http://schemas.microsoft.com/office/drawing/2014/main" val="4186640186"/>
                    </a:ext>
                  </a:extLst>
                </a:gridCol>
                <a:gridCol w="784472">
                  <a:extLst>
                    <a:ext uri="{9D8B030D-6E8A-4147-A177-3AD203B41FA5}">
                      <a16:colId xmlns:a16="http://schemas.microsoft.com/office/drawing/2014/main" val="3002361566"/>
                    </a:ext>
                  </a:extLst>
                </a:gridCol>
                <a:gridCol w="1052051">
                  <a:extLst>
                    <a:ext uri="{9D8B030D-6E8A-4147-A177-3AD203B41FA5}">
                      <a16:colId xmlns:a16="http://schemas.microsoft.com/office/drawing/2014/main" val="2897527877"/>
                    </a:ext>
                  </a:extLst>
                </a:gridCol>
                <a:gridCol w="1061883">
                  <a:extLst>
                    <a:ext uri="{9D8B030D-6E8A-4147-A177-3AD203B41FA5}">
                      <a16:colId xmlns:a16="http://schemas.microsoft.com/office/drawing/2014/main" val="3810171866"/>
                    </a:ext>
                  </a:extLst>
                </a:gridCol>
              </a:tblGrid>
              <a:tr h="0">
                <a:tc>
                  <a:txBody>
                    <a:bodyPr/>
                    <a:lstStyle/>
                    <a:p>
                      <a:r>
                        <a:rPr lang="en-CA" sz="1200" dirty="0"/>
                        <a:t>Name</a:t>
                      </a:r>
                    </a:p>
                  </a:txBody>
                  <a:tcPr/>
                </a:tc>
                <a:tc>
                  <a:txBody>
                    <a:bodyPr/>
                    <a:lstStyle/>
                    <a:p>
                      <a:r>
                        <a:rPr lang="en-CA" sz="1200" dirty="0"/>
                        <a:t>Rating</a:t>
                      </a:r>
                    </a:p>
                  </a:txBody>
                  <a:tcPr/>
                </a:tc>
                <a:tc>
                  <a:txBody>
                    <a:bodyPr/>
                    <a:lstStyle/>
                    <a:p>
                      <a:r>
                        <a:rPr lang="en-CA" sz="1200" dirty="0"/>
                        <a:t>Log Owned</a:t>
                      </a:r>
                    </a:p>
                  </a:txBody>
                  <a:tcPr/>
                </a:tc>
                <a:tc>
                  <a:txBody>
                    <a:bodyPr/>
                    <a:lstStyle/>
                    <a:p>
                      <a:r>
                        <a:rPr lang="en-CA" sz="1200" dirty="0"/>
                        <a:t>Similarity </a:t>
                      </a:r>
                    </a:p>
                  </a:txBody>
                  <a:tcPr/>
                </a:tc>
                <a:extLst>
                  <a:ext uri="{0D108BD9-81ED-4DB2-BD59-A6C34878D82A}">
                    <a16:rowId xmlns:a16="http://schemas.microsoft.com/office/drawing/2014/main" val="2903309738"/>
                  </a:ext>
                </a:extLst>
              </a:tr>
              <a:tr h="286873">
                <a:tc>
                  <a:txBody>
                    <a:bodyPr/>
                    <a:lstStyle/>
                    <a:p>
                      <a:pPr algn="r" fontAlgn="ctr">
                        <a:buNone/>
                      </a:pPr>
                      <a:r>
                        <a:rPr lang="en-CA" sz="1200" b="0">
                          <a:effectLst/>
                        </a:rPr>
                        <a:t>Istanbul</a:t>
                      </a:r>
                    </a:p>
                  </a:txBody>
                  <a:tcPr marL="76200" marR="76200" marT="38100" marB="38100" anchor="ctr"/>
                </a:tc>
                <a:tc>
                  <a:txBody>
                    <a:bodyPr/>
                    <a:lstStyle/>
                    <a:p>
                      <a:pPr>
                        <a:buNone/>
                      </a:pPr>
                      <a:r>
                        <a:rPr lang="en-CA" sz="1200">
                          <a:effectLst/>
                        </a:rPr>
                        <a:t>7.57</a:t>
                      </a:r>
                    </a:p>
                  </a:txBody>
                  <a:tcPr marL="76200" marR="76200" marT="38100" marB="38100" anchor="ctr"/>
                </a:tc>
                <a:tc>
                  <a:txBody>
                    <a:bodyPr/>
                    <a:lstStyle/>
                    <a:p>
                      <a:pPr>
                        <a:buNone/>
                      </a:pPr>
                      <a:r>
                        <a:rPr lang="en-CA" sz="1200" dirty="0">
                          <a:effectLst/>
                        </a:rPr>
                        <a:t>10.38</a:t>
                      </a:r>
                    </a:p>
                  </a:txBody>
                  <a:tcPr marL="76200" marR="76200" marT="38100" marB="38100" anchor="ctr"/>
                </a:tc>
                <a:tc>
                  <a:txBody>
                    <a:bodyPr/>
                    <a:lstStyle/>
                    <a:p>
                      <a:pPr>
                        <a:buNone/>
                      </a:pPr>
                      <a:r>
                        <a:rPr lang="en-CA" sz="1200">
                          <a:effectLst/>
                        </a:rPr>
                        <a:t>0.82</a:t>
                      </a:r>
                    </a:p>
                  </a:txBody>
                  <a:tcPr marL="76200" marR="76200" marT="38100" marB="38100" anchor="ctr"/>
                </a:tc>
                <a:extLst>
                  <a:ext uri="{0D108BD9-81ED-4DB2-BD59-A6C34878D82A}">
                    <a16:rowId xmlns:a16="http://schemas.microsoft.com/office/drawing/2014/main" val="550604767"/>
                  </a:ext>
                </a:extLst>
              </a:tr>
              <a:tr h="286873">
                <a:tc>
                  <a:txBody>
                    <a:bodyPr/>
                    <a:lstStyle/>
                    <a:p>
                      <a:pPr algn="r" fontAlgn="ctr">
                        <a:buNone/>
                      </a:pPr>
                      <a:r>
                        <a:rPr lang="en-CA" sz="1200" b="0">
                          <a:effectLst/>
                        </a:rPr>
                        <a:t>Star Trek: Catan</a:t>
                      </a:r>
                    </a:p>
                  </a:txBody>
                  <a:tcPr marL="76200" marR="76200" marT="38100" marB="38100" anchor="ctr"/>
                </a:tc>
                <a:tc>
                  <a:txBody>
                    <a:bodyPr/>
                    <a:lstStyle/>
                    <a:p>
                      <a:pPr>
                        <a:buNone/>
                      </a:pPr>
                      <a:r>
                        <a:rPr lang="en-CA" sz="1200">
                          <a:effectLst/>
                        </a:rPr>
                        <a:t>7.00</a:t>
                      </a:r>
                    </a:p>
                  </a:txBody>
                  <a:tcPr marL="76200" marR="76200" marT="38100" marB="38100" anchor="ctr"/>
                </a:tc>
                <a:tc>
                  <a:txBody>
                    <a:bodyPr/>
                    <a:lstStyle/>
                    <a:p>
                      <a:pPr>
                        <a:buNone/>
                      </a:pPr>
                      <a:r>
                        <a:rPr lang="en-CA" sz="1200">
                          <a:effectLst/>
                        </a:rPr>
                        <a:t>9.07</a:t>
                      </a:r>
                    </a:p>
                  </a:txBody>
                  <a:tcPr marL="76200" marR="76200" marT="38100" marB="38100" anchor="ctr"/>
                </a:tc>
                <a:tc>
                  <a:txBody>
                    <a:bodyPr/>
                    <a:lstStyle/>
                    <a:p>
                      <a:pPr>
                        <a:buNone/>
                      </a:pPr>
                      <a:r>
                        <a:rPr lang="en-CA" sz="1200">
                          <a:effectLst/>
                        </a:rPr>
                        <a:t>0.77</a:t>
                      </a:r>
                    </a:p>
                  </a:txBody>
                  <a:tcPr marL="76200" marR="76200" marT="38100" marB="38100" anchor="ctr"/>
                </a:tc>
                <a:extLst>
                  <a:ext uri="{0D108BD9-81ED-4DB2-BD59-A6C34878D82A}">
                    <a16:rowId xmlns:a16="http://schemas.microsoft.com/office/drawing/2014/main" val="1938719299"/>
                  </a:ext>
                </a:extLst>
              </a:tr>
              <a:tr h="286873">
                <a:tc>
                  <a:txBody>
                    <a:bodyPr/>
                    <a:lstStyle/>
                    <a:p>
                      <a:pPr algn="r" fontAlgn="ctr">
                        <a:buNone/>
                      </a:pPr>
                      <a:r>
                        <a:rPr lang="en-CA" sz="1200" b="0">
                          <a:effectLst/>
                        </a:rPr>
                        <a:t>Vault of Dragons</a:t>
                      </a:r>
                    </a:p>
                  </a:txBody>
                  <a:tcPr marL="76200" marR="76200" marT="38100" marB="38100" anchor="ctr"/>
                </a:tc>
                <a:tc>
                  <a:txBody>
                    <a:bodyPr/>
                    <a:lstStyle/>
                    <a:p>
                      <a:pPr>
                        <a:buNone/>
                      </a:pPr>
                      <a:r>
                        <a:rPr lang="en-CA" sz="1200">
                          <a:effectLst/>
                        </a:rPr>
                        <a:t>6.61</a:t>
                      </a:r>
                    </a:p>
                  </a:txBody>
                  <a:tcPr marL="76200" marR="76200" marT="38100" marB="38100" anchor="ctr"/>
                </a:tc>
                <a:tc>
                  <a:txBody>
                    <a:bodyPr/>
                    <a:lstStyle/>
                    <a:p>
                      <a:pPr>
                        <a:buNone/>
                      </a:pPr>
                      <a:r>
                        <a:rPr lang="en-CA" sz="1200">
                          <a:effectLst/>
                        </a:rPr>
                        <a:t>6.80</a:t>
                      </a:r>
                    </a:p>
                  </a:txBody>
                  <a:tcPr marL="76200" marR="76200" marT="38100" marB="38100" anchor="ctr"/>
                </a:tc>
                <a:tc>
                  <a:txBody>
                    <a:bodyPr/>
                    <a:lstStyle/>
                    <a:p>
                      <a:pPr>
                        <a:buNone/>
                      </a:pPr>
                      <a:r>
                        <a:rPr lang="en-CA" sz="1200">
                          <a:effectLst/>
                        </a:rPr>
                        <a:t>0.77</a:t>
                      </a:r>
                    </a:p>
                  </a:txBody>
                  <a:tcPr marL="76200" marR="76200" marT="38100" marB="38100" anchor="ctr"/>
                </a:tc>
                <a:extLst>
                  <a:ext uri="{0D108BD9-81ED-4DB2-BD59-A6C34878D82A}">
                    <a16:rowId xmlns:a16="http://schemas.microsoft.com/office/drawing/2014/main" val="2601800705"/>
                  </a:ext>
                </a:extLst>
              </a:tr>
              <a:tr h="286873">
                <a:tc>
                  <a:txBody>
                    <a:bodyPr/>
                    <a:lstStyle/>
                    <a:p>
                      <a:pPr algn="r" fontAlgn="ctr">
                        <a:buNone/>
                      </a:pPr>
                      <a:r>
                        <a:rPr lang="en-CA" sz="1200" b="0">
                          <a:effectLst/>
                        </a:rPr>
                        <a:t>Can't Stop</a:t>
                      </a:r>
                    </a:p>
                  </a:txBody>
                  <a:tcPr marL="76200" marR="76200" marT="38100" marB="38100" anchor="ctr"/>
                </a:tc>
                <a:tc>
                  <a:txBody>
                    <a:bodyPr/>
                    <a:lstStyle/>
                    <a:p>
                      <a:pPr>
                        <a:buNone/>
                      </a:pPr>
                      <a:r>
                        <a:rPr lang="en-CA" sz="1200">
                          <a:effectLst/>
                        </a:rPr>
                        <a:t>6.85</a:t>
                      </a:r>
                    </a:p>
                  </a:txBody>
                  <a:tcPr marL="76200" marR="76200" marT="38100" marB="38100" anchor="ctr"/>
                </a:tc>
                <a:tc>
                  <a:txBody>
                    <a:bodyPr/>
                    <a:lstStyle/>
                    <a:p>
                      <a:pPr>
                        <a:buNone/>
                      </a:pPr>
                      <a:r>
                        <a:rPr lang="en-CA" sz="1200">
                          <a:effectLst/>
                        </a:rPr>
                        <a:t>9.47</a:t>
                      </a:r>
                    </a:p>
                  </a:txBody>
                  <a:tcPr marL="76200" marR="76200" marT="38100" marB="38100" anchor="ctr"/>
                </a:tc>
                <a:tc>
                  <a:txBody>
                    <a:bodyPr/>
                    <a:lstStyle/>
                    <a:p>
                      <a:pPr>
                        <a:buNone/>
                      </a:pPr>
                      <a:r>
                        <a:rPr lang="en-CA" sz="1200">
                          <a:effectLst/>
                        </a:rPr>
                        <a:t>0.76</a:t>
                      </a:r>
                    </a:p>
                  </a:txBody>
                  <a:tcPr marL="76200" marR="76200" marT="38100" marB="38100" anchor="ctr"/>
                </a:tc>
                <a:extLst>
                  <a:ext uri="{0D108BD9-81ED-4DB2-BD59-A6C34878D82A}">
                    <a16:rowId xmlns:a16="http://schemas.microsoft.com/office/drawing/2014/main" val="1670255363"/>
                  </a:ext>
                </a:extLst>
              </a:tr>
              <a:tr h="286873">
                <a:tc>
                  <a:txBody>
                    <a:bodyPr/>
                    <a:lstStyle/>
                    <a:p>
                      <a:pPr algn="r" fontAlgn="ctr">
                        <a:buNone/>
                      </a:pPr>
                      <a:r>
                        <a:rPr lang="en-CA" sz="1200" b="0">
                          <a:effectLst/>
                        </a:rPr>
                        <a:t>Bananagrams Party</a:t>
                      </a:r>
                    </a:p>
                  </a:txBody>
                  <a:tcPr marL="76200" marR="76200" marT="38100" marB="38100" anchor="ctr"/>
                </a:tc>
                <a:tc>
                  <a:txBody>
                    <a:bodyPr/>
                    <a:lstStyle/>
                    <a:p>
                      <a:pPr>
                        <a:buNone/>
                      </a:pPr>
                      <a:r>
                        <a:rPr lang="en-CA" sz="1200">
                          <a:effectLst/>
                        </a:rPr>
                        <a:t>6.43</a:t>
                      </a:r>
                    </a:p>
                  </a:txBody>
                  <a:tcPr marL="76200" marR="76200" marT="38100" marB="38100" anchor="ctr"/>
                </a:tc>
                <a:tc>
                  <a:txBody>
                    <a:bodyPr/>
                    <a:lstStyle/>
                    <a:p>
                      <a:pPr>
                        <a:buNone/>
                      </a:pPr>
                      <a:r>
                        <a:rPr lang="en-CA" sz="1200">
                          <a:effectLst/>
                        </a:rPr>
                        <a:t>6.24</a:t>
                      </a:r>
                    </a:p>
                  </a:txBody>
                  <a:tcPr marL="76200" marR="76200" marT="38100" marB="38100" anchor="ctr"/>
                </a:tc>
                <a:tc>
                  <a:txBody>
                    <a:bodyPr/>
                    <a:lstStyle/>
                    <a:p>
                      <a:pPr>
                        <a:buNone/>
                      </a:pPr>
                      <a:r>
                        <a:rPr lang="en-CA" sz="1200">
                          <a:effectLst/>
                        </a:rPr>
                        <a:t>0.76</a:t>
                      </a:r>
                    </a:p>
                  </a:txBody>
                  <a:tcPr marL="76200" marR="76200" marT="38100" marB="38100" anchor="ctr"/>
                </a:tc>
                <a:extLst>
                  <a:ext uri="{0D108BD9-81ED-4DB2-BD59-A6C34878D82A}">
                    <a16:rowId xmlns:a16="http://schemas.microsoft.com/office/drawing/2014/main" val="873818906"/>
                  </a:ext>
                </a:extLst>
              </a:tr>
              <a:tr h="286873">
                <a:tc>
                  <a:txBody>
                    <a:bodyPr/>
                    <a:lstStyle/>
                    <a:p>
                      <a:pPr algn="r" fontAlgn="ctr">
                        <a:buNone/>
                      </a:pPr>
                      <a:r>
                        <a:rPr lang="en-CA" sz="1200" b="0">
                          <a:effectLst/>
                        </a:rPr>
                        <a:t>Las Vegas</a:t>
                      </a:r>
                    </a:p>
                  </a:txBody>
                  <a:tcPr marL="76200" marR="76200" marT="38100" marB="38100" anchor="ctr"/>
                </a:tc>
                <a:tc>
                  <a:txBody>
                    <a:bodyPr/>
                    <a:lstStyle/>
                    <a:p>
                      <a:pPr>
                        <a:buNone/>
                      </a:pPr>
                      <a:r>
                        <a:rPr lang="en-CA" sz="1200">
                          <a:effectLst/>
                        </a:rPr>
                        <a:t>7.13</a:t>
                      </a:r>
                    </a:p>
                  </a:txBody>
                  <a:tcPr marL="76200" marR="76200" marT="38100" marB="38100" anchor="ctr"/>
                </a:tc>
                <a:tc>
                  <a:txBody>
                    <a:bodyPr/>
                    <a:lstStyle/>
                    <a:p>
                      <a:pPr>
                        <a:buNone/>
                      </a:pPr>
                      <a:r>
                        <a:rPr lang="en-CA" sz="1200">
                          <a:effectLst/>
                        </a:rPr>
                        <a:t>9.41</a:t>
                      </a:r>
                    </a:p>
                  </a:txBody>
                  <a:tcPr marL="76200" marR="76200" marT="38100" marB="38100" anchor="ctr"/>
                </a:tc>
                <a:tc>
                  <a:txBody>
                    <a:bodyPr/>
                    <a:lstStyle/>
                    <a:p>
                      <a:pPr>
                        <a:buNone/>
                      </a:pPr>
                      <a:r>
                        <a:rPr lang="en-CA" sz="1200">
                          <a:effectLst/>
                        </a:rPr>
                        <a:t>0.75</a:t>
                      </a:r>
                    </a:p>
                  </a:txBody>
                  <a:tcPr marL="76200" marR="76200" marT="38100" marB="38100" anchor="ctr"/>
                </a:tc>
                <a:extLst>
                  <a:ext uri="{0D108BD9-81ED-4DB2-BD59-A6C34878D82A}">
                    <a16:rowId xmlns:a16="http://schemas.microsoft.com/office/drawing/2014/main" val="1616671601"/>
                  </a:ext>
                </a:extLst>
              </a:tr>
              <a:tr h="286873">
                <a:tc>
                  <a:txBody>
                    <a:bodyPr/>
                    <a:lstStyle/>
                    <a:p>
                      <a:pPr algn="r" fontAlgn="ctr">
                        <a:buNone/>
                      </a:pPr>
                      <a:r>
                        <a:rPr lang="en-CA" sz="1200" b="0">
                          <a:effectLst/>
                        </a:rPr>
                        <a:t>Machi Koro</a:t>
                      </a:r>
                    </a:p>
                  </a:txBody>
                  <a:tcPr marL="76200" marR="76200" marT="38100" marB="38100" anchor="ctr"/>
                </a:tc>
                <a:tc>
                  <a:txBody>
                    <a:bodyPr/>
                    <a:lstStyle/>
                    <a:p>
                      <a:pPr>
                        <a:buNone/>
                      </a:pPr>
                      <a:r>
                        <a:rPr lang="en-CA" sz="1200">
                          <a:effectLst/>
                        </a:rPr>
                        <a:t>6.62</a:t>
                      </a:r>
                    </a:p>
                  </a:txBody>
                  <a:tcPr marL="76200" marR="76200" marT="38100" marB="38100" anchor="ctr"/>
                </a:tc>
                <a:tc>
                  <a:txBody>
                    <a:bodyPr/>
                    <a:lstStyle/>
                    <a:p>
                      <a:pPr>
                        <a:buNone/>
                      </a:pPr>
                      <a:r>
                        <a:rPr lang="en-CA" sz="1200">
                          <a:effectLst/>
                        </a:rPr>
                        <a:t>10.70</a:t>
                      </a:r>
                    </a:p>
                  </a:txBody>
                  <a:tcPr marL="76200" marR="76200" marT="38100" marB="38100" anchor="ctr"/>
                </a:tc>
                <a:tc>
                  <a:txBody>
                    <a:bodyPr/>
                    <a:lstStyle/>
                    <a:p>
                      <a:pPr>
                        <a:buNone/>
                      </a:pPr>
                      <a:r>
                        <a:rPr lang="en-CA" sz="1200">
                          <a:effectLst/>
                        </a:rPr>
                        <a:t>0.75</a:t>
                      </a:r>
                    </a:p>
                  </a:txBody>
                  <a:tcPr marL="76200" marR="76200" marT="38100" marB="38100" anchor="ctr"/>
                </a:tc>
                <a:extLst>
                  <a:ext uri="{0D108BD9-81ED-4DB2-BD59-A6C34878D82A}">
                    <a16:rowId xmlns:a16="http://schemas.microsoft.com/office/drawing/2014/main" val="4050300673"/>
                  </a:ext>
                </a:extLst>
              </a:tr>
              <a:tr h="286873">
                <a:tc>
                  <a:txBody>
                    <a:bodyPr/>
                    <a:lstStyle/>
                    <a:p>
                      <a:pPr algn="r" fontAlgn="ctr">
                        <a:buNone/>
                      </a:pPr>
                      <a:r>
                        <a:rPr lang="en-CA" sz="1200" b="0">
                          <a:effectLst/>
                        </a:rPr>
                        <a:t>Power Grid</a:t>
                      </a:r>
                    </a:p>
                  </a:txBody>
                  <a:tcPr marL="76200" marR="76200" marT="38100" marB="38100" anchor="ctr"/>
                </a:tc>
                <a:tc>
                  <a:txBody>
                    <a:bodyPr/>
                    <a:lstStyle/>
                    <a:p>
                      <a:pPr>
                        <a:buNone/>
                      </a:pPr>
                      <a:r>
                        <a:rPr lang="en-CA" sz="1200">
                          <a:effectLst/>
                        </a:rPr>
                        <a:t>7.84</a:t>
                      </a:r>
                    </a:p>
                  </a:txBody>
                  <a:tcPr marL="76200" marR="76200" marT="38100" marB="38100" anchor="ctr"/>
                </a:tc>
                <a:tc>
                  <a:txBody>
                    <a:bodyPr/>
                    <a:lstStyle/>
                    <a:p>
                      <a:pPr>
                        <a:buNone/>
                      </a:pPr>
                      <a:r>
                        <a:rPr lang="en-CA" sz="1200">
                          <a:effectLst/>
                        </a:rPr>
                        <a:t>11.15</a:t>
                      </a:r>
                    </a:p>
                  </a:txBody>
                  <a:tcPr marL="76200" marR="76200" marT="38100" marB="38100" anchor="ctr"/>
                </a:tc>
                <a:tc>
                  <a:txBody>
                    <a:bodyPr/>
                    <a:lstStyle/>
                    <a:p>
                      <a:pPr>
                        <a:buNone/>
                      </a:pPr>
                      <a:r>
                        <a:rPr lang="en-CA" sz="1200">
                          <a:effectLst/>
                        </a:rPr>
                        <a:t>0.75</a:t>
                      </a:r>
                    </a:p>
                  </a:txBody>
                  <a:tcPr marL="76200" marR="76200" marT="38100" marB="38100" anchor="ctr"/>
                </a:tc>
                <a:extLst>
                  <a:ext uri="{0D108BD9-81ED-4DB2-BD59-A6C34878D82A}">
                    <a16:rowId xmlns:a16="http://schemas.microsoft.com/office/drawing/2014/main" val="2998485076"/>
                  </a:ext>
                </a:extLst>
              </a:tr>
              <a:tr h="286873">
                <a:tc>
                  <a:txBody>
                    <a:bodyPr/>
                    <a:lstStyle/>
                    <a:p>
                      <a:pPr algn="r" fontAlgn="ctr">
                        <a:buNone/>
                      </a:pPr>
                      <a:r>
                        <a:rPr lang="en-CA" sz="1200" b="0">
                          <a:effectLst/>
                        </a:rPr>
                        <a:t>Captive</a:t>
                      </a:r>
                    </a:p>
                  </a:txBody>
                  <a:tcPr marL="76200" marR="76200" marT="38100" marB="38100" anchor="ctr"/>
                </a:tc>
                <a:tc>
                  <a:txBody>
                    <a:bodyPr/>
                    <a:lstStyle/>
                    <a:p>
                      <a:pPr>
                        <a:buNone/>
                      </a:pPr>
                      <a:r>
                        <a:rPr lang="en-CA" sz="1200">
                          <a:effectLst/>
                        </a:rPr>
                        <a:t>6.86</a:t>
                      </a:r>
                    </a:p>
                  </a:txBody>
                  <a:tcPr marL="76200" marR="76200" marT="38100" marB="38100" anchor="ctr"/>
                </a:tc>
                <a:tc>
                  <a:txBody>
                    <a:bodyPr/>
                    <a:lstStyle/>
                    <a:p>
                      <a:pPr>
                        <a:buNone/>
                      </a:pPr>
                      <a:r>
                        <a:rPr lang="en-CA" sz="1200">
                          <a:effectLst/>
                        </a:rPr>
                        <a:t>7.28</a:t>
                      </a:r>
                    </a:p>
                  </a:txBody>
                  <a:tcPr marL="76200" marR="76200" marT="38100" marB="38100" anchor="ctr"/>
                </a:tc>
                <a:tc>
                  <a:txBody>
                    <a:bodyPr/>
                    <a:lstStyle/>
                    <a:p>
                      <a:pPr>
                        <a:buNone/>
                      </a:pPr>
                      <a:r>
                        <a:rPr lang="en-CA" sz="1200">
                          <a:effectLst/>
                        </a:rPr>
                        <a:t>0.74</a:t>
                      </a:r>
                    </a:p>
                  </a:txBody>
                  <a:tcPr marL="76200" marR="76200" marT="38100" marB="38100" anchor="ctr"/>
                </a:tc>
                <a:extLst>
                  <a:ext uri="{0D108BD9-81ED-4DB2-BD59-A6C34878D82A}">
                    <a16:rowId xmlns:a16="http://schemas.microsoft.com/office/drawing/2014/main" val="2321816132"/>
                  </a:ext>
                </a:extLst>
              </a:tr>
              <a:tr h="286873">
                <a:tc>
                  <a:txBody>
                    <a:bodyPr/>
                    <a:lstStyle/>
                    <a:p>
                      <a:pPr algn="r" fontAlgn="ctr">
                        <a:buNone/>
                      </a:pPr>
                      <a:r>
                        <a:rPr lang="en-CA" sz="1200" b="0">
                          <a:effectLst/>
                        </a:rPr>
                        <a:t>Stone Age</a:t>
                      </a:r>
                    </a:p>
                  </a:txBody>
                  <a:tcPr marL="76200" marR="76200" marT="38100" marB="38100" anchor="ctr"/>
                </a:tc>
                <a:tc>
                  <a:txBody>
                    <a:bodyPr/>
                    <a:lstStyle/>
                    <a:p>
                      <a:pPr>
                        <a:buNone/>
                      </a:pPr>
                      <a:r>
                        <a:rPr lang="en-CA" sz="1200">
                          <a:effectLst/>
                        </a:rPr>
                        <a:t>7.56</a:t>
                      </a:r>
                    </a:p>
                  </a:txBody>
                  <a:tcPr marL="76200" marR="76200" marT="38100" marB="38100" anchor="ctr"/>
                </a:tc>
                <a:tc>
                  <a:txBody>
                    <a:bodyPr/>
                    <a:lstStyle/>
                    <a:p>
                      <a:pPr>
                        <a:buNone/>
                      </a:pPr>
                      <a:r>
                        <a:rPr lang="en-CA" sz="1200">
                          <a:effectLst/>
                        </a:rPr>
                        <a:t>10.82</a:t>
                      </a:r>
                    </a:p>
                  </a:txBody>
                  <a:tcPr marL="76200" marR="76200" marT="38100" marB="38100" anchor="ctr"/>
                </a:tc>
                <a:tc>
                  <a:txBody>
                    <a:bodyPr/>
                    <a:lstStyle/>
                    <a:p>
                      <a:pPr>
                        <a:buNone/>
                      </a:pPr>
                      <a:r>
                        <a:rPr lang="en-CA" sz="1200" dirty="0">
                          <a:effectLst/>
                        </a:rPr>
                        <a:t>0.74</a:t>
                      </a:r>
                    </a:p>
                  </a:txBody>
                  <a:tcPr marL="76200" marR="76200" marT="38100" marB="38100" anchor="ctr"/>
                </a:tc>
                <a:extLst>
                  <a:ext uri="{0D108BD9-81ED-4DB2-BD59-A6C34878D82A}">
                    <a16:rowId xmlns:a16="http://schemas.microsoft.com/office/drawing/2014/main" val="3029359437"/>
                  </a:ext>
                </a:extLst>
              </a:tr>
            </a:tbl>
          </a:graphicData>
        </a:graphic>
      </p:graphicFrame>
      <p:graphicFrame>
        <p:nvGraphicFramePr>
          <p:cNvPr id="11" name="Table 10">
            <a:extLst>
              <a:ext uri="{FF2B5EF4-FFF2-40B4-BE49-F238E27FC236}">
                <a16:creationId xmlns:a16="http://schemas.microsoft.com/office/drawing/2014/main" id="{35ADE21E-5A67-D815-1105-DF878113CE33}"/>
              </a:ext>
            </a:extLst>
          </p:cNvPr>
          <p:cNvGraphicFramePr>
            <a:graphicFrameLocks noGrp="1"/>
          </p:cNvGraphicFramePr>
          <p:nvPr>
            <p:extLst>
              <p:ext uri="{D42A27DB-BD31-4B8C-83A1-F6EECF244321}">
                <p14:modId xmlns:p14="http://schemas.microsoft.com/office/powerpoint/2010/main" val="92631793"/>
              </p:ext>
            </p:extLst>
          </p:nvPr>
        </p:nvGraphicFramePr>
        <p:xfrm>
          <a:off x="6156183" y="1369753"/>
          <a:ext cx="5037393" cy="3143050"/>
        </p:xfrm>
        <a:graphic>
          <a:graphicData uri="http://schemas.openxmlformats.org/drawingml/2006/table">
            <a:tbl>
              <a:tblPr firstRow="1" bandRow="1">
                <a:tableStyleId>{5C22544A-7EE6-4342-B048-85BDC9FD1C3A}</a:tableStyleId>
              </a:tblPr>
              <a:tblGrid>
                <a:gridCol w="2138987">
                  <a:extLst>
                    <a:ext uri="{9D8B030D-6E8A-4147-A177-3AD203B41FA5}">
                      <a16:colId xmlns:a16="http://schemas.microsoft.com/office/drawing/2014/main" val="4186640186"/>
                    </a:ext>
                  </a:extLst>
                </a:gridCol>
                <a:gridCol w="784472">
                  <a:extLst>
                    <a:ext uri="{9D8B030D-6E8A-4147-A177-3AD203B41FA5}">
                      <a16:colId xmlns:a16="http://schemas.microsoft.com/office/drawing/2014/main" val="3002361566"/>
                    </a:ext>
                  </a:extLst>
                </a:gridCol>
                <a:gridCol w="1052051">
                  <a:extLst>
                    <a:ext uri="{9D8B030D-6E8A-4147-A177-3AD203B41FA5}">
                      <a16:colId xmlns:a16="http://schemas.microsoft.com/office/drawing/2014/main" val="2897527877"/>
                    </a:ext>
                  </a:extLst>
                </a:gridCol>
                <a:gridCol w="1061883">
                  <a:extLst>
                    <a:ext uri="{9D8B030D-6E8A-4147-A177-3AD203B41FA5}">
                      <a16:colId xmlns:a16="http://schemas.microsoft.com/office/drawing/2014/main" val="3810171866"/>
                    </a:ext>
                  </a:extLst>
                </a:gridCol>
              </a:tblGrid>
              <a:tr h="0">
                <a:tc>
                  <a:txBody>
                    <a:bodyPr/>
                    <a:lstStyle/>
                    <a:p>
                      <a:r>
                        <a:rPr lang="en-CA" sz="1200" dirty="0"/>
                        <a:t>Name</a:t>
                      </a:r>
                    </a:p>
                  </a:txBody>
                  <a:tcPr/>
                </a:tc>
                <a:tc>
                  <a:txBody>
                    <a:bodyPr/>
                    <a:lstStyle/>
                    <a:p>
                      <a:r>
                        <a:rPr lang="en-CA" sz="1200" dirty="0"/>
                        <a:t>Rating</a:t>
                      </a:r>
                    </a:p>
                  </a:txBody>
                  <a:tcPr/>
                </a:tc>
                <a:tc>
                  <a:txBody>
                    <a:bodyPr/>
                    <a:lstStyle/>
                    <a:p>
                      <a:r>
                        <a:rPr lang="en-CA" sz="1200" dirty="0"/>
                        <a:t>Log Owned</a:t>
                      </a:r>
                    </a:p>
                  </a:txBody>
                  <a:tcPr/>
                </a:tc>
                <a:tc>
                  <a:txBody>
                    <a:bodyPr/>
                    <a:lstStyle/>
                    <a:p>
                      <a:r>
                        <a:rPr lang="en-CA" sz="1200" dirty="0"/>
                        <a:t>Similarity </a:t>
                      </a:r>
                    </a:p>
                  </a:txBody>
                  <a:tcPr/>
                </a:tc>
                <a:extLst>
                  <a:ext uri="{0D108BD9-81ED-4DB2-BD59-A6C34878D82A}">
                    <a16:rowId xmlns:a16="http://schemas.microsoft.com/office/drawing/2014/main" val="2903309738"/>
                  </a:ext>
                </a:extLst>
              </a:tr>
              <a:tr h="286873">
                <a:tc>
                  <a:txBody>
                    <a:bodyPr/>
                    <a:lstStyle/>
                    <a:p>
                      <a:pPr algn="r" fontAlgn="ctr">
                        <a:buNone/>
                      </a:pPr>
                      <a:r>
                        <a:rPr lang="en-CA" sz="1200" b="0" dirty="0">
                          <a:effectLst/>
                        </a:rPr>
                        <a:t>Cards Against Humanity</a:t>
                      </a:r>
                    </a:p>
                  </a:txBody>
                  <a:tcPr marL="76200" marR="76200" marT="38100" marB="38100" anchor="ctr"/>
                </a:tc>
                <a:tc>
                  <a:txBody>
                    <a:bodyPr/>
                    <a:lstStyle/>
                    <a:p>
                      <a:pPr>
                        <a:buNone/>
                      </a:pPr>
                      <a:r>
                        <a:rPr lang="en-CA" sz="1200">
                          <a:effectLst/>
                        </a:rPr>
                        <a:t>5.87</a:t>
                      </a:r>
                    </a:p>
                  </a:txBody>
                  <a:tcPr marL="76200" marR="76200" marT="38100" marB="38100" anchor="ctr"/>
                </a:tc>
                <a:tc>
                  <a:txBody>
                    <a:bodyPr/>
                    <a:lstStyle/>
                    <a:p>
                      <a:pPr>
                        <a:buNone/>
                      </a:pPr>
                      <a:r>
                        <a:rPr lang="en-CA" sz="1200">
                          <a:effectLst/>
                        </a:rPr>
                        <a:t>10.65</a:t>
                      </a:r>
                    </a:p>
                  </a:txBody>
                  <a:tcPr marL="76200" marR="76200" marT="38100" marB="38100" anchor="ctr"/>
                </a:tc>
                <a:tc>
                  <a:txBody>
                    <a:bodyPr/>
                    <a:lstStyle/>
                    <a:p>
                      <a:pPr>
                        <a:buNone/>
                      </a:pPr>
                      <a:r>
                        <a:rPr lang="en-CA" sz="1200">
                          <a:effectLst/>
                        </a:rPr>
                        <a:t>0.95</a:t>
                      </a:r>
                    </a:p>
                  </a:txBody>
                  <a:tcPr marL="76200" marR="76200" marT="38100" marB="38100" anchor="ctr"/>
                </a:tc>
                <a:extLst>
                  <a:ext uri="{0D108BD9-81ED-4DB2-BD59-A6C34878D82A}">
                    <a16:rowId xmlns:a16="http://schemas.microsoft.com/office/drawing/2014/main" val="550604767"/>
                  </a:ext>
                </a:extLst>
              </a:tr>
              <a:tr h="286873">
                <a:tc>
                  <a:txBody>
                    <a:bodyPr/>
                    <a:lstStyle/>
                    <a:p>
                      <a:pPr algn="r" fontAlgn="ctr">
                        <a:buNone/>
                      </a:pPr>
                      <a:r>
                        <a:rPr lang="en-CA" sz="1200" b="0">
                          <a:effectLst/>
                        </a:rPr>
                        <a:t>Joking Hazard</a:t>
                      </a:r>
                    </a:p>
                  </a:txBody>
                  <a:tcPr marL="76200" marR="76200" marT="38100" marB="38100" anchor="ctr"/>
                </a:tc>
                <a:tc>
                  <a:txBody>
                    <a:bodyPr/>
                    <a:lstStyle/>
                    <a:p>
                      <a:pPr>
                        <a:buNone/>
                      </a:pPr>
                      <a:r>
                        <a:rPr lang="en-CA" sz="1200">
                          <a:effectLst/>
                        </a:rPr>
                        <a:t>6.37</a:t>
                      </a:r>
                    </a:p>
                  </a:txBody>
                  <a:tcPr marL="76200" marR="76200" marT="38100" marB="38100" anchor="ctr"/>
                </a:tc>
                <a:tc>
                  <a:txBody>
                    <a:bodyPr/>
                    <a:lstStyle/>
                    <a:p>
                      <a:pPr>
                        <a:buNone/>
                      </a:pPr>
                      <a:r>
                        <a:rPr lang="en-CA" sz="1200">
                          <a:effectLst/>
                        </a:rPr>
                        <a:t>9.34</a:t>
                      </a:r>
                    </a:p>
                  </a:txBody>
                  <a:tcPr marL="76200" marR="76200" marT="38100" marB="38100" anchor="ctr"/>
                </a:tc>
                <a:tc>
                  <a:txBody>
                    <a:bodyPr/>
                    <a:lstStyle/>
                    <a:p>
                      <a:pPr>
                        <a:buNone/>
                      </a:pPr>
                      <a:r>
                        <a:rPr lang="en-CA" sz="1200">
                          <a:effectLst/>
                        </a:rPr>
                        <a:t>0.91</a:t>
                      </a:r>
                    </a:p>
                  </a:txBody>
                  <a:tcPr marL="76200" marR="76200" marT="38100" marB="38100" anchor="ctr"/>
                </a:tc>
                <a:extLst>
                  <a:ext uri="{0D108BD9-81ED-4DB2-BD59-A6C34878D82A}">
                    <a16:rowId xmlns:a16="http://schemas.microsoft.com/office/drawing/2014/main" val="1938719299"/>
                  </a:ext>
                </a:extLst>
              </a:tr>
              <a:tr h="286873">
                <a:tc>
                  <a:txBody>
                    <a:bodyPr/>
                    <a:lstStyle/>
                    <a:p>
                      <a:pPr algn="r" fontAlgn="ctr">
                        <a:buNone/>
                      </a:pPr>
                      <a:r>
                        <a:rPr lang="en-CA" sz="1200" b="0">
                          <a:effectLst/>
                        </a:rPr>
                        <a:t>Unstable Unicorns</a:t>
                      </a:r>
                    </a:p>
                  </a:txBody>
                  <a:tcPr marL="76200" marR="76200" marT="38100" marB="38100" anchor="ctr"/>
                </a:tc>
                <a:tc>
                  <a:txBody>
                    <a:bodyPr/>
                    <a:lstStyle/>
                    <a:p>
                      <a:pPr>
                        <a:buNone/>
                      </a:pPr>
                      <a:r>
                        <a:rPr lang="en-CA" sz="1200">
                          <a:effectLst/>
                        </a:rPr>
                        <a:t>6.27</a:t>
                      </a:r>
                    </a:p>
                  </a:txBody>
                  <a:tcPr marL="76200" marR="76200" marT="38100" marB="38100" anchor="ctr"/>
                </a:tc>
                <a:tc>
                  <a:txBody>
                    <a:bodyPr/>
                    <a:lstStyle/>
                    <a:p>
                      <a:pPr>
                        <a:buNone/>
                      </a:pPr>
                      <a:r>
                        <a:rPr lang="en-CA" sz="1200">
                          <a:effectLst/>
                        </a:rPr>
                        <a:t>9.54</a:t>
                      </a:r>
                    </a:p>
                  </a:txBody>
                  <a:tcPr marL="76200" marR="76200" marT="38100" marB="38100" anchor="ctr"/>
                </a:tc>
                <a:tc>
                  <a:txBody>
                    <a:bodyPr/>
                    <a:lstStyle/>
                    <a:p>
                      <a:pPr>
                        <a:buNone/>
                      </a:pPr>
                      <a:r>
                        <a:rPr lang="en-CA" sz="1200">
                          <a:effectLst/>
                        </a:rPr>
                        <a:t>0.85</a:t>
                      </a:r>
                    </a:p>
                  </a:txBody>
                  <a:tcPr marL="76200" marR="76200" marT="38100" marB="38100" anchor="ctr"/>
                </a:tc>
                <a:extLst>
                  <a:ext uri="{0D108BD9-81ED-4DB2-BD59-A6C34878D82A}">
                    <a16:rowId xmlns:a16="http://schemas.microsoft.com/office/drawing/2014/main" val="2601800705"/>
                  </a:ext>
                </a:extLst>
              </a:tr>
              <a:tr h="286873">
                <a:tc>
                  <a:txBody>
                    <a:bodyPr/>
                    <a:lstStyle/>
                    <a:p>
                      <a:pPr algn="r" fontAlgn="ctr">
                        <a:buNone/>
                      </a:pPr>
                      <a:r>
                        <a:rPr lang="en-CA" sz="1200" b="0">
                          <a:effectLst/>
                        </a:rPr>
                        <a:t>Fluxx</a:t>
                      </a:r>
                    </a:p>
                  </a:txBody>
                  <a:tcPr marL="76200" marR="76200" marT="38100" marB="38100" anchor="ctr"/>
                </a:tc>
                <a:tc>
                  <a:txBody>
                    <a:bodyPr/>
                    <a:lstStyle/>
                    <a:p>
                      <a:pPr>
                        <a:buNone/>
                      </a:pPr>
                      <a:r>
                        <a:rPr lang="en-CA" sz="1200">
                          <a:effectLst/>
                        </a:rPr>
                        <a:t>5.67</a:t>
                      </a:r>
                    </a:p>
                  </a:txBody>
                  <a:tcPr marL="76200" marR="76200" marT="38100" marB="38100" anchor="ctr"/>
                </a:tc>
                <a:tc>
                  <a:txBody>
                    <a:bodyPr/>
                    <a:lstStyle/>
                    <a:p>
                      <a:pPr>
                        <a:buNone/>
                      </a:pPr>
                      <a:r>
                        <a:rPr lang="en-CA" sz="1200">
                          <a:effectLst/>
                        </a:rPr>
                        <a:t>10.24</a:t>
                      </a:r>
                    </a:p>
                  </a:txBody>
                  <a:tcPr marL="76200" marR="76200" marT="38100" marB="38100" anchor="ctr"/>
                </a:tc>
                <a:tc>
                  <a:txBody>
                    <a:bodyPr/>
                    <a:lstStyle/>
                    <a:p>
                      <a:pPr>
                        <a:buNone/>
                      </a:pPr>
                      <a:r>
                        <a:rPr lang="en-CA" sz="1200">
                          <a:effectLst/>
                        </a:rPr>
                        <a:t>0.84</a:t>
                      </a:r>
                    </a:p>
                  </a:txBody>
                  <a:tcPr marL="76200" marR="76200" marT="38100" marB="38100" anchor="ctr"/>
                </a:tc>
                <a:extLst>
                  <a:ext uri="{0D108BD9-81ED-4DB2-BD59-A6C34878D82A}">
                    <a16:rowId xmlns:a16="http://schemas.microsoft.com/office/drawing/2014/main" val="1670255363"/>
                  </a:ext>
                </a:extLst>
              </a:tr>
              <a:tr h="286873">
                <a:tc>
                  <a:txBody>
                    <a:bodyPr/>
                    <a:lstStyle/>
                    <a:p>
                      <a:pPr algn="r" fontAlgn="ctr">
                        <a:buNone/>
                      </a:pPr>
                      <a:r>
                        <a:rPr lang="en-CA" sz="1200" b="0">
                          <a:effectLst/>
                        </a:rPr>
                        <a:t>Munchkin</a:t>
                      </a:r>
                    </a:p>
                  </a:txBody>
                  <a:tcPr marL="76200" marR="76200" marT="38100" marB="38100" anchor="ctr"/>
                </a:tc>
                <a:tc>
                  <a:txBody>
                    <a:bodyPr/>
                    <a:lstStyle/>
                    <a:p>
                      <a:pPr>
                        <a:buNone/>
                      </a:pPr>
                      <a:r>
                        <a:rPr lang="en-CA" sz="1200">
                          <a:effectLst/>
                        </a:rPr>
                        <a:t>5.89</a:t>
                      </a:r>
                    </a:p>
                  </a:txBody>
                  <a:tcPr marL="76200" marR="76200" marT="38100" marB="38100" anchor="ctr"/>
                </a:tc>
                <a:tc>
                  <a:txBody>
                    <a:bodyPr/>
                    <a:lstStyle/>
                    <a:p>
                      <a:pPr>
                        <a:buNone/>
                      </a:pPr>
                      <a:r>
                        <a:rPr lang="en-CA" sz="1200">
                          <a:effectLst/>
                        </a:rPr>
                        <a:t>11.27</a:t>
                      </a:r>
                    </a:p>
                  </a:txBody>
                  <a:tcPr marL="76200" marR="76200" marT="38100" marB="38100" anchor="ctr"/>
                </a:tc>
                <a:tc>
                  <a:txBody>
                    <a:bodyPr/>
                    <a:lstStyle/>
                    <a:p>
                      <a:pPr>
                        <a:buNone/>
                      </a:pPr>
                      <a:r>
                        <a:rPr lang="en-CA" sz="1200">
                          <a:effectLst/>
                        </a:rPr>
                        <a:t>0.83</a:t>
                      </a:r>
                    </a:p>
                  </a:txBody>
                  <a:tcPr marL="76200" marR="76200" marT="38100" marB="38100" anchor="ctr"/>
                </a:tc>
                <a:extLst>
                  <a:ext uri="{0D108BD9-81ED-4DB2-BD59-A6C34878D82A}">
                    <a16:rowId xmlns:a16="http://schemas.microsoft.com/office/drawing/2014/main" val="873818906"/>
                  </a:ext>
                </a:extLst>
              </a:tr>
              <a:tr h="286873">
                <a:tc>
                  <a:txBody>
                    <a:bodyPr/>
                    <a:lstStyle/>
                    <a:p>
                      <a:pPr algn="r" fontAlgn="ctr">
                        <a:buNone/>
                      </a:pPr>
                      <a:r>
                        <a:rPr lang="en-CA" sz="1200" b="0">
                          <a:effectLst/>
                        </a:rPr>
                        <a:t>Skip-Bo</a:t>
                      </a:r>
                    </a:p>
                  </a:txBody>
                  <a:tcPr marL="76200" marR="76200" marT="38100" marB="38100" anchor="ctr"/>
                </a:tc>
                <a:tc>
                  <a:txBody>
                    <a:bodyPr/>
                    <a:lstStyle/>
                    <a:p>
                      <a:pPr>
                        <a:buNone/>
                      </a:pPr>
                      <a:r>
                        <a:rPr lang="en-CA" sz="1200">
                          <a:effectLst/>
                        </a:rPr>
                        <a:t>5.50</a:t>
                      </a:r>
                    </a:p>
                  </a:txBody>
                  <a:tcPr marL="76200" marR="76200" marT="38100" marB="38100" anchor="ctr"/>
                </a:tc>
                <a:tc>
                  <a:txBody>
                    <a:bodyPr/>
                    <a:lstStyle/>
                    <a:p>
                      <a:pPr>
                        <a:buNone/>
                      </a:pPr>
                      <a:r>
                        <a:rPr lang="en-CA" sz="1200">
                          <a:effectLst/>
                        </a:rPr>
                        <a:t>9.63</a:t>
                      </a:r>
                    </a:p>
                  </a:txBody>
                  <a:tcPr marL="76200" marR="76200" marT="38100" marB="38100" anchor="ctr"/>
                </a:tc>
                <a:tc>
                  <a:txBody>
                    <a:bodyPr/>
                    <a:lstStyle/>
                    <a:p>
                      <a:pPr>
                        <a:buNone/>
                      </a:pPr>
                      <a:r>
                        <a:rPr lang="en-CA" sz="1200">
                          <a:effectLst/>
                        </a:rPr>
                        <a:t>0.82</a:t>
                      </a:r>
                    </a:p>
                  </a:txBody>
                  <a:tcPr marL="76200" marR="76200" marT="38100" marB="38100" anchor="ctr"/>
                </a:tc>
                <a:extLst>
                  <a:ext uri="{0D108BD9-81ED-4DB2-BD59-A6C34878D82A}">
                    <a16:rowId xmlns:a16="http://schemas.microsoft.com/office/drawing/2014/main" val="1616671601"/>
                  </a:ext>
                </a:extLst>
              </a:tr>
              <a:tr h="286873">
                <a:tc>
                  <a:txBody>
                    <a:bodyPr/>
                    <a:lstStyle/>
                    <a:p>
                      <a:pPr algn="r" fontAlgn="ctr">
                        <a:buNone/>
                      </a:pPr>
                      <a:r>
                        <a:rPr lang="en-CA" sz="1200" b="0">
                          <a:effectLst/>
                        </a:rPr>
                        <a:t>Cheating Moth</a:t>
                      </a:r>
                    </a:p>
                  </a:txBody>
                  <a:tcPr marL="76200" marR="76200" marT="38100" marB="38100" anchor="ctr"/>
                </a:tc>
                <a:tc>
                  <a:txBody>
                    <a:bodyPr/>
                    <a:lstStyle/>
                    <a:p>
                      <a:pPr>
                        <a:buNone/>
                      </a:pPr>
                      <a:r>
                        <a:rPr lang="en-CA" sz="1200">
                          <a:effectLst/>
                        </a:rPr>
                        <a:t>6.42</a:t>
                      </a:r>
                    </a:p>
                  </a:txBody>
                  <a:tcPr marL="76200" marR="76200" marT="38100" marB="38100" anchor="ctr"/>
                </a:tc>
                <a:tc>
                  <a:txBody>
                    <a:bodyPr/>
                    <a:lstStyle/>
                    <a:p>
                      <a:pPr>
                        <a:buNone/>
                      </a:pPr>
                      <a:r>
                        <a:rPr lang="en-CA" sz="1200">
                          <a:effectLst/>
                        </a:rPr>
                        <a:t>8.87</a:t>
                      </a:r>
                    </a:p>
                  </a:txBody>
                  <a:tcPr marL="76200" marR="76200" marT="38100" marB="38100" anchor="ctr"/>
                </a:tc>
                <a:tc>
                  <a:txBody>
                    <a:bodyPr/>
                    <a:lstStyle/>
                    <a:p>
                      <a:pPr>
                        <a:buNone/>
                      </a:pPr>
                      <a:r>
                        <a:rPr lang="en-CA" sz="1200">
                          <a:effectLst/>
                        </a:rPr>
                        <a:t>0.82</a:t>
                      </a:r>
                    </a:p>
                  </a:txBody>
                  <a:tcPr marL="76200" marR="76200" marT="38100" marB="38100" anchor="ctr"/>
                </a:tc>
                <a:extLst>
                  <a:ext uri="{0D108BD9-81ED-4DB2-BD59-A6C34878D82A}">
                    <a16:rowId xmlns:a16="http://schemas.microsoft.com/office/drawing/2014/main" val="4050300673"/>
                  </a:ext>
                </a:extLst>
              </a:tr>
              <a:tr h="286873">
                <a:tc>
                  <a:txBody>
                    <a:bodyPr/>
                    <a:lstStyle/>
                    <a:p>
                      <a:pPr algn="r" fontAlgn="ctr">
                        <a:buNone/>
                      </a:pPr>
                      <a:r>
                        <a:rPr lang="en-CA" sz="1200" b="0">
                          <a:effectLst/>
                        </a:rPr>
                        <a:t>Monty Python Fluxx</a:t>
                      </a:r>
                    </a:p>
                  </a:txBody>
                  <a:tcPr marL="76200" marR="76200" marT="38100" marB="38100" anchor="ctr"/>
                </a:tc>
                <a:tc>
                  <a:txBody>
                    <a:bodyPr/>
                    <a:lstStyle/>
                    <a:p>
                      <a:pPr>
                        <a:buNone/>
                      </a:pPr>
                      <a:r>
                        <a:rPr lang="en-CA" sz="1200">
                          <a:effectLst/>
                        </a:rPr>
                        <a:t>6.06</a:t>
                      </a:r>
                    </a:p>
                  </a:txBody>
                  <a:tcPr marL="76200" marR="76200" marT="38100" marB="38100" anchor="ctr"/>
                </a:tc>
                <a:tc>
                  <a:txBody>
                    <a:bodyPr/>
                    <a:lstStyle/>
                    <a:p>
                      <a:pPr>
                        <a:buNone/>
                      </a:pPr>
                      <a:r>
                        <a:rPr lang="en-CA" sz="1200">
                          <a:effectLst/>
                        </a:rPr>
                        <a:t>9.32</a:t>
                      </a:r>
                    </a:p>
                  </a:txBody>
                  <a:tcPr marL="76200" marR="76200" marT="38100" marB="38100" anchor="ctr"/>
                </a:tc>
                <a:tc>
                  <a:txBody>
                    <a:bodyPr/>
                    <a:lstStyle/>
                    <a:p>
                      <a:pPr>
                        <a:buNone/>
                      </a:pPr>
                      <a:r>
                        <a:rPr lang="en-CA" sz="1200">
                          <a:effectLst/>
                        </a:rPr>
                        <a:t>0.81</a:t>
                      </a:r>
                    </a:p>
                  </a:txBody>
                  <a:tcPr marL="76200" marR="76200" marT="38100" marB="38100" anchor="ctr"/>
                </a:tc>
                <a:extLst>
                  <a:ext uri="{0D108BD9-81ED-4DB2-BD59-A6C34878D82A}">
                    <a16:rowId xmlns:a16="http://schemas.microsoft.com/office/drawing/2014/main" val="2998485076"/>
                  </a:ext>
                </a:extLst>
              </a:tr>
              <a:tr h="286873">
                <a:tc>
                  <a:txBody>
                    <a:bodyPr/>
                    <a:lstStyle/>
                    <a:p>
                      <a:pPr algn="r" fontAlgn="ctr">
                        <a:buNone/>
                      </a:pPr>
                      <a:r>
                        <a:rPr lang="en-CA" sz="1200" b="0">
                          <a:effectLst/>
                        </a:rPr>
                        <a:t>Snake Oil</a:t>
                      </a:r>
                    </a:p>
                  </a:txBody>
                  <a:tcPr marL="76200" marR="76200" marT="38100" marB="38100" anchor="ctr"/>
                </a:tc>
                <a:tc>
                  <a:txBody>
                    <a:bodyPr/>
                    <a:lstStyle/>
                    <a:p>
                      <a:pPr>
                        <a:buNone/>
                      </a:pPr>
                      <a:r>
                        <a:rPr lang="en-CA" sz="1200">
                          <a:effectLst/>
                        </a:rPr>
                        <a:t>6.69</a:t>
                      </a:r>
                    </a:p>
                  </a:txBody>
                  <a:tcPr marL="76200" marR="76200" marT="38100" marB="38100" anchor="ctr"/>
                </a:tc>
                <a:tc>
                  <a:txBody>
                    <a:bodyPr/>
                    <a:lstStyle/>
                    <a:p>
                      <a:pPr>
                        <a:buNone/>
                      </a:pPr>
                      <a:r>
                        <a:rPr lang="en-CA" sz="1200">
                          <a:effectLst/>
                        </a:rPr>
                        <a:t>8.56</a:t>
                      </a:r>
                    </a:p>
                  </a:txBody>
                  <a:tcPr marL="76200" marR="76200" marT="38100" marB="38100" anchor="ctr"/>
                </a:tc>
                <a:tc>
                  <a:txBody>
                    <a:bodyPr/>
                    <a:lstStyle/>
                    <a:p>
                      <a:pPr>
                        <a:buNone/>
                      </a:pPr>
                      <a:r>
                        <a:rPr lang="en-CA" sz="1200">
                          <a:effectLst/>
                        </a:rPr>
                        <a:t>0.81</a:t>
                      </a:r>
                    </a:p>
                  </a:txBody>
                  <a:tcPr marL="76200" marR="76200" marT="38100" marB="38100" anchor="ctr"/>
                </a:tc>
                <a:extLst>
                  <a:ext uri="{0D108BD9-81ED-4DB2-BD59-A6C34878D82A}">
                    <a16:rowId xmlns:a16="http://schemas.microsoft.com/office/drawing/2014/main" val="2321816132"/>
                  </a:ext>
                </a:extLst>
              </a:tr>
              <a:tr h="286873">
                <a:tc>
                  <a:txBody>
                    <a:bodyPr/>
                    <a:lstStyle/>
                    <a:p>
                      <a:pPr algn="r" fontAlgn="ctr">
                        <a:buNone/>
                      </a:pPr>
                      <a:r>
                        <a:rPr lang="en-CA" sz="1200" b="0">
                          <a:effectLst/>
                        </a:rPr>
                        <a:t>What Do You Meme?</a:t>
                      </a:r>
                    </a:p>
                  </a:txBody>
                  <a:tcPr marL="76200" marR="76200" marT="38100" marB="38100" anchor="ctr"/>
                </a:tc>
                <a:tc>
                  <a:txBody>
                    <a:bodyPr/>
                    <a:lstStyle/>
                    <a:p>
                      <a:pPr>
                        <a:buNone/>
                      </a:pPr>
                      <a:r>
                        <a:rPr lang="en-CA" sz="1200">
                          <a:effectLst/>
                        </a:rPr>
                        <a:t>5.14</a:t>
                      </a:r>
                    </a:p>
                  </a:txBody>
                  <a:tcPr marL="76200" marR="76200" marT="38100" marB="38100" anchor="ctr"/>
                </a:tc>
                <a:tc>
                  <a:txBody>
                    <a:bodyPr/>
                    <a:lstStyle/>
                    <a:p>
                      <a:pPr>
                        <a:buNone/>
                      </a:pPr>
                      <a:r>
                        <a:rPr lang="en-CA" sz="1200">
                          <a:effectLst/>
                        </a:rPr>
                        <a:t>8.21</a:t>
                      </a:r>
                    </a:p>
                  </a:txBody>
                  <a:tcPr marL="76200" marR="76200" marT="38100" marB="38100" anchor="ctr"/>
                </a:tc>
                <a:tc>
                  <a:txBody>
                    <a:bodyPr/>
                    <a:lstStyle/>
                    <a:p>
                      <a:pPr>
                        <a:buNone/>
                      </a:pPr>
                      <a:r>
                        <a:rPr lang="en-CA" sz="1200" dirty="0">
                          <a:effectLst/>
                        </a:rPr>
                        <a:t>0.80</a:t>
                      </a:r>
                    </a:p>
                  </a:txBody>
                  <a:tcPr marL="76200" marR="76200" marT="38100" marB="38100" anchor="ctr"/>
                </a:tc>
                <a:extLst>
                  <a:ext uri="{0D108BD9-81ED-4DB2-BD59-A6C34878D82A}">
                    <a16:rowId xmlns:a16="http://schemas.microsoft.com/office/drawing/2014/main" val="3029359437"/>
                  </a:ext>
                </a:extLst>
              </a:tr>
            </a:tbl>
          </a:graphicData>
        </a:graphic>
      </p:graphicFrame>
      <p:sp>
        <p:nvSpPr>
          <p:cNvPr id="13" name="TextBox 12">
            <a:extLst>
              <a:ext uri="{FF2B5EF4-FFF2-40B4-BE49-F238E27FC236}">
                <a16:creationId xmlns:a16="http://schemas.microsoft.com/office/drawing/2014/main" id="{361B60EA-60F7-1D86-712D-047E71129120}"/>
              </a:ext>
            </a:extLst>
          </p:cNvPr>
          <p:cNvSpPr txBox="1"/>
          <p:nvPr/>
        </p:nvSpPr>
        <p:spPr>
          <a:xfrm>
            <a:off x="704645" y="917072"/>
            <a:ext cx="4591664" cy="369332"/>
          </a:xfrm>
          <a:prstGeom prst="rect">
            <a:avLst/>
          </a:prstGeom>
          <a:noFill/>
        </p:spPr>
        <p:txBody>
          <a:bodyPr wrap="square" rtlCol="0">
            <a:spAutoFit/>
          </a:bodyPr>
          <a:lstStyle/>
          <a:p>
            <a:r>
              <a:rPr lang="en-CA" b="1" dirty="0"/>
              <a:t>Games Similar to ‘Settlers of Catan’</a:t>
            </a:r>
          </a:p>
        </p:txBody>
      </p:sp>
      <p:sp>
        <p:nvSpPr>
          <p:cNvPr id="14" name="TextBox 13">
            <a:extLst>
              <a:ext uri="{FF2B5EF4-FFF2-40B4-BE49-F238E27FC236}">
                <a16:creationId xmlns:a16="http://schemas.microsoft.com/office/drawing/2014/main" id="{7BFA0B04-11D7-908F-54F5-1EAEB14D7880}"/>
              </a:ext>
            </a:extLst>
          </p:cNvPr>
          <p:cNvSpPr txBox="1"/>
          <p:nvPr/>
        </p:nvSpPr>
        <p:spPr>
          <a:xfrm>
            <a:off x="6156183" y="917072"/>
            <a:ext cx="4591664" cy="369332"/>
          </a:xfrm>
          <a:prstGeom prst="rect">
            <a:avLst/>
          </a:prstGeom>
          <a:noFill/>
        </p:spPr>
        <p:txBody>
          <a:bodyPr wrap="square" rtlCol="0">
            <a:spAutoFit/>
          </a:bodyPr>
          <a:lstStyle/>
          <a:p>
            <a:r>
              <a:rPr lang="en-CA" b="1" dirty="0"/>
              <a:t>Games Similar to ‘Apples to Apples’</a:t>
            </a:r>
          </a:p>
        </p:txBody>
      </p:sp>
    </p:spTree>
    <p:extLst>
      <p:ext uri="{BB962C8B-B14F-4D97-AF65-F5344CB8AC3E}">
        <p14:creationId xmlns:p14="http://schemas.microsoft.com/office/powerpoint/2010/main" val="78300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F1C6-CE4C-64F3-B9CF-6B568D3CFD71}"/>
              </a:ext>
            </a:extLst>
          </p:cNvPr>
          <p:cNvSpPr>
            <a:spLocks noGrp="1"/>
          </p:cNvSpPr>
          <p:nvPr>
            <p:ph type="title"/>
          </p:nvPr>
        </p:nvSpPr>
        <p:spPr>
          <a:xfrm>
            <a:off x="1261872" y="294198"/>
            <a:ext cx="9692640" cy="738189"/>
          </a:xfrm>
        </p:spPr>
        <p:txBody>
          <a:bodyPr/>
          <a:lstStyle/>
          <a:p>
            <a:r>
              <a:rPr lang="en-CA" dirty="0"/>
              <a:t>Outline</a:t>
            </a:r>
          </a:p>
        </p:txBody>
      </p:sp>
      <p:sp>
        <p:nvSpPr>
          <p:cNvPr id="3" name="Content Placeholder 2">
            <a:extLst>
              <a:ext uri="{FF2B5EF4-FFF2-40B4-BE49-F238E27FC236}">
                <a16:creationId xmlns:a16="http://schemas.microsoft.com/office/drawing/2014/main" id="{3900E030-D928-ADD6-EA56-4171B82BBFF8}"/>
              </a:ext>
            </a:extLst>
          </p:cNvPr>
          <p:cNvSpPr>
            <a:spLocks noGrp="1"/>
          </p:cNvSpPr>
          <p:nvPr>
            <p:ph idx="1"/>
          </p:nvPr>
        </p:nvSpPr>
        <p:spPr>
          <a:xfrm>
            <a:off x="766916" y="1740310"/>
            <a:ext cx="10187596" cy="4439828"/>
          </a:xfrm>
        </p:spPr>
        <p:txBody>
          <a:bodyPr/>
          <a:lstStyle/>
          <a:p>
            <a:pPr marL="457200" indent="-457200">
              <a:buFont typeface="+mj-lt"/>
              <a:buAutoNum type="arabicPeriod"/>
            </a:pPr>
            <a:r>
              <a:rPr lang="en-CA" b="1" dirty="0"/>
              <a:t>Exploratory Analyses</a:t>
            </a:r>
          </a:p>
          <a:p>
            <a:pPr lvl="2"/>
            <a:endParaRPr lang="en-CA" dirty="0"/>
          </a:p>
          <a:p>
            <a:pPr marL="457200" indent="-457200">
              <a:buFont typeface="+mj-lt"/>
              <a:buAutoNum type="arabicPeriod"/>
            </a:pPr>
            <a:r>
              <a:rPr lang="en-CA" b="1" dirty="0"/>
              <a:t>Predictive Features of Game Popularity</a:t>
            </a:r>
          </a:p>
          <a:p>
            <a:pPr marL="457200" indent="-457200">
              <a:buFont typeface="+mj-lt"/>
              <a:buAutoNum type="arabicPeriod"/>
            </a:pPr>
            <a:endParaRPr lang="en-CA" b="1" dirty="0"/>
          </a:p>
          <a:p>
            <a:pPr marL="457200" indent="-457200">
              <a:buFont typeface="+mj-lt"/>
              <a:buAutoNum type="arabicPeriod"/>
            </a:pPr>
            <a:r>
              <a:rPr lang="en-CA" b="1" dirty="0"/>
              <a:t>Most Popular Kinds of Games</a:t>
            </a:r>
          </a:p>
          <a:p>
            <a:pPr marL="457200" indent="-457200">
              <a:buFont typeface="+mj-lt"/>
              <a:buAutoNum type="arabicPeriod"/>
            </a:pPr>
            <a:endParaRPr lang="en-CA" b="1" dirty="0"/>
          </a:p>
          <a:p>
            <a:pPr marL="457200" indent="-457200">
              <a:buFont typeface="+mj-lt"/>
              <a:buAutoNum type="arabicPeriod"/>
            </a:pPr>
            <a:r>
              <a:rPr lang="en-CA" b="1" dirty="0"/>
              <a:t>Game Recommendation</a:t>
            </a:r>
          </a:p>
          <a:p>
            <a:pPr marL="457200" indent="-457200">
              <a:buFont typeface="+mj-lt"/>
              <a:buAutoNum type="arabicPeriod"/>
            </a:pPr>
            <a:endParaRPr lang="en-CA" b="1" dirty="0"/>
          </a:p>
          <a:p>
            <a:pPr marL="457200" indent="-457200">
              <a:buFont typeface="+mj-lt"/>
              <a:buAutoNum type="arabicPeriod"/>
            </a:pPr>
            <a:endParaRPr lang="en-CA" b="1" dirty="0"/>
          </a:p>
          <a:p>
            <a:pPr marL="457200" indent="-457200">
              <a:buFont typeface="+mj-lt"/>
              <a:buAutoNum type="arabicPeriod"/>
            </a:pPr>
            <a:endParaRPr lang="en-CA" b="1" dirty="0"/>
          </a:p>
          <a:p>
            <a:endParaRPr lang="en-CA" dirty="0"/>
          </a:p>
        </p:txBody>
      </p:sp>
    </p:spTree>
    <p:extLst>
      <p:ext uri="{BB962C8B-B14F-4D97-AF65-F5344CB8AC3E}">
        <p14:creationId xmlns:p14="http://schemas.microsoft.com/office/powerpoint/2010/main" val="160479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DB7C5-3690-7E8F-E53A-7D89C6AEF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136C5-7BE7-C201-CD52-8C2FA070DF75}"/>
              </a:ext>
            </a:extLst>
          </p:cNvPr>
          <p:cNvSpPr>
            <a:spLocks noGrp="1"/>
          </p:cNvSpPr>
          <p:nvPr>
            <p:ph type="title"/>
          </p:nvPr>
        </p:nvSpPr>
        <p:spPr>
          <a:xfrm>
            <a:off x="1261872" y="294198"/>
            <a:ext cx="9692640" cy="738189"/>
          </a:xfrm>
        </p:spPr>
        <p:txBody>
          <a:bodyPr/>
          <a:lstStyle/>
          <a:p>
            <a:r>
              <a:rPr lang="en-CA" dirty="0"/>
              <a:t>Key Takeaways </a:t>
            </a:r>
          </a:p>
        </p:txBody>
      </p:sp>
      <p:sp>
        <p:nvSpPr>
          <p:cNvPr id="3" name="Content Placeholder 2">
            <a:extLst>
              <a:ext uri="{FF2B5EF4-FFF2-40B4-BE49-F238E27FC236}">
                <a16:creationId xmlns:a16="http://schemas.microsoft.com/office/drawing/2014/main" id="{BEBEB9F1-D81C-E61F-66AA-8B948639AE77}"/>
              </a:ext>
            </a:extLst>
          </p:cNvPr>
          <p:cNvSpPr>
            <a:spLocks noGrp="1"/>
          </p:cNvSpPr>
          <p:nvPr>
            <p:ph idx="1"/>
          </p:nvPr>
        </p:nvSpPr>
        <p:spPr>
          <a:xfrm>
            <a:off x="540774" y="1219201"/>
            <a:ext cx="10736826" cy="5122606"/>
          </a:xfrm>
        </p:spPr>
        <p:txBody>
          <a:bodyPr>
            <a:normAutofit/>
          </a:bodyPr>
          <a:lstStyle/>
          <a:p>
            <a:r>
              <a:rPr lang="en-CA" dirty="0"/>
              <a:t>Some games tend to be both highly rated and widely owned.</a:t>
            </a:r>
          </a:p>
          <a:p>
            <a:pPr lvl="1"/>
            <a:r>
              <a:rPr lang="en-CA" dirty="0"/>
              <a:t>Strategy, economic or management games.</a:t>
            </a:r>
          </a:p>
          <a:p>
            <a:r>
              <a:rPr lang="en-CA" dirty="0"/>
              <a:t>Other games, while being widely owned, are not highly regarded or vice-versa</a:t>
            </a:r>
          </a:p>
          <a:p>
            <a:pPr lvl="1"/>
            <a:r>
              <a:rPr lang="en-CA" dirty="0"/>
              <a:t>War games, while receiving high ratings, are not widely owned.</a:t>
            </a:r>
          </a:p>
          <a:p>
            <a:pPr lvl="1"/>
            <a:r>
              <a:rPr lang="en-CA" dirty="0"/>
              <a:t>Party and family games, while being widely owned, are not highly rated.</a:t>
            </a:r>
          </a:p>
          <a:p>
            <a:r>
              <a:rPr lang="en-CA" dirty="0"/>
              <a:t>These differences likely reflect the fact that ratings can be inflated by a small dedicated fan-base (i.e. a selection effect). </a:t>
            </a:r>
          </a:p>
          <a:p>
            <a:pPr lvl="1"/>
            <a:r>
              <a:rPr lang="en-CA" dirty="0"/>
              <a:t>A game that is not generally know might only be rated by dedicated fans, leading to higher ratings. </a:t>
            </a:r>
          </a:p>
          <a:p>
            <a:pPr lvl="1"/>
            <a:r>
              <a:rPr lang="en-CA" dirty="0"/>
              <a:t>Meanwhile, a game that is widely owned may be widely rated, leading to more diverse opinions that regress ratings towards the mean. </a:t>
            </a:r>
          </a:p>
          <a:p>
            <a:r>
              <a:rPr lang="en-CA" dirty="0"/>
              <a:t>Therefore, one should be suspicious of relying too much on ratings as a proxy for sales data.</a:t>
            </a:r>
          </a:p>
          <a:p>
            <a:pPr lvl="1"/>
            <a:r>
              <a:rPr lang="en-CA" dirty="0"/>
              <a:t>Party and family games might be a better investment than war games, except under certain conditions. </a:t>
            </a:r>
          </a:p>
          <a:p>
            <a:pPr marL="457200" indent="-457200">
              <a:buFont typeface="+mj-lt"/>
              <a:buAutoNum type="arabicPeriod"/>
            </a:pPr>
            <a:endParaRPr lang="en-CA" b="1" dirty="0"/>
          </a:p>
          <a:p>
            <a:pPr marL="457200" indent="-457200">
              <a:buFont typeface="+mj-lt"/>
              <a:buAutoNum type="arabicPeriod"/>
            </a:pPr>
            <a:endParaRPr lang="en-CA" b="1" dirty="0"/>
          </a:p>
          <a:p>
            <a:endParaRPr lang="en-CA" dirty="0"/>
          </a:p>
        </p:txBody>
      </p:sp>
    </p:spTree>
    <p:extLst>
      <p:ext uri="{BB962C8B-B14F-4D97-AF65-F5344CB8AC3E}">
        <p14:creationId xmlns:p14="http://schemas.microsoft.com/office/powerpoint/2010/main" val="11818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B0F3-AD96-A692-099C-DF21086E4E09}"/>
              </a:ext>
            </a:extLst>
          </p:cNvPr>
          <p:cNvSpPr>
            <a:spLocks noGrp="1"/>
          </p:cNvSpPr>
          <p:nvPr>
            <p:ph type="title"/>
          </p:nvPr>
        </p:nvSpPr>
        <p:spPr/>
        <p:txBody>
          <a:bodyPr/>
          <a:lstStyle/>
          <a:p>
            <a:r>
              <a:rPr lang="en-CA" dirty="0"/>
              <a:t>Exploratory Analyses</a:t>
            </a:r>
          </a:p>
        </p:txBody>
      </p:sp>
    </p:spTree>
    <p:extLst>
      <p:ext uri="{BB962C8B-B14F-4D97-AF65-F5344CB8AC3E}">
        <p14:creationId xmlns:p14="http://schemas.microsoft.com/office/powerpoint/2010/main" val="400680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546F-28FD-5B4F-5008-7A4D83EC9A58}"/>
              </a:ext>
            </a:extLst>
          </p:cNvPr>
          <p:cNvSpPr>
            <a:spLocks noGrp="1"/>
          </p:cNvSpPr>
          <p:nvPr>
            <p:ph type="title"/>
          </p:nvPr>
        </p:nvSpPr>
        <p:spPr>
          <a:xfrm>
            <a:off x="619434" y="264702"/>
            <a:ext cx="10502228" cy="600537"/>
          </a:xfrm>
        </p:spPr>
        <p:txBody>
          <a:bodyPr>
            <a:noAutofit/>
          </a:bodyPr>
          <a:lstStyle/>
          <a:p>
            <a:r>
              <a:rPr lang="en-CA" sz="3600" dirty="0"/>
              <a:t>Average Board Game Rating and Ownership</a:t>
            </a:r>
          </a:p>
        </p:txBody>
      </p:sp>
      <p:sp>
        <p:nvSpPr>
          <p:cNvPr id="3" name="Content Placeholder 2">
            <a:extLst>
              <a:ext uri="{FF2B5EF4-FFF2-40B4-BE49-F238E27FC236}">
                <a16:creationId xmlns:a16="http://schemas.microsoft.com/office/drawing/2014/main" id="{6E805320-1C44-A58D-6E77-206B080E6CAF}"/>
              </a:ext>
            </a:extLst>
          </p:cNvPr>
          <p:cNvSpPr>
            <a:spLocks noGrp="1"/>
          </p:cNvSpPr>
          <p:nvPr>
            <p:ph idx="1"/>
          </p:nvPr>
        </p:nvSpPr>
        <p:spPr>
          <a:xfrm>
            <a:off x="871523" y="5497614"/>
            <a:ext cx="4539161" cy="913017"/>
          </a:xfrm>
        </p:spPr>
        <p:txBody>
          <a:bodyPr/>
          <a:lstStyle/>
          <a:p>
            <a:r>
              <a:rPr lang="en-CA" dirty="0"/>
              <a:t>Board games are rated an average of 6.44 out of 10.</a:t>
            </a:r>
          </a:p>
        </p:txBody>
      </p:sp>
      <p:sp>
        <p:nvSpPr>
          <p:cNvPr id="8" name="Content Placeholder 2">
            <a:extLst>
              <a:ext uri="{FF2B5EF4-FFF2-40B4-BE49-F238E27FC236}">
                <a16:creationId xmlns:a16="http://schemas.microsoft.com/office/drawing/2014/main" id="{77215850-E01E-1391-D1DE-548865E02B77}"/>
              </a:ext>
            </a:extLst>
          </p:cNvPr>
          <p:cNvSpPr txBox="1">
            <a:spLocks/>
          </p:cNvSpPr>
          <p:nvPr/>
        </p:nvSpPr>
        <p:spPr>
          <a:xfrm>
            <a:off x="6108192" y="5497615"/>
            <a:ext cx="5198692" cy="136038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Meanwhile, the average board game is owned by 1,493 BGG Raters, with a handful of games being owned by over 100,000. </a:t>
            </a:r>
          </a:p>
        </p:txBody>
      </p:sp>
      <p:pic>
        <p:nvPicPr>
          <p:cNvPr id="16" name="Picture 15">
            <a:extLst>
              <a:ext uri="{FF2B5EF4-FFF2-40B4-BE49-F238E27FC236}">
                <a16:creationId xmlns:a16="http://schemas.microsoft.com/office/drawing/2014/main" id="{8ADF2C4F-C506-7C27-9C39-69BA17DB9E46}"/>
              </a:ext>
            </a:extLst>
          </p:cNvPr>
          <p:cNvPicPr>
            <a:picLocks noChangeAspect="1"/>
          </p:cNvPicPr>
          <p:nvPr/>
        </p:nvPicPr>
        <p:blipFill>
          <a:blip r:embed="rId2"/>
          <a:stretch>
            <a:fillRect/>
          </a:stretch>
        </p:blipFill>
        <p:spPr>
          <a:xfrm>
            <a:off x="619434" y="1209366"/>
            <a:ext cx="4814756" cy="3863693"/>
          </a:xfrm>
          <a:prstGeom prst="rect">
            <a:avLst/>
          </a:prstGeom>
        </p:spPr>
      </p:pic>
      <p:pic>
        <p:nvPicPr>
          <p:cNvPr id="18" name="Picture 17">
            <a:extLst>
              <a:ext uri="{FF2B5EF4-FFF2-40B4-BE49-F238E27FC236}">
                <a16:creationId xmlns:a16="http://schemas.microsoft.com/office/drawing/2014/main" id="{D819D037-2B65-CC39-823C-0A4CFC194917}"/>
              </a:ext>
            </a:extLst>
          </p:cNvPr>
          <p:cNvPicPr>
            <a:picLocks noChangeAspect="1"/>
          </p:cNvPicPr>
          <p:nvPr/>
        </p:nvPicPr>
        <p:blipFill>
          <a:blip r:embed="rId3"/>
          <a:stretch>
            <a:fillRect/>
          </a:stretch>
        </p:blipFill>
        <p:spPr>
          <a:xfrm>
            <a:off x="5708449" y="1209367"/>
            <a:ext cx="5502578" cy="3863693"/>
          </a:xfrm>
          <a:prstGeom prst="rect">
            <a:avLst/>
          </a:prstGeom>
        </p:spPr>
      </p:pic>
    </p:spTree>
    <p:extLst>
      <p:ext uri="{BB962C8B-B14F-4D97-AF65-F5344CB8AC3E}">
        <p14:creationId xmlns:p14="http://schemas.microsoft.com/office/powerpoint/2010/main" val="299256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89197-0C03-32B6-7DEF-89262F70A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21EEA-D34C-5AA8-8A8C-1A4A8706F43A}"/>
              </a:ext>
            </a:extLst>
          </p:cNvPr>
          <p:cNvSpPr>
            <a:spLocks noGrp="1"/>
          </p:cNvSpPr>
          <p:nvPr>
            <p:ph type="title"/>
          </p:nvPr>
        </p:nvSpPr>
        <p:spPr>
          <a:xfrm>
            <a:off x="619434" y="264702"/>
            <a:ext cx="10502228" cy="600537"/>
          </a:xfrm>
        </p:spPr>
        <p:txBody>
          <a:bodyPr>
            <a:noAutofit/>
          </a:bodyPr>
          <a:lstStyle/>
          <a:p>
            <a:r>
              <a:rPr lang="en-CA" sz="3600" dirty="0"/>
              <a:t>Average Board Game Rating and Ownership</a:t>
            </a:r>
          </a:p>
        </p:txBody>
      </p:sp>
      <p:sp>
        <p:nvSpPr>
          <p:cNvPr id="8" name="Content Placeholder 2">
            <a:extLst>
              <a:ext uri="{FF2B5EF4-FFF2-40B4-BE49-F238E27FC236}">
                <a16:creationId xmlns:a16="http://schemas.microsoft.com/office/drawing/2014/main" id="{751A96C0-4E62-1843-AB43-42B45B405F6B}"/>
              </a:ext>
            </a:extLst>
          </p:cNvPr>
          <p:cNvSpPr txBox="1">
            <a:spLocks/>
          </p:cNvSpPr>
          <p:nvPr/>
        </p:nvSpPr>
        <p:spPr>
          <a:xfrm>
            <a:off x="2438400" y="5645099"/>
            <a:ext cx="8612845" cy="9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To reduce the effect of outliers and keep our data normally distributed, we will log transform game ownership for further analyses. </a:t>
            </a:r>
          </a:p>
        </p:txBody>
      </p:sp>
      <p:pic>
        <p:nvPicPr>
          <p:cNvPr id="9" name="Picture 8">
            <a:extLst>
              <a:ext uri="{FF2B5EF4-FFF2-40B4-BE49-F238E27FC236}">
                <a16:creationId xmlns:a16="http://schemas.microsoft.com/office/drawing/2014/main" id="{339F3979-45BA-EEB5-89D7-D707F5D4C0F3}"/>
              </a:ext>
            </a:extLst>
          </p:cNvPr>
          <p:cNvPicPr>
            <a:picLocks noChangeAspect="1"/>
          </p:cNvPicPr>
          <p:nvPr/>
        </p:nvPicPr>
        <p:blipFill>
          <a:blip r:embed="rId2"/>
          <a:stretch>
            <a:fillRect/>
          </a:stretch>
        </p:blipFill>
        <p:spPr>
          <a:xfrm>
            <a:off x="2196473" y="982500"/>
            <a:ext cx="7799053" cy="4731425"/>
          </a:xfrm>
          <a:prstGeom prst="rect">
            <a:avLst/>
          </a:prstGeom>
        </p:spPr>
      </p:pic>
    </p:spTree>
    <p:extLst>
      <p:ext uri="{BB962C8B-B14F-4D97-AF65-F5344CB8AC3E}">
        <p14:creationId xmlns:p14="http://schemas.microsoft.com/office/powerpoint/2010/main" val="416143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6CFB1-FC43-01A4-1BF5-417C3E978B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01515-02F3-85FB-0E65-9E6B42CF6735}"/>
              </a:ext>
            </a:extLst>
          </p:cNvPr>
          <p:cNvSpPr>
            <a:spLocks noGrp="1"/>
          </p:cNvSpPr>
          <p:nvPr>
            <p:ph type="title"/>
          </p:nvPr>
        </p:nvSpPr>
        <p:spPr>
          <a:xfrm>
            <a:off x="619434" y="264702"/>
            <a:ext cx="10502228" cy="600537"/>
          </a:xfrm>
        </p:spPr>
        <p:txBody>
          <a:bodyPr>
            <a:noAutofit/>
          </a:bodyPr>
          <a:lstStyle/>
          <a:p>
            <a:r>
              <a:rPr lang="en-CA" sz="3600" dirty="0"/>
              <a:t>Game Rating and Ownership over Time. </a:t>
            </a:r>
          </a:p>
        </p:txBody>
      </p:sp>
      <p:sp>
        <p:nvSpPr>
          <p:cNvPr id="3" name="Content Placeholder 2">
            <a:extLst>
              <a:ext uri="{FF2B5EF4-FFF2-40B4-BE49-F238E27FC236}">
                <a16:creationId xmlns:a16="http://schemas.microsoft.com/office/drawing/2014/main" id="{EA799222-86C3-F003-8522-2F7DBBDE8038}"/>
              </a:ext>
            </a:extLst>
          </p:cNvPr>
          <p:cNvSpPr>
            <a:spLocks noGrp="1"/>
          </p:cNvSpPr>
          <p:nvPr>
            <p:ph idx="1"/>
          </p:nvPr>
        </p:nvSpPr>
        <p:spPr>
          <a:xfrm>
            <a:off x="619434" y="5232913"/>
            <a:ext cx="5015139" cy="1512016"/>
          </a:xfrm>
        </p:spPr>
        <p:txBody>
          <a:bodyPr>
            <a:normAutofit fontScale="92500" lnSpcReduction="20000"/>
          </a:bodyPr>
          <a:lstStyle/>
          <a:p>
            <a:r>
              <a:rPr lang="en-CA" dirty="0"/>
              <a:t>The average game rating as increased with time. </a:t>
            </a:r>
          </a:p>
          <a:p>
            <a:r>
              <a:rPr lang="en-CA" dirty="0"/>
              <a:t>However, this might simply indicate that BGG raters find games closer to the present time more relevant </a:t>
            </a:r>
          </a:p>
        </p:txBody>
      </p:sp>
      <p:sp>
        <p:nvSpPr>
          <p:cNvPr id="8" name="Content Placeholder 2">
            <a:extLst>
              <a:ext uri="{FF2B5EF4-FFF2-40B4-BE49-F238E27FC236}">
                <a16:creationId xmlns:a16="http://schemas.microsoft.com/office/drawing/2014/main" id="{8DC6DD21-608F-AF2D-212C-4576E845F5DF}"/>
              </a:ext>
            </a:extLst>
          </p:cNvPr>
          <p:cNvSpPr txBox="1">
            <a:spLocks/>
          </p:cNvSpPr>
          <p:nvPr/>
        </p:nvSpPr>
        <p:spPr>
          <a:xfrm>
            <a:off x="5869858" y="5232913"/>
            <a:ext cx="5437026" cy="162508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Similarly, game ownership has also increased with more modern games.</a:t>
            </a:r>
          </a:p>
          <a:p>
            <a:r>
              <a:rPr lang="en-CA" dirty="0"/>
              <a:t>However, this increase is notably much smaller. </a:t>
            </a:r>
          </a:p>
        </p:txBody>
      </p:sp>
      <p:pic>
        <p:nvPicPr>
          <p:cNvPr id="9" name="Picture 8">
            <a:extLst>
              <a:ext uri="{FF2B5EF4-FFF2-40B4-BE49-F238E27FC236}">
                <a16:creationId xmlns:a16="http://schemas.microsoft.com/office/drawing/2014/main" id="{BFABB16D-17A8-FA72-F01E-13E591767432}"/>
              </a:ext>
            </a:extLst>
          </p:cNvPr>
          <p:cNvPicPr>
            <a:picLocks noChangeAspect="1"/>
          </p:cNvPicPr>
          <p:nvPr/>
        </p:nvPicPr>
        <p:blipFill>
          <a:blip r:embed="rId2"/>
          <a:stretch>
            <a:fillRect/>
          </a:stretch>
        </p:blipFill>
        <p:spPr>
          <a:xfrm>
            <a:off x="619434" y="865239"/>
            <a:ext cx="5015139" cy="4060299"/>
          </a:xfrm>
          <a:prstGeom prst="rect">
            <a:avLst/>
          </a:prstGeom>
        </p:spPr>
      </p:pic>
      <p:pic>
        <p:nvPicPr>
          <p:cNvPr id="12" name="Picture 11">
            <a:extLst>
              <a:ext uri="{FF2B5EF4-FFF2-40B4-BE49-F238E27FC236}">
                <a16:creationId xmlns:a16="http://schemas.microsoft.com/office/drawing/2014/main" id="{9B9D4F0A-F079-B4C5-8D97-2C863A235113}"/>
              </a:ext>
            </a:extLst>
          </p:cNvPr>
          <p:cNvPicPr>
            <a:picLocks noChangeAspect="1"/>
          </p:cNvPicPr>
          <p:nvPr/>
        </p:nvPicPr>
        <p:blipFill>
          <a:blip r:embed="rId3"/>
          <a:stretch>
            <a:fillRect/>
          </a:stretch>
        </p:blipFill>
        <p:spPr>
          <a:xfrm>
            <a:off x="6007510" y="865238"/>
            <a:ext cx="5015139" cy="4060300"/>
          </a:xfrm>
          <a:prstGeom prst="rect">
            <a:avLst/>
          </a:prstGeom>
        </p:spPr>
      </p:pic>
    </p:spTree>
    <p:extLst>
      <p:ext uri="{BB962C8B-B14F-4D97-AF65-F5344CB8AC3E}">
        <p14:creationId xmlns:p14="http://schemas.microsoft.com/office/powerpoint/2010/main" val="185883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C8CF9-CAFD-7701-0133-21AE86F4D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E6CD6-B447-79B6-E696-17F6412A565C}"/>
              </a:ext>
            </a:extLst>
          </p:cNvPr>
          <p:cNvSpPr>
            <a:spLocks noGrp="1"/>
          </p:cNvSpPr>
          <p:nvPr>
            <p:ph type="title"/>
          </p:nvPr>
        </p:nvSpPr>
        <p:spPr>
          <a:xfrm>
            <a:off x="619434" y="264702"/>
            <a:ext cx="10502228" cy="600537"/>
          </a:xfrm>
        </p:spPr>
        <p:txBody>
          <a:bodyPr>
            <a:noAutofit/>
          </a:bodyPr>
          <a:lstStyle/>
          <a:p>
            <a:r>
              <a:rPr lang="en-CA" sz="3600" dirty="0"/>
              <a:t>Are </a:t>
            </a:r>
            <a:r>
              <a:rPr lang="en-CA" sz="3600" dirty="0" err="1"/>
              <a:t>Kickstarters</a:t>
            </a:r>
            <a:r>
              <a:rPr lang="en-CA" sz="3600" dirty="0"/>
              <a:t> Successful? </a:t>
            </a:r>
          </a:p>
        </p:txBody>
      </p:sp>
      <p:sp>
        <p:nvSpPr>
          <p:cNvPr id="3" name="Content Placeholder 2">
            <a:extLst>
              <a:ext uri="{FF2B5EF4-FFF2-40B4-BE49-F238E27FC236}">
                <a16:creationId xmlns:a16="http://schemas.microsoft.com/office/drawing/2014/main" id="{EA99CF7F-6449-6D61-5114-1E2FFC7B8B97}"/>
              </a:ext>
            </a:extLst>
          </p:cNvPr>
          <p:cNvSpPr>
            <a:spLocks noGrp="1"/>
          </p:cNvSpPr>
          <p:nvPr>
            <p:ph idx="1"/>
          </p:nvPr>
        </p:nvSpPr>
        <p:spPr>
          <a:xfrm>
            <a:off x="619434" y="5063769"/>
            <a:ext cx="5015139" cy="1512016"/>
          </a:xfrm>
        </p:spPr>
        <p:txBody>
          <a:bodyPr>
            <a:normAutofit/>
          </a:bodyPr>
          <a:lstStyle/>
          <a:p>
            <a:r>
              <a:rPr lang="en-CA" dirty="0"/>
              <a:t>Kickstarted games are on average rated as more successful than non-kickstarted games. </a:t>
            </a:r>
          </a:p>
        </p:txBody>
      </p:sp>
      <p:sp>
        <p:nvSpPr>
          <p:cNvPr id="8" name="Content Placeholder 2">
            <a:extLst>
              <a:ext uri="{FF2B5EF4-FFF2-40B4-BE49-F238E27FC236}">
                <a16:creationId xmlns:a16="http://schemas.microsoft.com/office/drawing/2014/main" id="{66D1FEB1-56A8-6DAC-5C7D-5E3419664617}"/>
              </a:ext>
            </a:extLst>
          </p:cNvPr>
          <p:cNvSpPr txBox="1">
            <a:spLocks/>
          </p:cNvSpPr>
          <p:nvPr/>
        </p:nvSpPr>
        <p:spPr>
          <a:xfrm>
            <a:off x="6291744" y="5063769"/>
            <a:ext cx="5015140" cy="162508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Similarly, kickstarted games are owned more than non kickstarted games. </a:t>
            </a:r>
          </a:p>
        </p:txBody>
      </p:sp>
      <p:pic>
        <p:nvPicPr>
          <p:cNvPr id="5" name="Picture 4">
            <a:extLst>
              <a:ext uri="{FF2B5EF4-FFF2-40B4-BE49-F238E27FC236}">
                <a16:creationId xmlns:a16="http://schemas.microsoft.com/office/drawing/2014/main" id="{0E0E8FDA-5E7A-8292-934D-48F91533C269}"/>
              </a:ext>
            </a:extLst>
          </p:cNvPr>
          <p:cNvPicPr>
            <a:picLocks noChangeAspect="1"/>
          </p:cNvPicPr>
          <p:nvPr/>
        </p:nvPicPr>
        <p:blipFill>
          <a:blip r:embed="rId2"/>
          <a:stretch>
            <a:fillRect/>
          </a:stretch>
        </p:blipFill>
        <p:spPr>
          <a:xfrm>
            <a:off x="619434" y="1021847"/>
            <a:ext cx="5206518" cy="3902812"/>
          </a:xfrm>
          <a:prstGeom prst="rect">
            <a:avLst/>
          </a:prstGeom>
        </p:spPr>
      </p:pic>
      <p:pic>
        <p:nvPicPr>
          <p:cNvPr id="7" name="Picture 6">
            <a:extLst>
              <a:ext uri="{FF2B5EF4-FFF2-40B4-BE49-F238E27FC236}">
                <a16:creationId xmlns:a16="http://schemas.microsoft.com/office/drawing/2014/main" id="{42EC368D-160D-14A9-A350-A12696AF6FC6}"/>
              </a:ext>
            </a:extLst>
          </p:cNvPr>
          <p:cNvPicPr>
            <a:picLocks noChangeAspect="1"/>
          </p:cNvPicPr>
          <p:nvPr/>
        </p:nvPicPr>
        <p:blipFill>
          <a:blip r:embed="rId3"/>
          <a:stretch>
            <a:fillRect/>
          </a:stretch>
        </p:blipFill>
        <p:spPr>
          <a:xfrm>
            <a:off x="5915144" y="865239"/>
            <a:ext cx="5206518" cy="3902812"/>
          </a:xfrm>
          <a:prstGeom prst="rect">
            <a:avLst/>
          </a:prstGeom>
        </p:spPr>
      </p:pic>
    </p:spTree>
    <p:extLst>
      <p:ext uri="{BB962C8B-B14F-4D97-AF65-F5344CB8AC3E}">
        <p14:creationId xmlns:p14="http://schemas.microsoft.com/office/powerpoint/2010/main" val="150993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8A96A-0007-3324-3077-43C626771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82AF3-5BC0-6136-C9BE-5C2D6A13F041}"/>
              </a:ext>
            </a:extLst>
          </p:cNvPr>
          <p:cNvSpPr>
            <a:spLocks noGrp="1"/>
          </p:cNvSpPr>
          <p:nvPr>
            <p:ph type="title"/>
          </p:nvPr>
        </p:nvSpPr>
        <p:spPr>
          <a:xfrm>
            <a:off x="619434" y="113071"/>
            <a:ext cx="10502228" cy="826679"/>
          </a:xfrm>
        </p:spPr>
        <p:txBody>
          <a:bodyPr>
            <a:noAutofit/>
          </a:bodyPr>
          <a:lstStyle/>
          <a:p>
            <a:r>
              <a:rPr lang="en-CA" sz="3600" dirty="0"/>
              <a:t>Ideal Number of Players</a:t>
            </a:r>
          </a:p>
        </p:txBody>
      </p:sp>
      <p:sp>
        <p:nvSpPr>
          <p:cNvPr id="3" name="Content Placeholder 2">
            <a:extLst>
              <a:ext uri="{FF2B5EF4-FFF2-40B4-BE49-F238E27FC236}">
                <a16:creationId xmlns:a16="http://schemas.microsoft.com/office/drawing/2014/main" id="{886922EE-B0A8-F8A1-C184-6D33A14807E1}"/>
              </a:ext>
            </a:extLst>
          </p:cNvPr>
          <p:cNvSpPr>
            <a:spLocks noGrp="1"/>
          </p:cNvSpPr>
          <p:nvPr>
            <p:ph idx="1"/>
          </p:nvPr>
        </p:nvSpPr>
        <p:spPr>
          <a:xfrm>
            <a:off x="634632" y="4908464"/>
            <a:ext cx="5015139" cy="1700981"/>
          </a:xfrm>
        </p:spPr>
        <p:txBody>
          <a:bodyPr>
            <a:normAutofit fontScale="92500" lnSpcReduction="20000"/>
          </a:bodyPr>
          <a:lstStyle/>
          <a:p>
            <a:r>
              <a:rPr lang="en-CA" dirty="0"/>
              <a:t>Game rating decreases with ideal player count, with simulation games with only a few players being rated highest.</a:t>
            </a:r>
          </a:p>
          <a:p>
            <a:r>
              <a:rPr lang="en-CA" dirty="0"/>
              <a:t>Notable, this ratings for such simulation games may be inflated by a small, but dedicated audience.</a:t>
            </a:r>
          </a:p>
          <a:p>
            <a:endParaRPr lang="en-CA" dirty="0"/>
          </a:p>
        </p:txBody>
      </p:sp>
      <p:sp>
        <p:nvSpPr>
          <p:cNvPr id="8" name="Content Placeholder 2">
            <a:extLst>
              <a:ext uri="{FF2B5EF4-FFF2-40B4-BE49-F238E27FC236}">
                <a16:creationId xmlns:a16="http://schemas.microsoft.com/office/drawing/2014/main" id="{5A4B1B9F-B9EE-D580-4957-5B7AFB59807E}"/>
              </a:ext>
            </a:extLst>
          </p:cNvPr>
          <p:cNvSpPr txBox="1">
            <a:spLocks/>
          </p:cNvSpPr>
          <p:nvPr/>
        </p:nvSpPr>
        <p:spPr>
          <a:xfrm>
            <a:off x="5870548" y="4908464"/>
            <a:ext cx="5437026" cy="162015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Similarly, game ownership also decreases with ideal player count. </a:t>
            </a:r>
          </a:p>
          <a:p>
            <a:r>
              <a:rPr lang="en-CA" dirty="0"/>
              <a:t>However, games with 4-5 players notably increased in rating, indicating that game ownership may not be as influenced by niche audience as rating. </a:t>
            </a:r>
          </a:p>
        </p:txBody>
      </p:sp>
      <p:sp>
        <p:nvSpPr>
          <p:cNvPr id="12" name="Content Placeholder 2">
            <a:extLst>
              <a:ext uri="{FF2B5EF4-FFF2-40B4-BE49-F238E27FC236}">
                <a16:creationId xmlns:a16="http://schemas.microsoft.com/office/drawing/2014/main" id="{1B36D203-C71E-BDB8-378B-867B9FDC40AC}"/>
              </a:ext>
            </a:extLst>
          </p:cNvPr>
          <p:cNvSpPr txBox="1">
            <a:spLocks/>
          </p:cNvSpPr>
          <p:nvPr/>
        </p:nvSpPr>
        <p:spPr>
          <a:xfrm>
            <a:off x="649832" y="6528619"/>
            <a:ext cx="10657742" cy="329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CA" sz="1200" dirty="0">
                <a:solidFill>
                  <a:schemeClr val="bg1">
                    <a:lumMod val="65000"/>
                  </a:schemeClr>
                </a:solidFill>
              </a:rPr>
              <a:t>Note that player-rated best number of players from a board game was imputed as the mean between min and max players when missing. </a:t>
            </a:r>
          </a:p>
          <a:p>
            <a:endParaRPr lang="en-CA" dirty="0"/>
          </a:p>
          <a:p>
            <a:endParaRPr lang="en-CA" dirty="0"/>
          </a:p>
        </p:txBody>
      </p:sp>
      <p:pic>
        <p:nvPicPr>
          <p:cNvPr id="5" name="Picture 4">
            <a:extLst>
              <a:ext uri="{FF2B5EF4-FFF2-40B4-BE49-F238E27FC236}">
                <a16:creationId xmlns:a16="http://schemas.microsoft.com/office/drawing/2014/main" id="{B83AA715-DB1E-6974-8101-F36EA4988914}"/>
              </a:ext>
            </a:extLst>
          </p:cNvPr>
          <p:cNvPicPr>
            <a:picLocks noChangeAspect="1"/>
          </p:cNvPicPr>
          <p:nvPr/>
        </p:nvPicPr>
        <p:blipFill>
          <a:blip r:embed="rId2"/>
          <a:stretch>
            <a:fillRect/>
          </a:stretch>
        </p:blipFill>
        <p:spPr>
          <a:xfrm>
            <a:off x="492610" y="996573"/>
            <a:ext cx="5081419" cy="3790900"/>
          </a:xfrm>
          <a:prstGeom prst="rect">
            <a:avLst/>
          </a:prstGeom>
        </p:spPr>
      </p:pic>
      <p:pic>
        <p:nvPicPr>
          <p:cNvPr id="9" name="Picture 8">
            <a:extLst>
              <a:ext uri="{FF2B5EF4-FFF2-40B4-BE49-F238E27FC236}">
                <a16:creationId xmlns:a16="http://schemas.microsoft.com/office/drawing/2014/main" id="{FBF62162-2C6B-5DA8-36A7-DB98D5B69C0D}"/>
              </a:ext>
            </a:extLst>
          </p:cNvPr>
          <p:cNvPicPr>
            <a:picLocks noChangeAspect="1"/>
          </p:cNvPicPr>
          <p:nvPr/>
        </p:nvPicPr>
        <p:blipFill>
          <a:blip r:embed="rId3"/>
          <a:stretch>
            <a:fillRect/>
          </a:stretch>
        </p:blipFill>
        <p:spPr>
          <a:xfrm>
            <a:off x="5978703" y="996573"/>
            <a:ext cx="5081419" cy="3790900"/>
          </a:xfrm>
          <a:prstGeom prst="rect">
            <a:avLst/>
          </a:prstGeom>
        </p:spPr>
      </p:pic>
    </p:spTree>
    <p:extLst>
      <p:ext uri="{BB962C8B-B14F-4D97-AF65-F5344CB8AC3E}">
        <p14:creationId xmlns:p14="http://schemas.microsoft.com/office/powerpoint/2010/main" val="235320425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15421</TotalTime>
  <Words>1599</Words>
  <Application>Microsoft Office PowerPoint</Application>
  <PresentationFormat>Widescreen</PresentationFormat>
  <Paragraphs>207</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Wingdings 2</vt:lpstr>
      <vt:lpstr>View</vt:lpstr>
      <vt:lpstr>Predictors of Popular Board Games</vt:lpstr>
      <vt:lpstr>Outline</vt:lpstr>
      <vt:lpstr>Key Takeaways </vt:lpstr>
      <vt:lpstr>Exploratory Analyses</vt:lpstr>
      <vt:lpstr>Average Board Game Rating and Ownership</vt:lpstr>
      <vt:lpstr>Average Board Game Rating and Ownership</vt:lpstr>
      <vt:lpstr>Game Rating and Ownership over Time. </vt:lpstr>
      <vt:lpstr>Are Kickstarters Successful? </vt:lpstr>
      <vt:lpstr>Ideal Number of Players</vt:lpstr>
      <vt:lpstr>Most Popular Game Categories</vt:lpstr>
      <vt:lpstr>Predictive Features of Game Popularity</vt:lpstr>
      <vt:lpstr>Most Important Features of Popularity: Methods</vt:lpstr>
      <vt:lpstr>Most Important Features of Popularity: Results</vt:lpstr>
      <vt:lpstr>Most Important Features of Popularity: Results</vt:lpstr>
      <vt:lpstr>Most Popular Kinds of Games</vt:lpstr>
      <vt:lpstr>Most Popular Kinds of Games: Methods</vt:lpstr>
      <vt:lpstr>Most Popular Kinds of Games: Results</vt:lpstr>
      <vt:lpstr>Game Recommendation</vt:lpstr>
      <vt:lpstr>Game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Wheeler</dc:creator>
  <cp:lastModifiedBy>Nathan Wheeler</cp:lastModifiedBy>
  <cp:revision>21</cp:revision>
  <dcterms:created xsi:type="dcterms:W3CDTF">2025-07-28T20:21:11Z</dcterms:created>
  <dcterms:modified xsi:type="dcterms:W3CDTF">2025-08-18T18:49:46Z</dcterms:modified>
</cp:coreProperties>
</file>