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69"/>
    <p:restoredTop sz="94753"/>
  </p:normalViewPr>
  <p:slideViewPr>
    <p:cSldViewPr snapToGrid="0">
      <p:cViewPr>
        <p:scale>
          <a:sx n="40" d="100"/>
          <a:sy n="40" d="100"/>
        </p:scale>
        <p:origin x="1320" y="-5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A8FDCB-8EF8-B54B-9FF2-41B61643F52E}" type="datetimeFigureOut">
              <a:rPr kumimoji="1" lang="zh-CN" altLang="en-US" smtClean="0"/>
              <a:t>2024/2/16</a:t>
            </a:fld>
            <a:endParaRPr kumimoji="1" lang="zh-CN" altLang="en-US"/>
          </a:p>
        </p:txBody>
      </p:sp>
      <p:sp>
        <p:nvSpPr>
          <p:cNvPr id="4" name="幻灯片图像占位符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3B27C4-AAC0-FD4B-82EF-2BA28DA8E364}" type="slidenum">
              <a:rPr kumimoji="1" lang="zh-CN" altLang="en-US" smtClean="0"/>
              <a:t>‹#›</a:t>
            </a:fld>
            <a:endParaRPr kumimoji="1" lang="zh-CN" altLang="en-US"/>
          </a:p>
        </p:txBody>
      </p:sp>
    </p:spTree>
    <p:extLst>
      <p:ext uri="{BB962C8B-B14F-4D97-AF65-F5344CB8AC3E}">
        <p14:creationId xmlns:p14="http://schemas.microsoft.com/office/powerpoint/2010/main" val="1622638025"/>
      </p:ext>
    </p:extLst>
  </p:cSld>
  <p:clrMap bg1="lt1" tx1="dk1" bg2="lt2" tx2="dk2" accent1="accent1" accent2="accent2" accent3="accent3" accent4="accent4" accent5="accent5" accent6="accent6" hlink="hlink" folHlink="folHlink"/>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33B27C4-AAC0-FD4B-82EF-2BA28DA8E364}" type="slidenum">
              <a:rPr kumimoji="1" lang="zh-CN" altLang="en-US" smtClean="0"/>
              <a:t>1</a:t>
            </a:fld>
            <a:endParaRPr kumimoji="1" lang="zh-CN" altLang="en-US"/>
          </a:p>
        </p:txBody>
      </p:sp>
    </p:spTree>
    <p:extLst>
      <p:ext uri="{BB962C8B-B14F-4D97-AF65-F5344CB8AC3E}">
        <p14:creationId xmlns:p14="http://schemas.microsoft.com/office/powerpoint/2010/main" val="4034277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zh-CN" altLang="en-US"/>
              <a:t>单击此处编辑母版标题样式</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237BAB6-AF31-974D-B70B-864F374EF5EF}" type="datetimeFigureOut">
              <a:rPr kumimoji="1" lang="zh-CN" altLang="en-US" smtClean="0"/>
              <a:t>2024/2/16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53382C4-D49E-3E41-9866-760B8CE421C0}" type="slidenum">
              <a:rPr kumimoji="1" lang="zh-CN" altLang="en-US" smtClean="0"/>
              <a:t>‹#›</a:t>
            </a:fld>
            <a:endParaRPr kumimoji="1" lang="zh-CN" altLang="en-US"/>
          </a:p>
        </p:txBody>
      </p:sp>
    </p:spTree>
    <p:extLst>
      <p:ext uri="{BB962C8B-B14F-4D97-AF65-F5344CB8AC3E}">
        <p14:creationId xmlns:p14="http://schemas.microsoft.com/office/powerpoint/2010/main" val="102612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237BAB6-AF31-974D-B70B-864F374EF5EF}" type="datetimeFigureOut">
              <a:rPr kumimoji="1" lang="zh-CN" altLang="en-US" smtClean="0"/>
              <a:t>2024/2/16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53382C4-D49E-3E41-9866-760B8CE421C0}" type="slidenum">
              <a:rPr kumimoji="1" lang="zh-CN" altLang="en-US" smtClean="0"/>
              <a:t>‹#›</a:t>
            </a:fld>
            <a:endParaRPr kumimoji="1" lang="zh-CN" altLang="en-US"/>
          </a:p>
        </p:txBody>
      </p:sp>
    </p:spTree>
    <p:extLst>
      <p:ext uri="{BB962C8B-B14F-4D97-AF65-F5344CB8AC3E}">
        <p14:creationId xmlns:p14="http://schemas.microsoft.com/office/powerpoint/2010/main" val="1593675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237BAB6-AF31-974D-B70B-864F374EF5EF}" type="datetimeFigureOut">
              <a:rPr kumimoji="1" lang="zh-CN" altLang="en-US" smtClean="0"/>
              <a:t>2024/2/16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53382C4-D49E-3E41-9866-760B8CE421C0}" type="slidenum">
              <a:rPr kumimoji="1" lang="zh-CN" altLang="en-US" smtClean="0"/>
              <a:t>‹#›</a:t>
            </a:fld>
            <a:endParaRPr kumimoji="1" lang="zh-CN" altLang="en-US"/>
          </a:p>
        </p:txBody>
      </p:sp>
    </p:spTree>
    <p:extLst>
      <p:ext uri="{BB962C8B-B14F-4D97-AF65-F5344CB8AC3E}">
        <p14:creationId xmlns:p14="http://schemas.microsoft.com/office/powerpoint/2010/main" val="756653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237BAB6-AF31-974D-B70B-864F374EF5EF}" type="datetimeFigureOut">
              <a:rPr kumimoji="1" lang="zh-CN" altLang="en-US" smtClean="0"/>
              <a:t>2024/2/16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53382C4-D49E-3E41-9866-760B8CE421C0}" type="slidenum">
              <a:rPr kumimoji="1" lang="zh-CN" altLang="en-US" smtClean="0"/>
              <a:t>‹#›</a:t>
            </a:fld>
            <a:endParaRPr kumimoji="1" lang="zh-CN" altLang="en-US"/>
          </a:p>
        </p:txBody>
      </p:sp>
    </p:spTree>
    <p:extLst>
      <p:ext uri="{BB962C8B-B14F-4D97-AF65-F5344CB8AC3E}">
        <p14:creationId xmlns:p14="http://schemas.microsoft.com/office/powerpoint/2010/main" val="3030844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zh-CN" altLang="en-US"/>
              <a:t>单击此处编辑母版标题样式</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tint val="82000"/>
                  </a:schemeClr>
                </a:solidFill>
              </a:defRPr>
            </a:lvl1pPr>
            <a:lvl2pPr marL="1513743" indent="0">
              <a:buNone/>
              <a:defRPr sz="6622">
                <a:solidFill>
                  <a:schemeClr val="tx1">
                    <a:tint val="82000"/>
                  </a:schemeClr>
                </a:solidFill>
              </a:defRPr>
            </a:lvl2pPr>
            <a:lvl3pPr marL="3027487" indent="0">
              <a:buNone/>
              <a:defRPr sz="5960">
                <a:solidFill>
                  <a:schemeClr val="tx1">
                    <a:tint val="82000"/>
                  </a:schemeClr>
                </a:solidFill>
              </a:defRPr>
            </a:lvl3pPr>
            <a:lvl4pPr marL="4541230" indent="0">
              <a:buNone/>
              <a:defRPr sz="5297">
                <a:solidFill>
                  <a:schemeClr val="tx1">
                    <a:tint val="82000"/>
                  </a:schemeClr>
                </a:solidFill>
              </a:defRPr>
            </a:lvl4pPr>
            <a:lvl5pPr marL="6054974" indent="0">
              <a:buNone/>
              <a:defRPr sz="5297">
                <a:solidFill>
                  <a:schemeClr val="tx1">
                    <a:tint val="82000"/>
                  </a:schemeClr>
                </a:solidFill>
              </a:defRPr>
            </a:lvl5pPr>
            <a:lvl6pPr marL="7568717" indent="0">
              <a:buNone/>
              <a:defRPr sz="5297">
                <a:solidFill>
                  <a:schemeClr val="tx1">
                    <a:tint val="82000"/>
                  </a:schemeClr>
                </a:solidFill>
              </a:defRPr>
            </a:lvl6pPr>
            <a:lvl7pPr marL="9082461" indent="0">
              <a:buNone/>
              <a:defRPr sz="5297">
                <a:solidFill>
                  <a:schemeClr val="tx1">
                    <a:tint val="82000"/>
                  </a:schemeClr>
                </a:solidFill>
              </a:defRPr>
            </a:lvl7pPr>
            <a:lvl8pPr marL="10596204" indent="0">
              <a:buNone/>
              <a:defRPr sz="5297">
                <a:solidFill>
                  <a:schemeClr val="tx1">
                    <a:tint val="82000"/>
                  </a:schemeClr>
                </a:solidFill>
              </a:defRPr>
            </a:lvl8pPr>
            <a:lvl9pPr marL="12109948" indent="0">
              <a:buNone/>
              <a:defRPr sz="5297">
                <a:solidFill>
                  <a:schemeClr val="tx1">
                    <a:tint val="82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237BAB6-AF31-974D-B70B-864F374EF5EF}" type="datetimeFigureOut">
              <a:rPr kumimoji="1" lang="zh-CN" altLang="en-US" smtClean="0"/>
              <a:t>2024/2/16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53382C4-D49E-3E41-9866-760B8CE421C0}" type="slidenum">
              <a:rPr kumimoji="1" lang="zh-CN" altLang="en-US" smtClean="0"/>
              <a:t>‹#›</a:t>
            </a:fld>
            <a:endParaRPr kumimoji="1" lang="zh-CN" altLang="en-US"/>
          </a:p>
        </p:txBody>
      </p:sp>
    </p:spTree>
    <p:extLst>
      <p:ext uri="{BB962C8B-B14F-4D97-AF65-F5344CB8AC3E}">
        <p14:creationId xmlns:p14="http://schemas.microsoft.com/office/powerpoint/2010/main" val="3293178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237BAB6-AF31-974D-B70B-864F374EF5EF}" type="datetimeFigureOut">
              <a:rPr kumimoji="1" lang="zh-CN" altLang="en-US" smtClean="0"/>
              <a:t>2024/2/16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A53382C4-D49E-3E41-9866-760B8CE421C0}" type="slidenum">
              <a:rPr kumimoji="1" lang="zh-CN" altLang="en-US" smtClean="0"/>
              <a:t>‹#›</a:t>
            </a:fld>
            <a:endParaRPr kumimoji="1" lang="zh-CN" altLang="en-US"/>
          </a:p>
        </p:txBody>
      </p:sp>
    </p:spTree>
    <p:extLst>
      <p:ext uri="{BB962C8B-B14F-4D97-AF65-F5344CB8AC3E}">
        <p14:creationId xmlns:p14="http://schemas.microsoft.com/office/powerpoint/2010/main" val="1022295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zh-CN" altLang="en-US"/>
              <a:t>单击此处编辑母版文本样式</a:t>
            </a:r>
          </a:p>
        </p:txBody>
      </p:sp>
      <p:sp>
        <p:nvSpPr>
          <p:cNvPr id="4" name="Content Placeholder 3"/>
          <p:cNvSpPr>
            <a:spLocks noGrp="1"/>
          </p:cNvSpPr>
          <p:nvPr>
            <p:ph sz="half" idx="2"/>
          </p:nvPr>
        </p:nvSpPr>
        <p:spPr>
          <a:xfrm>
            <a:off x="2085368" y="15635264"/>
            <a:ext cx="12807832" cy="2299711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zh-CN" altLang="en-US"/>
              <a:t>单击此处编辑母版文本样式</a:t>
            </a:r>
          </a:p>
        </p:txBody>
      </p:sp>
      <p:sp>
        <p:nvSpPr>
          <p:cNvPr id="6" name="Content Placeholder 5"/>
          <p:cNvSpPr>
            <a:spLocks noGrp="1"/>
          </p:cNvSpPr>
          <p:nvPr>
            <p:ph sz="quarter" idx="4"/>
          </p:nvPr>
        </p:nvSpPr>
        <p:spPr>
          <a:xfrm>
            <a:off x="15326828" y="15635264"/>
            <a:ext cx="12870909" cy="2299711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237BAB6-AF31-974D-B70B-864F374EF5EF}" type="datetimeFigureOut">
              <a:rPr kumimoji="1" lang="zh-CN" altLang="en-US" smtClean="0"/>
              <a:t>2024/2/16</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A53382C4-D49E-3E41-9866-760B8CE421C0}" type="slidenum">
              <a:rPr kumimoji="1" lang="zh-CN" altLang="en-US" smtClean="0"/>
              <a:t>‹#›</a:t>
            </a:fld>
            <a:endParaRPr kumimoji="1" lang="zh-CN" altLang="en-US"/>
          </a:p>
        </p:txBody>
      </p:sp>
    </p:spTree>
    <p:extLst>
      <p:ext uri="{BB962C8B-B14F-4D97-AF65-F5344CB8AC3E}">
        <p14:creationId xmlns:p14="http://schemas.microsoft.com/office/powerpoint/2010/main" val="1450699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237BAB6-AF31-974D-B70B-864F374EF5EF}" type="datetimeFigureOut">
              <a:rPr kumimoji="1" lang="zh-CN" altLang="en-US" smtClean="0"/>
              <a:t>2024/2/16</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A53382C4-D49E-3E41-9866-760B8CE421C0}" type="slidenum">
              <a:rPr kumimoji="1" lang="zh-CN" altLang="en-US" smtClean="0"/>
              <a:t>‹#›</a:t>
            </a:fld>
            <a:endParaRPr kumimoji="1" lang="zh-CN" altLang="en-US"/>
          </a:p>
        </p:txBody>
      </p:sp>
    </p:spTree>
    <p:extLst>
      <p:ext uri="{BB962C8B-B14F-4D97-AF65-F5344CB8AC3E}">
        <p14:creationId xmlns:p14="http://schemas.microsoft.com/office/powerpoint/2010/main" val="1008875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37BAB6-AF31-974D-B70B-864F374EF5EF}" type="datetimeFigureOut">
              <a:rPr kumimoji="1" lang="zh-CN" altLang="en-US" smtClean="0"/>
              <a:t>2024/2/16</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A53382C4-D49E-3E41-9866-760B8CE421C0}" type="slidenum">
              <a:rPr kumimoji="1" lang="zh-CN" altLang="en-US" smtClean="0"/>
              <a:t>‹#›</a:t>
            </a:fld>
            <a:endParaRPr kumimoji="1" lang="zh-CN" altLang="en-US"/>
          </a:p>
        </p:txBody>
      </p:sp>
    </p:spTree>
    <p:extLst>
      <p:ext uri="{BB962C8B-B14F-4D97-AF65-F5344CB8AC3E}">
        <p14:creationId xmlns:p14="http://schemas.microsoft.com/office/powerpoint/2010/main" val="955142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zh-CN" altLang="en-US"/>
              <a:t>单击此处编辑母版标题样式</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237BAB6-AF31-974D-B70B-864F374EF5EF}" type="datetimeFigureOut">
              <a:rPr kumimoji="1" lang="zh-CN" altLang="en-US" smtClean="0"/>
              <a:t>2024/2/16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A53382C4-D49E-3E41-9866-760B8CE421C0}" type="slidenum">
              <a:rPr kumimoji="1" lang="zh-CN" altLang="en-US" smtClean="0"/>
              <a:t>‹#›</a:t>
            </a:fld>
            <a:endParaRPr kumimoji="1" lang="zh-CN" altLang="en-US"/>
          </a:p>
        </p:txBody>
      </p:sp>
    </p:spTree>
    <p:extLst>
      <p:ext uri="{BB962C8B-B14F-4D97-AF65-F5344CB8AC3E}">
        <p14:creationId xmlns:p14="http://schemas.microsoft.com/office/powerpoint/2010/main" val="2110141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zh-CN" altLang="en-US"/>
              <a:t>单击图标添加图片</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237BAB6-AF31-974D-B70B-864F374EF5EF}" type="datetimeFigureOut">
              <a:rPr kumimoji="1" lang="zh-CN" altLang="en-US" smtClean="0"/>
              <a:t>2024/2/16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A53382C4-D49E-3E41-9866-760B8CE421C0}" type="slidenum">
              <a:rPr kumimoji="1" lang="zh-CN" altLang="en-US" smtClean="0"/>
              <a:t>‹#›</a:t>
            </a:fld>
            <a:endParaRPr kumimoji="1" lang="zh-CN" altLang="en-US"/>
          </a:p>
        </p:txBody>
      </p:sp>
    </p:spTree>
    <p:extLst>
      <p:ext uri="{BB962C8B-B14F-4D97-AF65-F5344CB8AC3E}">
        <p14:creationId xmlns:p14="http://schemas.microsoft.com/office/powerpoint/2010/main" val="53953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82000"/>
                  </a:schemeClr>
                </a:solidFill>
              </a:defRPr>
            </a:lvl1pPr>
          </a:lstStyle>
          <a:p>
            <a:fld id="{C237BAB6-AF31-974D-B70B-864F374EF5EF}" type="datetimeFigureOut">
              <a:rPr kumimoji="1" lang="zh-CN" altLang="en-US" smtClean="0"/>
              <a:t>2024/2/16</a:t>
            </a:fld>
            <a:endParaRPr kumimoji="1" lang="zh-CN"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82000"/>
                  </a:schemeClr>
                </a:solidFill>
              </a:defRPr>
            </a:lvl1pPr>
          </a:lstStyle>
          <a:p>
            <a:endParaRPr kumimoji="1" lang="zh-CN"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82000"/>
                  </a:schemeClr>
                </a:solidFill>
              </a:defRPr>
            </a:lvl1pPr>
          </a:lstStyle>
          <a:p>
            <a:fld id="{A53382C4-D49E-3E41-9866-760B8CE421C0}" type="slidenum">
              <a:rPr kumimoji="1" lang="zh-CN" altLang="en-US" smtClean="0"/>
              <a:t>‹#›</a:t>
            </a:fld>
            <a:endParaRPr kumimoji="1" lang="zh-CN" altLang="en-US"/>
          </a:p>
        </p:txBody>
      </p:sp>
    </p:spTree>
    <p:extLst>
      <p:ext uri="{BB962C8B-B14F-4D97-AF65-F5344CB8AC3E}">
        <p14:creationId xmlns:p14="http://schemas.microsoft.com/office/powerpoint/2010/main" val="39539616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20000">
              <a:schemeClr val="accent1">
                <a:lumMod val="5000"/>
                <a:lumOff val="95000"/>
              </a:schemeClr>
            </a:gs>
            <a:gs pos="87000">
              <a:schemeClr val="accent1">
                <a:lumMod val="45000"/>
                <a:lumOff val="55000"/>
                <a:alpha val="69000"/>
              </a:schemeClr>
            </a:gs>
            <a:gs pos="69000">
              <a:schemeClr val="accent1">
                <a:lumMod val="45000"/>
                <a:lumOff val="55000"/>
                <a:alpha val="56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圆角矩形 10">
            <a:extLst>
              <a:ext uri="{FF2B5EF4-FFF2-40B4-BE49-F238E27FC236}">
                <a16:creationId xmlns:a16="http://schemas.microsoft.com/office/drawing/2014/main" id="{3A294729-ECE3-7283-DD74-069243F8D961}"/>
              </a:ext>
            </a:extLst>
          </p:cNvPr>
          <p:cNvSpPr/>
          <p:nvPr/>
        </p:nvSpPr>
        <p:spPr>
          <a:xfrm>
            <a:off x="1240642" y="1169365"/>
            <a:ext cx="27793928" cy="2216637"/>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object 7">
            <a:extLst>
              <a:ext uri="{FF2B5EF4-FFF2-40B4-BE49-F238E27FC236}">
                <a16:creationId xmlns:a16="http://schemas.microsoft.com/office/drawing/2014/main" id="{5723D27F-597B-DBB5-897B-C20B44B8FCBD}"/>
              </a:ext>
            </a:extLst>
          </p:cNvPr>
          <p:cNvSpPr txBox="1">
            <a:spLocks/>
          </p:cNvSpPr>
          <p:nvPr/>
        </p:nvSpPr>
        <p:spPr>
          <a:xfrm>
            <a:off x="1240642" y="1549981"/>
            <a:ext cx="27793928" cy="1186449"/>
          </a:xfrm>
          <a:prstGeom prst="rect">
            <a:avLst/>
          </a:prstGeom>
        </p:spPr>
        <p:txBody>
          <a:bodyPr vert="horz" wrap="square" lIns="0" tIns="84108" rIns="0" bIns="0" rtlCol="0" anchor="b">
            <a:spAutoFit/>
          </a:bodyPr>
          <a:lstStyle>
            <a:lvl1pPr algn="ctr" defTabSz="3027487" rtl="0" eaLnBrk="1" latinLnBrk="0" hangingPunct="1">
              <a:lnSpc>
                <a:spcPct val="90000"/>
              </a:lnSpc>
              <a:spcBef>
                <a:spcPct val="0"/>
              </a:spcBef>
              <a:buNone/>
              <a:defRPr sz="19865" kern="1200">
                <a:solidFill>
                  <a:schemeClr val="tx1"/>
                </a:solidFill>
                <a:latin typeface="+mj-lt"/>
                <a:ea typeface="+mj-ea"/>
                <a:cs typeface="+mj-cs"/>
              </a:defRPr>
            </a:lvl1pPr>
          </a:lstStyle>
          <a:p>
            <a:pPr marL="12700" marR="5080" indent="356870">
              <a:lnSpc>
                <a:spcPts val="9200"/>
              </a:lnSpc>
              <a:spcBef>
                <a:spcPts val="300"/>
              </a:spcBef>
              <a:tabLst>
                <a:tab pos="5611495" algn="l"/>
              </a:tabLst>
            </a:pPr>
            <a:r>
              <a:rPr lang="en-GB" sz="6400" b="1" dirty="0">
                <a:latin typeface="Calibri" panose="020F0502020204030204" pitchFamily="34" charset="0"/>
                <a:cs typeface="Calibri" panose="020F0502020204030204" pitchFamily="34" charset="0"/>
              </a:rPr>
              <a:t>Machine Learning: Introduction to Machine Learning and Statistics</a:t>
            </a:r>
          </a:p>
        </p:txBody>
      </p:sp>
      <p:sp>
        <p:nvSpPr>
          <p:cNvPr id="19" name="圆角矩形 18">
            <a:extLst>
              <a:ext uri="{FF2B5EF4-FFF2-40B4-BE49-F238E27FC236}">
                <a16:creationId xmlns:a16="http://schemas.microsoft.com/office/drawing/2014/main" id="{F3F221EE-A9C0-E317-B4FC-1664492144E2}"/>
              </a:ext>
            </a:extLst>
          </p:cNvPr>
          <p:cNvSpPr/>
          <p:nvPr/>
        </p:nvSpPr>
        <p:spPr>
          <a:xfrm>
            <a:off x="1240642" y="5254430"/>
            <a:ext cx="11118972" cy="4177631"/>
          </a:xfrm>
          <a:prstGeom prst="roundRect">
            <a:avLst/>
          </a:prstGeom>
          <a:solidFill>
            <a:schemeClr val="bg1">
              <a:alpha val="62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圆角矩形 21">
            <a:extLst>
              <a:ext uri="{FF2B5EF4-FFF2-40B4-BE49-F238E27FC236}">
                <a16:creationId xmlns:a16="http://schemas.microsoft.com/office/drawing/2014/main" id="{C318A857-8892-1F2C-A2F1-B6EAF99729FF}"/>
              </a:ext>
            </a:extLst>
          </p:cNvPr>
          <p:cNvSpPr/>
          <p:nvPr/>
        </p:nvSpPr>
        <p:spPr>
          <a:xfrm>
            <a:off x="1240643" y="10802006"/>
            <a:ext cx="11118972" cy="15740578"/>
          </a:xfrm>
          <a:prstGeom prst="roundRect">
            <a:avLst/>
          </a:prstGeom>
          <a:solidFill>
            <a:schemeClr val="bg1">
              <a:alpha val="62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圆角矩形 22">
            <a:extLst>
              <a:ext uri="{FF2B5EF4-FFF2-40B4-BE49-F238E27FC236}">
                <a16:creationId xmlns:a16="http://schemas.microsoft.com/office/drawing/2014/main" id="{4B371CB4-3352-CBD7-B1D2-8BF121F9F04F}"/>
              </a:ext>
            </a:extLst>
          </p:cNvPr>
          <p:cNvSpPr/>
          <p:nvPr/>
        </p:nvSpPr>
        <p:spPr>
          <a:xfrm>
            <a:off x="1240642" y="28239245"/>
            <a:ext cx="11118972" cy="13426075"/>
          </a:xfrm>
          <a:prstGeom prst="roundRect">
            <a:avLst/>
          </a:prstGeom>
          <a:solidFill>
            <a:schemeClr val="bg1">
              <a:alpha val="62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圆角矩形 24">
            <a:extLst>
              <a:ext uri="{FF2B5EF4-FFF2-40B4-BE49-F238E27FC236}">
                <a16:creationId xmlns:a16="http://schemas.microsoft.com/office/drawing/2014/main" id="{2308FD27-130A-6BEE-A7C7-E5C1629F4B48}"/>
              </a:ext>
            </a:extLst>
          </p:cNvPr>
          <p:cNvSpPr/>
          <p:nvPr/>
        </p:nvSpPr>
        <p:spPr>
          <a:xfrm>
            <a:off x="13666038" y="37930470"/>
            <a:ext cx="15368531" cy="3734850"/>
          </a:xfrm>
          <a:prstGeom prst="roundRect">
            <a:avLst/>
          </a:prstGeom>
          <a:solidFill>
            <a:schemeClr val="bg1">
              <a:alpha val="62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圆角矩形 23">
            <a:extLst>
              <a:ext uri="{FF2B5EF4-FFF2-40B4-BE49-F238E27FC236}">
                <a16:creationId xmlns:a16="http://schemas.microsoft.com/office/drawing/2014/main" id="{96EB90FD-7CC4-60A3-6457-164803602FF7}"/>
              </a:ext>
            </a:extLst>
          </p:cNvPr>
          <p:cNvSpPr/>
          <p:nvPr/>
        </p:nvSpPr>
        <p:spPr>
          <a:xfrm>
            <a:off x="18461612" y="5254430"/>
            <a:ext cx="10572959" cy="12650797"/>
          </a:xfrm>
          <a:prstGeom prst="roundRect">
            <a:avLst/>
          </a:prstGeom>
          <a:solidFill>
            <a:schemeClr val="bg1">
              <a:alpha val="62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7" name="Picture 6" descr="微信图片_20240208131325">
            <a:extLst>
              <a:ext uri="{FF2B5EF4-FFF2-40B4-BE49-F238E27FC236}">
                <a16:creationId xmlns:a16="http://schemas.microsoft.com/office/drawing/2014/main" id="{D954E61B-E18A-3662-1368-B608351A526D}"/>
              </a:ext>
            </a:extLst>
          </p:cNvPr>
          <p:cNvPicPr>
            <a:picLocks noChangeAspect="1"/>
          </p:cNvPicPr>
          <p:nvPr/>
        </p:nvPicPr>
        <p:blipFill>
          <a:blip r:embed="rId3"/>
          <a:stretch>
            <a:fillRect/>
          </a:stretch>
        </p:blipFill>
        <p:spPr>
          <a:xfrm>
            <a:off x="20822580" y="11676996"/>
            <a:ext cx="7140903" cy="4854560"/>
          </a:xfrm>
          <a:prstGeom prst="rect">
            <a:avLst/>
          </a:prstGeom>
        </p:spPr>
      </p:pic>
      <p:sp>
        <p:nvSpPr>
          <p:cNvPr id="26" name="圆角矩形 25">
            <a:extLst>
              <a:ext uri="{FF2B5EF4-FFF2-40B4-BE49-F238E27FC236}">
                <a16:creationId xmlns:a16="http://schemas.microsoft.com/office/drawing/2014/main" id="{43A40237-5326-7975-A404-94258EE1AEAE}"/>
              </a:ext>
            </a:extLst>
          </p:cNvPr>
          <p:cNvSpPr/>
          <p:nvPr/>
        </p:nvSpPr>
        <p:spPr>
          <a:xfrm>
            <a:off x="16026852" y="19358270"/>
            <a:ext cx="13007717" cy="17524204"/>
          </a:xfrm>
          <a:prstGeom prst="roundRect">
            <a:avLst/>
          </a:prstGeom>
          <a:solidFill>
            <a:schemeClr val="bg1">
              <a:alpha val="62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17" name="图形 16">
            <a:extLst>
              <a:ext uri="{FF2B5EF4-FFF2-40B4-BE49-F238E27FC236}">
                <a16:creationId xmlns:a16="http://schemas.microsoft.com/office/drawing/2014/main" id="{238EAD21-D32E-3DAD-482E-1902977956A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03959" y="31455737"/>
            <a:ext cx="5513232" cy="5396241"/>
          </a:xfrm>
          <a:prstGeom prst="rect">
            <a:avLst/>
          </a:prstGeom>
        </p:spPr>
      </p:pic>
      <p:pic>
        <p:nvPicPr>
          <p:cNvPr id="15" name="图形 14">
            <a:extLst>
              <a:ext uri="{FF2B5EF4-FFF2-40B4-BE49-F238E27FC236}">
                <a16:creationId xmlns:a16="http://schemas.microsoft.com/office/drawing/2014/main" id="{CF156347-2FA8-488F-1451-A394CFA0FE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794517" y="23423472"/>
            <a:ext cx="4052349" cy="7003682"/>
          </a:xfrm>
          <a:prstGeom prst="rect">
            <a:avLst/>
          </a:prstGeom>
        </p:spPr>
      </p:pic>
      <p:pic>
        <p:nvPicPr>
          <p:cNvPr id="13" name="图形 12">
            <a:extLst>
              <a:ext uri="{FF2B5EF4-FFF2-40B4-BE49-F238E27FC236}">
                <a16:creationId xmlns:a16="http://schemas.microsoft.com/office/drawing/2014/main" id="{BC34B0BF-DF97-2923-117B-B41D8317A0A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415515" y="8639669"/>
            <a:ext cx="9780572" cy="12240794"/>
          </a:xfrm>
          <a:prstGeom prst="rect">
            <a:avLst/>
          </a:prstGeom>
        </p:spPr>
      </p:pic>
      <p:pic>
        <p:nvPicPr>
          <p:cNvPr id="28" name="图形 27">
            <a:extLst>
              <a:ext uri="{FF2B5EF4-FFF2-40B4-BE49-F238E27FC236}">
                <a16:creationId xmlns:a16="http://schemas.microsoft.com/office/drawing/2014/main" id="{541D6909-33CE-5E30-BA22-7AE63BACE08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3819760" y="17798229"/>
            <a:ext cx="6439776" cy="7213221"/>
          </a:xfrm>
          <a:prstGeom prst="rect">
            <a:avLst/>
          </a:prstGeom>
        </p:spPr>
      </p:pic>
      <p:sp>
        <p:nvSpPr>
          <p:cNvPr id="30" name="Title 1">
            <a:extLst>
              <a:ext uri="{FF2B5EF4-FFF2-40B4-BE49-F238E27FC236}">
                <a16:creationId xmlns:a16="http://schemas.microsoft.com/office/drawing/2014/main" id="{91B66402-4405-43D3-0331-F3C84CC39F50}"/>
              </a:ext>
            </a:extLst>
          </p:cNvPr>
          <p:cNvSpPr>
            <a:spLocks noGrp="1"/>
          </p:cNvSpPr>
          <p:nvPr>
            <p:ph type="ctrTitle"/>
          </p:nvPr>
        </p:nvSpPr>
        <p:spPr>
          <a:xfrm>
            <a:off x="19330758" y="6261414"/>
            <a:ext cx="8832841" cy="4658532"/>
          </a:xfrm>
        </p:spPr>
        <p:txBody>
          <a:bodyPr>
            <a:noAutofit/>
          </a:bodyPr>
          <a:lstStyle/>
          <a:p>
            <a:pPr marR="5080" algn="just" defTabSz="457200">
              <a:lnSpc>
                <a:spcPts val="4000"/>
              </a:lnSpc>
              <a:spcBef>
                <a:spcPts val="1300"/>
              </a:spcBef>
            </a:pPr>
            <a:r>
              <a:rPr sz="3200" i="1" spc="-10" dirty="0">
                <a:latin typeface="Calibri" panose="020F0502020204030204"/>
                <a:ea typeface="+mn-ea"/>
                <a:cs typeface="Calibri" panose="020F0502020204030204"/>
                <a:sym typeface="+mn-ea"/>
              </a:rPr>
              <a:t>Have you ever watched a child learn how to walk?</a:t>
            </a:r>
            <a:br>
              <a:rPr lang="en-US" sz="3200" i="1" spc="-10" dirty="0">
                <a:latin typeface="Calibri" panose="020F0502020204030204"/>
                <a:ea typeface="+mn-ea"/>
                <a:cs typeface="Calibri" panose="020F0502020204030204"/>
                <a:sym typeface="+mn-ea"/>
              </a:rPr>
            </a:br>
            <a:br>
              <a:rPr lang="en-US" sz="3200" i="1" spc="-10" dirty="0">
                <a:latin typeface="Calibri" panose="020F0502020204030204"/>
                <a:ea typeface="+mn-ea"/>
                <a:cs typeface="Calibri" panose="020F0502020204030204"/>
                <a:sym typeface="+mn-ea"/>
              </a:rPr>
            </a:br>
            <a:r>
              <a:rPr sz="3200" i="1" spc="-10" dirty="0">
                <a:latin typeface="Calibri" panose="020F0502020204030204"/>
                <a:ea typeface="+mn-ea"/>
                <a:cs typeface="Calibri" panose="020F0502020204030204"/>
                <a:sym typeface="+mn-ea"/>
              </a:rPr>
              <a:t>They will initially stagger to their feet and then fall. Then they try again until they stabilize and start walking. Machine learning is very similar to this little child learning to walk. It's just done by a computer algorithm. By analyzing and utilizing data, computer systems can automatically learn and improve.</a:t>
            </a:r>
            <a:endParaRPr lang="en-US" sz="3200" i="1" spc="-10" dirty="0">
              <a:latin typeface="Calibri" panose="020F0502020204030204"/>
              <a:ea typeface="+mn-ea"/>
              <a:cs typeface="Calibri" panose="020F0502020204030204"/>
            </a:endParaRPr>
          </a:p>
        </p:txBody>
      </p:sp>
      <p:sp>
        <p:nvSpPr>
          <p:cNvPr id="32" name="Text Box 5">
            <a:extLst>
              <a:ext uri="{FF2B5EF4-FFF2-40B4-BE49-F238E27FC236}">
                <a16:creationId xmlns:a16="http://schemas.microsoft.com/office/drawing/2014/main" id="{A8305F93-DB26-F10C-063E-D7FE285A1619}"/>
              </a:ext>
            </a:extLst>
          </p:cNvPr>
          <p:cNvSpPr txBox="1"/>
          <p:nvPr/>
        </p:nvSpPr>
        <p:spPr>
          <a:xfrm>
            <a:off x="1807323" y="6500164"/>
            <a:ext cx="10184481" cy="2219556"/>
          </a:xfrm>
          <a:prstGeom prst="rect">
            <a:avLst/>
          </a:prstGeom>
          <a:noFill/>
        </p:spPr>
        <p:txBody>
          <a:bodyPr wrap="square" rtlCol="0">
            <a:noAutofit/>
          </a:bodyPr>
          <a:lstStyle/>
          <a:p>
            <a:pPr marR="5080">
              <a:lnSpc>
                <a:spcPts val="4000"/>
              </a:lnSpc>
              <a:spcBef>
                <a:spcPts val="1300"/>
              </a:spcBef>
            </a:pPr>
            <a:r>
              <a:rPr lang="en-US" sz="3200" b="1" i="1" spc="-10" dirty="0">
                <a:latin typeface="Calibri" panose="020F0502020204030204"/>
                <a:cs typeface="Calibri" panose="020F0502020204030204"/>
              </a:rPr>
              <a:t>1950s: </a:t>
            </a:r>
            <a:r>
              <a:rPr lang="en-US" sz="3200" spc="-10" dirty="0">
                <a:latin typeface="Calibri" panose="020F0502020204030204"/>
                <a:cs typeface="Calibri" panose="020F0502020204030204"/>
              </a:rPr>
              <a:t>The concept of artificial intelligence was proposed.</a:t>
            </a:r>
          </a:p>
          <a:p>
            <a:pPr marR="5080">
              <a:lnSpc>
                <a:spcPts val="4000"/>
              </a:lnSpc>
              <a:spcBef>
                <a:spcPts val="1300"/>
              </a:spcBef>
            </a:pPr>
            <a:r>
              <a:rPr lang="en-US" sz="3200" b="1" i="1" spc="-10" dirty="0">
                <a:latin typeface="Calibri" panose="020F0502020204030204"/>
                <a:cs typeface="Calibri" panose="020F0502020204030204"/>
              </a:rPr>
              <a:t>1980s: </a:t>
            </a:r>
            <a:r>
              <a:rPr lang="en-US" sz="3200" spc="-10" dirty="0">
                <a:latin typeface="Calibri" panose="020F0502020204030204"/>
                <a:cs typeface="Calibri" panose="020F0502020204030204"/>
              </a:rPr>
              <a:t>The rise of machine learning research.</a:t>
            </a:r>
          </a:p>
          <a:p>
            <a:pPr marR="5080">
              <a:lnSpc>
                <a:spcPts val="4000"/>
              </a:lnSpc>
              <a:spcBef>
                <a:spcPts val="1300"/>
              </a:spcBef>
            </a:pPr>
            <a:r>
              <a:rPr lang="en-US" sz="3200" b="1" i="1" spc="-10" dirty="0">
                <a:latin typeface="Calibri" panose="020F0502020204030204"/>
                <a:cs typeface="Calibri" panose="020F0502020204030204"/>
              </a:rPr>
              <a:t>2010s: </a:t>
            </a:r>
            <a:r>
              <a:rPr lang="en-US" sz="3200" spc="-10" dirty="0">
                <a:latin typeface="Calibri" panose="020F0502020204030204"/>
                <a:cs typeface="Calibri" panose="020F0502020204030204"/>
              </a:rPr>
              <a:t>Deep learning technology innovation.</a:t>
            </a:r>
          </a:p>
        </p:txBody>
      </p:sp>
      <p:sp>
        <p:nvSpPr>
          <p:cNvPr id="34" name="object 43">
            <a:extLst>
              <a:ext uri="{FF2B5EF4-FFF2-40B4-BE49-F238E27FC236}">
                <a16:creationId xmlns:a16="http://schemas.microsoft.com/office/drawing/2014/main" id="{5294F83A-6C54-7247-9AD9-0F9941EEC01F}"/>
              </a:ext>
            </a:extLst>
          </p:cNvPr>
          <p:cNvSpPr txBox="1"/>
          <p:nvPr/>
        </p:nvSpPr>
        <p:spPr>
          <a:xfrm>
            <a:off x="2310407" y="12142936"/>
            <a:ext cx="7468324" cy="13288031"/>
          </a:xfrm>
          <a:prstGeom prst="rect">
            <a:avLst/>
          </a:prstGeom>
        </p:spPr>
        <p:txBody>
          <a:bodyPr vert="horz" wrap="square" lIns="0" tIns="24212" rIns="0" bIns="0" rtlCol="0">
            <a:noAutofit/>
          </a:bodyPr>
          <a:lstStyle/>
          <a:p>
            <a:pPr marR="5080" algn="just">
              <a:lnSpc>
                <a:spcPts val="4000"/>
              </a:lnSpc>
              <a:spcBef>
                <a:spcPts val="1300"/>
              </a:spcBef>
            </a:pPr>
            <a:r>
              <a:rPr sz="3200" spc="-10" dirty="0">
                <a:latin typeface="Calibri" panose="020F0502020204030204"/>
                <a:cs typeface="Calibri" panose="020F0502020204030204"/>
              </a:rPr>
              <a:t>Machine learning algorithms can be classified according to</a:t>
            </a:r>
            <a:r>
              <a:rPr lang="en-US" altLang="en-US" sz="3200" spc="-10" dirty="0">
                <a:latin typeface="Calibri" panose="020F0502020204030204"/>
                <a:cs typeface="Calibri" panose="020F0502020204030204"/>
              </a:rPr>
              <a:t> types of problems, model and the way they learn. </a:t>
            </a:r>
          </a:p>
          <a:p>
            <a:pPr marR="5080" algn="just">
              <a:lnSpc>
                <a:spcPts val="4000"/>
              </a:lnSpc>
              <a:spcBef>
                <a:spcPts val="1300"/>
              </a:spcBef>
            </a:pPr>
            <a:endParaRPr lang="en-US" altLang="en-US" sz="3200" spc="-10" dirty="0">
              <a:latin typeface="Calibri" panose="020F0502020204030204"/>
              <a:cs typeface="Calibri" panose="020F0502020204030204"/>
              <a:sym typeface="+mn-ea"/>
            </a:endParaRPr>
          </a:p>
          <a:p>
            <a:pPr marR="5080" algn="just">
              <a:lnSpc>
                <a:spcPts val="4000"/>
              </a:lnSpc>
              <a:spcBef>
                <a:spcPts val="1300"/>
              </a:spcBef>
            </a:pPr>
            <a:r>
              <a:rPr lang="en-US" altLang="en-US" sz="3200" b="1" i="1" u="sng" spc="-10" dirty="0">
                <a:latin typeface="Calibri" panose="020F0502020204030204"/>
                <a:cs typeface="Calibri" panose="020F0502020204030204"/>
                <a:sym typeface="+mn-ea"/>
              </a:rPr>
              <a:t>Problem Types: </a:t>
            </a:r>
          </a:p>
          <a:p>
            <a:pPr marR="5080" algn="just">
              <a:lnSpc>
                <a:spcPts val="4000"/>
              </a:lnSpc>
              <a:spcBef>
                <a:spcPts val="1300"/>
              </a:spcBef>
            </a:pPr>
            <a:r>
              <a:rPr lang="en-US" altLang="en-US" sz="3200" spc="-10" dirty="0">
                <a:latin typeface="Calibri" panose="020F0502020204030204"/>
                <a:cs typeface="Calibri" panose="020F0502020204030204"/>
                <a:sym typeface="+mn-ea"/>
              </a:rPr>
              <a:t>Includes classification (assigning data to predefined categories) and regression (predicting a continuous value).</a:t>
            </a:r>
          </a:p>
          <a:p>
            <a:pPr marR="5080" algn="just">
              <a:lnSpc>
                <a:spcPts val="4000"/>
              </a:lnSpc>
              <a:spcBef>
                <a:spcPts val="1300"/>
              </a:spcBef>
            </a:pPr>
            <a:endParaRPr lang="en-US" altLang="en-US" sz="3200" spc="-10" dirty="0">
              <a:latin typeface="Calibri" panose="020F0502020204030204"/>
              <a:cs typeface="Calibri" panose="020F0502020204030204"/>
              <a:sym typeface="+mn-ea"/>
            </a:endParaRPr>
          </a:p>
          <a:p>
            <a:pPr marR="5080" algn="just">
              <a:lnSpc>
                <a:spcPts val="4000"/>
              </a:lnSpc>
              <a:spcBef>
                <a:spcPts val="1300"/>
              </a:spcBef>
            </a:pPr>
            <a:r>
              <a:rPr lang="en-US" altLang="en-US" sz="3200" b="1" i="1" u="sng" spc="-10" dirty="0">
                <a:latin typeface="Calibri" panose="020F0502020204030204"/>
                <a:cs typeface="Calibri" panose="020F0502020204030204"/>
                <a:sym typeface="+mn-ea"/>
              </a:rPr>
              <a:t>Model Types:</a:t>
            </a:r>
          </a:p>
          <a:p>
            <a:pPr marR="5080" algn="just">
              <a:lnSpc>
                <a:spcPts val="4000"/>
              </a:lnSpc>
              <a:spcBef>
                <a:spcPts val="1300"/>
              </a:spcBef>
            </a:pPr>
            <a:r>
              <a:rPr lang="en-US" altLang="en-US" sz="3200" spc="-10" dirty="0">
                <a:latin typeface="Calibri" panose="020F0502020204030204"/>
                <a:cs typeface="Calibri" panose="020F0502020204030204"/>
                <a:sym typeface="+mn-ea"/>
              </a:rPr>
              <a:t>Batch Learning: model learns from entire dataset at once.</a:t>
            </a:r>
          </a:p>
          <a:p>
            <a:pPr marR="5080" algn="just">
              <a:lnSpc>
                <a:spcPts val="4000"/>
              </a:lnSpc>
              <a:spcBef>
                <a:spcPts val="1300"/>
              </a:spcBef>
            </a:pPr>
            <a:r>
              <a:rPr lang="en-US" altLang="en-US" sz="3200" spc="-10" dirty="0">
                <a:latin typeface="Calibri" panose="020F0502020204030204"/>
                <a:cs typeface="Calibri" panose="020F0502020204030204"/>
                <a:sym typeface="+mn-ea"/>
              </a:rPr>
              <a:t>Online Learning: model continuously updates as new data arrives.</a:t>
            </a:r>
          </a:p>
          <a:p>
            <a:pPr marR="5080" algn="just">
              <a:lnSpc>
                <a:spcPts val="4000"/>
              </a:lnSpc>
              <a:spcBef>
                <a:spcPts val="1300"/>
              </a:spcBef>
            </a:pPr>
            <a:r>
              <a:rPr lang="en-US" altLang="en-US" sz="3200" spc="-10" dirty="0">
                <a:latin typeface="Calibri" panose="020F0502020204030204"/>
                <a:cs typeface="Calibri" panose="020F0502020204030204"/>
                <a:sym typeface="+mn-ea"/>
              </a:rPr>
              <a:t>Mini-Batch Learning: model iterates over small subsets of data.</a:t>
            </a:r>
          </a:p>
          <a:p>
            <a:pPr marR="5080" algn="just">
              <a:lnSpc>
                <a:spcPts val="4000"/>
              </a:lnSpc>
              <a:spcBef>
                <a:spcPts val="1300"/>
              </a:spcBef>
            </a:pPr>
            <a:endParaRPr lang="en-US" altLang="en-US" sz="3200" spc="-10" dirty="0">
              <a:latin typeface="Calibri" panose="020F0502020204030204"/>
              <a:cs typeface="Calibri" panose="020F0502020204030204"/>
              <a:sym typeface="+mn-ea"/>
            </a:endParaRPr>
          </a:p>
          <a:p>
            <a:pPr marR="5080" algn="just">
              <a:lnSpc>
                <a:spcPts val="4000"/>
              </a:lnSpc>
              <a:spcBef>
                <a:spcPts val="1300"/>
              </a:spcBef>
            </a:pPr>
            <a:r>
              <a:rPr lang="en-US" altLang="en-US" sz="3200" b="1" i="1" u="sng" spc="-10" dirty="0">
                <a:latin typeface="Calibri" panose="020F0502020204030204"/>
                <a:cs typeface="Calibri" panose="020F0502020204030204"/>
                <a:sym typeface="+mn-ea"/>
              </a:rPr>
              <a:t>Learning Approaches:</a:t>
            </a:r>
          </a:p>
          <a:p>
            <a:pPr marR="5080" algn="just">
              <a:lnSpc>
                <a:spcPts val="4000"/>
              </a:lnSpc>
              <a:spcBef>
                <a:spcPts val="1300"/>
              </a:spcBef>
            </a:pPr>
            <a:r>
              <a:rPr lang="en-US" altLang="en-US" sz="3200" spc="-10" dirty="0">
                <a:latin typeface="Calibri" panose="020F0502020204030204"/>
                <a:cs typeface="Calibri" panose="020F0502020204030204"/>
                <a:sym typeface="+mn-ea"/>
              </a:rPr>
              <a:t>Supervised Learning: model learns from labeled data for predictions.</a:t>
            </a:r>
          </a:p>
          <a:p>
            <a:pPr marR="5080" algn="just">
              <a:lnSpc>
                <a:spcPts val="4000"/>
              </a:lnSpc>
              <a:spcBef>
                <a:spcPts val="1300"/>
              </a:spcBef>
            </a:pPr>
            <a:r>
              <a:rPr lang="en-US" altLang="en-US" sz="3200" spc="-10" dirty="0">
                <a:latin typeface="Calibri" panose="020F0502020204030204"/>
                <a:cs typeface="Calibri" panose="020F0502020204030204"/>
                <a:sym typeface="+mn-ea"/>
              </a:rPr>
              <a:t>Unsupervised Learning: The model discovers patterns in unlabeled data.</a:t>
            </a:r>
          </a:p>
        </p:txBody>
      </p:sp>
      <p:sp>
        <p:nvSpPr>
          <p:cNvPr id="35" name="object 66">
            <a:extLst>
              <a:ext uri="{FF2B5EF4-FFF2-40B4-BE49-F238E27FC236}">
                <a16:creationId xmlns:a16="http://schemas.microsoft.com/office/drawing/2014/main" id="{4C3A0511-3C7F-A706-32C5-14BD376D28BD}"/>
              </a:ext>
            </a:extLst>
          </p:cNvPr>
          <p:cNvSpPr txBox="1"/>
          <p:nvPr/>
        </p:nvSpPr>
        <p:spPr>
          <a:xfrm>
            <a:off x="20958596" y="20880463"/>
            <a:ext cx="6790086" cy="4126273"/>
          </a:xfrm>
          <a:prstGeom prst="rect">
            <a:avLst/>
          </a:prstGeom>
        </p:spPr>
        <p:txBody>
          <a:bodyPr vert="horz" wrap="square" lIns="0" tIns="42052" rIns="0" bIns="0" rtlCol="0">
            <a:spAutoFit/>
          </a:bodyPr>
          <a:lstStyle/>
          <a:p>
            <a:pPr marR="5080" algn="just" fontAlgn="auto">
              <a:lnSpc>
                <a:spcPts val="4000"/>
              </a:lnSpc>
              <a:spcBef>
                <a:spcPts val="1300"/>
              </a:spcBef>
            </a:pPr>
            <a:r>
              <a:rPr lang="en-US" sz="3200" i="1" spc="-10" dirty="0">
                <a:latin typeface="Calibri" panose="020F0502020204030204"/>
                <a:cs typeface="Calibri" panose="020F0502020204030204"/>
              </a:rPr>
              <a:t>Imagine a magical box that predicts the future trade value of your football cards. It uses past trends, current demand, and upcoming school events to make its predictions. Think of it as a game where gathering these clues helps you decide the best time to trade. The clues this treasure chest needs to collect include: </a:t>
            </a:r>
          </a:p>
        </p:txBody>
      </p:sp>
      <p:pic>
        <p:nvPicPr>
          <p:cNvPr id="36" name="图片 35" descr="图形用户界面, 图表, 折线图&#10;&#10;描述已自动生成">
            <a:extLst>
              <a:ext uri="{FF2B5EF4-FFF2-40B4-BE49-F238E27FC236}">
                <a16:creationId xmlns:a16="http://schemas.microsoft.com/office/drawing/2014/main" id="{0CA9688B-5C6E-B618-B533-D56A6D8AA13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425589" y="31328430"/>
            <a:ext cx="7172167" cy="4411779"/>
          </a:xfrm>
          <a:prstGeom prst="rect">
            <a:avLst/>
          </a:prstGeom>
        </p:spPr>
      </p:pic>
      <p:sp>
        <p:nvSpPr>
          <p:cNvPr id="37" name="文本框 36">
            <a:extLst>
              <a:ext uri="{FF2B5EF4-FFF2-40B4-BE49-F238E27FC236}">
                <a16:creationId xmlns:a16="http://schemas.microsoft.com/office/drawing/2014/main" id="{CAC4A87A-0DCA-8750-96DD-59F00A3D12A8}"/>
              </a:ext>
            </a:extLst>
          </p:cNvPr>
          <p:cNvSpPr txBox="1"/>
          <p:nvPr/>
        </p:nvSpPr>
        <p:spPr>
          <a:xfrm>
            <a:off x="2526531" y="29609189"/>
            <a:ext cx="8506123" cy="5319405"/>
          </a:xfrm>
          <a:prstGeom prst="rect">
            <a:avLst/>
          </a:prstGeom>
          <a:noFill/>
        </p:spPr>
        <p:txBody>
          <a:bodyPr wrap="square" rtlCol="0">
            <a:spAutoFit/>
          </a:bodyPr>
          <a:lstStyle/>
          <a:p>
            <a:pPr marR="5080">
              <a:lnSpc>
                <a:spcPts val="4000"/>
              </a:lnSpc>
              <a:spcBef>
                <a:spcPts val="1300"/>
              </a:spcBef>
            </a:pPr>
            <a:r>
              <a:rPr lang="en-US" altLang="zh-CN" sz="4800" b="1" i="1" spc="-10" dirty="0">
                <a:latin typeface="Calibri" panose="020F0502020204030204"/>
                <a:cs typeface="Calibri" panose="020F0502020204030204"/>
              </a:rPr>
              <a:t>Computer Vision </a:t>
            </a:r>
          </a:p>
          <a:p>
            <a:pPr marR="5080">
              <a:lnSpc>
                <a:spcPts val="4000"/>
              </a:lnSpc>
              <a:spcBef>
                <a:spcPts val="1300"/>
              </a:spcBef>
            </a:pPr>
            <a:endParaRPr lang="en-US" altLang="zh-CN" sz="3200" i="1" spc="-10" dirty="0">
              <a:latin typeface="Calibri" panose="020F0502020204030204"/>
              <a:cs typeface="Calibri" panose="020F0502020204030204"/>
            </a:endParaRPr>
          </a:p>
          <a:p>
            <a:pPr marR="5080" algn="just">
              <a:lnSpc>
                <a:spcPts val="4000"/>
              </a:lnSpc>
              <a:spcBef>
                <a:spcPts val="1300"/>
              </a:spcBef>
            </a:pPr>
            <a:r>
              <a:rPr lang="en-US" altLang="zh-CN" sz="3200" i="1" spc="-10" dirty="0">
                <a:latin typeface="Calibri" panose="020F0502020204030204"/>
                <a:cs typeface="Calibri" panose="020F0502020204030204"/>
              </a:rPr>
              <a:t>Machine learning has revolutionized computer vision. </a:t>
            </a:r>
            <a:r>
              <a:rPr lang="en-US" altLang="zh-CN" sz="3200" b="1" i="1" spc="-10" dirty="0">
                <a:latin typeface="Calibri" panose="020F0502020204030204"/>
                <a:cs typeface="Calibri" panose="020F0502020204030204"/>
              </a:rPr>
              <a:t>Object detection </a:t>
            </a:r>
            <a:r>
              <a:rPr lang="en-US" altLang="zh-CN" sz="3200" i="1" spc="-10" dirty="0">
                <a:latin typeface="Calibri" panose="020F0502020204030204"/>
                <a:cs typeface="Calibri" panose="020F0502020204030204"/>
              </a:rPr>
              <a:t>is a crucial application in computer vision, and the You Only Look Once (YOLO) algorithm is a notable example. YOLO is an efficient system for real-time object detection. It uses neural network to extract features and understand complex scenes.</a:t>
            </a:r>
          </a:p>
          <a:p>
            <a:endParaRPr kumimoji="1" lang="zh-CN" altLang="en-US" dirty="0"/>
          </a:p>
        </p:txBody>
      </p:sp>
      <p:pic>
        <p:nvPicPr>
          <p:cNvPr id="38" name="图片 37">
            <a:extLst>
              <a:ext uri="{FF2B5EF4-FFF2-40B4-BE49-F238E27FC236}">
                <a16:creationId xmlns:a16="http://schemas.microsoft.com/office/drawing/2014/main" id="{A52F7B92-AB08-30AE-9946-BFBE63C6CEB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790039" y="35270767"/>
            <a:ext cx="7979106" cy="5319405"/>
          </a:xfrm>
          <a:prstGeom prst="rect">
            <a:avLst/>
          </a:prstGeom>
        </p:spPr>
      </p:pic>
      <p:sp>
        <p:nvSpPr>
          <p:cNvPr id="39" name="Text Box 12">
            <a:extLst>
              <a:ext uri="{FF2B5EF4-FFF2-40B4-BE49-F238E27FC236}">
                <a16:creationId xmlns:a16="http://schemas.microsoft.com/office/drawing/2014/main" id="{D7F99DEF-B8DC-2730-8606-02F88CBA52A6}"/>
              </a:ext>
            </a:extLst>
          </p:cNvPr>
          <p:cNvSpPr txBox="1"/>
          <p:nvPr/>
        </p:nvSpPr>
        <p:spPr>
          <a:xfrm>
            <a:off x="7277031" y="3771725"/>
            <a:ext cx="15721148" cy="584775"/>
          </a:xfrm>
          <a:prstGeom prst="rect">
            <a:avLst/>
          </a:prstGeom>
          <a:noFill/>
        </p:spPr>
        <p:txBody>
          <a:bodyPr wrap="square" rtlCol="0">
            <a:spAutoFit/>
          </a:bodyPr>
          <a:lstStyle>
            <a:defPPr>
              <a:defRPr lang="en-US"/>
            </a:defPPr>
            <a:lvl1pPr>
              <a:defRPr sz="4800" baseline="26000">
                <a:latin typeface="Arial" panose="020B0604020202020204"/>
                <a:cs typeface="Arial" panose="020B0604020202020204"/>
              </a:defRPr>
            </a:lvl1pPr>
          </a:lstStyle>
          <a:p>
            <a:pPr algn="ctr"/>
            <a:r>
              <a:rPr lang="en-US" altLang="en-US" b="1" i="1" dirty="0">
                <a:latin typeface="Calibri" panose="020F0502020204030204" pitchFamily="34" charset="0"/>
                <a:cs typeface="Calibri" panose="020F0502020204030204" pitchFamily="34" charset="0"/>
              </a:rPr>
              <a:t>Group 3: </a:t>
            </a:r>
            <a:r>
              <a:rPr lang="en-US" altLang="en-US" b="1" i="1" dirty="0" err="1">
                <a:latin typeface="Calibri" panose="020F0502020204030204" pitchFamily="34" charset="0"/>
                <a:cs typeface="Calibri" panose="020F0502020204030204" pitchFamily="34" charset="0"/>
              </a:rPr>
              <a:t>Haoxuan</a:t>
            </a:r>
            <a:r>
              <a:rPr lang="zh-CN" altLang="en-US" b="1" i="1" dirty="0">
                <a:latin typeface="Calibri" panose="020F0502020204030204" pitchFamily="34" charset="0"/>
                <a:cs typeface="Calibri" panose="020F0502020204030204" pitchFamily="34" charset="0"/>
              </a:rPr>
              <a:t> </a:t>
            </a:r>
            <a:r>
              <a:rPr lang="en-US" altLang="en-US" b="1" i="1" dirty="0">
                <a:latin typeface="Calibri" panose="020F0502020204030204" pitchFamily="34" charset="0"/>
                <a:cs typeface="Calibri" panose="020F0502020204030204" pitchFamily="34" charset="0"/>
              </a:rPr>
              <a:t>Meng &amp; Yubo</a:t>
            </a:r>
            <a:r>
              <a:rPr lang="zh-CN" altLang="en-US" b="1" i="1" dirty="0">
                <a:latin typeface="Calibri" panose="020F0502020204030204" pitchFamily="34" charset="0"/>
                <a:cs typeface="Calibri" panose="020F0502020204030204" pitchFamily="34" charset="0"/>
              </a:rPr>
              <a:t> </a:t>
            </a:r>
            <a:r>
              <a:rPr lang="en-US" altLang="en-US" b="1" i="1" dirty="0">
                <a:latin typeface="Calibri" panose="020F0502020204030204" pitchFamily="34" charset="0"/>
                <a:cs typeface="Calibri" panose="020F0502020204030204" pitchFamily="34" charset="0"/>
              </a:rPr>
              <a:t>Xu &amp; </a:t>
            </a:r>
            <a:r>
              <a:rPr lang="en-US" altLang="en-US" b="1" i="1" dirty="0" err="1">
                <a:latin typeface="Calibri" panose="020F0502020204030204" pitchFamily="34" charset="0"/>
                <a:cs typeface="Calibri" panose="020F0502020204030204" pitchFamily="34" charset="0"/>
              </a:rPr>
              <a:t>Nannan</a:t>
            </a:r>
            <a:r>
              <a:rPr lang="zh-CN" altLang="en-US" b="1" i="1" dirty="0">
                <a:latin typeface="Calibri" panose="020F0502020204030204" pitchFamily="34" charset="0"/>
                <a:cs typeface="Calibri" panose="020F0502020204030204" pitchFamily="34" charset="0"/>
              </a:rPr>
              <a:t> </a:t>
            </a:r>
            <a:r>
              <a:rPr lang="en-US" altLang="en-US" b="1" i="1" dirty="0">
                <a:latin typeface="Calibri" panose="020F0502020204030204" pitchFamily="34" charset="0"/>
                <a:cs typeface="Calibri" panose="020F0502020204030204" pitchFamily="34" charset="0"/>
              </a:rPr>
              <a:t>Huang &amp; </a:t>
            </a:r>
            <a:r>
              <a:rPr lang="en-US" altLang="en-US" b="1" i="1" dirty="0" err="1">
                <a:latin typeface="Calibri" panose="020F0502020204030204" pitchFamily="34" charset="0"/>
                <a:cs typeface="Calibri" panose="020F0502020204030204" pitchFamily="34" charset="0"/>
              </a:rPr>
              <a:t>Haoyu</a:t>
            </a:r>
            <a:r>
              <a:rPr lang="zh-CN" altLang="en-US" b="1" i="1" dirty="0">
                <a:latin typeface="Calibri" panose="020F0502020204030204" pitchFamily="34" charset="0"/>
                <a:cs typeface="Calibri" panose="020F0502020204030204" pitchFamily="34" charset="0"/>
              </a:rPr>
              <a:t> </a:t>
            </a:r>
            <a:r>
              <a:rPr lang="en-US" altLang="en-US" b="1" i="1" dirty="0">
                <a:latin typeface="Calibri" panose="020F0502020204030204" pitchFamily="34" charset="0"/>
                <a:cs typeface="Calibri" panose="020F0502020204030204" pitchFamily="34" charset="0"/>
              </a:rPr>
              <a:t>Liu &amp; Yan Yan</a:t>
            </a:r>
            <a:endParaRPr lang="en-US" b="1" i="1" dirty="0">
              <a:latin typeface="Calibri" panose="020F0502020204030204" pitchFamily="34" charset="0"/>
              <a:cs typeface="Calibri" panose="020F0502020204030204" pitchFamily="34" charset="0"/>
            </a:endParaRPr>
          </a:p>
        </p:txBody>
      </p:sp>
      <p:sp>
        <p:nvSpPr>
          <p:cNvPr id="40" name="Text Box 12">
            <a:extLst>
              <a:ext uri="{FF2B5EF4-FFF2-40B4-BE49-F238E27FC236}">
                <a16:creationId xmlns:a16="http://schemas.microsoft.com/office/drawing/2014/main" id="{91C196ED-3EE6-D290-0ABE-675CB90CAE0E}"/>
              </a:ext>
            </a:extLst>
          </p:cNvPr>
          <p:cNvSpPr txBox="1"/>
          <p:nvPr/>
        </p:nvSpPr>
        <p:spPr>
          <a:xfrm>
            <a:off x="12680733" y="4746693"/>
            <a:ext cx="5375860" cy="639534"/>
          </a:xfrm>
          <a:prstGeom prst="rect">
            <a:avLst/>
          </a:prstGeom>
          <a:noFill/>
        </p:spPr>
        <p:txBody>
          <a:bodyPr wrap="square" rtlCol="0">
            <a:spAutoFit/>
          </a:bodyPr>
          <a:lstStyle>
            <a:defPPr>
              <a:defRPr lang="en-US"/>
            </a:defPPr>
            <a:lvl1pPr>
              <a:defRPr sz="4800" baseline="26000">
                <a:latin typeface="Arial" panose="020B0604020202020204"/>
                <a:cs typeface="Arial" panose="020B0604020202020204"/>
              </a:defRPr>
            </a:lvl1pPr>
          </a:lstStyle>
          <a:p>
            <a:pPr marR="5080" algn="ctr">
              <a:lnSpc>
                <a:spcPts val="4000"/>
              </a:lnSpc>
              <a:spcBef>
                <a:spcPts val="1300"/>
              </a:spcBef>
            </a:pPr>
            <a:r>
              <a:rPr lang="en-US" altLang="en-US" b="1" i="1" u="sng" spc="-10" baseline="0" dirty="0">
                <a:latin typeface="Calibri" panose="020F0502020204030204" pitchFamily="34" charset="0"/>
                <a:cs typeface="Calibri" panose="020F0502020204030204" pitchFamily="34" charset="0"/>
              </a:rPr>
              <a:t>For</a:t>
            </a:r>
            <a:r>
              <a:rPr lang="zh-CN" altLang="en-US" b="1" i="1" u="sng" spc="-10" baseline="0" dirty="0">
                <a:latin typeface="Calibri" panose="020F0502020204030204" pitchFamily="34" charset="0"/>
                <a:cs typeface="Calibri" panose="020F0502020204030204" pitchFamily="34" charset="0"/>
              </a:rPr>
              <a:t> </a:t>
            </a:r>
            <a:r>
              <a:rPr lang="en-US" altLang="en-US" b="1" i="1" u="sng" spc="-10" baseline="0" dirty="0">
                <a:latin typeface="Calibri" panose="020F0502020204030204" pitchFamily="34" charset="0"/>
                <a:cs typeface="Calibri" panose="020F0502020204030204" pitchFamily="34" charset="0"/>
              </a:rPr>
              <a:t>A-Level Students</a:t>
            </a:r>
            <a:endParaRPr lang="en-US" b="1" i="1" u="sng" spc="-10" baseline="0" dirty="0">
              <a:latin typeface="Calibri" panose="020F0502020204030204" pitchFamily="34" charset="0"/>
              <a:cs typeface="Calibri" panose="020F0502020204030204" pitchFamily="34" charset="0"/>
            </a:endParaRPr>
          </a:p>
        </p:txBody>
      </p:sp>
      <p:sp>
        <p:nvSpPr>
          <p:cNvPr id="4" name="圆角矩形 3">
            <a:extLst>
              <a:ext uri="{FF2B5EF4-FFF2-40B4-BE49-F238E27FC236}">
                <a16:creationId xmlns:a16="http://schemas.microsoft.com/office/drawing/2014/main" id="{9B911499-4E1D-000E-3FB9-57CB9DB1E2DB}"/>
              </a:ext>
            </a:extLst>
          </p:cNvPr>
          <p:cNvSpPr/>
          <p:nvPr/>
        </p:nvSpPr>
        <p:spPr>
          <a:xfrm>
            <a:off x="1240365" y="4900105"/>
            <a:ext cx="5338370" cy="1029175"/>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Text Box 12">
            <a:extLst>
              <a:ext uri="{FF2B5EF4-FFF2-40B4-BE49-F238E27FC236}">
                <a16:creationId xmlns:a16="http://schemas.microsoft.com/office/drawing/2014/main" id="{4C6CF19E-732F-E259-C737-A93C4E280BBA}"/>
              </a:ext>
            </a:extLst>
          </p:cNvPr>
          <p:cNvSpPr txBox="1"/>
          <p:nvPr/>
        </p:nvSpPr>
        <p:spPr>
          <a:xfrm>
            <a:off x="1561194" y="5150950"/>
            <a:ext cx="5338370" cy="639534"/>
          </a:xfrm>
          <a:prstGeom prst="rect">
            <a:avLst/>
          </a:prstGeom>
          <a:noFill/>
        </p:spPr>
        <p:txBody>
          <a:bodyPr wrap="square" rtlCol="0">
            <a:spAutoFit/>
          </a:bodyPr>
          <a:lstStyle>
            <a:defPPr>
              <a:defRPr lang="en-US"/>
            </a:defPPr>
            <a:lvl1pPr>
              <a:defRPr sz="4800"/>
            </a:lvl1pPr>
          </a:lstStyle>
          <a:p>
            <a:pPr marR="5080">
              <a:lnSpc>
                <a:spcPts val="4000"/>
              </a:lnSpc>
              <a:spcBef>
                <a:spcPts val="1300"/>
              </a:spcBef>
            </a:pPr>
            <a:r>
              <a:rPr lang="en-US" altLang="zh-CN" b="1" i="1" spc="-10" dirty="0">
                <a:latin typeface="Calibri" panose="020F0502020204030204"/>
                <a:cs typeface="Calibri" panose="020F0502020204030204"/>
              </a:rPr>
              <a:t>1.	background</a:t>
            </a:r>
            <a:endParaRPr lang="en-US" b="1" i="1" spc="-10" dirty="0">
              <a:latin typeface="Calibri" panose="020F0502020204030204"/>
              <a:cs typeface="Calibri" panose="020F0502020204030204"/>
            </a:endParaRPr>
          </a:p>
        </p:txBody>
      </p:sp>
      <p:sp>
        <p:nvSpPr>
          <p:cNvPr id="5" name="圆角矩形 4">
            <a:extLst>
              <a:ext uri="{FF2B5EF4-FFF2-40B4-BE49-F238E27FC236}">
                <a16:creationId xmlns:a16="http://schemas.microsoft.com/office/drawing/2014/main" id="{5324504F-3064-D32C-6B39-17D64A25364C}"/>
              </a:ext>
            </a:extLst>
          </p:cNvPr>
          <p:cNvSpPr/>
          <p:nvPr/>
        </p:nvSpPr>
        <p:spPr>
          <a:xfrm>
            <a:off x="18659154" y="4974226"/>
            <a:ext cx="9382941" cy="1029175"/>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Text Box 12">
            <a:extLst>
              <a:ext uri="{FF2B5EF4-FFF2-40B4-BE49-F238E27FC236}">
                <a16:creationId xmlns:a16="http://schemas.microsoft.com/office/drawing/2014/main" id="{BA3EAE0D-3DDF-83ED-5432-459F0B434607}"/>
              </a:ext>
            </a:extLst>
          </p:cNvPr>
          <p:cNvSpPr txBox="1"/>
          <p:nvPr/>
        </p:nvSpPr>
        <p:spPr>
          <a:xfrm>
            <a:off x="19130642" y="5254431"/>
            <a:ext cx="8832841" cy="640717"/>
          </a:xfrm>
          <a:prstGeom prst="rect">
            <a:avLst/>
          </a:prstGeom>
          <a:noFill/>
        </p:spPr>
        <p:txBody>
          <a:bodyPr wrap="square" rtlCol="0">
            <a:spAutoFit/>
          </a:bodyPr>
          <a:lstStyle>
            <a:defPPr>
              <a:defRPr lang="en-US"/>
            </a:defPPr>
            <a:lvl1pPr>
              <a:defRPr sz="4800" b="1">
                <a:latin typeface="Arial" panose="020B0604020202020204" pitchFamily="34" charset="0"/>
                <a:cs typeface="Arial" panose="020B0604020202020204" pitchFamily="34" charset="0"/>
              </a:defRPr>
            </a:lvl1pPr>
          </a:lstStyle>
          <a:p>
            <a:pPr marR="5080">
              <a:lnSpc>
                <a:spcPts val="4000"/>
              </a:lnSpc>
              <a:spcBef>
                <a:spcPts val="1300"/>
              </a:spcBef>
            </a:pPr>
            <a:r>
              <a:rPr lang="en-US" altLang="zh-CN" i="1" spc="-10" dirty="0">
                <a:latin typeface="Calibri" panose="020F0502020204030204"/>
                <a:cs typeface="Calibri" panose="020F0502020204030204"/>
              </a:rPr>
              <a:t>2.	</a:t>
            </a:r>
            <a:r>
              <a:rPr lang="en-US" i="1" spc="-10" dirty="0">
                <a:latin typeface="Calibri" panose="020F0502020204030204"/>
                <a:cs typeface="Calibri" panose="020F0502020204030204"/>
              </a:rPr>
              <a:t>What is machine learning</a:t>
            </a:r>
            <a:r>
              <a:rPr lang="zh-CN" altLang="en-US" i="1" spc="-10" dirty="0">
                <a:latin typeface="Calibri" panose="020F0502020204030204"/>
                <a:cs typeface="Calibri" panose="020F0502020204030204"/>
              </a:rPr>
              <a:t>？</a:t>
            </a:r>
            <a:endParaRPr lang="en-US" i="1" spc="-10" dirty="0">
              <a:latin typeface="Calibri" panose="020F0502020204030204"/>
              <a:cs typeface="Calibri" panose="020F0502020204030204"/>
            </a:endParaRPr>
          </a:p>
        </p:txBody>
      </p:sp>
      <p:sp>
        <p:nvSpPr>
          <p:cNvPr id="8" name="圆角矩形 7">
            <a:extLst>
              <a:ext uri="{FF2B5EF4-FFF2-40B4-BE49-F238E27FC236}">
                <a16:creationId xmlns:a16="http://schemas.microsoft.com/office/drawing/2014/main" id="{E2EE0B2B-F5E0-173E-87E9-F49F41F4F7F1}"/>
              </a:ext>
            </a:extLst>
          </p:cNvPr>
          <p:cNvSpPr/>
          <p:nvPr/>
        </p:nvSpPr>
        <p:spPr>
          <a:xfrm>
            <a:off x="1240362" y="10526308"/>
            <a:ext cx="4218326" cy="1029175"/>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Text Box 12">
            <a:extLst>
              <a:ext uri="{FF2B5EF4-FFF2-40B4-BE49-F238E27FC236}">
                <a16:creationId xmlns:a16="http://schemas.microsoft.com/office/drawing/2014/main" id="{0FE2859C-1570-5B2A-EB76-AD75831C0ADD}"/>
              </a:ext>
            </a:extLst>
          </p:cNvPr>
          <p:cNvSpPr txBox="1"/>
          <p:nvPr/>
        </p:nvSpPr>
        <p:spPr>
          <a:xfrm>
            <a:off x="1659550" y="10792440"/>
            <a:ext cx="3897497" cy="639534"/>
          </a:xfrm>
          <a:prstGeom prst="rect">
            <a:avLst/>
          </a:prstGeom>
          <a:noFill/>
        </p:spPr>
        <p:txBody>
          <a:bodyPr wrap="square" rtlCol="0">
            <a:spAutoFit/>
          </a:bodyPr>
          <a:lstStyle>
            <a:defPPr>
              <a:defRPr lang="en-US"/>
            </a:defPPr>
            <a:lvl1pPr>
              <a:defRPr sz="4800"/>
            </a:lvl1pPr>
          </a:lstStyle>
          <a:p>
            <a:pPr marR="5080">
              <a:lnSpc>
                <a:spcPts val="4000"/>
              </a:lnSpc>
              <a:spcBef>
                <a:spcPts val="1300"/>
              </a:spcBef>
            </a:pPr>
            <a:r>
              <a:rPr lang="en-US" altLang="zh-CN" b="1" i="1" spc="-10" dirty="0">
                <a:latin typeface="Calibri" panose="020F0502020204030204"/>
                <a:cs typeface="Calibri" panose="020F0502020204030204"/>
              </a:rPr>
              <a:t>3.	methods</a:t>
            </a:r>
            <a:endParaRPr lang="en-US" b="1" i="1" spc="-10" dirty="0">
              <a:latin typeface="Calibri" panose="020F0502020204030204"/>
              <a:cs typeface="Calibri" panose="020F0502020204030204"/>
            </a:endParaRPr>
          </a:p>
        </p:txBody>
      </p:sp>
      <p:sp>
        <p:nvSpPr>
          <p:cNvPr id="12" name="object 66">
            <a:extLst>
              <a:ext uri="{FF2B5EF4-FFF2-40B4-BE49-F238E27FC236}">
                <a16:creationId xmlns:a16="http://schemas.microsoft.com/office/drawing/2014/main" id="{B05371C0-02FC-68E3-B630-801C5C821731}"/>
              </a:ext>
            </a:extLst>
          </p:cNvPr>
          <p:cNvSpPr txBox="1"/>
          <p:nvPr/>
        </p:nvSpPr>
        <p:spPr>
          <a:xfrm>
            <a:off x="17312738" y="25586236"/>
            <a:ext cx="10435944" cy="5306019"/>
          </a:xfrm>
          <a:prstGeom prst="rect">
            <a:avLst/>
          </a:prstGeom>
        </p:spPr>
        <p:txBody>
          <a:bodyPr vert="horz" wrap="square" lIns="0" tIns="42052" rIns="0" bIns="0" rtlCol="0">
            <a:spAutoFit/>
          </a:bodyPr>
          <a:lstStyle/>
          <a:p>
            <a:pPr marR="5080" algn="just" fontAlgn="auto">
              <a:lnSpc>
                <a:spcPts val="4000"/>
              </a:lnSpc>
              <a:spcBef>
                <a:spcPts val="1300"/>
              </a:spcBef>
            </a:pPr>
            <a:r>
              <a:rPr lang="en-US" sz="3200" i="1" spc="-10" dirty="0">
                <a:latin typeface="Calibri" panose="020F0502020204030204"/>
                <a:cs typeface="Calibri" panose="020F0502020204030204"/>
              </a:rPr>
              <a:t>1. the exchange value of the football cards over the past 60 days at swap meets</a:t>
            </a:r>
          </a:p>
          <a:p>
            <a:pPr marR="5080" algn="just" fontAlgn="auto">
              <a:lnSpc>
                <a:spcPts val="4000"/>
              </a:lnSpc>
              <a:spcBef>
                <a:spcPts val="1300"/>
              </a:spcBef>
            </a:pPr>
            <a:r>
              <a:rPr lang="en-US" sz="3200" i="1" spc="-10" dirty="0">
                <a:latin typeface="Calibri" panose="020F0502020204030204"/>
                <a:cs typeface="Calibri" panose="020F0502020204030204"/>
              </a:rPr>
              <a:t>2. whether the school is about to have a football match</a:t>
            </a:r>
          </a:p>
          <a:p>
            <a:pPr marR="5080" algn="just" fontAlgn="auto">
              <a:lnSpc>
                <a:spcPts val="4000"/>
              </a:lnSpc>
              <a:spcBef>
                <a:spcPts val="1300"/>
              </a:spcBef>
            </a:pPr>
            <a:r>
              <a:rPr lang="en-US" sz="3200" i="1" spc="-10" dirty="0">
                <a:latin typeface="Calibri" panose="020F0502020204030204"/>
                <a:cs typeface="Calibri" panose="020F0502020204030204"/>
              </a:rPr>
              <a:t>3. recent football news because a star player's outstanding performance could make his card very much in demand.</a:t>
            </a:r>
          </a:p>
          <a:p>
            <a:pPr marR="5080" algn="just" fontAlgn="auto">
              <a:lnSpc>
                <a:spcPts val="4000"/>
              </a:lnSpc>
              <a:spcBef>
                <a:spcPts val="1300"/>
              </a:spcBef>
            </a:pPr>
            <a:endParaRPr lang="en-US" sz="3200" i="1" spc="-10" dirty="0">
              <a:latin typeface="Calibri" panose="020F0502020204030204"/>
              <a:cs typeface="Calibri" panose="020F0502020204030204"/>
            </a:endParaRPr>
          </a:p>
          <a:p>
            <a:pPr marR="5080" algn="just" fontAlgn="auto">
              <a:lnSpc>
                <a:spcPts val="4000"/>
              </a:lnSpc>
              <a:spcBef>
                <a:spcPts val="1300"/>
              </a:spcBef>
            </a:pPr>
            <a:r>
              <a:rPr lang="en-US" sz="3200" i="1" spc="-10" dirty="0">
                <a:latin typeface="Calibri" panose="020F0502020204030204"/>
                <a:cs typeface="Calibri" panose="020F0502020204030204"/>
              </a:rPr>
              <a:t>The more it predicts, the better it gets, just like leveling up in a game. With its guidance, you can trade your card at the right time to maximize your swap.</a:t>
            </a:r>
          </a:p>
        </p:txBody>
      </p:sp>
      <p:sp>
        <p:nvSpPr>
          <p:cNvPr id="14" name="圆角矩形 13">
            <a:extLst>
              <a:ext uri="{FF2B5EF4-FFF2-40B4-BE49-F238E27FC236}">
                <a16:creationId xmlns:a16="http://schemas.microsoft.com/office/drawing/2014/main" id="{EF2D6FB4-5EBF-4636-8D1F-9BC43A5795F1}"/>
              </a:ext>
            </a:extLst>
          </p:cNvPr>
          <p:cNvSpPr/>
          <p:nvPr/>
        </p:nvSpPr>
        <p:spPr>
          <a:xfrm>
            <a:off x="20958596" y="18883466"/>
            <a:ext cx="6777666" cy="1029175"/>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Text Box 12">
            <a:extLst>
              <a:ext uri="{FF2B5EF4-FFF2-40B4-BE49-F238E27FC236}">
                <a16:creationId xmlns:a16="http://schemas.microsoft.com/office/drawing/2014/main" id="{8D76789C-C414-F8C6-4BCA-B0253DA600A6}"/>
              </a:ext>
            </a:extLst>
          </p:cNvPr>
          <p:cNvSpPr txBox="1"/>
          <p:nvPr/>
        </p:nvSpPr>
        <p:spPr>
          <a:xfrm>
            <a:off x="21298314" y="19152775"/>
            <a:ext cx="6299442" cy="641009"/>
          </a:xfrm>
          <a:prstGeom prst="rect">
            <a:avLst/>
          </a:prstGeom>
          <a:noFill/>
        </p:spPr>
        <p:txBody>
          <a:bodyPr wrap="square" rtlCol="0">
            <a:spAutoFit/>
          </a:bodyPr>
          <a:lstStyle>
            <a:defPPr>
              <a:defRPr lang="en-US"/>
            </a:defPPr>
            <a:lvl1pPr>
              <a:defRPr sz="4800" b="1">
                <a:latin typeface="Arial" panose="020B0604020202020204" pitchFamily="34" charset="0"/>
                <a:cs typeface="Arial" panose="020B0604020202020204" pitchFamily="34" charset="0"/>
              </a:defRPr>
            </a:lvl1pPr>
          </a:lstStyle>
          <a:p>
            <a:pPr marR="5080">
              <a:lnSpc>
                <a:spcPts val="4000"/>
              </a:lnSpc>
              <a:spcBef>
                <a:spcPts val="1300"/>
              </a:spcBef>
            </a:pPr>
            <a:r>
              <a:rPr lang="en-US" altLang="zh-CN" i="1" spc="-10" dirty="0">
                <a:latin typeface="Calibri" panose="020F0502020204030204"/>
                <a:cs typeface="Calibri" panose="020F0502020204030204"/>
              </a:rPr>
              <a:t>4.	</a:t>
            </a:r>
            <a:r>
              <a:rPr lang="en-US" i="1" spc="-10" dirty="0">
                <a:latin typeface="Calibri" panose="020F0502020204030204"/>
                <a:cs typeface="Calibri" panose="020F0502020204030204"/>
              </a:rPr>
              <a:t>How to apply </a:t>
            </a:r>
            <a:r>
              <a:rPr lang="zh-CN" altLang="en-US" i="1" spc="-10" dirty="0">
                <a:latin typeface="Calibri" panose="020F0502020204030204"/>
                <a:cs typeface="Calibri" panose="020F0502020204030204"/>
              </a:rPr>
              <a:t>？</a:t>
            </a:r>
            <a:endParaRPr lang="en-US" i="1" spc="-10" dirty="0">
              <a:latin typeface="Calibri" panose="020F0502020204030204"/>
              <a:cs typeface="Calibri" panose="020F0502020204030204"/>
            </a:endParaRPr>
          </a:p>
        </p:txBody>
      </p:sp>
      <p:sp>
        <p:nvSpPr>
          <p:cNvPr id="18" name="圆角矩形 17">
            <a:extLst>
              <a:ext uri="{FF2B5EF4-FFF2-40B4-BE49-F238E27FC236}">
                <a16:creationId xmlns:a16="http://schemas.microsoft.com/office/drawing/2014/main" id="{067A8016-1294-8CF7-5CAC-161B43F0EBDA}"/>
              </a:ext>
            </a:extLst>
          </p:cNvPr>
          <p:cNvSpPr/>
          <p:nvPr/>
        </p:nvSpPr>
        <p:spPr>
          <a:xfrm>
            <a:off x="1240362" y="27838362"/>
            <a:ext cx="8001883" cy="1029175"/>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Text Box 12">
            <a:extLst>
              <a:ext uri="{FF2B5EF4-FFF2-40B4-BE49-F238E27FC236}">
                <a16:creationId xmlns:a16="http://schemas.microsoft.com/office/drawing/2014/main" id="{70241E2D-91E6-A759-2082-6533AE673C90}"/>
              </a:ext>
            </a:extLst>
          </p:cNvPr>
          <p:cNvSpPr txBox="1"/>
          <p:nvPr/>
        </p:nvSpPr>
        <p:spPr>
          <a:xfrm>
            <a:off x="1762854" y="28116584"/>
            <a:ext cx="6956901" cy="639534"/>
          </a:xfrm>
          <a:prstGeom prst="rect">
            <a:avLst/>
          </a:prstGeom>
          <a:noFill/>
        </p:spPr>
        <p:txBody>
          <a:bodyPr wrap="square" rtlCol="0">
            <a:spAutoFit/>
          </a:bodyPr>
          <a:lstStyle>
            <a:defPPr>
              <a:defRPr lang="en-US"/>
            </a:defPPr>
            <a:lvl1pPr>
              <a:defRPr sz="4800" b="1">
                <a:latin typeface="Arial" panose="020B0604020202020204" pitchFamily="34" charset="0"/>
                <a:cs typeface="Arial" panose="020B0604020202020204" pitchFamily="34" charset="0"/>
              </a:defRPr>
            </a:lvl1pPr>
          </a:lstStyle>
          <a:p>
            <a:pPr marR="5080">
              <a:lnSpc>
                <a:spcPts val="4000"/>
              </a:lnSpc>
              <a:spcBef>
                <a:spcPts val="1300"/>
              </a:spcBef>
            </a:pPr>
            <a:r>
              <a:rPr lang="en-US" altLang="zh-CN" i="1" spc="-10" dirty="0">
                <a:latin typeface="Calibri" panose="020F0502020204030204"/>
                <a:cs typeface="Calibri" panose="020F0502020204030204"/>
              </a:rPr>
              <a:t>5.	</a:t>
            </a:r>
            <a:r>
              <a:rPr lang="en-US" i="1" spc="-10" dirty="0">
                <a:latin typeface="Calibri" panose="020F0502020204030204"/>
                <a:cs typeface="Calibri" panose="020F0502020204030204"/>
              </a:rPr>
              <a:t>High-level</a:t>
            </a:r>
            <a:r>
              <a:rPr lang="zh-CN" altLang="en-US" i="1" spc="-10" dirty="0">
                <a:latin typeface="Calibri" panose="020F0502020204030204"/>
                <a:cs typeface="Calibri" panose="020F0502020204030204"/>
              </a:rPr>
              <a:t> </a:t>
            </a:r>
            <a:r>
              <a:rPr lang="en-GB" altLang="zh-CN" i="1" spc="-10" dirty="0">
                <a:latin typeface="Calibri" panose="020F0502020204030204"/>
                <a:cs typeface="Calibri" panose="020F0502020204030204"/>
              </a:rPr>
              <a:t>technology</a:t>
            </a:r>
            <a:endParaRPr lang="en-US" i="1" spc="-10" dirty="0">
              <a:latin typeface="Calibri" panose="020F0502020204030204"/>
              <a:cs typeface="Calibri" panose="020F0502020204030204"/>
            </a:endParaRPr>
          </a:p>
        </p:txBody>
      </p:sp>
      <p:sp>
        <p:nvSpPr>
          <p:cNvPr id="21" name="圆角矩形 20">
            <a:extLst>
              <a:ext uri="{FF2B5EF4-FFF2-40B4-BE49-F238E27FC236}">
                <a16:creationId xmlns:a16="http://schemas.microsoft.com/office/drawing/2014/main" id="{1CCEBB87-7D0E-456E-4C18-3A0871265194}"/>
              </a:ext>
            </a:extLst>
          </p:cNvPr>
          <p:cNvSpPr/>
          <p:nvPr/>
        </p:nvSpPr>
        <p:spPr>
          <a:xfrm>
            <a:off x="13666038" y="37470220"/>
            <a:ext cx="4658777" cy="1029175"/>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Text Box 12">
            <a:extLst>
              <a:ext uri="{FF2B5EF4-FFF2-40B4-BE49-F238E27FC236}">
                <a16:creationId xmlns:a16="http://schemas.microsoft.com/office/drawing/2014/main" id="{020C3E1C-308C-1161-471F-207F062803B6}"/>
              </a:ext>
            </a:extLst>
          </p:cNvPr>
          <p:cNvSpPr txBox="1"/>
          <p:nvPr/>
        </p:nvSpPr>
        <p:spPr>
          <a:xfrm>
            <a:off x="14122089" y="37742562"/>
            <a:ext cx="3746673" cy="639534"/>
          </a:xfrm>
          <a:prstGeom prst="rect">
            <a:avLst/>
          </a:prstGeom>
          <a:noFill/>
        </p:spPr>
        <p:txBody>
          <a:bodyPr wrap="square" rtlCol="0">
            <a:spAutoFit/>
          </a:bodyPr>
          <a:lstStyle>
            <a:defPPr>
              <a:defRPr lang="en-US"/>
            </a:defPPr>
            <a:lvl1pPr>
              <a:defRPr sz="4800" b="1">
                <a:latin typeface="Arial" panose="020B0604020202020204" pitchFamily="34" charset="0"/>
                <a:cs typeface="Arial" panose="020B0604020202020204" pitchFamily="34" charset="0"/>
              </a:defRPr>
            </a:lvl1pPr>
          </a:lstStyle>
          <a:p>
            <a:pPr marR="5080">
              <a:lnSpc>
                <a:spcPts val="4000"/>
              </a:lnSpc>
              <a:spcBef>
                <a:spcPts val="1300"/>
              </a:spcBef>
            </a:pPr>
            <a:r>
              <a:rPr lang="en-US" altLang="zh-CN" i="1" spc="-10" dirty="0">
                <a:latin typeface="Calibri" panose="020F0502020204030204"/>
                <a:cs typeface="Calibri" panose="020F0502020204030204"/>
              </a:rPr>
              <a:t>6.	</a:t>
            </a:r>
            <a:r>
              <a:rPr lang="en-GB" altLang="zh-CN" i="1" spc="-10" dirty="0">
                <a:latin typeface="Calibri" panose="020F0502020204030204"/>
                <a:cs typeface="Calibri" panose="020F0502020204030204"/>
              </a:rPr>
              <a:t>Summary</a:t>
            </a:r>
            <a:endParaRPr lang="en-US" i="1" spc="-10" dirty="0">
              <a:latin typeface="Calibri" panose="020F0502020204030204"/>
              <a:cs typeface="Calibri" panose="020F0502020204030204"/>
            </a:endParaRPr>
          </a:p>
        </p:txBody>
      </p:sp>
      <p:sp>
        <p:nvSpPr>
          <p:cNvPr id="33" name="object 66">
            <a:extLst>
              <a:ext uri="{FF2B5EF4-FFF2-40B4-BE49-F238E27FC236}">
                <a16:creationId xmlns:a16="http://schemas.microsoft.com/office/drawing/2014/main" id="{9699BCCE-3DAD-991F-F25F-4BC26A7FFE82}"/>
              </a:ext>
            </a:extLst>
          </p:cNvPr>
          <p:cNvSpPr txBox="1"/>
          <p:nvPr/>
        </p:nvSpPr>
        <p:spPr>
          <a:xfrm>
            <a:off x="14537006" y="39017192"/>
            <a:ext cx="13626593" cy="1561405"/>
          </a:xfrm>
          <a:prstGeom prst="rect">
            <a:avLst/>
          </a:prstGeom>
        </p:spPr>
        <p:txBody>
          <a:bodyPr vert="horz" wrap="square" lIns="0" tIns="42052" rIns="0" bIns="0" rtlCol="0">
            <a:spAutoFit/>
          </a:bodyPr>
          <a:lstStyle/>
          <a:p>
            <a:pPr marR="5080" algn="just" fontAlgn="auto">
              <a:lnSpc>
                <a:spcPts val="4000"/>
              </a:lnSpc>
              <a:spcBef>
                <a:spcPts val="1300"/>
              </a:spcBef>
            </a:pPr>
            <a:r>
              <a:rPr lang="en-US" sz="3200" spc="-10" dirty="0">
                <a:latin typeface="Calibri" panose="020F0502020204030204"/>
                <a:cs typeface="Calibri" panose="020F0502020204030204"/>
              </a:rPr>
              <a:t>Machine learning is both a fascinating and useful technique that not only allows us to predict future trends or classifications using a variety of data from our daily lives, but also enhances academic skills and future job prospects.</a:t>
            </a:r>
          </a:p>
        </p:txBody>
      </p:sp>
      <p:sp>
        <p:nvSpPr>
          <p:cNvPr id="41" name="Text Box 12">
            <a:extLst>
              <a:ext uri="{FF2B5EF4-FFF2-40B4-BE49-F238E27FC236}">
                <a16:creationId xmlns:a16="http://schemas.microsoft.com/office/drawing/2014/main" id="{A5908B0A-A005-8CBC-039D-621384B907FC}"/>
              </a:ext>
            </a:extLst>
          </p:cNvPr>
          <p:cNvSpPr txBox="1"/>
          <p:nvPr/>
        </p:nvSpPr>
        <p:spPr>
          <a:xfrm>
            <a:off x="22922777" y="37797737"/>
            <a:ext cx="6111792" cy="750334"/>
          </a:xfrm>
          <a:prstGeom prst="rect">
            <a:avLst/>
          </a:prstGeom>
          <a:noFill/>
          <a:effectLst>
            <a:outerShdw blurRad="50800" dist="38100" dir="2700000" algn="tl" rotWithShape="0">
              <a:prstClr val="black">
                <a:alpha val="40000"/>
              </a:prstClr>
            </a:outerShdw>
            <a:reflection blurRad="6350" stA="50000" endA="300" endPos="55000" dir="5400000" sy="-100000" algn="bl" rotWithShape="0"/>
          </a:effectLst>
        </p:spPr>
        <p:txBody>
          <a:bodyPr wrap="square" rtlCol="0">
            <a:spAutoFit/>
          </a:bodyPr>
          <a:lstStyle>
            <a:defPPr>
              <a:defRPr lang="en-US"/>
            </a:defPPr>
            <a:lvl1pPr>
              <a:defRPr sz="4800" b="1">
                <a:latin typeface="Arial" panose="020B0604020202020204" pitchFamily="34" charset="0"/>
                <a:cs typeface="Arial" panose="020B0604020202020204" pitchFamily="34" charset="0"/>
              </a:defRPr>
            </a:lvl1pPr>
          </a:lstStyle>
          <a:p>
            <a:pPr marR="5080">
              <a:lnSpc>
                <a:spcPts val="4000"/>
              </a:lnSpc>
              <a:spcBef>
                <a:spcPts val="1300"/>
              </a:spcBef>
            </a:pPr>
            <a:r>
              <a:rPr lang="en-US" altLang="zh-CN" sz="8000" i="1" spc="-10" dirty="0">
                <a:solidFill>
                  <a:srgbClr val="C00000"/>
                </a:solidFill>
                <a:latin typeface="Calibri" panose="020F0502020204030204" pitchFamily="34" charset="0"/>
                <a:cs typeface="Calibri" panose="020F0502020204030204" pitchFamily="34" charset="0"/>
              </a:rPr>
              <a:t>Join us now</a:t>
            </a:r>
            <a:r>
              <a:rPr lang="zh-CN" altLang="en-US" sz="8000" i="1" spc="-10" dirty="0">
                <a:solidFill>
                  <a:srgbClr val="C00000"/>
                </a:solidFill>
                <a:latin typeface="Calibri" panose="020F0502020204030204" pitchFamily="34" charset="0"/>
                <a:cs typeface="Calibri" panose="020F0502020204030204" pitchFamily="34" charset="0"/>
              </a:rPr>
              <a:t> ！</a:t>
            </a:r>
            <a:endParaRPr lang="en-US" sz="8000" i="1" spc="-10" dirty="0">
              <a:solidFill>
                <a:srgbClr val="C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02471185"/>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主题​​">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362</TotalTime>
  <Words>504</Words>
  <Application>Microsoft Macintosh PowerPoint</Application>
  <PresentationFormat>自定义</PresentationFormat>
  <Paragraphs>38</Paragraphs>
  <Slides>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等线</vt:lpstr>
      <vt:lpstr>Aptos</vt:lpstr>
      <vt:lpstr>Aptos Display</vt:lpstr>
      <vt:lpstr>Arial</vt:lpstr>
      <vt:lpstr>Calibri</vt:lpstr>
      <vt:lpstr>Office 主题​​</vt:lpstr>
      <vt:lpstr>Have you ever watched a child learn how to walk?  They will initially stagger to their feet and then fall. Then they try again until they stabilize and start walking. Machine learning is very similar to this little child learning to walk. It's just done by a computer algorithm. By analyzing and utilizing data, computer systems can automatically learn and improve.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Have you ever watched a child learn how to walk? They will initially stagger to their feet and then fall. Then they try again until they stabilize and start walking. Machine learning is very similar to this little child learning to walk. It's just done by a computer algorithm. By analyzing and utilizing data, computer systems can automatically learn and improve.</dc:title>
  <dc:creator>XU, YUBO (Student)</dc:creator>
  <cp:lastModifiedBy>XU, YUBO (Student)</cp:lastModifiedBy>
  <cp:revision>7</cp:revision>
  <dcterms:created xsi:type="dcterms:W3CDTF">2024-02-15T20:38:33Z</dcterms:created>
  <dcterms:modified xsi:type="dcterms:W3CDTF">2024-02-16T03:38:25Z</dcterms:modified>
</cp:coreProperties>
</file>