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Lst>
  <p:sldSz cx="30274895" cy="42803445"/>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4787"/>
  </p:normalViewPr>
  <p:slideViewPr>
    <p:cSldViewPr snapToGrid="0">
      <p:cViewPr>
        <p:scale>
          <a:sx n="39" d="100"/>
          <a:sy n="39" d="100"/>
        </p:scale>
        <p:origin x="136" y="-2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8FDCB-8EF8-B54B-9FF2-41B61643F52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B27C4-AAC0-FD4B-82EF-2BA28DA8E36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3507740" rtl="0" eaLnBrk="1" latinLnBrk="0" hangingPunct="1">
      <a:defRPr sz="4605" kern="1200">
        <a:solidFill>
          <a:schemeClr val="tx1"/>
        </a:solidFill>
        <a:latin typeface="+mn-lt"/>
        <a:ea typeface="+mn-ea"/>
        <a:cs typeface="+mn-cs"/>
      </a:defRPr>
    </a:lvl1pPr>
    <a:lvl2pPr marL="1753870" algn="l" defTabSz="3507740" rtl="0" eaLnBrk="1" latinLnBrk="0" hangingPunct="1">
      <a:defRPr sz="4605" kern="1200">
        <a:solidFill>
          <a:schemeClr val="tx1"/>
        </a:solidFill>
        <a:latin typeface="+mn-lt"/>
        <a:ea typeface="+mn-ea"/>
        <a:cs typeface="+mn-cs"/>
      </a:defRPr>
    </a:lvl2pPr>
    <a:lvl3pPr marL="3507740" algn="l" defTabSz="3507740" rtl="0" eaLnBrk="1" latinLnBrk="0" hangingPunct="1">
      <a:defRPr sz="4605" kern="1200">
        <a:solidFill>
          <a:schemeClr val="tx1"/>
        </a:solidFill>
        <a:latin typeface="+mn-lt"/>
        <a:ea typeface="+mn-ea"/>
        <a:cs typeface="+mn-cs"/>
      </a:defRPr>
    </a:lvl3pPr>
    <a:lvl4pPr marL="5261610" algn="l" defTabSz="3507740" rtl="0" eaLnBrk="1" latinLnBrk="0" hangingPunct="1">
      <a:defRPr sz="4605" kern="1200">
        <a:solidFill>
          <a:schemeClr val="tx1"/>
        </a:solidFill>
        <a:latin typeface="+mn-lt"/>
        <a:ea typeface="+mn-ea"/>
        <a:cs typeface="+mn-cs"/>
      </a:defRPr>
    </a:lvl4pPr>
    <a:lvl5pPr marL="7015480" algn="l" defTabSz="3507740" rtl="0" eaLnBrk="1" latinLnBrk="0" hangingPunct="1">
      <a:defRPr sz="4605" kern="1200">
        <a:solidFill>
          <a:schemeClr val="tx1"/>
        </a:solidFill>
        <a:latin typeface="+mn-lt"/>
        <a:ea typeface="+mn-ea"/>
        <a:cs typeface="+mn-cs"/>
      </a:defRPr>
    </a:lvl5pPr>
    <a:lvl6pPr marL="8769350" algn="l" defTabSz="3507740" rtl="0" eaLnBrk="1" latinLnBrk="0" hangingPunct="1">
      <a:defRPr sz="4605" kern="1200">
        <a:solidFill>
          <a:schemeClr val="tx1"/>
        </a:solidFill>
        <a:latin typeface="+mn-lt"/>
        <a:ea typeface="+mn-ea"/>
        <a:cs typeface="+mn-cs"/>
      </a:defRPr>
    </a:lvl6pPr>
    <a:lvl7pPr marL="10523220" algn="l" defTabSz="3507740" rtl="0" eaLnBrk="1" latinLnBrk="0" hangingPunct="1">
      <a:defRPr sz="4605" kern="1200">
        <a:solidFill>
          <a:schemeClr val="tx1"/>
        </a:solidFill>
        <a:latin typeface="+mn-lt"/>
        <a:ea typeface="+mn-ea"/>
        <a:cs typeface="+mn-cs"/>
      </a:defRPr>
    </a:lvl7pPr>
    <a:lvl8pPr marL="12277090" algn="l" defTabSz="3507740" rtl="0" eaLnBrk="1" latinLnBrk="0" hangingPunct="1">
      <a:defRPr sz="4605" kern="1200">
        <a:solidFill>
          <a:schemeClr val="tx1"/>
        </a:solidFill>
        <a:latin typeface="+mn-lt"/>
        <a:ea typeface="+mn-ea"/>
        <a:cs typeface="+mn-cs"/>
      </a:defRPr>
    </a:lvl8pPr>
    <a:lvl9pPr marL="14030960" algn="l" defTabSz="3507740" rtl="0" eaLnBrk="1" latinLnBrk="0" hangingPunct="1">
      <a:defRPr sz="46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33B27C4-AAC0-FD4B-82EF-2BA28DA8E364}"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CN" altLang="en-US"/>
              <a:t>单击此处编辑母版标题样式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295"/>
            </a:lvl4pPr>
            <a:lvl5pPr marL="6054725" indent="0" algn="ctr">
              <a:buNone/>
              <a:defRPr sz="5295"/>
            </a:lvl5pPr>
            <a:lvl6pPr marL="7568565" indent="0" algn="ctr">
              <a:buNone/>
              <a:defRPr sz="5295"/>
            </a:lvl6pPr>
            <a:lvl7pPr marL="9082405" indent="0" algn="ctr">
              <a:buNone/>
              <a:defRPr sz="5295"/>
            </a:lvl7pPr>
            <a:lvl8pPr marL="10596245" indent="0" algn="ctr">
              <a:buNone/>
              <a:defRPr sz="5295"/>
            </a:lvl8pPr>
            <a:lvl9pPr marL="12110085" indent="0" algn="ctr">
              <a:buNone/>
              <a:defRPr sz="529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CN" altLang="en-US"/>
              <a:t>单击此处编辑母版标题样式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5">
                <a:solidFill>
                  <a:schemeClr val="tx1">
                    <a:tint val="82000"/>
                  </a:schemeClr>
                </a:solidFill>
              </a:defRPr>
            </a:lvl1pPr>
            <a:lvl2pPr marL="1513840" indent="0">
              <a:buNone/>
              <a:defRPr sz="6620">
                <a:solidFill>
                  <a:schemeClr val="tx1">
                    <a:tint val="82000"/>
                  </a:schemeClr>
                </a:solidFill>
              </a:defRPr>
            </a:lvl2pPr>
            <a:lvl3pPr marL="3027680" indent="0">
              <a:buNone/>
              <a:defRPr sz="5960">
                <a:solidFill>
                  <a:schemeClr val="tx1">
                    <a:tint val="82000"/>
                  </a:schemeClr>
                </a:solidFill>
              </a:defRPr>
            </a:lvl3pPr>
            <a:lvl4pPr marL="4541520" indent="0">
              <a:buNone/>
              <a:defRPr sz="5295">
                <a:solidFill>
                  <a:schemeClr val="tx1">
                    <a:tint val="82000"/>
                  </a:schemeClr>
                </a:solidFill>
              </a:defRPr>
            </a:lvl4pPr>
            <a:lvl5pPr marL="6054725" indent="0">
              <a:buNone/>
              <a:defRPr sz="5295">
                <a:solidFill>
                  <a:schemeClr val="tx1">
                    <a:tint val="82000"/>
                  </a:schemeClr>
                </a:solidFill>
              </a:defRPr>
            </a:lvl5pPr>
            <a:lvl6pPr marL="7568565" indent="0">
              <a:buNone/>
              <a:defRPr sz="5295">
                <a:solidFill>
                  <a:schemeClr val="tx1">
                    <a:tint val="82000"/>
                  </a:schemeClr>
                </a:solidFill>
              </a:defRPr>
            </a:lvl6pPr>
            <a:lvl7pPr marL="9082405" indent="0">
              <a:buNone/>
              <a:defRPr sz="5295">
                <a:solidFill>
                  <a:schemeClr val="tx1">
                    <a:tint val="82000"/>
                  </a:schemeClr>
                </a:solidFill>
              </a:defRPr>
            </a:lvl7pPr>
            <a:lvl8pPr marL="10596245" indent="0">
              <a:buNone/>
              <a:defRPr sz="5295">
                <a:solidFill>
                  <a:schemeClr val="tx1">
                    <a:tint val="82000"/>
                  </a:schemeClr>
                </a:solidFill>
              </a:defRPr>
            </a:lvl8pPr>
            <a:lvl9pPr marL="12110085" indent="0">
              <a:buNone/>
              <a:defRPr sz="5295">
                <a:solidFill>
                  <a:schemeClr val="tx1">
                    <a:tint val="82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085368" y="15635264"/>
            <a:ext cx="12807832" cy="2299711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15326828" y="15635264"/>
            <a:ext cx="12870909" cy="2299711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840" indent="0">
              <a:buNone/>
              <a:defRPr sz="9270"/>
            </a:lvl2pPr>
            <a:lvl3pPr marL="3027680" indent="0">
              <a:buNone/>
              <a:defRPr sz="7945"/>
            </a:lvl3pPr>
            <a:lvl4pPr marL="4541520" indent="0">
              <a:buNone/>
              <a:defRPr sz="6620"/>
            </a:lvl4pPr>
            <a:lvl5pPr marL="6054725" indent="0">
              <a:buNone/>
              <a:defRPr sz="6620"/>
            </a:lvl5pPr>
            <a:lvl6pPr marL="7568565" indent="0">
              <a:buNone/>
              <a:defRPr sz="6620"/>
            </a:lvl6pPr>
            <a:lvl7pPr marL="9082405" indent="0">
              <a:buNone/>
              <a:defRPr sz="6620"/>
            </a:lvl7pPr>
            <a:lvl8pPr marL="10596245" indent="0">
              <a:buNone/>
              <a:defRPr sz="6620"/>
            </a:lvl8pPr>
            <a:lvl9pPr marL="12110085" indent="0">
              <a:buNone/>
              <a:defRPr sz="6620"/>
            </a:lvl9pPr>
          </a:lstStyle>
          <a:p>
            <a:r>
              <a:rPr lang="zh-CN" altLang="en-US"/>
              <a:t>单击图标添加图片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237BAB6-AF31-974D-B70B-864F374EF5EF}"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53382C4-D49E-3E41-9866-760B8CE421C0}"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5">
                <a:solidFill>
                  <a:schemeClr val="tx1">
                    <a:tint val="82000"/>
                  </a:schemeClr>
                </a:solidFill>
              </a:defRPr>
            </a:lvl1pPr>
          </a:lstStyle>
          <a:p>
            <a:fld id="{C237BAB6-AF31-974D-B70B-864F374EF5EF}" type="datetimeFigureOut">
              <a:rPr kumimoji="1" lang="zh-CN" altLang="en-US" smtClean="0"/>
            </a:fld>
            <a:endParaRPr kumimoji="1" lang="zh-CN"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5">
                <a:solidFill>
                  <a:schemeClr val="tx1">
                    <a:tint val="82000"/>
                  </a:schemeClr>
                </a:solidFill>
              </a:defRPr>
            </a:lvl1pPr>
          </a:lstStyle>
          <a:p>
            <a:endParaRPr kumimoji="1" lang="zh-CN"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5">
                <a:solidFill>
                  <a:schemeClr val="tx1">
                    <a:tint val="82000"/>
                  </a:schemeClr>
                </a:solidFill>
              </a:defRPr>
            </a:lvl1pPr>
          </a:lstStyle>
          <a:p>
            <a:fld id="{A53382C4-D49E-3E41-9866-760B8CE42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0"/>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55"/>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78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64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48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2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16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4725" algn="l" defTabSz="3027680" rtl="0" eaLnBrk="1" latinLnBrk="0" hangingPunct="1">
        <a:defRPr sz="5960" kern="1200">
          <a:solidFill>
            <a:schemeClr val="tx1"/>
          </a:solidFill>
          <a:latin typeface="+mn-lt"/>
          <a:ea typeface="+mn-ea"/>
          <a:cs typeface="+mn-cs"/>
        </a:defRPr>
      </a:lvl5pPr>
      <a:lvl6pPr marL="7568565" algn="l" defTabSz="3027680" rtl="0" eaLnBrk="1" latinLnBrk="0" hangingPunct="1">
        <a:defRPr sz="5960" kern="1200">
          <a:solidFill>
            <a:schemeClr val="tx1"/>
          </a:solidFill>
          <a:latin typeface="+mn-lt"/>
          <a:ea typeface="+mn-ea"/>
          <a:cs typeface="+mn-cs"/>
        </a:defRPr>
      </a:lvl6pPr>
      <a:lvl7pPr marL="9082405" algn="l" defTabSz="3027680" rtl="0" eaLnBrk="1" latinLnBrk="0" hangingPunct="1">
        <a:defRPr sz="5960" kern="1200">
          <a:solidFill>
            <a:schemeClr val="tx1"/>
          </a:solidFill>
          <a:latin typeface="+mn-lt"/>
          <a:ea typeface="+mn-ea"/>
          <a:cs typeface="+mn-cs"/>
        </a:defRPr>
      </a:lvl7pPr>
      <a:lvl8pPr marL="10596245"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40000"/>
                <a:lumOff val="60000"/>
              </a:schemeClr>
            </a:gs>
            <a:gs pos="50000">
              <a:schemeClr val="accent2">
                <a:lumMod val="0"/>
                <a:lumOff val="100000"/>
              </a:schemeClr>
            </a:gs>
            <a:gs pos="100000">
              <a:schemeClr val="accent2">
                <a:lumMod val="40000"/>
                <a:lumOff val="6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1" name="圆角矩形 10"/>
          <p:cNvSpPr/>
          <p:nvPr/>
        </p:nvSpPr>
        <p:spPr>
          <a:xfrm>
            <a:off x="1240642" y="1169365"/>
            <a:ext cx="27793928" cy="2216637"/>
          </a:xfrm>
          <a:prstGeom prst="round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object 7"/>
          <p:cNvSpPr txBox="1"/>
          <p:nvPr/>
        </p:nvSpPr>
        <p:spPr>
          <a:xfrm>
            <a:off x="1240642" y="1472780"/>
            <a:ext cx="27793928" cy="1263650"/>
          </a:xfrm>
          <a:prstGeom prst="rect">
            <a:avLst/>
          </a:prstGeom>
        </p:spPr>
        <p:txBody>
          <a:bodyPr vert="horz" wrap="square" lIns="0" tIns="84108" rIns="0" bIns="0" rtlCol="0" anchor="b">
            <a:spAutoFit/>
          </a:bodyPr>
          <a:lstStyle>
            <a:lvl1pPr algn="ctr" defTabSz="3027680" rtl="0" eaLnBrk="1" latinLnBrk="0" hangingPunct="1">
              <a:lnSpc>
                <a:spcPct val="90000"/>
              </a:lnSpc>
              <a:spcBef>
                <a:spcPct val="0"/>
              </a:spcBef>
              <a:buNone/>
              <a:defRPr sz="19865" kern="1200">
                <a:solidFill>
                  <a:schemeClr val="tx1"/>
                </a:solidFill>
                <a:latin typeface="+mj-lt"/>
                <a:ea typeface="+mj-ea"/>
                <a:cs typeface="+mj-cs"/>
              </a:defRPr>
            </a:lvl1pPr>
          </a:lstStyle>
          <a:p>
            <a:pPr marL="12700" marR="5080" indent="356870">
              <a:lnSpc>
                <a:spcPts val="9200"/>
              </a:lnSpc>
              <a:spcBef>
                <a:spcPts val="300"/>
              </a:spcBef>
              <a:tabLst>
                <a:tab pos="5611495" algn="l"/>
              </a:tabLst>
            </a:pPr>
            <a:r>
              <a:rPr lang="en-GB" sz="6400" b="1" dirty="0">
                <a:latin typeface="Calibri" panose="020F0502020204030204" pitchFamily="34" charset="0"/>
                <a:cs typeface="Calibri" panose="020F0502020204030204" pitchFamily="34" charset="0"/>
              </a:rPr>
              <a:t>Introduction </a:t>
            </a:r>
            <a:r>
              <a:rPr lang="en-US" altLang="en-GB" sz="6400" b="1" dirty="0">
                <a:latin typeface="Calibri" panose="020F0502020204030204" pitchFamily="34" charset="0"/>
                <a:cs typeface="Calibri" panose="020F0502020204030204" pitchFamily="34" charset="0"/>
              </a:rPr>
              <a:t>t</a:t>
            </a:r>
            <a:r>
              <a:rPr lang="en-GB" sz="6400" b="1" dirty="0">
                <a:latin typeface="Calibri" panose="020F0502020204030204" pitchFamily="34" charset="0"/>
                <a:cs typeface="Calibri" panose="020F0502020204030204" pitchFamily="34" charset="0"/>
              </a:rPr>
              <a:t>o </a:t>
            </a:r>
            <a:r>
              <a:rPr lang="en-US" altLang="en-GB" sz="6400" b="1" dirty="0">
                <a:latin typeface="Calibri" panose="020F0502020204030204" pitchFamily="34" charset="0"/>
                <a:cs typeface="Calibri" panose="020F0502020204030204" pitchFamily="34" charset="0"/>
              </a:rPr>
              <a:t>t</a:t>
            </a:r>
            <a:r>
              <a:rPr lang="en-GB" sz="6400" b="1" dirty="0">
                <a:latin typeface="Calibri" panose="020F0502020204030204" pitchFamily="34" charset="0"/>
                <a:cs typeface="Calibri" panose="020F0502020204030204" pitchFamily="34" charset="0"/>
              </a:rPr>
              <a:t>he Theory of Inventive Problem Solving</a:t>
            </a:r>
            <a:endParaRPr lang="en-GB" sz="6400" b="1" dirty="0">
              <a:latin typeface="Calibri" panose="020F0502020204030204" pitchFamily="34" charset="0"/>
              <a:cs typeface="Calibri" panose="020F0502020204030204" pitchFamily="34" charset="0"/>
            </a:endParaRPr>
          </a:p>
        </p:txBody>
      </p:sp>
      <p:sp>
        <p:nvSpPr>
          <p:cNvPr id="19" name="圆角矩形 18"/>
          <p:cNvSpPr/>
          <p:nvPr/>
        </p:nvSpPr>
        <p:spPr>
          <a:xfrm>
            <a:off x="1240642" y="5254430"/>
            <a:ext cx="11118972" cy="4177631"/>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p:cNvSpPr/>
          <p:nvPr/>
        </p:nvSpPr>
        <p:spPr>
          <a:xfrm>
            <a:off x="1240643" y="10802006"/>
            <a:ext cx="11118972" cy="15740578"/>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p:cNvSpPr/>
          <p:nvPr/>
        </p:nvSpPr>
        <p:spPr>
          <a:xfrm>
            <a:off x="1240790" y="28624530"/>
            <a:ext cx="11118824" cy="13362305"/>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圆角矩形 24"/>
          <p:cNvSpPr/>
          <p:nvPr/>
        </p:nvSpPr>
        <p:spPr>
          <a:xfrm>
            <a:off x="13665835" y="37741860"/>
            <a:ext cx="15368270" cy="4244975"/>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p:cNvSpPr/>
          <p:nvPr/>
        </p:nvSpPr>
        <p:spPr>
          <a:xfrm>
            <a:off x="18461612" y="5254430"/>
            <a:ext cx="10572959" cy="12650797"/>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圆角矩形 25"/>
          <p:cNvSpPr/>
          <p:nvPr/>
        </p:nvSpPr>
        <p:spPr>
          <a:xfrm>
            <a:off x="16026852" y="19358270"/>
            <a:ext cx="13007717" cy="17185073"/>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17" name="图形 1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69143" y="25252685"/>
            <a:ext cx="6316740" cy="6182699"/>
          </a:xfrm>
          <a:prstGeom prst="rect">
            <a:avLst/>
          </a:prstGeom>
        </p:spPr>
      </p:pic>
      <p:sp>
        <p:nvSpPr>
          <p:cNvPr id="30" name="Title 1"/>
          <p:cNvSpPr>
            <a:spLocks noGrp="1"/>
          </p:cNvSpPr>
          <p:nvPr>
            <p:ph type="ctrTitle"/>
          </p:nvPr>
        </p:nvSpPr>
        <p:spPr>
          <a:xfrm>
            <a:off x="19330670" y="7115810"/>
            <a:ext cx="8832850" cy="5852160"/>
          </a:xfrm>
        </p:spPr>
        <p:txBody>
          <a:bodyPr>
            <a:noAutofit/>
          </a:bodyPr>
          <a:lstStyle/>
          <a:p>
            <a:pPr marR="5080" algn="just" defTabSz="457200">
              <a:lnSpc>
                <a:spcPts val="4000"/>
              </a:lnSpc>
              <a:spcBef>
                <a:spcPts val="1300"/>
              </a:spcBef>
            </a:pPr>
            <a:r>
              <a:rPr sz="3200" i="1" spc="-10" dirty="0">
                <a:latin typeface="Calibri" panose="020F0502020204030204"/>
                <a:ea typeface="+mn-ea"/>
                <a:cs typeface="Calibri" panose="020F0502020204030204"/>
                <a:sym typeface="+mn-ea"/>
              </a:rPr>
              <a:t>In pill production, how to effectively identify and separate defective pills has always been a cost and efficiency challenge. TRIZ offers innovative solutions to this challenge.</a:t>
            </a:r>
            <a:r>
              <a:rPr lang="en-US" sz="3200" i="1" spc="-10" dirty="0">
                <a:latin typeface="Calibri" panose="020F0502020204030204"/>
                <a:ea typeface="+mn-ea"/>
                <a:cs typeface="Calibri" panose="020F0502020204030204"/>
                <a:sym typeface="+mn-ea"/>
              </a:rPr>
              <a:t>                                                                             </a:t>
            </a:r>
            <a:br>
              <a:rPr lang="en-US" sz="3200" i="1" spc="-10" dirty="0">
                <a:latin typeface="Calibri" panose="020F0502020204030204"/>
                <a:ea typeface="+mn-ea"/>
                <a:cs typeface="Calibri" panose="020F0502020204030204"/>
                <a:sym typeface="+mn-ea"/>
              </a:rPr>
            </a:br>
            <a:br>
              <a:rPr lang="en-US" sz="3200" i="1" spc="-10" dirty="0">
                <a:latin typeface="Calibri" panose="020F0502020204030204"/>
                <a:ea typeface="+mn-ea"/>
                <a:cs typeface="Calibri" panose="020F0502020204030204"/>
                <a:sym typeface="+mn-ea"/>
              </a:rPr>
            </a:br>
            <a:r>
              <a:rPr lang="en-US" sz="3200" i="1" spc="-10" dirty="0">
                <a:latin typeface="Calibri" panose="020F0502020204030204"/>
                <a:ea typeface="+mn-ea"/>
                <a:cs typeface="Calibri" panose="020F0502020204030204"/>
                <a:sym typeface="+mn-ea"/>
              </a:rPr>
              <a:t>Using the shape of pills, design a system that can automatically sort good and defective products. Good pills usually have a perfect spherical shape and can roll on a specific inclined plane or vibrating track; while defective pills will be automatically separated due to irregular shapes, which can effectively reduce manual inspections, lower costs, and increase speed and accuracy.</a:t>
            </a:r>
            <a:endParaRPr lang="en-US" sz="3200" i="1" spc="-10" dirty="0">
              <a:latin typeface="Calibri" panose="020F0502020204030204"/>
              <a:ea typeface="+mn-ea"/>
              <a:cs typeface="Calibri" panose="020F0502020204030204"/>
              <a:sym typeface="+mn-ea"/>
            </a:endParaRPr>
          </a:p>
        </p:txBody>
      </p:sp>
      <p:sp>
        <p:nvSpPr>
          <p:cNvPr id="32" name="Text Box 5"/>
          <p:cNvSpPr txBox="1"/>
          <p:nvPr/>
        </p:nvSpPr>
        <p:spPr>
          <a:xfrm>
            <a:off x="1807323" y="6500164"/>
            <a:ext cx="10184481" cy="2219556"/>
          </a:xfrm>
          <a:prstGeom prst="rect">
            <a:avLst/>
          </a:prstGeom>
          <a:noFill/>
        </p:spPr>
        <p:txBody>
          <a:bodyPr wrap="square" rtlCol="0">
            <a:noAutofit/>
          </a:bodyPr>
          <a:lstStyle/>
          <a:p>
            <a:pPr marR="5080">
              <a:lnSpc>
                <a:spcPts val="4000"/>
              </a:lnSpc>
              <a:spcBef>
                <a:spcPts val="1300"/>
              </a:spcBef>
            </a:pPr>
            <a:r>
              <a:rPr lang="en-US" sz="3200" b="1" i="1" spc="-10" dirty="0">
                <a:latin typeface="Calibri" panose="020F0502020204030204"/>
                <a:cs typeface="Calibri" panose="020F0502020204030204"/>
              </a:rPr>
              <a:t>1940s: </a:t>
            </a:r>
            <a:r>
              <a:rPr lang="en-US" sz="3200" spc="-10" dirty="0">
                <a:latin typeface="Calibri" panose="020F0502020204030204"/>
                <a:cs typeface="Calibri" panose="020F0502020204030204"/>
              </a:rPr>
              <a:t>Genrich Altshuller and his colleagues developed TRIZ.</a:t>
            </a:r>
            <a:endParaRPr lang="en-US" sz="3200" spc="-10" dirty="0">
              <a:latin typeface="Calibri" panose="020F0502020204030204"/>
              <a:cs typeface="Calibri" panose="020F0502020204030204"/>
            </a:endParaRPr>
          </a:p>
          <a:p>
            <a:pPr marR="5080" algn="l">
              <a:lnSpc>
                <a:spcPts val="4000"/>
              </a:lnSpc>
              <a:spcBef>
                <a:spcPts val="1300"/>
              </a:spcBef>
              <a:buClrTx/>
              <a:buSzTx/>
              <a:buFontTx/>
            </a:pPr>
            <a:r>
              <a:rPr lang="en-US" sz="3200" b="1" i="1" spc="-10" dirty="0">
                <a:latin typeface="Calibri" panose="020F0502020204030204"/>
                <a:cs typeface="Calibri" panose="020F0502020204030204"/>
              </a:rPr>
              <a:t>Concepts: </a:t>
            </a:r>
            <a:r>
              <a:rPr lang="en-US" sz="3200" spc="-10" dirty="0">
                <a:latin typeface="Calibri" panose="020F0502020204030204"/>
                <a:cs typeface="Calibri" panose="020F0502020204030204"/>
              </a:rPr>
              <a:t>Innovation can be achieved by understanding and applying past inventions and innovative experiences rather than relying on random inspiration.</a:t>
            </a:r>
            <a:endParaRPr lang="en-US" sz="3200" spc="-10" dirty="0">
              <a:latin typeface="Calibri" panose="020F0502020204030204"/>
              <a:cs typeface="Calibri" panose="020F0502020204030204"/>
            </a:endParaRPr>
          </a:p>
        </p:txBody>
      </p:sp>
      <p:sp>
        <p:nvSpPr>
          <p:cNvPr id="34" name="object 43"/>
          <p:cNvSpPr txBox="1"/>
          <p:nvPr/>
        </p:nvSpPr>
        <p:spPr>
          <a:xfrm>
            <a:off x="2321202" y="11774001"/>
            <a:ext cx="7468324" cy="13288031"/>
          </a:xfrm>
          <a:prstGeom prst="rect">
            <a:avLst/>
          </a:prstGeom>
        </p:spPr>
        <p:txBody>
          <a:bodyPr vert="horz" wrap="square" lIns="0" tIns="24212" rIns="0" bIns="0" rtlCol="0">
            <a:noAutofit/>
          </a:bodyPr>
          <a:lstStyle/>
          <a:p>
            <a:pPr marR="5080" algn="just">
              <a:lnSpc>
                <a:spcPts val="4000"/>
              </a:lnSpc>
              <a:spcBef>
                <a:spcPts val="1300"/>
              </a:spcBef>
            </a:pPr>
            <a:r>
              <a:rPr sz="3200" spc="-10" dirty="0">
                <a:latin typeface="Calibri" panose="020F0502020204030204"/>
                <a:cs typeface="Calibri" panose="020F0502020204030204"/>
              </a:rPr>
              <a:t>TRIZ was established based on the analysis of thousands of invention patents. </a:t>
            </a:r>
            <a:r>
              <a:rPr lang="en-US" sz="3200" spc="-10" dirty="0">
                <a:latin typeface="Calibri" panose="020F0502020204030204"/>
                <a:cs typeface="Calibri" panose="020F0502020204030204"/>
              </a:rPr>
              <a:t>The </a:t>
            </a:r>
            <a:r>
              <a:rPr sz="3200" spc="-10" dirty="0">
                <a:latin typeface="Calibri" panose="020F0502020204030204"/>
                <a:cs typeface="Calibri" panose="020F0502020204030204"/>
              </a:rPr>
              <a:t>principle is to identify and respond to systemic contradictions in the innovation process.</a:t>
            </a:r>
            <a:r>
              <a:rPr lang="en-US" sz="3200" spc="-10" dirty="0">
                <a:latin typeface="Calibri" panose="020F0502020204030204"/>
                <a:cs typeface="Calibri" panose="020F0502020204030204"/>
              </a:rPr>
              <a:t> </a:t>
            </a:r>
            <a:endParaRPr lang="en-US" sz="3200" spc="-10" dirty="0">
              <a:latin typeface="Calibri" panose="020F0502020204030204"/>
              <a:cs typeface="Calibri" panose="020F0502020204030204"/>
            </a:endParaRPr>
          </a:p>
          <a:p>
            <a:pPr marR="5080" algn="just">
              <a:lnSpc>
                <a:spcPts val="4000"/>
              </a:lnSpc>
              <a:spcBef>
                <a:spcPts val="1300"/>
              </a:spcBef>
            </a:pPr>
            <a:endParaRPr lang="en-US" altLang="en-US" sz="3200" b="1" i="1" u="sng" spc="-10" dirty="0">
              <a:latin typeface="Calibri" panose="020F0502020204030204"/>
              <a:cs typeface="Calibri" panose="020F0502020204030204"/>
              <a:sym typeface="+mn-ea"/>
            </a:endParaRPr>
          </a:p>
          <a:p>
            <a:pPr marR="5080" algn="just">
              <a:lnSpc>
                <a:spcPts val="4000"/>
              </a:lnSpc>
              <a:spcBef>
                <a:spcPts val="1300"/>
              </a:spcBef>
            </a:pPr>
            <a:r>
              <a:rPr lang="en-US" altLang="en-US" sz="3200" b="1" i="1" u="sng" spc="-10" dirty="0">
                <a:latin typeface="Calibri" panose="020F0502020204030204"/>
                <a:cs typeface="Calibri" panose="020F0502020204030204"/>
                <a:sym typeface="+mn-ea"/>
              </a:rPr>
              <a:t>Contradiction Matrix: </a:t>
            </a:r>
            <a:endParaRPr lang="en-US" altLang="en-US" sz="3200" b="1" i="1" u="sng" spc="-10" dirty="0">
              <a:latin typeface="Calibri" panose="020F0502020204030204"/>
              <a:cs typeface="Calibri" panose="020F0502020204030204"/>
              <a:sym typeface="+mn-ea"/>
            </a:endParaRPr>
          </a:p>
          <a:p>
            <a:pPr marR="5080" algn="just">
              <a:lnSpc>
                <a:spcPts val="4000"/>
              </a:lnSpc>
              <a:spcBef>
                <a:spcPts val="1300"/>
              </a:spcBef>
            </a:pPr>
            <a:r>
              <a:rPr lang="en-US" altLang="en-US" sz="3200" spc="-10" dirty="0">
                <a:latin typeface="Calibri" panose="020F0502020204030204"/>
                <a:cs typeface="Calibri" panose="020F0502020204030204"/>
                <a:sym typeface="+mn-ea"/>
              </a:rPr>
              <a:t>A tool that helps innovators find suggestions for resolving principles based on the specific technical contradictions they face.</a:t>
            </a:r>
            <a:endParaRPr lang="en-US" altLang="en-US" sz="3200" spc="-10" dirty="0">
              <a:latin typeface="Calibri" panose="020F0502020204030204"/>
              <a:cs typeface="Calibri" panose="020F0502020204030204"/>
              <a:sym typeface="+mn-ea"/>
            </a:endParaRPr>
          </a:p>
          <a:p>
            <a:pPr marR="5080" algn="just">
              <a:lnSpc>
                <a:spcPts val="4000"/>
              </a:lnSpc>
              <a:spcBef>
                <a:spcPts val="1300"/>
              </a:spcBef>
            </a:pPr>
            <a:endParaRPr lang="en-US" altLang="en-US" sz="3200" spc="-10" dirty="0">
              <a:latin typeface="Calibri" panose="020F0502020204030204"/>
              <a:cs typeface="Calibri" panose="020F0502020204030204"/>
              <a:sym typeface="+mn-ea"/>
            </a:endParaRPr>
          </a:p>
          <a:p>
            <a:pPr marR="5080" algn="just">
              <a:lnSpc>
                <a:spcPts val="4000"/>
              </a:lnSpc>
              <a:spcBef>
                <a:spcPts val="1300"/>
              </a:spcBef>
            </a:pPr>
            <a:r>
              <a:rPr lang="en-US" altLang="en-US" sz="3200" b="1" i="1" u="sng" spc="-10" dirty="0">
                <a:latin typeface="Calibri" panose="020F0502020204030204"/>
                <a:cs typeface="Calibri" panose="020F0502020204030204"/>
                <a:sym typeface="+mn-ea"/>
              </a:rPr>
              <a:t>40 principles of invention:</a:t>
            </a:r>
            <a:endParaRPr lang="en-US" altLang="en-US" sz="3200" b="1" i="1" u="sng" spc="-10" dirty="0">
              <a:latin typeface="Calibri" panose="020F0502020204030204"/>
              <a:cs typeface="Calibri" panose="020F0502020204030204"/>
              <a:sym typeface="+mn-ea"/>
            </a:endParaRPr>
          </a:p>
          <a:p>
            <a:pPr marR="5080" algn="just">
              <a:lnSpc>
                <a:spcPts val="4000"/>
              </a:lnSpc>
              <a:spcBef>
                <a:spcPts val="1300"/>
              </a:spcBef>
            </a:pPr>
            <a:r>
              <a:rPr lang="en-US" altLang="en-US" sz="3200" spc="-10" dirty="0">
                <a:latin typeface="Calibri" panose="020F0502020204030204"/>
                <a:cs typeface="Calibri" panose="020F0502020204030204"/>
                <a:sym typeface="+mn-ea"/>
              </a:rPr>
              <a:t>Provide conceptual solutions to creatively resolve technical and physical contradictions.</a:t>
            </a:r>
            <a:endParaRPr lang="en-US" altLang="en-US" sz="3200" spc="-10" dirty="0">
              <a:latin typeface="Calibri" panose="020F0502020204030204"/>
              <a:cs typeface="Calibri" panose="020F0502020204030204"/>
              <a:sym typeface="+mn-ea"/>
            </a:endParaRPr>
          </a:p>
          <a:p>
            <a:pPr marR="5080" algn="just">
              <a:lnSpc>
                <a:spcPts val="4000"/>
              </a:lnSpc>
              <a:spcBef>
                <a:spcPts val="1300"/>
              </a:spcBef>
            </a:pPr>
            <a:endParaRPr lang="en-US" altLang="en-US" sz="3200" spc="-10" dirty="0">
              <a:latin typeface="Calibri" panose="020F0502020204030204"/>
              <a:cs typeface="Calibri" panose="020F0502020204030204"/>
              <a:sym typeface="+mn-ea"/>
            </a:endParaRPr>
          </a:p>
          <a:p>
            <a:pPr marR="5080" algn="just">
              <a:lnSpc>
                <a:spcPts val="4000"/>
              </a:lnSpc>
              <a:spcBef>
                <a:spcPts val="1300"/>
              </a:spcBef>
            </a:pPr>
            <a:r>
              <a:rPr lang="en-US" altLang="en-US" sz="3200" b="1" i="1" u="sng" spc="-10" dirty="0">
                <a:latin typeface="Calibri" panose="020F0502020204030204"/>
                <a:cs typeface="Calibri" panose="020F0502020204030204"/>
                <a:sym typeface="+mn-ea"/>
              </a:rPr>
              <a:t>Ideal Final Result (IFR):</a:t>
            </a:r>
            <a:endParaRPr lang="en-US" altLang="en-US" sz="3200" b="1" i="1" u="sng" spc="-10" dirty="0">
              <a:latin typeface="Calibri" panose="020F0502020204030204"/>
              <a:cs typeface="Calibri" panose="020F0502020204030204"/>
              <a:sym typeface="+mn-ea"/>
            </a:endParaRPr>
          </a:p>
          <a:p>
            <a:pPr marR="5080" algn="just">
              <a:lnSpc>
                <a:spcPts val="4000"/>
              </a:lnSpc>
              <a:spcBef>
                <a:spcPts val="1300"/>
              </a:spcBef>
            </a:pPr>
            <a:r>
              <a:rPr lang="en-US" altLang="en-US" sz="3200" spc="-10" dirty="0">
                <a:latin typeface="Calibri" panose="020F0502020204030204"/>
                <a:cs typeface="Calibri" panose="020F0502020204030204"/>
                <a:sym typeface="+mn-ea"/>
              </a:rPr>
              <a:t>TRIZ encourages idealized solutions that solve problems with minimal effort and resources, often by providing a problem-free system or environment.</a:t>
            </a:r>
            <a:endParaRPr lang="en-US" altLang="en-US" sz="3200" spc="-10" dirty="0">
              <a:latin typeface="Calibri" panose="020F0502020204030204"/>
              <a:cs typeface="Calibri" panose="020F0502020204030204"/>
              <a:sym typeface="+mn-ea"/>
            </a:endParaRPr>
          </a:p>
          <a:p>
            <a:pPr marR="5080" algn="just">
              <a:lnSpc>
                <a:spcPts val="4000"/>
              </a:lnSpc>
              <a:spcBef>
                <a:spcPts val="1300"/>
              </a:spcBef>
            </a:pPr>
            <a:endParaRPr lang="en-US" altLang="en-US" sz="3200" spc="-10" dirty="0">
              <a:latin typeface="Calibri" panose="020F0502020204030204"/>
              <a:cs typeface="Calibri" panose="020F0502020204030204"/>
              <a:sym typeface="+mn-ea"/>
            </a:endParaRPr>
          </a:p>
          <a:p>
            <a:pPr marR="5080" algn="just">
              <a:lnSpc>
                <a:spcPts val="4000"/>
              </a:lnSpc>
              <a:spcBef>
                <a:spcPts val="1300"/>
              </a:spcBef>
              <a:buClrTx/>
              <a:buSzTx/>
              <a:buFontTx/>
            </a:pPr>
            <a:r>
              <a:rPr lang="en-US" altLang="en-US" sz="3200" b="1" i="1" u="sng" spc="-10" dirty="0">
                <a:latin typeface="Calibri" panose="020F0502020204030204"/>
                <a:cs typeface="Calibri" panose="020F0502020204030204"/>
                <a:sym typeface="+mn-ea"/>
              </a:rPr>
              <a:t>Resources &amp; Trend Analysis:</a:t>
            </a:r>
            <a:endParaRPr lang="en-US" altLang="en-US" sz="3200" b="1" i="1" u="sng" spc="-10" dirty="0">
              <a:latin typeface="Calibri" panose="020F0502020204030204"/>
              <a:cs typeface="Calibri" panose="020F0502020204030204"/>
              <a:sym typeface="+mn-ea"/>
            </a:endParaRPr>
          </a:p>
          <a:p>
            <a:pPr marR="5080" algn="just">
              <a:lnSpc>
                <a:spcPts val="4000"/>
              </a:lnSpc>
              <a:spcBef>
                <a:spcPts val="1300"/>
              </a:spcBef>
              <a:buClrTx/>
              <a:buSzTx/>
              <a:buFontTx/>
            </a:pPr>
            <a:r>
              <a:rPr lang="en-US" altLang="en-US" sz="3200" spc="-10" dirty="0">
                <a:latin typeface="Calibri" panose="020F0502020204030204"/>
                <a:cs typeface="Calibri" panose="020F0502020204030204"/>
                <a:sym typeface="+mn-ea"/>
              </a:rPr>
              <a:t>Solve problems using existing resources and anticipating future changes in technology and markets.</a:t>
            </a:r>
            <a:endParaRPr lang="en-US" altLang="en-US" sz="3200" spc="-10" dirty="0">
              <a:latin typeface="Calibri" panose="020F0502020204030204"/>
              <a:cs typeface="Calibri" panose="020F0502020204030204"/>
              <a:sym typeface="+mn-ea"/>
            </a:endParaRPr>
          </a:p>
        </p:txBody>
      </p:sp>
      <p:sp>
        <p:nvSpPr>
          <p:cNvPr id="35" name="object 66"/>
          <p:cNvSpPr txBox="1"/>
          <p:nvPr/>
        </p:nvSpPr>
        <p:spPr>
          <a:xfrm>
            <a:off x="20881693" y="20550000"/>
            <a:ext cx="6790086" cy="4145280"/>
          </a:xfrm>
          <a:prstGeom prst="rect">
            <a:avLst/>
          </a:prstGeom>
        </p:spPr>
        <p:txBody>
          <a:bodyPr vert="horz" wrap="square" lIns="0" tIns="42052" rIns="0" bIns="0" rtlCol="0">
            <a:spAutoFit/>
          </a:bodyPr>
          <a:lstStyle/>
          <a:p>
            <a:pPr marR="5080" algn="just" fontAlgn="auto">
              <a:lnSpc>
                <a:spcPts val="4000"/>
              </a:lnSpc>
              <a:spcBef>
                <a:spcPts val="1300"/>
              </a:spcBef>
            </a:pPr>
            <a:r>
              <a:rPr lang="en-US" sz="3200" i="1" spc="-10" dirty="0">
                <a:latin typeface="Calibri" panose="020F0502020204030204"/>
                <a:cs typeface="Calibri" panose="020F0502020204030204"/>
              </a:rPr>
              <a:t>Cost-benefit analysis provides decision-makers with a clear financial perspective and helps measure the long-term value and potential return of an investment. This module will provide a cost-benefit comparison of using traditional manual inspections versus automated solutions proposed using the TRIZ approach. </a:t>
            </a:r>
            <a:endParaRPr lang="en-US" sz="3200" i="1" spc="-10" dirty="0">
              <a:latin typeface="Calibri" panose="020F0502020204030204"/>
              <a:cs typeface="Calibri" panose="020F0502020204030204"/>
            </a:endParaRPr>
          </a:p>
        </p:txBody>
      </p:sp>
      <p:sp>
        <p:nvSpPr>
          <p:cNvPr id="37" name="文本框 36"/>
          <p:cNvSpPr txBox="1"/>
          <p:nvPr/>
        </p:nvSpPr>
        <p:spPr>
          <a:xfrm>
            <a:off x="2321202" y="29542286"/>
            <a:ext cx="8506123" cy="12597765"/>
          </a:xfrm>
          <a:prstGeom prst="rect">
            <a:avLst/>
          </a:prstGeom>
          <a:noFill/>
        </p:spPr>
        <p:txBody>
          <a:bodyPr wrap="square" rtlCol="0">
            <a:spAutoFit/>
          </a:bodyPr>
          <a:lstStyle/>
          <a:p>
            <a:pPr marR="5080">
              <a:lnSpc>
                <a:spcPts val="4000"/>
              </a:lnSpc>
              <a:spcBef>
                <a:spcPts val="1300"/>
              </a:spcBef>
            </a:pPr>
            <a:r>
              <a:rPr lang="en-US" altLang="zh-CN" sz="3200" i="1" spc="-10" dirty="0">
                <a:latin typeface="Calibri" panose="020F0502020204030204"/>
                <a:cs typeface="Calibri" panose="020F0502020204030204"/>
              </a:rPr>
              <a:t>Through the TRIZ approach, we find that not only can existing processes be optimized, but new solutions can be revealed that might have been overlooked in the past. Cost-benefit analysis shows that although the TRIZ solution requires an initial investment, the long-term benefits in terms of increased productivity and reduced operating costs are clear.</a:t>
            </a:r>
            <a:endParaRPr lang="en-US" altLang="zh-CN" sz="3200" i="1" spc="-10" dirty="0">
              <a:latin typeface="Calibri" panose="020F0502020204030204"/>
              <a:cs typeface="Calibri" panose="020F0502020204030204"/>
            </a:endParaRPr>
          </a:p>
          <a:p>
            <a:pPr marR="5080">
              <a:lnSpc>
                <a:spcPts val="4000"/>
              </a:lnSpc>
              <a:spcBef>
                <a:spcPts val="1300"/>
              </a:spcBef>
            </a:pPr>
            <a:endParaRPr lang="en-US" altLang="zh-CN" sz="3200" i="1" spc="-10" dirty="0">
              <a:latin typeface="Calibri" panose="020F0502020204030204"/>
              <a:cs typeface="Calibri" panose="020F0502020204030204"/>
            </a:endParaRPr>
          </a:p>
          <a:p>
            <a:pPr marR="5080">
              <a:lnSpc>
                <a:spcPts val="4000"/>
              </a:lnSpc>
              <a:spcBef>
                <a:spcPts val="1300"/>
              </a:spcBef>
            </a:pPr>
            <a:r>
              <a:rPr lang="en-US" altLang="zh-CN" sz="3200" i="1" spc="-10" dirty="0">
                <a:latin typeface="Calibri" panose="020F0502020204030204"/>
                <a:cs typeface="Calibri" panose="020F0502020204030204"/>
              </a:rPr>
              <a:t>The TRIZ method has broad application prospects beyond pill production. As technology develops, we expect TRIZ will continue to drive innovation across industries and solve more complex design and engineering problems. TRIZ not only addresses current challenges, but also predicts and shapes future technology trends, driving continuous improvement and value creation.</a:t>
            </a:r>
            <a:endParaRPr lang="en-US" altLang="zh-CN" sz="3200" i="1" spc="-10" dirty="0">
              <a:latin typeface="Calibri" panose="020F0502020204030204"/>
              <a:cs typeface="Calibri" panose="020F0502020204030204"/>
            </a:endParaRPr>
          </a:p>
          <a:p>
            <a:pPr marR="5080">
              <a:lnSpc>
                <a:spcPts val="4000"/>
              </a:lnSpc>
              <a:spcBef>
                <a:spcPts val="1300"/>
              </a:spcBef>
            </a:pPr>
            <a:endParaRPr lang="en-US" altLang="zh-CN" sz="3200" i="1" spc="-10" dirty="0">
              <a:latin typeface="Calibri" panose="020F0502020204030204"/>
              <a:cs typeface="Calibri" panose="020F0502020204030204"/>
            </a:endParaRPr>
          </a:p>
          <a:p>
            <a:pPr marR="5080">
              <a:lnSpc>
                <a:spcPts val="4000"/>
              </a:lnSpc>
              <a:spcBef>
                <a:spcPts val="1300"/>
              </a:spcBef>
            </a:pPr>
            <a:r>
              <a:rPr lang="en-US" altLang="zh-CN" sz="3200" i="1" spc="-10" dirty="0">
                <a:latin typeface="Calibri" panose="020F0502020204030204"/>
                <a:cs typeface="Calibri" panose="020F0502020204030204"/>
              </a:rPr>
              <a:t>In the future, TRIZ will not only be a tool for engineers or product developers, but a valuable asset for anyone seeking innovation and hoping to find a clear path in complex situations.</a:t>
            </a:r>
            <a:endParaRPr lang="en-US" altLang="zh-CN" sz="3200" i="1" spc="-10" dirty="0">
              <a:latin typeface="Calibri" panose="020F0502020204030204"/>
              <a:cs typeface="Calibri" panose="020F0502020204030204"/>
            </a:endParaRPr>
          </a:p>
          <a:p>
            <a:endParaRPr kumimoji="1" lang="zh-CN" altLang="en-US" dirty="0"/>
          </a:p>
          <a:p>
            <a:endParaRPr kumimoji="1" lang="zh-CN" altLang="en-US" dirty="0"/>
          </a:p>
        </p:txBody>
      </p:sp>
      <p:sp>
        <p:nvSpPr>
          <p:cNvPr id="39" name="Text Box 12"/>
          <p:cNvSpPr txBox="1"/>
          <p:nvPr/>
        </p:nvSpPr>
        <p:spPr>
          <a:xfrm>
            <a:off x="7277031" y="3771725"/>
            <a:ext cx="15721148" cy="570865"/>
          </a:xfrm>
          <a:prstGeom prst="rect">
            <a:avLst/>
          </a:prstGeom>
          <a:noFill/>
        </p:spPr>
        <p:txBody>
          <a:bodyPr wrap="square" rtlCol="0">
            <a:spAutoFit/>
          </a:bodyPr>
          <a:lstStyle>
            <a:defPPr>
              <a:defRPr lang="en-US"/>
            </a:defPPr>
            <a:lvl1pPr>
              <a:defRPr sz="4800" baseline="26000">
                <a:latin typeface="Arial" panose="020B0604020202020204"/>
                <a:cs typeface="Arial" panose="020B0604020202020204"/>
              </a:defRPr>
            </a:lvl1pPr>
          </a:lstStyle>
          <a:p>
            <a:pPr algn="ctr"/>
            <a:r>
              <a:rPr lang="en-US" altLang="en-US" b="1" i="1" dirty="0">
                <a:latin typeface="Calibri" panose="020F0502020204030204" pitchFamily="34" charset="0"/>
                <a:cs typeface="Calibri" panose="020F0502020204030204" pitchFamily="34" charset="0"/>
              </a:rPr>
              <a:t>Group 3b: Yubo</a:t>
            </a:r>
            <a:r>
              <a:rPr lang="zh-CN" altLang="en-US" b="1" i="1" dirty="0">
                <a:latin typeface="Calibri" panose="020F0502020204030204" pitchFamily="34" charset="0"/>
                <a:cs typeface="Calibri" panose="020F0502020204030204" pitchFamily="34" charset="0"/>
              </a:rPr>
              <a:t> </a:t>
            </a:r>
            <a:r>
              <a:rPr lang="en-US" altLang="en-US" b="1" i="1" dirty="0">
                <a:latin typeface="Calibri" panose="020F0502020204030204" pitchFamily="34" charset="0"/>
                <a:cs typeface="Calibri" panose="020F0502020204030204" pitchFamily="34" charset="0"/>
              </a:rPr>
              <a:t>Xu &amp; </a:t>
            </a:r>
            <a:r>
              <a:rPr lang="en-US" altLang="en-US" b="1" i="1" dirty="0" err="1">
                <a:latin typeface="Calibri" panose="020F0502020204030204" pitchFamily="34" charset="0"/>
                <a:cs typeface="Calibri" panose="020F0502020204030204" pitchFamily="34" charset="0"/>
              </a:rPr>
              <a:t>Nannan</a:t>
            </a:r>
            <a:r>
              <a:rPr lang="zh-CN" altLang="en-US" b="1" i="1" dirty="0">
                <a:latin typeface="Calibri" panose="020F0502020204030204" pitchFamily="34" charset="0"/>
                <a:cs typeface="Calibri" panose="020F0502020204030204" pitchFamily="34" charset="0"/>
              </a:rPr>
              <a:t> </a:t>
            </a:r>
            <a:r>
              <a:rPr lang="en-US" altLang="en-US" b="1" i="1" dirty="0">
                <a:latin typeface="Calibri" panose="020F0502020204030204" pitchFamily="34" charset="0"/>
                <a:cs typeface="Calibri" panose="020F0502020204030204" pitchFamily="34" charset="0"/>
              </a:rPr>
              <a:t>Huang</a:t>
            </a:r>
            <a:endParaRPr lang="en-US" b="1" i="1" dirty="0">
              <a:latin typeface="Calibri" panose="020F0502020204030204" pitchFamily="34" charset="0"/>
              <a:cs typeface="Calibri" panose="020F0502020204030204" pitchFamily="34" charset="0"/>
            </a:endParaRPr>
          </a:p>
        </p:txBody>
      </p:sp>
      <p:sp>
        <p:nvSpPr>
          <p:cNvPr id="40" name="Text Box 12"/>
          <p:cNvSpPr txBox="1"/>
          <p:nvPr/>
        </p:nvSpPr>
        <p:spPr>
          <a:xfrm>
            <a:off x="10794365" y="4316095"/>
            <a:ext cx="8854440" cy="603885"/>
          </a:xfrm>
          <a:prstGeom prst="rect">
            <a:avLst/>
          </a:prstGeom>
          <a:noFill/>
        </p:spPr>
        <p:txBody>
          <a:bodyPr wrap="square" rtlCol="0">
            <a:spAutoFit/>
          </a:bodyPr>
          <a:lstStyle>
            <a:defPPr>
              <a:defRPr lang="en-US"/>
            </a:defPPr>
            <a:lvl1pPr>
              <a:defRPr sz="4800" baseline="26000">
                <a:latin typeface="Arial" panose="020B0604020202020204"/>
                <a:cs typeface="Arial" panose="020B0604020202020204"/>
              </a:defRPr>
            </a:lvl1pPr>
          </a:lstStyle>
          <a:p>
            <a:pPr marR="5080" algn="ctr">
              <a:lnSpc>
                <a:spcPts val="4000"/>
              </a:lnSpc>
              <a:spcBef>
                <a:spcPts val="1300"/>
              </a:spcBef>
            </a:pPr>
            <a:r>
              <a:rPr lang="en-US" b="1" i="1" u="sng" spc="-10" baseline="0" dirty="0">
                <a:latin typeface="Calibri" panose="020F0502020204030204" pitchFamily="34" charset="0"/>
                <a:cs typeface="Calibri" panose="020F0502020204030204" pitchFamily="34" charset="0"/>
              </a:rPr>
              <a:t>INTRODUCTION OF TRIZ METHOD</a:t>
            </a:r>
            <a:endParaRPr lang="en-US" b="1" i="1" u="sng" spc="-10" baseline="0" dirty="0">
              <a:latin typeface="Calibri" panose="020F0502020204030204" pitchFamily="34" charset="0"/>
              <a:cs typeface="Calibri" panose="020F0502020204030204" pitchFamily="34" charset="0"/>
            </a:endParaRPr>
          </a:p>
        </p:txBody>
      </p:sp>
      <p:sp>
        <p:nvSpPr>
          <p:cNvPr id="4" name="圆角矩形 3"/>
          <p:cNvSpPr/>
          <p:nvPr/>
        </p:nvSpPr>
        <p:spPr>
          <a:xfrm>
            <a:off x="1240365" y="4900105"/>
            <a:ext cx="5338370" cy="102917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Text Box 12"/>
          <p:cNvSpPr txBox="1"/>
          <p:nvPr/>
        </p:nvSpPr>
        <p:spPr>
          <a:xfrm>
            <a:off x="1561194" y="5150950"/>
            <a:ext cx="5338370" cy="639534"/>
          </a:xfrm>
          <a:prstGeom prst="rect">
            <a:avLst/>
          </a:prstGeom>
          <a:noFill/>
        </p:spPr>
        <p:txBody>
          <a:bodyPr wrap="square" rtlCol="0">
            <a:spAutoFit/>
          </a:bodyPr>
          <a:lstStyle>
            <a:defPPr>
              <a:defRPr lang="en-US"/>
            </a:defPPr>
            <a:lvl1pPr>
              <a:defRPr sz="4800"/>
            </a:lvl1pPr>
          </a:lstStyle>
          <a:p>
            <a:pPr marR="5080">
              <a:lnSpc>
                <a:spcPts val="4000"/>
              </a:lnSpc>
              <a:spcBef>
                <a:spcPts val="1300"/>
              </a:spcBef>
            </a:pPr>
            <a:r>
              <a:rPr lang="en-US" altLang="zh-CN" b="1" i="1" spc="-10" dirty="0">
                <a:latin typeface="Calibri" panose="020F0502020204030204"/>
                <a:cs typeface="Calibri" panose="020F0502020204030204"/>
              </a:rPr>
              <a:t>1.	background</a:t>
            </a:r>
            <a:endParaRPr lang="en-US" b="1" i="1" spc="-10" dirty="0">
              <a:latin typeface="Calibri" panose="020F0502020204030204"/>
              <a:cs typeface="Calibri" panose="020F0502020204030204"/>
            </a:endParaRPr>
          </a:p>
        </p:txBody>
      </p:sp>
      <p:sp>
        <p:nvSpPr>
          <p:cNvPr id="5" name="圆角矩形 4"/>
          <p:cNvSpPr/>
          <p:nvPr/>
        </p:nvSpPr>
        <p:spPr>
          <a:xfrm>
            <a:off x="18658840" y="4973955"/>
            <a:ext cx="6819265" cy="102933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Text Box 12"/>
          <p:cNvSpPr txBox="1"/>
          <p:nvPr/>
        </p:nvSpPr>
        <p:spPr>
          <a:xfrm>
            <a:off x="19130642" y="5254431"/>
            <a:ext cx="8832841" cy="603885"/>
          </a:xfrm>
          <a:prstGeom prst="rect">
            <a:avLst/>
          </a:prstGeom>
          <a:noFill/>
        </p:spPr>
        <p:txBody>
          <a:bodyPr wrap="square" rtlCol="0">
            <a:spAutoFit/>
          </a:bodyPr>
          <a:lstStyle>
            <a:defPPr>
              <a:defRPr lang="en-US"/>
            </a:defPPr>
            <a:lvl1pPr>
              <a:defRPr sz="4800" b="1">
                <a:latin typeface="Arial" panose="020B0604020202020204" pitchFamily="34" charset="0"/>
                <a:cs typeface="Arial" panose="020B0604020202020204" pitchFamily="34" charset="0"/>
              </a:defRPr>
            </a:lvl1pPr>
          </a:lstStyle>
          <a:p>
            <a:pPr marR="5080">
              <a:lnSpc>
                <a:spcPts val="4000"/>
              </a:lnSpc>
              <a:spcBef>
                <a:spcPts val="1300"/>
              </a:spcBef>
            </a:pPr>
            <a:r>
              <a:rPr lang="en-US" altLang="zh-CN" i="1" spc="-10" dirty="0">
                <a:latin typeface="Calibri" panose="020F0502020204030204"/>
                <a:cs typeface="Calibri" panose="020F0502020204030204"/>
              </a:rPr>
              <a:t>3.	</a:t>
            </a:r>
            <a:r>
              <a:rPr lang="en-US" i="1" spc="-10" dirty="0">
                <a:latin typeface="Calibri" panose="020F0502020204030204"/>
                <a:cs typeface="Calibri" panose="020F0502020204030204"/>
              </a:rPr>
              <a:t>Application of TRIZ</a:t>
            </a:r>
            <a:endParaRPr lang="en-US" i="1" spc="-10" dirty="0">
              <a:latin typeface="Calibri" panose="020F0502020204030204"/>
              <a:cs typeface="Calibri" panose="020F0502020204030204"/>
            </a:endParaRPr>
          </a:p>
        </p:txBody>
      </p:sp>
      <p:sp>
        <p:nvSpPr>
          <p:cNvPr id="8" name="圆角矩形 7"/>
          <p:cNvSpPr/>
          <p:nvPr/>
        </p:nvSpPr>
        <p:spPr>
          <a:xfrm>
            <a:off x="1240362" y="10526308"/>
            <a:ext cx="4218326" cy="102917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12"/>
          <p:cNvSpPr txBox="1"/>
          <p:nvPr/>
        </p:nvSpPr>
        <p:spPr>
          <a:xfrm>
            <a:off x="1659550" y="10792440"/>
            <a:ext cx="3897497" cy="603885"/>
          </a:xfrm>
          <a:prstGeom prst="rect">
            <a:avLst/>
          </a:prstGeom>
          <a:noFill/>
        </p:spPr>
        <p:txBody>
          <a:bodyPr wrap="square" rtlCol="0">
            <a:spAutoFit/>
          </a:bodyPr>
          <a:lstStyle>
            <a:defPPr>
              <a:defRPr lang="en-US"/>
            </a:defPPr>
            <a:lvl1pPr>
              <a:defRPr sz="4800"/>
            </a:lvl1pPr>
          </a:lstStyle>
          <a:p>
            <a:pPr marR="5080">
              <a:lnSpc>
                <a:spcPts val="4000"/>
              </a:lnSpc>
              <a:spcBef>
                <a:spcPts val="1300"/>
              </a:spcBef>
            </a:pPr>
            <a:r>
              <a:rPr lang="en-US" altLang="zh-CN" b="1" i="1" spc="-10" dirty="0">
                <a:latin typeface="Calibri" panose="020F0502020204030204"/>
                <a:cs typeface="Calibri" panose="020F0502020204030204"/>
              </a:rPr>
              <a:t>2.	Principles</a:t>
            </a:r>
            <a:endParaRPr lang="en-US" b="1" i="1" spc="-10" dirty="0">
              <a:latin typeface="Calibri" panose="020F0502020204030204"/>
              <a:cs typeface="Calibri" panose="020F0502020204030204"/>
            </a:endParaRPr>
          </a:p>
        </p:txBody>
      </p:sp>
      <p:sp>
        <p:nvSpPr>
          <p:cNvPr id="12" name="object 66"/>
          <p:cNvSpPr txBox="1"/>
          <p:nvPr/>
        </p:nvSpPr>
        <p:spPr>
          <a:xfrm>
            <a:off x="17241913" y="24958319"/>
            <a:ext cx="10435944" cy="6530975"/>
          </a:xfrm>
          <a:prstGeom prst="rect">
            <a:avLst/>
          </a:prstGeom>
        </p:spPr>
        <p:txBody>
          <a:bodyPr vert="horz" wrap="square" lIns="0" tIns="42052" rIns="0" bIns="0" rtlCol="0">
            <a:spAutoFit/>
          </a:bodyPr>
          <a:lstStyle/>
          <a:p>
            <a:pPr marR="5080" algn="just" fontAlgn="auto">
              <a:lnSpc>
                <a:spcPts val="4000"/>
              </a:lnSpc>
              <a:spcBef>
                <a:spcPts val="1300"/>
              </a:spcBef>
            </a:pPr>
            <a:r>
              <a:rPr lang="en-US" sz="3200" i="1" spc="-10" dirty="0">
                <a:latin typeface="Calibri" panose="020F0502020204030204"/>
                <a:cs typeface="Calibri" panose="020F0502020204030204"/>
              </a:rPr>
              <a:t>Manual inspection: Consideration needs to be given to workers’ hourly wages, training costs, loss costs due to errors, and possible production delays caused by manual inspections. Although the initial investment is lower, long-term costs can increase.</a:t>
            </a:r>
            <a:endParaRPr lang="en-US" sz="3200" i="1" spc="-10" dirty="0">
              <a:latin typeface="Calibri" panose="020F0502020204030204"/>
              <a:cs typeface="Calibri" panose="020F0502020204030204"/>
            </a:endParaRPr>
          </a:p>
          <a:p>
            <a:pPr marR="5080" algn="just" fontAlgn="auto">
              <a:lnSpc>
                <a:spcPts val="4000"/>
              </a:lnSpc>
              <a:spcBef>
                <a:spcPts val="1300"/>
              </a:spcBef>
            </a:pPr>
            <a:endParaRPr lang="en-US" sz="3200" i="1" spc="-10" dirty="0">
              <a:latin typeface="Calibri" panose="020F0502020204030204"/>
              <a:cs typeface="Calibri" panose="020F0502020204030204"/>
            </a:endParaRPr>
          </a:p>
          <a:p>
            <a:pPr marR="5080" algn="just" fontAlgn="auto">
              <a:lnSpc>
                <a:spcPts val="4000"/>
              </a:lnSpc>
              <a:spcBef>
                <a:spcPts val="1300"/>
              </a:spcBef>
            </a:pPr>
            <a:r>
              <a:rPr lang="en-US" sz="3200" i="1" spc="-10" dirty="0">
                <a:latin typeface="Calibri" panose="020F0502020204030204"/>
                <a:cs typeface="Calibri" panose="020F0502020204030204"/>
              </a:rPr>
              <a:t>TRIZ method: The upfront investment includes equipment purchase and installation, system commissioning and staff training, but operating costs decrease over time due to reduced errors and increased efficiency. Although the initial investment is higher, in the long run it can reduce waste, increase output, and reduce overall production costs.</a:t>
            </a:r>
            <a:endParaRPr lang="en-US" sz="3200" i="1" spc="-10" dirty="0">
              <a:latin typeface="Calibri" panose="020F0502020204030204"/>
              <a:cs typeface="Calibri" panose="020F0502020204030204"/>
            </a:endParaRPr>
          </a:p>
        </p:txBody>
      </p:sp>
      <p:sp>
        <p:nvSpPr>
          <p:cNvPr id="14" name="圆角矩形 13"/>
          <p:cNvSpPr/>
          <p:nvPr/>
        </p:nvSpPr>
        <p:spPr>
          <a:xfrm>
            <a:off x="20958810" y="18883630"/>
            <a:ext cx="7146290" cy="102933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Text Box 12"/>
          <p:cNvSpPr txBox="1"/>
          <p:nvPr/>
        </p:nvSpPr>
        <p:spPr>
          <a:xfrm>
            <a:off x="21298535" y="19152870"/>
            <a:ext cx="6846570" cy="603885"/>
          </a:xfrm>
          <a:prstGeom prst="rect">
            <a:avLst/>
          </a:prstGeom>
          <a:noFill/>
        </p:spPr>
        <p:txBody>
          <a:bodyPr wrap="square" rtlCol="0">
            <a:spAutoFit/>
          </a:bodyPr>
          <a:lstStyle>
            <a:defPPr>
              <a:defRPr lang="en-US"/>
            </a:defPPr>
            <a:lvl1pPr>
              <a:defRPr sz="4800" b="1">
                <a:latin typeface="Arial" panose="020B0604020202020204" pitchFamily="34" charset="0"/>
                <a:cs typeface="Arial" panose="020B0604020202020204" pitchFamily="34" charset="0"/>
              </a:defRPr>
            </a:lvl1pPr>
          </a:lstStyle>
          <a:p>
            <a:pPr marR="5080">
              <a:lnSpc>
                <a:spcPts val="4000"/>
              </a:lnSpc>
              <a:spcBef>
                <a:spcPts val="1300"/>
              </a:spcBef>
            </a:pPr>
            <a:r>
              <a:rPr lang="en-US" altLang="zh-CN" i="1" spc="-10" dirty="0">
                <a:latin typeface="Calibri" panose="020F0502020204030204"/>
                <a:cs typeface="Calibri" panose="020F0502020204030204"/>
              </a:rPr>
              <a:t>4.	</a:t>
            </a:r>
            <a:r>
              <a:rPr i="1" spc="-10" dirty="0">
                <a:latin typeface="Calibri" panose="020F0502020204030204"/>
                <a:cs typeface="Calibri" panose="020F0502020204030204"/>
              </a:rPr>
              <a:t>Cost</a:t>
            </a:r>
            <a:r>
              <a:rPr lang="en-US" i="1" spc="-10" dirty="0">
                <a:latin typeface="Calibri" panose="020F0502020204030204"/>
                <a:cs typeface="Calibri" panose="020F0502020204030204"/>
              </a:rPr>
              <a:t>-b</a:t>
            </a:r>
            <a:r>
              <a:rPr i="1" spc="-10" dirty="0">
                <a:latin typeface="Calibri" panose="020F0502020204030204"/>
                <a:cs typeface="Calibri" panose="020F0502020204030204"/>
              </a:rPr>
              <a:t>enefit </a:t>
            </a:r>
            <a:r>
              <a:rPr lang="en-US" i="1" spc="-10" dirty="0">
                <a:latin typeface="Calibri" panose="020F0502020204030204"/>
                <a:cs typeface="Calibri" panose="020F0502020204030204"/>
              </a:rPr>
              <a:t>A</a:t>
            </a:r>
            <a:r>
              <a:rPr i="1" spc="-10" dirty="0">
                <a:latin typeface="Calibri" panose="020F0502020204030204"/>
                <a:cs typeface="Calibri" panose="020F0502020204030204"/>
              </a:rPr>
              <a:t>nalysis</a:t>
            </a:r>
            <a:endParaRPr i="1" spc="-10" dirty="0">
              <a:latin typeface="Calibri" panose="020F0502020204030204"/>
              <a:cs typeface="Calibri" panose="020F0502020204030204"/>
            </a:endParaRPr>
          </a:p>
        </p:txBody>
      </p:sp>
      <p:sp>
        <p:nvSpPr>
          <p:cNvPr id="18" name="圆角矩形 17"/>
          <p:cNvSpPr/>
          <p:nvPr/>
        </p:nvSpPr>
        <p:spPr>
          <a:xfrm>
            <a:off x="1240362" y="28223807"/>
            <a:ext cx="8001883" cy="102917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 Box 12"/>
          <p:cNvSpPr txBox="1"/>
          <p:nvPr/>
        </p:nvSpPr>
        <p:spPr>
          <a:xfrm>
            <a:off x="1762854" y="28502029"/>
            <a:ext cx="6956901" cy="603885"/>
          </a:xfrm>
          <a:prstGeom prst="rect">
            <a:avLst/>
          </a:prstGeom>
          <a:noFill/>
        </p:spPr>
        <p:txBody>
          <a:bodyPr wrap="square" rtlCol="0">
            <a:spAutoFit/>
          </a:bodyPr>
          <a:lstStyle>
            <a:defPPr>
              <a:defRPr lang="en-US"/>
            </a:defPPr>
            <a:lvl1pPr>
              <a:defRPr sz="4800" b="1">
                <a:latin typeface="Arial" panose="020B0604020202020204" pitchFamily="34" charset="0"/>
                <a:cs typeface="Arial" panose="020B0604020202020204" pitchFamily="34" charset="0"/>
              </a:defRPr>
            </a:lvl1pPr>
          </a:lstStyle>
          <a:p>
            <a:pPr marR="5080">
              <a:lnSpc>
                <a:spcPts val="4000"/>
              </a:lnSpc>
              <a:spcBef>
                <a:spcPts val="1300"/>
              </a:spcBef>
            </a:pPr>
            <a:r>
              <a:rPr lang="en-US" altLang="zh-CN" i="1" spc="-10" dirty="0">
                <a:latin typeface="Calibri" panose="020F0502020204030204"/>
                <a:cs typeface="Calibri" panose="020F0502020204030204"/>
              </a:rPr>
              <a:t>5.	</a:t>
            </a:r>
            <a:r>
              <a:rPr i="1" spc="-10" dirty="0">
                <a:latin typeface="Calibri" panose="020F0502020204030204"/>
                <a:cs typeface="Calibri" panose="020F0502020204030204"/>
              </a:rPr>
              <a:t>Conclusion&amp;Outlook</a:t>
            </a:r>
            <a:endParaRPr i="1" spc="-10" dirty="0">
              <a:latin typeface="Calibri" panose="020F0502020204030204"/>
              <a:cs typeface="Calibri" panose="020F0502020204030204"/>
            </a:endParaRPr>
          </a:p>
        </p:txBody>
      </p:sp>
      <p:sp>
        <p:nvSpPr>
          <p:cNvPr id="21" name="圆角矩形 20"/>
          <p:cNvSpPr/>
          <p:nvPr/>
        </p:nvSpPr>
        <p:spPr>
          <a:xfrm>
            <a:off x="13665835" y="37044630"/>
            <a:ext cx="4993640" cy="102933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Text Box 12"/>
          <p:cNvSpPr txBox="1"/>
          <p:nvPr/>
        </p:nvSpPr>
        <p:spPr>
          <a:xfrm>
            <a:off x="14122400" y="37317045"/>
            <a:ext cx="4046220" cy="603885"/>
          </a:xfrm>
          <a:prstGeom prst="rect">
            <a:avLst/>
          </a:prstGeom>
          <a:noFill/>
        </p:spPr>
        <p:txBody>
          <a:bodyPr wrap="square" rtlCol="0">
            <a:spAutoFit/>
          </a:bodyPr>
          <a:lstStyle>
            <a:defPPr>
              <a:defRPr lang="en-US"/>
            </a:defPPr>
            <a:lvl1pPr>
              <a:defRPr sz="4800" b="1">
                <a:latin typeface="Arial" panose="020B0604020202020204" pitchFamily="34" charset="0"/>
                <a:cs typeface="Arial" panose="020B0604020202020204" pitchFamily="34" charset="0"/>
              </a:defRPr>
            </a:lvl1pPr>
          </a:lstStyle>
          <a:p>
            <a:pPr marR="5080">
              <a:lnSpc>
                <a:spcPts val="4000"/>
              </a:lnSpc>
              <a:spcBef>
                <a:spcPts val="1300"/>
              </a:spcBef>
            </a:pPr>
            <a:r>
              <a:rPr lang="en-US" altLang="zh-CN" i="1" spc="-10" dirty="0">
                <a:latin typeface="Calibri" panose="020F0502020204030204"/>
                <a:cs typeface="Calibri" panose="020F0502020204030204"/>
              </a:rPr>
              <a:t>6.	</a:t>
            </a:r>
            <a:r>
              <a:rPr lang="en-US" altLang="en-GB" i="1" spc="-10" dirty="0">
                <a:latin typeface="Calibri" panose="020F0502020204030204"/>
                <a:cs typeface="Calibri" panose="020F0502020204030204"/>
              </a:rPr>
              <a:t>References</a:t>
            </a:r>
            <a:endParaRPr lang="en-US" altLang="en-GB" i="1" spc="-10" dirty="0">
              <a:latin typeface="Calibri" panose="020F0502020204030204"/>
              <a:cs typeface="Calibri" panose="020F0502020204030204"/>
            </a:endParaRPr>
          </a:p>
        </p:txBody>
      </p:sp>
      <p:sp>
        <p:nvSpPr>
          <p:cNvPr id="33" name="object 66"/>
          <p:cNvSpPr txBox="1"/>
          <p:nvPr/>
        </p:nvSpPr>
        <p:spPr>
          <a:xfrm>
            <a:off x="14537006" y="38335837"/>
            <a:ext cx="13626593" cy="3453130"/>
          </a:xfrm>
          <a:prstGeom prst="rect">
            <a:avLst/>
          </a:prstGeom>
        </p:spPr>
        <p:txBody>
          <a:bodyPr vert="horz" wrap="square" lIns="0" tIns="42052" rIns="0" bIns="0" rtlCol="0">
            <a:spAutoFit/>
          </a:bodyPr>
          <a:lstStyle/>
          <a:p>
            <a:pPr marR="5080" algn="just" fontAlgn="auto">
              <a:lnSpc>
                <a:spcPts val="4000"/>
              </a:lnSpc>
              <a:spcBef>
                <a:spcPts val="1300"/>
              </a:spcBef>
            </a:pPr>
            <a:r>
              <a:rPr lang="en-US" sz="3200" spc="-10" dirty="0">
                <a:latin typeface="Calibri" panose="020F0502020204030204"/>
                <a:cs typeface="Calibri" panose="020F0502020204030204"/>
              </a:rPr>
              <a:t>1. Prof. Dr. Dr. h.c. Florian Rupp, FIMA. “02_motivation_creativity.pdf of block-course Systematic Innovation”.  </a:t>
            </a:r>
            <a:r>
              <a:rPr lang="en-US" sz="3200" spc="-10" dirty="0">
                <a:latin typeface="Calibri" panose="020F0502020204030204"/>
                <a:cs typeface="Calibri" panose="020F0502020204030204"/>
                <a:sym typeface="+mn-ea"/>
              </a:rPr>
              <a:t>Durham university.</a:t>
            </a:r>
            <a:endParaRPr lang="en-US" sz="3200" spc="-10" dirty="0">
              <a:latin typeface="Calibri" panose="020F0502020204030204"/>
              <a:cs typeface="Calibri" panose="020F0502020204030204"/>
            </a:endParaRPr>
          </a:p>
          <a:p>
            <a:pPr marR="5080" algn="just" fontAlgn="auto">
              <a:lnSpc>
                <a:spcPts val="4000"/>
              </a:lnSpc>
              <a:spcBef>
                <a:spcPts val="1300"/>
              </a:spcBef>
            </a:pPr>
            <a:r>
              <a:rPr lang="en-US" sz="3200" spc="-10" dirty="0">
                <a:latin typeface="Calibri" panose="020F0502020204030204"/>
                <a:cs typeface="Calibri" panose="020F0502020204030204"/>
              </a:rPr>
              <a:t>2. Altshuller, G. (1999). "The Innovation Algorithm: TRIZ, systematic innovation, and technical creativity". Worcester, MA: Technical Innovation Center, Inc.</a:t>
            </a:r>
            <a:endParaRPr lang="en-US" sz="3200" spc="-10" dirty="0">
              <a:latin typeface="Calibri" panose="020F0502020204030204"/>
              <a:cs typeface="Calibri" panose="020F0502020204030204"/>
            </a:endParaRPr>
          </a:p>
          <a:p>
            <a:pPr marR="5080" algn="just" fontAlgn="auto">
              <a:lnSpc>
                <a:spcPts val="4000"/>
              </a:lnSpc>
              <a:spcBef>
                <a:spcPts val="1300"/>
              </a:spcBef>
            </a:pPr>
            <a:r>
              <a:rPr lang="en-US" sz="3200" spc="-10" dirty="0">
                <a:latin typeface="Calibri" panose="020F0502020204030204"/>
                <a:cs typeface="Calibri" panose="020F0502020204030204"/>
              </a:rPr>
              <a:t>3.Terninko, J., Zusman, A., &amp; Zlotin, B. (1998). "Systematic Innovation: An Introduction to TRIZ". St. Lucie Press.</a:t>
            </a:r>
            <a:endParaRPr lang="en-US" sz="3200" spc="-10" dirty="0">
              <a:latin typeface="Calibri" panose="020F0502020204030204"/>
              <a:cs typeface="Calibri" panose="020F0502020204030204"/>
            </a:endParaRPr>
          </a:p>
        </p:txBody>
      </p:sp>
      <p:pic>
        <p:nvPicPr>
          <p:cNvPr id="2" name="图片 1"/>
          <p:cNvPicPr>
            <a:picLocks noChangeAspect="1"/>
          </p:cNvPicPr>
          <p:nvPr/>
        </p:nvPicPr>
        <p:blipFill>
          <a:blip r:embed="rId3"/>
          <a:stretch>
            <a:fillRect/>
          </a:stretch>
        </p:blipFill>
        <p:spPr>
          <a:xfrm>
            <a:off x="20642580" y="12967970"/>
            <a:ext cx="7503160" cy="4633595"/>
          </a:xfrm>
          <a:prstGeom prst="rect">
            <a:avLst/>
          </a:prstGeom>
        </p:spPr>
      </p:pic>
      <p:pic>
        <p:nvPicPr>
          <p:cNvPr id="3" name="图片 2"/>
          <p:cNvPicPr>
            <a:picLocks noChangeAspect="1"/>
          </p:cNvPicPr>
          <p:nvPr/>
        </p:nvPicPr>
        <p:blipFill>
          <a:blip r:embed="rId4"/>
          <a:stretch>
            <a:fillRect/>
          </a:stretch>
        </p:blipFill>
        <p:spPr>
          <a:xfrm>
            <a:off x="18296855" y="31765123"/>
            <a:ext cx="8781415" cy="4095750"/>
          </a:xfrm>
          <a:prstGeom prst="rect">
            <a:avLst/>
          </a:prstGeom>
        </p:spPr>
      </p:pic>
      <p:pic>
        <p:nvPicPr>
          <p:cNvPr id="1026" name="Picture 2" descr="笔记本电脑, 计算机, 便携的, 个人电脑, 技术, 桌面, 笔记本, 工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91930" y="10885104"/>
            <a:ext cx="8038740" cy="6719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主意, 灵感, 发明, 创造力, 革新, 成功, 解决方案, 有创造力的, 光"/>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85883" y="20194443"/>
            <a:ext cx="3221944" cy="39277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COMMONDATA" val="eyJoZGlkIjoiY2QxYjIyMTllOTY4ZGRjZDg4OTEyYWJhNDM2MmZjMTY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主题​​">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4023</Words>
  <Application>WPS 演示</Application>
  <PresentationFormat>自定义</PresentationFormat>
  <Paragraphs>55</Paragraphs>
  <Slides>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vt:i4>
      </vt:variant>
    </vt:vector>
  </HeadingPairs>
  <TitlesOfParts>
    <vt:vector size="15" baseType="lpstr">
      <vt:lpstr>Arial</vt:lpstr>
      <vt:lpstr>宋体</vt:lpstr>
      <vt:lpstr>Wingdings</vt:lpstr>
      <vt:lpstr>Calibri</vt:lpstr>
      <vt:lpstr>Calibri</vt:lpstr>
      <vt:lpstr>Arial</vt:lpstr>
      <vt:lpstr>Aptos</vt:lpstr>
      <vt:lpstr>Segoe Print</vt:lpstr>
      <vt:lpstr>微软雅黑</vt:lpstr>
      <vt:lpstr>Arial Unicode MS</vt:lpstr>
      <vt:lpstr>Aptos Display</vt:lpstr>
      <vt:lpstr>等线 Light</vt:lpstr>
      <vt:lpstr>等线</vt:lpstr>
      <vt:lpstr>Office 主题​​</vt:lpstr>
      <vt:lpstr>In pill production, how to effectively identify and separate defective pills has always been a cost and efficiency challenge. TRIZ offers innovative solutions to this challenge.                                                                               Using the shape of pills, design a system that can automatically sort good and defective products. Good pills usually have a perfect spherical shape and can roll on a specific inclined plane or vibrating track; while defective pills will be automatically separated due to irregular shapes, which can effectively reduce manual inspections, lower costs, and increase speed and accuracy.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Have you ever watched a child learn how to walk? They will initially stagger to their feet and then fall. Then they try again until they stabilize and start walking. Machine learning is very similar to this little child learning to walk. It's just done by a computer algorithm. By analyzing and utilizing data, computer systems can automatically learn and improve.</dc:title>
  <dc:creator>XU, YUBO (Student)</dc:creator>
  <cp:lastModifiedBy>h.、-nn</cp:lastModifiedBy>
  <cp:revision>16</cp:revision>
  <dcterms:created xsi:type="dcterms:W3CDTF">2024-02-15T20:38:00Z</dcterms:created>
  <dcterms:modified xsi:type="dcterms:W3CDTF">2024-03-21T18:59:00Z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29952CC2D01E40A1AC179EF1E4475417_13</vt:lpwstr>
  </property>
  <property fmtid="{D5CDD505-2E9C-101B-9397-08002B2CF9AE}" pid="3" name="KSOProductBuildVer">
    <vt:lpwstr>2052-12.1.0.15990</vt:lpwstr>
  </property>
</Properties>
</file>