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9"/>
  </p:notesMasterIdLst>
  <p:sldIdLst>
    <p:sldId id="288" r:id="rId5"/>
    <p:sldId id="278" r:id="rId6"/>
    <p:sldId id="279" r:id="rId7"/>
    <p:sldId id="283" r:id="rId8"/>
    <p:sldId id="289" r:id="rId9"/>
    <p:sldId id="282" r:id="rId10"/>
    <p:sldId id="286" r:id="rId11"/>
    <p:sldId id="285" r:id="rId12"/>
    <p:sldId id="284" r:id="rId13"/>
    <p:sldId id="290" r:id="rId14"/>
    <p:sldId id="291" r:id="rId15"/>
    <p:sldId id="292" r:id="rId16"/>
    <p:sldId id="293" r:id="rId17"/>
    <p:sldId id="294" r:id="rId18"/>
    <p:sldId id="295" r:id="rId19"/>
    <p:sldId id="296" r:id="rId20"/>
    <p:sldId id="287" r:id="rId21"/>
    <p:sldId id="297" r:id="rId22"/>
    <p:sldId id="298" r:id="rId23"/>
    <p:sldId id="299" r:id="rId24"/>
    <p:sldId id="300" r:id="rId25"/>
    <p:sldId id="301" r:id="rId26"/>
    <p:sldId id="303" r:id="rId27"/>
    <p:sldId id="304" r:id="rId28"/>
    <p:sldId id="302" r:id="rId29"/>
    <p:sldId id="305" r:id="rId30"/>
    <p:sldId id="306" r:id="rId31"/>
    <p:sldId id="307" r:id="rId32"/>
    <p:sldId id="308" r:id="rId33"/>
    <p:sldId id="309" r:id="rId34"/>
    <p:sldId id="310" r:id="rId35"/>
    <p:sldId id="311" r:id="rId36"/>
    <p:sldId id="312"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2.svg"/></Relationships>
</file>

<file path=ppt/diagrams/_rels/data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ata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20.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20.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EA608-5D2F-4D7E-8309-17A82E006E4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43AD9DF-3F9A-41CB-9481-769BB1FC3D41}">
      <dgm:prSet/>
      <dgm:spPr/>
      <dgm:t>
        <a:bodyPr/>
        <a:lstStyle/>
        <a:p>
          <a:pPr>
            <a:lnSpc>
              <a:spcPct val="100000"/>
            </a:lnSpc>
          </a:pPr>
          <a:r>
            <a:rPr lang="en-US"/>
            <a:t>The data was combined and condensed – dropping unnecessary columns.  </a:t>
          </a:r>
        </a:p>
      </dgm:t>
    </dgm:pt>
    <dgm:pt modelId="{6C8EBE09-457B-43A6-8234-0DA931C05A18}" type="parTrans" cxnId="{D6E70AE9-EAD8-4E4C-905A-634694918ABA}">
      <dgm:prSet/>
      <dgm:spPr/>
      <dgm:t>
        <a:bodyPr/>
        <a:lstStyle/>
        <a:p>
          <a:endParaRPr lang="en-US"/>
        </a:p>
      </dgm:t>
    </dgm:pt>
    <dgm:pt modelId="{E69C8DC4-4CAD-42E4-BE7D-966933F30285}" type="sibTrans" cxnId="{D6E70AE9-EAD8-4E4C-905A-634694918ABA}">
      <dgm:prSet/>
      <dgm:spPr/>
      <dgm:t>
        <a:bodyPr/>
        <a:lstStyle/>
        <a:p>
          <a:pPr>
            <a:lnSpc>
              <a:spcPct val="100000"/>
            </a:lnSpc>
          </a:pPr>
          <a:endParaRPr lang="en-US"/>
        </a:p>
      </dgm:t>
    </dgm:pt>
    <dgm:pt modelId="{6D86B729-4D64-4F89-84C1-97E50D5249DC}">
      <dgm:prSet/>
      <dgm:spPr/>
      <dgm:t>
        <a:bodyPr/>
        <a:lstStyle/>
        <a:p>
          <a:pPr>
            <a:lnSpc>
              <a:spcPct val="100000"/>
            </a:lnSpc>
          </a:pPr>
          <a:r>
            <a:rPr lang="en-US"/>
            <a:t>Departmental sales numbers were averaged for each store. </a:t>
          </a:r>
        </a:p>
      </dgm:t>
    </dgm:pt>
    <dgm:pt modelId="{254A2368-E8F4-4814-ADC4-E03ABF133BF4}" type="parTrans" cxnId="{8093A24F-8C35-43C7-9A4B-6BEBB593F4C8}">
      <dgm:prSet/>
      <dgm:spPr/>
      <dgm:t>
        <a:bodyPr/>
        <a:lstStyle/>
        <a:p>
          <a:endParaRPr lang="en-US"/>
        </a:p>
      </dgm:t>
    </dgm:pt>
    <dgm:pt modelId="{3EB42301-0299-4BFE-BA96-2F1DAB9206CE}" type="sibTrans" cxnId="{8093A24F-8C35-43C7-9A4B-6BEBB593F4C8}">
      <dgm:prSet/>
      <dgm:spPr/>
      <dgm:t>
        <a:bodyPr/>
        <a:lstStyle/>
        <a:p>
          <a:pPr>
            <a:lnSpc>
              <a:spcPct val="100000"/>
            </a:lnSpc>
          </a:pPr>
          <a:endParaRPr lang="en-US"/>
        </a:p>
      </dgm:t>
    </dgm:pt>
    <dgm:pt modelId="{1189B280-E550-4C4F-B159-1981E16F4D69}">
      <dgm:prSet/>
      <dgm:spPr/>
      <dgm:t>
        <a:bodyPr/>
        <a:lstStyle/>
        <a:p>
          <a:pPr>
            <a:lnSpc>
              <a:spcPct val="100000"/>
            </a:lnSpc>
          </a:pPr>
          <a:r>
            <a:rPr lang="en-US"/>
            <a:t>Department counts were totaled and added.</a:t>
          </a:r>
        </a:p>
      </dgm:t>
    </dgm:pt>
    <dgm:pt modelId="{0934DD03-87FE-4920-B80F-5A26B90A2950}" type="parTrans" cxnId="{0DEC0F99-291A-4893-9D9E-C667B622CA11}">
      <dgm:prSet/>
      <dgm:spPr/>
      <dgm:t>
        <a:bodyPr/>
        <a:lstStyle/>
        <a:p>
          <a:endParaRPr lang="en-US"/>
        </a:p>
      </dgm:t>
    </dgm:pt>
    <dgm:pt modelId="{174D514D-6741-4CD9-85B2-7B3CB50A63CC}" type="sibTrans" cxnId="{0DEC0F99-291A-4893-9D9E-C667B622CA11}">
      <dgm:prSet/>
      <dgm:spPr/>
      <dgm:t>
        <a:bodyPr/>
        <a:lstStyle/>
        <a:p>
          <a:pPr>
            <a:lnSpc>
              <a:spcPct val="100000"/>
            </a:lnSpc>
          </a:pPr>
          <a:endParaRPr lang="en-US"/>
        </a:p>
      </dgm:t>
    </dgm:pt>
    <dgm:pt modelId="{C85FCF7C-C864-495C-B8B9-8A0AEB2A95A7}">
      <dgm:prSet/>
      <dgm:spPr/>
      <dgm:t>
        <a:bodyPr/>
        <a:lstStyle/>
        <a:p>
          <a:pPr>
            <a:lnSpc>
              <a:spcPct val="100000"/>
            </a:lnSpc>
          </a:pPr>
          <a:r>
            <a:rPr lang="en-US"/>
            <a:t>Revenue per square foot was calculated and added to the compiled table.</a:t>
          </a:r>
        </a:p>
      </dgm:t>
    </dgm:pt>
    <dgm:pt modelId="{459525FB-3582-4DDD-A01B-74A6E2C8BC29}" type="parTrans" cxnId="{FC10C15A-F3AC-441E-A597-B606F517E32F}">
      <dgm:prSet/>
      <dgm:spPr/>
      <dgm:t>
        <a:bodyPr/>
        <a:lstStyle/>
        <a:p>
          <a:endParaRPr lang="en-US"/>
        </a:p>
      </dgm:t>
    </dgm:pt>
    <dgm:pt modelId="{CBED514C-9E66-4452-A811-A66D6607947D}" type="sibTrans" cxnId="{FC10C15A-F3AC-441E-A597-B606F517E32F}">
      <dgm:prSet/>
      <dgm:spPr/>
      <dgm:t>
        <a:bodyPr/>
        <a:lstStyle/>
        <a:p>
          <a:pPr>
            <a:lnSpc>
              <a:spcPct val="100000"/>
            </a:lnSpc>
          </a:pPr>
          <a:endParaRPr lang="en-US"/>
        </a:p>
      </dgm:t>
    </dgm:pt>
    <dgm:pt modelId="{AF6AA74C-534A-41E7-B960-5FB318A800B9}">
      <dgm:prSet/>
      <dgm:spPr/>
      <dgm:t>
        <a:bodyPr/>
        <a:lstStyle/>
        <a:p>
          <a:pPr>
            <a:lnSpc>
              <a:spcPct val="100000"/>
            </a:lnSpc>
          </a:pPr>
          <a:r>
            <a:rPr lang="en-US"/>
            <a:t>Data was organized by store type.</a:t>
          </a:r>
        </a:p>
      </dgm:t>
    </dgm:pt>
    <dgm:pt modelId="{6195C268-61B3-47E8-954C-86C6225BD649}" type="parTrans" cxnId="{08A41C8F-40A4-422C-8E75-BE27F10B6A9A}">
      <dgm:prSet/>
      <dgm:spPr/>
      <dgm:t>
        <a:bodyPr/>
        <a:lstStyle/>
        <a:p>
          <a:endParaRPr lang="en-US"/>
        </a:p>
      </dgm:t>
    </dgm:pt>
    <dgm:pt modelId="{B431A128-4A6E-471E-A524-4299777F77A0}" type="sibTrans" cxnId="{08A41C8F-40A4-422C-8E75-BE27F10B6A9A}">
      <dgm:prSet/>
      <dgm:spPr/>
      <dgm:t>
        <a:bodyPr/>
        <a:lstStyle/>
        <a:p>
          <a:pPr>
            <a:lnSpc>
              <a:spcPct val="100000"/>
            </a:lnSpc>
          </a:pPr>
          <a:endParaRPr lang="en-US"/>
        </a:p>
      </dgm:t>
    </dgm:pt>
    <dgm:pt modelId="{D36FD7E3-A8DF-4BC3-9AC7-0F36AB5651B9}">
      <dgm:prSet/>
      <dgm:spPr/>
      <dgm:t>
        <a:bodyPr/>
        <a:lstStyle/>
        <a:p>
          <a:pPr>
            <a:lnSpc>
              <a:spcPct val="100000"/>
            </a:lnSpc>
          </a:pPr>
          <a:r>
            <a:rPr lang="en-US"/>
            <a:t>It was clear there were three store types, but the distribution of these store types was unknown.  </a:t>
          </a:r>
        </a:p>
      </dgm:t>
    </dgm:pt>
    <dgm:pt modelId="{275D116D-106F-480A-A2B7-55B8CEAD44DC}" type="parTrans" cxnId="{73914A17-2EE1-4D12-985C-5E8EFE292B37}">
      <dgm:prSet/>
      <dgm:spPr/>
      <dgm:t>
        <a:bodyPr/>
        <a:lstStyle/>
        <a:p>
          <a:endParaRPr lang="en-US"/>
        </a:p>
      </dgm:t>
    </dgm:pt>
    <dgm:pt modelId="{25C57D2B-8883-4963-8093-1E68DD18456E}" type="sibTrans" cxnId="{73914A17-2EE1-4D12-985C-5E8EFE292B37}">
      <dgm:prSet/>
      <dgm:spPr/>
      <dgm:t>
        <a:bodyPr/>
        <a:lstStyle/>
        <a:p>
          <a:endParaRPr lang="en-US"/>
        </a:p>
      </dgm:t>
    </dgm:pt>
    <dgm:pt modelId="{A25A50AC-30C4-4925-A1C1-C3B669963A2F}" type="pres">
      <dgm:prSet presAssocID="{C15EA608-5D2F-4D7E-8309-17A82E006E41}" presName="root" presStyleCnt="0">
        <dgm:presLayoutVars>
          <dgm:dir/>
          <dgm:resizeHandles val="exact"/>
        </dgm:presLayoutVars>
      </dgm:prSet>
      <dgm:spPr/>
    </dgm:pt>
    <dgm:pt modelId="{ABB5B578-5F0A-4A91-BEE1-E48C08BD81F9}" type="pres">
      <dgm:prSet presAssocID="{C15EA608-5D2F-4D7E-8309-17A82E006E41}" presName="container" presStyleCnt="0">
        <dgm:presLayoutVars>
          <dgm:dir/>
          <dgm:resizeHandles val="exact"/>
        </dgm:presLayoutVars>
      </dgm:prSet>
      <dgm:spPr/>
    </dgm:pt>
    <dgm:pt modelId="{AE4EDFB8-5B6B-4EE3-8587-BB91F6471F5A}" type="pres">
      <dgm:prSet presAssocID="{743AD9DF-3F9A-41CB-9481-769BB1FC3D41}" presName="compNode" presStyleCnt="0"/>
      <dgm:spPr/>
    </dgm:pt>
    <dgm:pt modelId="{14155F4D-AC8D-4C5A-8BBF-B5CCE655B517}" type="pres">
      <dgm:prSet presAssocID="{743AD9DF-3F9A-41CB-9481-769BB1FC3D41}" presName="iconBgRect" presStyleLbl="bgShp" presStyleIdx="0" presStyleCnt="6"/>
      <dgm:spPr/>
    </dgm:pt>
    <dgm:pt modelId="{EF01648B-10C8-4943-B154-61A0C6D57F3C}" type="pres">
      <dgm:prSet presAssocID="{743AD9DF-3F9A-41CB-9481-769BB1FC3D4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95CC65A-7E50-4AD1-9503-771DEFC96922}" type="pres">
      <dgm:prSet presAssocID="{743AD9DF-3F9A-41CB-9481-769BB1FC3D41}" presName="spaceRect" presStyleCnt="0"/>
      <dgm:spPr/>
    </dgm:pt>
    <dgm:pt modelId="{92DD041C-997A-4677-8F37-F1B06EDBF017}" type="pres">
      <dgm:prSet presAssocID="{743AD9DF-3F9A-41CB-9481-769BB1FC3D41}" presName="textRect" presStyleLbl="revTx" presStyleIdx="0" presStyleCnt="6">
        <dgm:presLayoutVars>
          <dgm:chMax val="1"/>
          <dgm:chPref val="1"/>
        </dgm:presLayoutVars>
      </dgm:prSet>
      <dgm:spPr/>
    </dgm:pt>
    <dgm:pt modelId="{7AD721FD-AFAC-4521-AE01-B7E80C3F5407}" type="pres">
      <dgm:prSet presAssocID="{E69C8DC4-4CAD-42E4-BE7D-966933F30285}" presName="sibTrans" presStyleLbl="sibTrans2D1" presStyleIdx="0" presStyleCnt="0"/>
      <dgm:spPr/>
    </dgm:pt>
    <dgm:pt modelId="{B213EA77-5592-4E0C-8900-A48661540AA9}" type="pres">
      <dgm:prSet presAssocID="{6D86B729-4D64-4F89-84C1-97E50D5249DC}" presName="compNode" presStyleCnt="0"/>
      <dgm:spPr/>
    </dgm:pt>
    <dgm:pt modelId="{9A60C1BC-C9E7-4FA8-AB28-26715839D2B7}" type="pres">
      <dgm:prSet presAssocID="{6D86B729-4D64-4F89-84C1-97E50D5249DC}" presName="iconBgRect" presStyleLbl="bgShp" presStyleIdx="1" presStyleCnt="6"/>
      <dgm:spPr/>
    </dgm:pt>
    <dgm:pt modelId="{0BF22F69-3C3F-44B9-9D93-FF08A1D671B1}" type="pres">
      <dgm:prSet presAssocID="{6D86B729-4D64-4F89-84C1-97E50D5249D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39D947D-7ED5-4E1B-A8C2-651A6AFEB6AA}" type="pres">
      <dgm:prSet presAssocID="{6D86B729-4D64-4F89-84C1-97E50D5249DC}" presName="spaceRect" presStyleCnt="0"/>
      <dgm:spPr/>
    </dgm:pt>
    <dgm:pt modelId="{0062F273-3C2B-48FD-804D-0AA3E9CED6FA}" type="pres">
      <dgm:prSet presAssocID="{6D86B729-4D64-4F89-84C1-97E50D5249DC}" presName="textRect" presStyleLbl="revTx" presStyleIdx="1" presStyleCnt="6">
        <dgm:presLayoutVars>
          <dgm:chMax val="1"/>
          <dgm:chPref val="1"/>
        </dgm:presLayoutVars>
      </dgm:prSet>
      <dgm:spPr/>
    </dgm:pt>
    <dgm:pt modelId="{5DEC0733-4935-4A32-8857-285190085FB0}" type="pres">
      <dgm:prSet presAssocID="{3EB42301-0299-4BFE-BA96-2F1DAB9206CE}" presName="sibTrans" presStyleLbl="sibTrans2D1" presStyleIdx="0" presStyleCnt="0"/>
      <dgm:spPr/>
    </dgm:pt>
    <dgm:pt modelId="{6E06A298-7D73-43B7-94AA-05DCA55A5F04}" type="pres">
      <dgm:prSet presAssocID="{1189B280-E550-4C4F-B159-1981E16F4D69}" presName="compNode" presStyleCnt="0"/>
      <dgm:spPr/>
    </dgm:pt>
    <dgm:pt modelId="{709211BF-D0BF-4064-9B55-590AA75883EC}" type="pres">
      <dgm:prSet presAssocID="{1189B280-E550-4C4F-B159-1981E16F4D69}" presName="iconBgRect" presStyleLbl="bgShp" presStyleIdx="2" presStyleCnt="6"/>
      <dgm:spPr/>
    </dgm:pt>
    <dgm:pt modelId="{A49ACF8D-1AF4-46CA-9C1B-C06889584D47}" type="pres">
      <dgm:prSet presAssocID="{1189B280-E550-4C4F-B159-1981E16F4D6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5021345B-8E76-4F66-9886-DBEA956DC307}" type="pres">
      <dgm:prSet presAssocID="{1189B280-E550-4C4F-B159-1981E16F4D69}" presName="spaceRect" presStyleCnt="0"/>
      <dgm:spPr/>
    </dgm:pt>
    <dgm:pt modelId="{10F5D433-12F5-47EE-AB60-C5BA2F855191}" type="pres">
      <dgm:prSet presAssocID="{1189B280-E550-4C4F-B159-1981E16F4D69}" presName="textRect" presStyleLbl="revTx" presStyleIdx="2" presStyleCnt="6">
        <dgm:presLayoutVars>
          <dgm:chMax val="1"/>
          <dgm:chPref val="1"/>
        </dgm:presLayoutVars>
      </dgm:prSet>
      <dgm:spPr/>
    </dgm:pt>
    <dgm:pt modelId="{184CC31F-7D77-44E3-AAC1-B27DF95B5BFB}" type="pres">
      <dgm:prSet presAssocID="{174D514D-6741-4CD9-85B2-7B3CB50A63CC}" presName="sibTrans" presStyleLbl="sibTrans2D1" presStyleIdx="0" presStyleCnt="0"/>
      <dgm:spPr/>
    </dgm:pt>
    <dgm:pt modelId="{1A20B94A-3229-438E-8330-58D88060087B}" type="pres">
      <dgm:prSet presAssocID="{C85FCF7C-C864-495C-B8B9-8A0AEB2A95A7}" presName="compNode" presStyleCnt="0"/>
      <dgm:spPr/>
    </dgm:pt>
    <dgm:pt modelId="{4B23C609-2A16-473D-A34F-682DE614C6E6}" type="pres">
      <dgm:prSet presAssocID="{C85FCF7C-C864-495C-B8B9-8A0AEB2A95A7}" presName="iconBgRect" presStyleLbl="bgShp" presStyleIdx="3" presStyleCnt="6"/>
      <dgm:spPr/>
    </dgm:pt>
    <dgm:pt modelId="{B3FA7874-0337-4320-9C42-21B939B270E9}" type="pres">
      <dgm:prSet presAssocID="{C85FCF7C-C864-495C-B8B9-8A0AEB2A95A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541058BA-F735-4982-B49C-1FF1C1F64C17}" type="pres">
      <dgm:prSet presAssocID="{C85FCF7C-C864-495C-B8B9-8A0AEB2A95A7}" presName="spaceRect" presStyleCnt="0"/>
      <dgm:spPr/>
    </dgm:pt>
    <dgm:pt modelId="{6AD4CD24-BFC3-4959-895A-FE8144BEFD25}" type="pres">
      <dgm:prSet presAssocID="{C85FCF7C-C864-495C-B8B9-8A0AEB2A95A7}" presName="textRect" presStyleLbl="revTx" presStyleIdx="3" presStyleCnt="6">
        <dgm:presLayoutVars>
          <dgm:chMax val="1"/>
          <dgm:chPref val="1"/>
        </dgm:presLayoutVars>
      </dgm:prSet>
      <dgm:spPr/>
    </dgm:pt>
    <dgm:pt modelId="{375EF962-A143-40F1-BD5B-176BEB406DD0}" type="pres">
      <dgm:prSet presAssocID="{CBED514C-9E66-4452-A811-A66D6607947D}" presName="sibTrans" presStyleLbl="sibTrans2D1" presStyleIdx="0" presStyleCnt="0"/>
      <dgm:spPr/>
    </dgm:pt>
    <dgm:pt modelId="{8D2D92F3-7241-4E51-92FA-FB286B82E395}" type="pres">
      <dgm:prSet presAssocID="{AF6AA74C-534A-41E7-B960-5FB318A800B9}" presName="compNode" presStyleCnt="0"/>
      <dgm:spPr/>
    </dgm:pt>
    <dgm:pt modelId="{E3A33BB5-B576-43F8-88E2-7AC8E9EA0AF3}" type="pres">
      <dgm:prSet presAssocID="{AF6AA74C-534A-41E7-B960-5FB318A800B9}" presName="iconBgRect" presStyleLbl="bgShp" presStyleIdx="4" presStyleCnt="6"/>
      <dgm:spPr/>
    </dgm:pt>
    <dgm:pt modelId="{C00D0E69-EDC5-45C3-8AA9-CBB349041A77}" type="pres">
      <dgm:prSet presAssocID="{AF6AA74C-534A-41E7-B960-5FB318A800B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ble"/>
        </a:ext>
      </dgm:extLst>
    </dgm:pt>
    <dgm:pt modelId="{BCA606A3-84F2-40BE-8D0F-9FABBD8BA43C}" type="pres">
      <dgm:prSet presAssocID="{AF6AA74C-534A-41E7-B960-5FB318A800B9}" presName="spaceRect" presStyleCnt="0"/>
      <dgm:spPr/>
    </dgm:pt>
    <dgm:pt modelId="{6CC9403B-6FBA-42CA-B203-904139D74DA3}" type="pres">
      <dgm:prSet presAssocID="{AF6AA74C-534A-41E7-B960-5FB318A800B9}" presName="textRect" presStyleLbl="revTx" presStyleIdx="4" presStyleCnt="6">
        <dgm:presLayoutVars>
          <dgm:chMax val="1"/>
          <dgm:chPref val="1"/>
        </dgm:presLayoutVars>
      </dgm:prSet>
      <dgm:spPr/>
    </dgm:pt>
    <dgm:pt modelId="{AC989D5C-93E0-4044-BD6A-3A699893740A}" type="pres">
      <dgm:prSet presAssocID="{B431A128-4A6E-471E-A524-4299777F77A0}" presName="sibTrans" presStyleLbl="sibTrans2D1" presStyleIdx="0" presStyleCnt="0"/>
      <dgm:spPr/>
    </dgm:pt>
    <dgm:pt modelId="{AC1B0386-4F91-46C3-AFDD-D6A08B3A51EB}" type="pres">
      <dgm:prSet presAssocID="{D36FD7E3-A8DF-4BC3-9AC7-0F36AB5651B9}" presName="compNode" presStyleCnt="0"/>
      <dgm:spPr/>
    </dgm:pt>
    <dgm:pt modelId="{FE78D5BD-D98A-4914-BC45-D588B1621CC7}" type="pres">
      <dgm:prSet presAssocID="{D36FD7E3-A8DF-4BC3-9AC7-0F36AB5651B9}" presName="iconBgRect" presStyleLbl="bgShp" presStyleIdx="5" presStyleCnt="6"/>
      <dgm:spPr/>
    </dgm:pt>
    <dgm:pt modelId="{594C612E-E79B-45E2-90A8-05D1661FA0B5}" type="pres">
      <dgm:prSet presAssocID="{D36FD7E3-A8DF-4BC3-9AC7-0F36AB5651B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tore"/>
        </a:ext>
      </dgm:extLst>
    </dgm:pt>
    <dgm:pt modelId="{BCBBBC39-1D02-4CB8-849C-B95571C69AFD}" type="pres">
      <dgm:prSet presAssocID="{D36FD7E3-A8DF-4BC3-9AC7-0F36AB5651B9}" presName="spaceRect" presStyleCnt="0"/>
      <dgm:spPr/>
    </dgm:pt>
    <dgm:pt modelId="{09A67337-1864-4123-9A39-63CC003B028B}" type="pres">
      <dgm:prSet presAssocID="{D36FD7E3-A8DF-4BC3-9AC7-0F36AB5651B9}" presName="textRect" presStyleLbl="revTx" presStyleIdx="5" presStyleCnt="6">
        <dgm:presLayoutVars>
          <dgm:chMax val="1"/>
          <dgm:chPref val="1"/>
        </dgm:presLayoutVars>
      </dgm:prSet>
      <dgm:spPr/>
    </dgm:pt>
  </dgm:ptLst>
  <dgm:cxnLst>
    <dgm:cxn modelId="{A5F3260D-60DC-4DEF-83EA-CB0FAE8F260B}" type="presOf" srcId="{3EB42301-0299-4BFE-BA96-2F1DAB9206CE}" destId="{5DEC0733-4935-4A32-8857-285190085FB0}" srcOrd="0" destOrd="0" presId="urn:microsoft.com/office/officeart/2018/2/layout/IconCircleList"/>
    <dgm:cxn modelId="{118E0D17-8E24-4990-9B9D-07F6306D5755}" type="presOf" srcId="{CBED514C-9E66-4452-A811-A66D6607947D}" destId="{375EF962-A143-40F1-BD5B-176BEB406DD0}" srcOrd="0" destOrd="0" presId="urn:microsoft.com/office/officeart/2018/2/layout/IconCircleList"/>
    <dgm:cxn modelId="{73914A17-2EE1-4D12-985C-5E8EFE292B37}" srcId="{C15EA608-5D2F-4D7E-8309-17A82E006E41}" destId="{D36FD7E3-A8DF-4BC3-9AC7-0F36AB5651B9}" srcOrd="5" destOrd="0" parTransId="{275D116D-106F-480A-A2B7-55B8CEAD44DC}" sibTransId="{25C57D2B-8883-4963-8093-1E68DD18456E}"/>
    <dgm:cxn modelId="{EB36D926-677C-4A74-B280-0CC861CA5AD3}" type="presOf" srcId="{1189B280-E550-4C4F-B159-1981E16F4D69}" destId="{10F5D433-12F5-47EE-AB60-C5BA2F855191}" srcOrd="0" destOrd="0" presId="urn:microsoft.com/office/officeart/2018/2/layout/IconCircleList"/>
    <dgm:cxn modelId="{D44C5C34-B379-4802-9654-EB3DC1A995DF}" type="presOf" srcId="{6D86B729-4D64-4F89-84C1-97E50D5249DC}" destId="{0062F273-3C2B-48FD-804D-0AA3E9CED6FA}" srcOrd="0" destOrd="0" presId="urn:microsoft.com/office/officeart/2018/2/layout/IconCircleList"/>
    <dgm:cxn modelId="{8093A24F-8C35-43C7-9A4B-6BEBB593F4C8}" srcId="{C15EA608-5D2F-4D7E-8309-17A82E006E41}" destId="{6D86B729-4D64-4F89-84C1-97E50D5249DC}" srcOrd="1" destOrd="0" parTransId="{254A2368-E8F4-4814-ADC4-E03ABF133BF4}" sibTransId="{3EB42301-0299-4BFE-BA96-2F1DAB9206CE}"/>
    <dgm:cxn modelId="{FC10C15A-F3AC-441E-A597-B606F517E32F}" srcId="{C15EA608-5D2F-4D7E-8309-17A82E006E41}" destId="{C85FCF7C-C864-495C-B8B9-8A0AEB2A95A7}" srcOrd="3" destOrd="0" parTransId="{459525FB-3582-4DDD-A01B-74A6E2C8BC29}" sibTransId="{CBED514C-9E66-4452-A811-A66D6607947D}"/>
    <dgm:cxn modelId="{13AADF87-30DD-4897-8DEA-EB74772DF65A}" type="presOf" srcId="{AF6AA74C-534A-41E7-B960-5FB318A800B9}" destId="{6CC9403B-6FBA-42CA-B203-904139D74DA3}" srcOrd="0" destOrd="0" presId="urn:microsoft.com/office/officeart/2018/2/layout/IconCircleList"/>
    <dgm:cxn modelId="{EDC4038C-C3D0-4520-8AAD-A8C1400907AD}" type="presOf" srcId="{C85FCF7C-C864-495C-B8B9-8A0AEB2A95A7}" destId="{6AD4CD24-BFC3-4959-895A-FE8144BEFD25}" srcOrd="0" destOrd="0" presId="urn:microsoft.com/office/officeart/2018/2/layout/IconCircleList"/>
    <dgm:cxn modelId="{08A41C8F-40A4-422C-8E75-BE27F10B6A9A}" srcId="{C15EA608-5D2F-4D7E-8309-17A82E006E41}" destId="{AF6AA74C-534A-41E7-B960-5FB318A800B9}" srcOrd="4" destOrd="0" parTransId="{6195C268-61B3-47E8-954C-86C6225BD649}" sibTransId="{B431A128-4A6E-471E-A524-4299777F77A0}"/>
    <dgm:cxn modelId="{0DEC0F99-291A-4893-9D9E-C667B622CA11}" srcId="{C15EA608-5D2F-4D7E-8309-17A82E006E41}" destId="{1189B280-E550-4C4F-B159-1981E16F4D69}" srcOrd="2" destOrd="0" parTransId="{0934DD03-87FE-4920-B80F-5A26B90A2950}" sibTransId="{174D514D-6741-4CD9-85B2-7B3CB50A63CC}"/>
    <dgm:cxn modelId="{8AC0C8A0-2D63-48D3-8E69-36D3FD7ED2DF}" type="presOf" srcId="{E69C8DC4-4CAD-42E4-BE7D-966933F30285}" destId="{7AD721FD-AFAC-4521-AE01-B7E80C3F5407}" srcOrd="0" destOrd="0" presId="urn:microsoft.com/office/officeart/2018/2/layout/IconCircleList"/>
    <dgm:cxn modelId="{9A76A8B4-3AF2-46C7-AFEE-D8D28F6290DB}" type="presOf" srcId="{D36FD7E3-A8DF-4BC3-9AC7-0F36AB5651B9}" destId="{09A67337-1864-4123-9A39-63CC003B028B}" srcOrd="0" destOrd="0" presId="urn:microsoft.com/office/officeart/2018/2/layout/IconCircleList"/>
    <dgm:cxn modelId="{943E26DD-E039-4C3C-AA23-EB3738B1EF84}" type="presOf" srcId="{C15EA608-5D2F-4D7E-8309-17A82E006E41}" destId="{A25A50AC-30C4-4925-A1C1-C3B669963A2F}" srcOrd="0" destOrd="0" presId="urn:microsoft.com/office/officeart/2018/2/layout/IconCircleList"/>
    <dgm:cxn modelId="{02F4E7E5-E0EE-4289-91FC-845242F1C0A6}" type="presOf" srcId="{174D514D-6741-4CD9-85B2-7B3CB50A63CC}" destId="{184CC31F-7D77-44E3-AAC1-B27DF95B5BFB}" srcOrd="0" destOrd="0" presId="urn:microsoft.com/office/officeart/2018/2/layout/IconCircleList"/>
    <dgm:cxn modelId="{D6E70AE9-EAD8-4E4C-905A-634694918ABA}" srcId="{C15EA608-5D2F-4D7E-8309-17A82E006E41}" destId="{743AD9DF-3F9A-41CB-9481-769BB1FC3D41}" srcOrd="0" destOrd="0" parTransId="{6C8EBE09-457B-43A6-8234-0DA931C05A18}" sibTransId="{E69C8DC4-4CAD-42E4-BE7D-966933F30285}"/>
    <dgm:cxn modelId="{E29E87E9-E366-47A8-A1F6-2842F9F0B340}" type="presOf" srcId="{743AD9DF-3F9A-41CB-9481-769BB1FC3D41}" destId="{92DD041C-997A-4677-8F37-F1B06EDBF017}" srcOrd="0" destOrd="0" presId="urn:microsoft.com/office/officeart/2018/2/layout/IconCircleList"/>
    <dgm:cxn modelId="{57D400F2-4F69-4FBB-83CF-C1AE0B107ED7}" type="presOf" srcId="{B431A128-4A6E-471E-A524-4299777F77A0}" destId="{AC989D5C-93E0-4044-BD6A-3A699893740A}" srcOrd="0" destOrd="0" presId="urn:microsoft.com/office/officeart/2018/2/layout/IconCircleList"/>
    <dgm:cxn modelId="{208F9879-9359-4329-A793-1AAB89A8E80C}" type="presParOf" srcId="{A25A50AC-30C4-4925-A1C1-C3B669963A2F}" destId="{ABB5B578-5F0A-4A91-BEE1-E48C08BD81F9}" srcOrd="0" destOrd="0" presId="urn:microsoft.com/office/officeart/2018/2/layout/IconCircleList"/>
    <dgm:cxn modelId="{216C86FC-B506-44EF-835C-D3A99FE284D2}" type="presParOf" srcId="{ABB5B578-5F0A-4A91-BEE1-E48C08BD81F9}" destId="{AE4EDFB8-5B6B-4EE3-8587-BB91F6471F5A}" srcOrd="0" destOrd="0" presId="urn:microsoft.com/office/officeart/2018/2/layout/IconCircleList"/>
    <dgm:cxn modelId="{A95664F1-40D6-4DE9-A6CD-614AF08D08DF}" type="presParOf" srcId="{AE4EDFB8-5B6B-4EE3-8587-BB91F6471F5A}" destId="{14155F4D-AC8D-4C5A-8BBF-B5CCE655B517}" srcOrd="0" destOrd="0" presId="urn:microsoft.com/office/officeart/2018/2/layout/IconCircleList"/>
    <dgm:cxn modelId="{69AE8F9A-96E8-4107-9379-76275CD4BD59}" type="presParOf" srcId="{AE4EDFB8-5B6B-4EE3-8587-BB91F6471F5A}" destId="{EF01648B-10C8-4943-B154-61A0C6D57F3C}" srcOrd="1" destOrd="0" presId="urn:microsoft.com/office/officeart/2018/2/layout/IconCircleList"/>
    <dgm:cxn modelId="{CF0446A7-2F9B-4AC8-AD9F-713B7D65022C}" type="presParOf" srcId="{AE4EDFB8-5B6B-4EE3-8587-BB91F6471F5A}" destId="{995CC65A-7E50-4AD1-9503-771DEFC96922}" srcOrd="2" destOrd="0" presId="urn:microsoft.com/office/officeart/2018/2/layout/IconCircleList"/>
    <dgm:cxn modelId="{77F7DC37-9653-4CCD-9B71-D3745CE647FF}" type="presParOf" srcId="{AE4EDFB8-5B6B-4EE3-8587-BB91F6471F5A}" destId="{92DD041C-997A-4677-8F37-F1B06EDBF017}" srcOrd="3" destOrd="0" presId="urn:microsoft.com/office/officeart/2018/2/layout/IconCircleList"/>
    <dgm:cxn modelId="{F034FD0B-8CFE-4BB6-9BEF-BC593C1FDF25}" type="presParOf" srcId="{ABB5B578-5F0A-4A91-BEE1-E48C08BD81F9}" destId="{7AD721FD-AFAC-4521-AE01-B7E80C3F5407}" srcOrd="1" destOrd="0" presId="urn:microsoft.com/office/officeart/2018/2/layout/IconCircleList"/>
    <dgm:cxn modelId="{03D5DAA7-A335-4522-9E0E-AFA593A63882}" type="presParOf" srcId="{ABB5B578-5F0A-4A91-BEE1-E48C08BD81F9}" destId="{B213EA77-5592-4E0C-8900-A48661540AA9}" srcOrd="2" destOrd="0" presId="urn:microsoft.com/office/officeart/2018/2/layout/IconCircleList"/>
    <dgm:cxn modelId="{86C37756-766F-4608-B178-0305ECE0B08E}" type="presParOf" srcId="{B213EA77-5592-4E0C-8900-A48661540AA9}" destId="{9A60C1BC-C9E7-4FA8-AB28-26715839D2B7}" srcOrd="0" destOrd="0" presId="urn:microsoft.com/office/officeart/2018/2/layout/IconCircleList"/>
    <dgm:cxn modelId="{84A62BBF-5286-4382-9D72-5811ABF583A6}" type="presParOf" srcId="{B213EA77-5592-4E0C-8900-A48661540AA9}" destId="{0BF22F69-3C3F-44B9-9D93-FF08A1D671B1}" srcOrd="1" destOrd="0" presId="urn:microsoft.com/office/officeart/2018/2/layout/IconCircleList"/>
    <dgm:cxn modelId="{2AC38CDC-7968-4A96-A25F-70CD9EC6C3F7}" type="presParOf" srcId="{B213EA77-5592-4E0C-8900-A48661540AA9}" destId="{339D947D-7ED5-4E1B-A8C2-651A6AFEB6AA}" srcOrd="2" destOrd="0" presId="urn:microsoft.com/office/officeart/2018/2/layout/IconCircleList"/>
    <dgm:cxn modelId="{86AB828D-8B5E-40B0-9EBE-1149AB662E03}" type="presParOf" srcId="{B213EA77-5592-4E0C-8900-A48661540AA9}" destId="{0062F273-3C2B-48FD-804D-0AA3E9CED6FA}" srcOrd="3" destOrd="0" presId="urn:microsoft.com/office/officeart/2018/2/layout/IconCircleList"/>
    <dgm:cxn modelId="{075E77B4-0D2F-44CC-B5AE-4B10B9FAFC50}" type="presParOf" srcId="{ABB5B578-5F0A-4A91-BEE1-E48C08BD81F9}" destId="{5DEC0733-4935-4A32-8857-285190085FB0}" srcOrd="3" destOrd="0" presId="urn:microsoft.com/office/officeart/2018/2/layout/IconCircleList"/>
    <dgm:cxn modelId="{D81F06D8-5806-480A-96FD-406E043A3844}" type="presParOf" srcId="{ABB5B578-5F0A-4A91-BEE1-E48C08BD81F9}" destId="{6E06A298-7D73-43B7-94AA-05DCA55A5F04}" srcOrd="4" destOrd="0" presId="urn:microsoft.com/office/officeart/2018/2/layout/IconCircleList"/>
    <dgm:cxn modelId="{ECD7588F-7AEE-4FAE-9C98-A7C191105603}" type="presParOf" srcId="{6E06A298-7D73-43B7-94AA-05DCA55A5F04}" destId="{709211BF-D0BF-4064-9B55-590AA75883EC}" srcOrd="0" destOrd="0" presId="urn:microsoft.com/office/officeart/2018/2/layout/IconCircleList"/>
    <dgm:cxn modelId="{E76B5726-1E8F-48D1-8A90-0A1F5F021051}" type="presParOf" srcId="{6E06A298-7D73-43B7-94AA-05DCA55A5F04}" destId="{A49ACF8D-1AF4-46CA-9C1B-C06889584D47}" srcOrd="1" destOrd="0" presId="urn:microsoft.com/office/officeart/2018/2/layout/IconCircleList"/>
    <dgm:cxn modelId="{405EE4BF-4D80-4AC8-8AFF-D572D5639997}" type="presParOf" srcId="{6E06A298-7D73-43B7-94AA-05DCA55A5F04}" destId="{5021345B-8E76-4F66-9886-DBEA956DC307}" srcOrd="2" destOrd="0" presId="urn:microsoft.com/office/officeart/2018/2/layout/IconCircleList"/>
    <dgm:cxn modelId="{E3D35B91-57D7-4847-BBEC-0E0FF1889EC3}" type="presParOf" srcId="{6E06A298-7D73-43B7-94AA-05DCA55A5F04}" destId="{10F5D433-12F5-47EE-AB60-C5BA2F855191}" srcOrd="3" destOrd="0" presId="urn:microsoft.com/office/officeart/2018/2/layout/IconCircleList"/>
    <dgm:cxn modelId="{6E330A81-7C60-44D9-8D05-1211E0E55D5A}" type="presParOf" srcId="{ABB5B578-5F0A-4A91-BEE1-E48C08BD81F9}" destId="{184CC31F-7D77-44E3-AAC1-B27DF95B5BFB}" srcOrd="5" destOrd="0" presId="urn:microsoft.com/office/officeart/2018/2/layout/IconCircleList"/>
    <dgm:cxn modelId="{944CB835-B156-420C-9874-7F562A16D61D}" type="presParOf" srcId="{ABB5B578-5F0A-4A91-BEE1-E48C08BD81F9}" destId="{1A20B94A-3229-438E-8330-58D88060087B}" srcOrd="6" destOrd="0" presId="urn:microsoft.com/office/officeart/2018/2/layout/IconCircleList"/>
    <dgm:cxn modelId="{3AFE570B-7F72-4B6D-A5C2-47447D8D5861}" type="presParOf" srcId="{1A20B94A-3229-438E-8330-58D88060087B}" destId="{4B23C609-2A16-473D-A34F-682DE614C6E6}" srcOrd="0" destOrd="0" presId="urn:microsoft.com/office/officeart/2018/2/layout/IconCircleList"/>
    <dgm:cxn modelId="{888B3E4E-D335-42CA-A982-C54C3380BA38}" type="presParOf" srcId="{1A20B94A-3229-438E-8330-58D88060087B}" destId="{B3FA7874-0337-4320-9C42-21B939B270E9}" srcOrd="1" destOrd="0" presId="urn:microsoft.com/office/officeart/2018/2/layout/IconCircleList"/>
    <dgm:cxn modelId="{EAB5BBF3-D4A6-45C3-B7BE-B299D79433B0}" type="presParOf" srcId="{1A20B94A-3229-438E-8330-58D88060087B}" destId="{541058BA-F735-4982-B49C-1FF1C1F64C17}" srcOrd="2" destOrd="0" presId="urn:microsoft.com/office/officeart/2018/2/layout/IconCircleList"/>
    <dgm:cxn modelId="{21215941-2C1E-4064-A441-B734C46EF525}" type="presParOf" srcId="{1A20B94A-3229-438E-8330-58D88060087B}" destId="{6AD4CD24-BFC3-4959-895A-FE8144BEFD25}" srcOrd="3" destOrd="0" presId="urn:microsoft.com/office/officeart/2018/2/layout/IconCircleList"/>
    <dgm:cxn modelId="{9181B72B-A9A3-499B-9070-2423567E2334}" type="presParOf" srcId="{ABB5B578-5F0A-4A91-BEE1-E48C08BD81F9}" destId="{375EF962-A143-40F1-BD5B-176BEB406DD0}" srcOrd="7" destOrd="0" presId="urn:microsoft.com/office/officeart/2018/2/layout/IconCircleList"/>
    <dgm:cxn modelId="{7D2F328F-284A-4E35-8327-3490717BDC47}" type="presParOf" srcId="{ABB5B578-5F0A-4A91-BEE1-E48C08BD81F9}" destId="{8D2D92F3-7241-4E51-92FA-FB286B82E395}" srcOrd="8" destOrd="0" presId="urn:microsoft.com/office/officeart/2018/2/layout/IconCircleList"/>
    <dgm:cxn modelId="{A236E349-0354-489E-B077-77BA7755F2EB}" type="presParOf" srcId="{8D2D92F3-7241-4E51-92FA-FB286B82E395}" destId="{E3A33BB5-B576-43F8-88E2-7AC8E9EA0AF3}" srcOrd="0" destOrd="0" presId="urn:microsoft.com/office/officeart/2018/2/layout/IconCircleList"/>
    <dgm:cxn modelId="{5092BE58-A8DD-4846-8131-2DF403159642}" type="presParOf" srcId="{8D2D92F3-7241-4E51-92FA-FB286B82E395}" destId="{C00D0E69-EDC5-45C3-8AA9-CBB349041A77}" srcOrd="1" destOrd="0" presId="urn:microsoft.com/office/officeart/2018/2/layout/IconCircleList"/>
    <dgm:cxn modelId="{1000F19C-40A2-4A3C-8F67-6E5B51E6DA80}" type="presParOf" srcId="{8D2D92F3-7241-4E51-92FA-FB286B82E395}" destId="{BCA606A3-84F2-40BE-8D0F-9FABBD8BA43C}" srcOrd="2" destOrd="0" presId="urn:microsoft.com/office/officeart/2018/2/layout/IconCircleList"/>
    <dgm:cxn modelId="{C358D648-3C99-46D8-ACBB-697DA9921B24}" type="presParOf" srcId="{8D2D92F3-7241-4E51-92FA-FB286B82E395}" destId="{6CC9403B-6FBA-42CA-B203-904139D74DA3}" srcOrd="3" destOrd="0" presId="urn:microsoft.com/office/officeart/2018/2/layout/IconCircleList"/>
    <dgm:cxn modelId="{D3E13B9F-B769-491E-B352-710D87032A28}" type="presParOf" srcId="{ABB5B578-5F0A-4A91-BEE1-E48C08BD81F9}" destId="{AC989D5C-93E0-4044-BD6A-3A699893740A}" srcOrd="9" destOrd="0" presId="urn:microsoft.com/office/officeart/2018/2/layout/IconCircleList"/>
    <dgm:cxn modelId="{D447B75A-B076-4E4C-B0CF-92B5E7BA704D}" type="presParOf" srcId="{ABB5B578-5F0A-4A91-BEE1-E48C08BD81F9}" destId="{AC1B0386-4F91-46C3-AFDD-D6A08B3A51EB}" srcOrd="10" destOrd="0" presId="urn:microsoft.com/office/officeart/2018/2/layout/IconCircleList"/>
    <dgm:cxn modelId="{A618CF88-AEA3-49CF-99CF-44FBADE2BA6D}" type="presParOf" srcId="{AC1B0386-4F91-46C3-AFDD-D6A08B3A51EB}" destId="{FE78D5BD-D98A-4914-BC45-D588B1621CC7}" srcOrd="0" destOrd="0" presId="urn:microsoft.com/office/officeart/2018/2/layout/IconCircleList"/>
    <dgm:cxn modelId="{DDF23B81-E180-4E5D-8F4D-04C5A61322CB}" type="presParOf" srcId="{AC1B0386-4F91-46C3-AFDD-D6A08B3A51EB}" destId="{594C612E-E79B-45E2-90A8-05D1661FA0B5}" srcOrd="1" destOrd="0" presId="urn:microsoft.com/office/officeart/2018/2/layout/IconCircleList"/>
    <dgm:cxn modelId="{0B21C908-D3B4-492C-ADDB-5F3ADE15DBBE}" type="presParOf" srcId="{AC1B0386-4F91-46C3-AFDD-D6A08B3A51EB}" destId="{BCBBBC39-1D02-4CB8-849C-B95571C69AFD}" srcOrd="2" destOrd="0" presId="urn:microsoft.com/office/officeart/2018/2/layout/IconCircleList"/>
    <dgm:cxn modelId="{79305F67-E377-42A1-9A70-B21B5F70BA11}" type="presParOf" srcId="{AC1B0386-4F91-46C3-AFDD-D6A08B3A51EB}" destId="{09A67337-1864-4123-9A39-63CC003B028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BFDC9D-40AA-4D57-BF25-E5D9E98BD84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D6A6AC1-069B-4C93-AC10-A8FA480372D5}">
      <dgm:prSet/>
      <dgm:spPr/>
      <dgm:t>
        <a:bodyPr/>
        <a:lstStyle/>
        <a:p>
          <a:pPr>
            <a:lnSpc>
              <a:spcPct val="100000"/>
            </a:lnSpc>
          </a:pPr>
          <a:r>
            <a:rPr lang="en-US"/>
            <a:t>Larger stores definitively bring in more revenue, but larger stores cost more to build, manage and maintain.  </a:t>
          </a:r>
        </a:p>
      </dgm:t>
    </dgm:pt>
    <dgm:pt modelId="{C2A457B4-EBDF-4CFD-9A6C-8DA12563674C}" type="parTrans" cxnId="{D1C12401-385E-42BB-9CEE-4FD14291FC86}">
      <dgm:prSet/>
      <dgm:spPr/>
      <dgm:t>
        <a:bodyPr/>
        <a:lstStyle/>
        <a:p>
          <a:endParaRPr lang="en-US"/>
        </a:p>
      </dgm:t>
    </dgm:pt>
    <dgm:pt modelId="{F0F489B9-4F72-4947-B298-CAED3D9BDB88}" type="sibTrans" cxnId="{D1C12401-385E-42BB-9CEE-4FD14291FC86}">
      <dgm:prSet/>
      <dgm:spPr/>
      <dgm:t>
        <a:bodyPr/>
        <a:lstStyle/>
        <a:p>
          <a:endParaRPr lang="en-US"/>
        </a:p>
      </dgm:t>
    </dgm:pt>
    <dgm:pt modelId="{4FCBDEEB-8DD0-401D-8518-209D39C0C22C}">
      <dgm:prSet/>
      <dgm:spPr/>
      <dgm:t>
        <a:bodyPr/>
        <a:lstStyle/>
        <a:p>
          <a:pPr>
            <a:lnSpc>
              <a:spcPct val="100000"/>
            </a:lnSpc>
          </a:pPr>
          <a:r>
            <a:rPr lang="en-US"/>
            <a:t>How does the revenue relate to the size of the building itself, which correlates strongly to its type.</a:t>
          </a:r>
        </a:p>
      </dgm:t>
    </dgm:pt>
    <dgm:pt modelId="{DF5D43D0-43E8-4A54-80D5-6852ABAF6056}" type="parTrans" cxnId="{343C2F49-1135-4B27-A974-23FAA349A0CA}">
      <dgm:prSet/>
      <dgm:spPr/>
      <dgm:t>
        <a:bodyPr/>
        <a:lstStyle/>
        <a:p>
          <a:endParaRPr lang="en-US"/>
        </a:p>
      </dgm:t>
    </dgm:pt>
    <dgm:pt modelId="{7CF2FAC2-E1D6-4291-950B-FB6A4823D129}" type="sibTrans" cxnId="{343C2F49-1135-4B27-A974-23FAA349A0CA}">
      <dgm:prSet/>
      <dgm:spPr/>
      <dgm:t>
        <a:bodyPr/>
        <a:lstStyle/>
        <a:p>
          <a:endParaRPr lang="en-US"/>
        </a:p>
      </dgm:t>
    </dgm:pt>
    <dgm:pt modelId="{BE3D8EF1-0EE0-4043-98B3-F9772542637D}" type="pres">
      <dgm:prSet presAssocID="{83BFDC9D-40AA-4D57-BF25-E5D9E98BD84A}" presName="root" presStyleCnt="0">
        <dgm:presLayoutVars>
          <dgm:dir/>
          <dgm:resizeHandles val="exact"/>
        </dgm:presLayoutVars>
      </dgm:prSet>
      <dgm:spPr/>
    </dgm:pt>
    <dgm:pt modelId="{056CD825-CA40-4241-9722-B54D340A95BB}" type="pres">
      <dgm:prSet presAssocID="{2D6A6AC1-069B-4C93-AC10-A8FA480372D5}" presName="compNode" presStyleCnt="0"/>
      <dgm:spPr/>
    </dgm:pt>
    <dgm:pt modelId="{F4E53810-FAC2-4FE0-B090-5B40636E115A}" type="pres">
      <dgm:prSet presAssocID="{2D6A6AC1-069B-4C93-AC10-A8FA480372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re"/>
        </a:ext>
      </dgm:extLst>
    </dgm:pt>
    <dgm:pt modelId="{2406A2E6-D814-432B-8F2A-4E40077D75B9}" type="pres">
      <dgm:prSet presAssocID="{2D6A6AC1-069B-4C93-AC10-A8FA480372D5}" presName="spaceRect" presStyleCnt="0"/>
      <dgm:spPr/>
    </dgm:pt>
    <dgm:pt modelId="{CCB0B989-CF0F-4FFA-9B4F-67E74E471E06}" type="pres">
      <dgm:prSet presAssocID="{2D6A6AC1-069B-4C93-AC10-A8FA480372D5}" presName="textRect" presStyleLbl="revTx" presStyleIdx="0" presStyleCnt="2">
        <dgm:presLayoutVars>
          <dgm:chMax val="1"/>
          <dgm:chPref val="1"/>
        </dgm:presLayoutVars>
      </dgm:prSet>
      <dgm:spPr/>
    </dgm:pt>
    <dgm:pt modelId="{74FACBAB-3EF9-4944-AF17-56556B333C69}" type="pres">
      <dgm:prSet presAssocID="{F0F489B9-4F72-4947-B298-CAED3D9BDB88}" presName="sibTrans" presStyleCnt="0"/>
      <dgm:spPr/>
    </dgm:pt>
    <dgm:pt modelId="{83EE7417-489F-4D07-87EA-69F9854A76BB}" type="pres">
      <dgm:prSet presAssocID="{4FCBDEEB-8DD0-401D-8518-209D39C0C22C}" presName="compNode" presStyleCnt="0"/>
      <dgm:spPr/>
    </dgm:pt>
    <dgm:pt modelId="{C1B489B2-0C89-40FC-9342-A68E38EB2D57}" type="pres">
      <dgm:prSet presAssocID="{4FCBDEEB-8DD0-401D-8518-209D39C0C22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24D276B4-EE71-421C-8150-63A35BBAA7D1}" type="pres">
      <dgm:prSet presAssocID="{4FCBDEEB-8DD0-401D-8518-209D39C0C22C}" presName="spaceRect" presStyleCnt="0"/>
      <dgm:spPr/>
    </dgm:pt>
    <dgm:pt modelId="{77106379-F677-492B-B594-FDB4AB25613A}" type="pres">
      <dgm:prSet presAssocID="{4FCBDEEB-8DD0-401D-8518-209D39C0C22C}" presName="textRect" presStyleLbl="revTx" presStyleIdx="1" presStyleCnt="2">
        <dgm:presLayoutVars>
          <dgm:chMax val="1"/>
          <dgm:chPref val="1"/>
        </dgm:presLayoutVars>
      </dgm:prSet>
      <dgm:spPr/>
    </dgm:pt>
  </dgm:ptLst>
  <dgm:cxnLst>
    <dgm:cxn modelId="{D1C12401-385E-42BB-9CEE-4FD14291FC86}" srcId="{83BFDC9D-40AA-4D57-BF25-E5D9E98BD84A}" destId="{2D6A6AC1-069B-4C93-AC10-A8FA480372D5}" srcOrd="0" destOrd="0" parTransId="{C2A457B4-EBDF-4CFD-9A6C-8DA12563674C}" sibTransId="{F0F489B9-4F72-4947-B298-CAED3D9BDB88}"/>
    <dgm:cxn modelId="{1AFAA204-F963-460F-933C-A39A7AB25F07}" type="presOf" srcId="{83BFDC9D-40AA-4D57-BF25-E5D9E98BD84A}" destId="{BE3D8EF1-0EE0-4043-98B3-F9772542637D}" srcOrd="0" destOrd="0" presId="urn:microsoft.com/office/officeart/2018/2/layout/IconLabelList"/>
    <dgm:cxn modelId="{0E29C622-5BE2-414F-BA7F-CBB2938D81C3}" type="presOf" srcId="{4FCBDEEB-8DD0-401D-8518-209D39C0C22C}" destId="{77106379-F677-492B-B594-FDB4AB25613A}" srcOrd="0" destOrd="0" presId="urn:microsoft.com/office/officeart/2018/2/layout/IconLabelList"/>
    <dgm:cxn modelId="{343C2F49-1135-4B27-A974-23FAA349A0CA}" srcId="{83BFDC9D-40AA-4D57-BF25-E5D9E98BD84A}" destId="{4FCBDEEB-8DD0-401D-8518-209D39C0C22C}" srcOrd="1" destOrd="0" parTransId="{DF5D43D0-43E8-4A54-80D5-6852ABAF6056}" sibTransId="{7CF2FAC2-E1D6-4291-950B-FB6A4823D129}"/>
    <dgm:cxn modelId="{CA07767F-3C2E-4A8A-8B0B-BFD853420118}" type="presOf" srcId="{2D6A6AC1-069B-4C93-AC10-A8FA480372D5}" destId="{CCB0B989-CF0F-4FFA-9B4F-67E74E471E06}" srcOrd="0" destOrd="0" presId="urn:microsoft.com/office/officeart/2018/2/layout/IconLabelList"/>
    <dgm:cxn modelId="{A9160B81-2199-4AC1-99FE-DC53B5AA6A3C}" type="presParOf" srcId="{BE3D8EF1-0EE0-4043-98B3-F9772542637D}" destId="{056CD825-CA40-4241-9722-B54D340A95BB}" srcOrd="0" destOrd="0" presId="urn:microsoft.com/office/officeart/2018/2/layout/IconLabelList"/>
    <dgm:cxn modelId="{BC8FD9A5-A9B6-42E5-8C4E-CA0951B08C41}" type="presParOf" srcId="{056CD825-CA40-4241-9722-B54D340A95BB}" destId="{F4E53810-FAC2-4FE0-B090-5B40636E115A}" srcOrd="0" destOrd="0" presId="urn:microsoft.com/office/officeart/2018/2/layout/IconLabelList"/>
    <dgm:cxn modelId="{1B8398C7-0973-4EFB-9686-CADB94913B25}" type="presParOf" srcId="{056CD825-CA40-4241-9722-B54D340A95BB}" destId="{2406A2E6-D814-432B-8F2A-4E40077D75B9}" srcOrd="1" destOrd="0" presId="urn:microsoft.com/office/officeart/2018/2/layout/IconLabelList"/>
    <dgm:cxn modelId="{3C28BE27-8C5F-49D4-AA9B-D109539C7653}" type="presParOf" srcId="{056CD825-CA40-4241-9722-B54D340A95BB}" destId="{CCB0B989-CF0F-4FFA-9B4F-67E74E471E06}" srcOrd="2" destOrd="0" presId="urn:microsoft.com/office/officeart/2018/2/layout/IconLabelList"/>
    <dgm:cxn modelId="{A6A6237E-4E25-49A3-84AA-E58C628208DA}" type="presParOf" srcId="{BE3D8EF1-0EE0-4043-98B3-F9772542637D}" destId="{74FACBAB-3EF9-4944-AF17-56556B333C69}" srcOrd="1" destOrd="0" presId="urn:microsoft.com/office/officeart/2018/2/layout/IconLabelList"/>
    <dgm:cxn modelId="{C15B747B-FDEC-4239-8F74-D8E0C5B72BFA}" type="presParOf" srcId="{BE3D8EF1-0EE0-4043-98B3-F9772542637D}" destId="{83EE7417-489F-4D07-87EA-69F9854A76BB}" srcOrd="2" destOrd="0" presId="urn:microsoft.com/office/officeart/2018/2/layout/IconLabelList"/>
    <dgm:cxn modelId="{3737B3E3-F464-46BA-9DEE-061DEB2B9CAA}" type="presParOf" srcId="{83EE7417-489F-4D07-87EA-69F9854A76BB}" destId="{C1B489B2-0C89-40FC-9342-A68E38EB2D57}" srcOrd="0" destOrd="0" presId="urn:microsoft.com/office/officeart/2018/2/layout/IconLabelList"/>
    <dgm:cxn modelId="{FC117BD3-BED2-4E7B-9ED9-B3DE8491BE5A}" type="presParOf" srcId="{83EE7417-489F-4D07-87EA-69F9854A76BB}" destId="{24D276B4-EE71-421C-8150-63A35BBAA7D1}" srcOrd="1" destOrd="0" presId="urn:microsoft.com/office/officeart/2018/2/layout/IconLabelList"/>
    <dgm:cxn modelId="{941ED54B-3590-47F0-A7FA-83DB7ED11254}" type="presParOf" srcId="{83EE7417-489F-4D07-87EA-69F9854A76BB}" destId="{77106379-F677-492B-B594-FDB4AB25613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C0335D-8073-46CB-A2FA-A4A53077E05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5B90DDF-3AD9-4CB2-A5CC-3407A84FD7CB}">
      <dgm:prSet custT="1"/>
      <dgm:spPr/>
      <dgm:t>
        <a:bodyPr/>
        <a:lstStyle/>
        <a:p>
          <a:pPr>
            <a:lnSpc>
              <a:spcPct val="100000"/>
            </a:lnSpc>
          </a:pPr>
          <a:r>
            <a:rPr lang="en-US" sz="1800" dirty="0"/>
            <a:t>Departmental configurations were not evaluated for their contribution or hindrance to revenue</a:t>
          </a:r>
        </a:p>
      </dgm:t>
    </dgm:pt>
    <dgm:pt modelId="{300CFB0A-15EB-486B-94A1-7513D6DC5FD2}" type="parTrans" cxnId="{6A112665-6897-4B6A-B3E9-3AB6F3129EE2}">
      <dgm:prSet/>
      <dgm:spPr/>
      <dgm:t>
        <a:bodyPr/>
        <a:lstStyle/>
        <a:p>
          <a:endParaRPr lang="en-US"/>
        </a:p>
      </dgm:t>
    </dgm:pt>
    <dgm:pt modelId="{5AC89EF2-1CE5-4449-95F5-B527C90845B5}" type="sibTrans" cxnId="{6A112665-6897-4B6A-B3E9-3AB6F3129EE2}">
      <dgm:prSet/>
      <dgm:spPr/>
      <dgm:t>
        <a:bodyPr/>
        <a:lstStyle/>
        <a:p>
          <a:endParaRPr lang="en-US"/>
        </a:p>
      </dgm:t>
    </dgm:pt>
    <dgm:pt modelId="{C59E2606-4C86-4FFF-AF4A-8BCD81ED8D8D}">
      <dgm:prSet/>
      <dgm:spPr/>
      <dgm:t>
        <a:bodyPr/>
        <a:lstStyle/>
        <a:p>
          <a:pPr>
            <a:lnSpc>
              <a:spcPct val="100000"/>
            </a:lnSpc>
          </a:pPr>
          <a:r>
            <a:rPr lang="en-US" dirty="0"/>
            <a:t>This analysis assumes that the surrounding demographics of each location is relatively consistent among all locations</a:t>
          </a:r>
        </a:p>
      </dgm:t>
    </dgm:pt>
    <dgm:pt modelId="{118CC266-42EA-4083-943E-2E1494BE0F9E}" type="parTrans" cxnId="{1CFC40B7-5611-4766-ADA1-3BABBA28942E}">
      <dgm:prSet/>
      <dgm:spPr/>
      <dgm:t>
        <a:bodyPr/>
        <a:lstStyle/>
        <a:p>
          <a:endParaRPr lang="en-US"/>
        </a:p>
      </dgm:t>
    </dgm:pt>
    <dgm:pt modelId="{2109A3A3-63FB-4DED-BD4D-6835468BA1B3}" type="sibTrans" cxnId="{1CFC40B7-5611-4766-ADA1-3BABBA28942E}">
      <dgm:prSet/>
      <dgm:spPr/>
      <dgm:t>
        <a:bodyPr/>
        <a:lstStyle/>
        <a:p>
          <a:endParaRPr lang="en-US"/>
        </a:p>
      </dgm:t>
    </dgm:pt>
    <dgm:pt modelId="{8CF0BB89-D3E1-4352-8948-01EAD8785E56}" type="pres">
      <dgm:prSet presAssocID="{79C0335D-8073-46CB-A2FA-A4A53077E057}" presName="root" presStyleCnt="0">
        <dgm:presLayoutVars>
          <dgm:dir/>
          <dgm:resizeHandles val="exact"/>
        </dgm:presLayoutVars>
      </dgm:prSet>
      <dgm:spPr/>
    </dgm:pt>
    <dgm:pt modelId="{B2BEBBDA-6F11-49E3-AB16-7803E00A641C}" type="pres">
      <dgm:prSet presAssocID="{F5B90DDF-3AD9-4CB2-A5CC-3407A84FD7CB}" presName="compNode" presStyleCnt="0"/>
      <dgm:spPr/>
    </dgm:pt>
    <dgm:pt modelId="{09CA8AD5-B68F-473F-80F5-E678B3AAC6E3}" type="pres">
      <dgm:prSet presAssocID="{F5B90DDF-3AD9-4CB2-A5CC-3407A84FD7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E83481CC-0B69-47EF-B515-4B4D148EA1B6}" type="pres">
      <dgm:prSet presAssocID="{F5B90DDF-3AD9-4CB2-A5CC-3407A84FD7CB}" presName="spaceRect" presStyleCnt="0"/>
      <dgm:spPr/>
    </dgm:pt>
    <dgm:pt modelId="{FBFD7EDF-C166-448C-BBFF-F2A95AF591F7}" type="pres">
      <dgm:prSet presAssocID="{F5B90DDF-3AD9-4CB2-A5CC-3407A84FD7CB}" presName="textRect" presStyleLbl="revTx" presStyleIdx="0" presStyleCnt="2">
        <dgm:presLayoutVars>
          <dgm:chMax val="1"/>
          <dgm:chPref val="1"/>
        </dgm:presLayoutVars>
      </dgm:prSet>
      <dgm:spPr/>
    </dgm:pt>
    <dgm:pt modelId="{4F207739-2B30-48A8-9E63-5D598EE434FD}" type="pres">
      <dgm:prSet presAssocID="{5AC89EF2-1CE5-4449-95F5-B527C90845B5}" presName="sibTrans" presStyleCnt="0"/>
      <dgm:spPr/>
    </dgm:pt>
    <dgm:pt modelId="{A468FFE0-9245-4DF0-84CE-D9BFD0391695}" type="pres">
      <dgm:prSet presAssocID="{C59E2606-4C86-4FFF-AF4A-8BCD81ED8D8D}" presName="compNode" presStyleCnt="0"/>
      <dgm:spPr/>
    </dgm:pt>
    <dgm:pt modelId="{EEF1709E-33DF-42AF-A0FD-0D8F246E1B29}" type="pres">
      <dgm:prSet presAssocID="{C59E2606-4C86-4FFF-AF4A-8BCD81ED8D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96DDCBCC-4F52-4763-B136-3EE6413014C4}" type="pres">
      <dgm:prSet presAssocID="{C59E2606-4C86-4FFF-AF4A-8BCD81ED8D8D}" presName="spaceRect" presStyleCnt="0"/>
      <dgm:spPr/>
    </dgm:pt>
    <dgm:pt modelId="{BAFA97A1-8835-4B43-BACA-B4C398F64409}" type="pres">
      <dgm:prSet presAssocID="{C59E2606-4C86-4FFF-AF4A-8BCD81ED8D8D}" presName="textRect" presStyleLbl="revTx" presStyleIdx="1" presStyleCnt="2">
        <dgm:presLayoutVars>
          <dgm:chMax val="1"/>
          <dgm:chPref val="1"/>
        </dgm:presLayoutVars>
      </dgm:prSet>
      <dgm:spPr/>
    </dgm:pt>
  </dgm:ptLst>
  <dgm:cxnLst>
    <dgm:cxn modelId="{6A112665-6897-4B6A-B3E9-3AB6F3129EE2}" srcId="{79C0335D-8073-46CB-A2FA-A4A53077E057}" destId="{F5B90DDF-3AD9-4CB2-A5CC-3407A84FD7CB}" srcOrd="0" destOrd="0" parTransId="{300CFB0A-15EB-486B-94A1-7513D6DC5FD2}" sibTransId="{5AC89EF2-1CE5-4449-95F5-B527C90845B5}"/>
    <dgm:cxn modelId="{66D14859-D653-4E70-8436-BD5CE9E47318}" type="presOf" srcId="{C59E2606-4C86-4FFF-AF4A-8BCD81ED8D8D}" destId="{BAFA97A1-8835-4B43-BACA-B4C398F64409}" srcOrd="0" destOrd="0" presId="urn:microsoft.com/office/officeart/2018/2/layout/IconLabelList"/>
    <dgm:cxn modelId="{7612C793-7C23-482F-87C0-4AA68F308AB3}" type="presOf" srcId="{79C0335D-8073-46CB-A2FA-A4A53077E057}" destId="{8CF0BB89-D3E1-4352-8948-01EAD8785E56}" srcOrd="0" destOrd="0" presId="urn:microsoft.com/office/officeart/2018/2/layout/IconLabelList"/>
    <dgm:cxn modelId="{1CFC40B7-5611-4766-ADA1-3BABBA28942E}" srcId="{79C0335D-8073-46CB-A2FA-A4A53077E057}" destId="{C59E2606-4C86-4FFF-AF4A-8BCD81ED8D8D}" srcOrd="1" destOrd="0" parTransId="{118CC266-42EA-4083-943E-2E1494BE0F9E}" sibTransId="{2109A3A3-63FB-4DED-BD4D-6835468BA1B3}"/>
    <dgm:cxn modelId="{4D55C9DB-FEAB-45BB-A440-58A21C8D5DBF}" type="presOf" srcId="{F5B90DDF-3AD9-4CB2-A5CC-3407A84FD7CB}" destId="{FBFD7EDF-C166-448C-BBFF-F2A95AF591F7}" srcOrd="0" destOrd="0" presId="urn:microsoft.com/office/officeart/2018/2/layout/IconLabelList"/>
    <dgm:cxn modelId="{F1F143C1-4F2E-4FF2-B866-B3C5FEC6D6A2}" type="presParOf" srcId="{8CF0BB89-D3E1-4352-8948-01EAD8785E56}" destId="{B2BEBBDA-6F11-49E3-AB16-7803E00A641C}" srcOrd="0" destOrd="0" presId="urn:microsoft.com/office/officeart/2018/2/layout/IconLabelList"/>
    <dgm:cxn modelId="{6C37E37E-BC02-40DE-87C9-34AB0E0A84E8}" type="presParOf" srcId="{B2BEBBDA-6F11-49E3-AB16-7803E00A641C}" destId="{09CA8AD5-B68F-473F-80F5-E678B3AAC6E3}" srcOrd="0" destOrd="0" presId="urn:microsoft.com/office/officeart/2018/2/layout/IconLabelList"/>
    <dgm:cxn modelId="{0F0F6112-C10D-446C-9AB9-7AB7ABBA237B}" type="presParOf" srcId="{B2BEBBDA-6F11-49E3-AB16-7803E00A641C}" destId="{E83481CC-0B69-47EF-B515-4B4D148EA1B6}" srcOrd="1" destOrd="0" presId="urn:microsoft.com/office/officeart/2018/2/layout/IconLabelList"/>
    <dgm:cxn modelId="{CBB93F3B-2D5E-403A-8200-AA0B16E02058}" type="presParOf" srcId="{B2BEBBDA-6F11-49E3-AB16-7803E00A641C}" destId="{FBFD7EDF-C166-448C-BBFF-F2A95AF591F7}" srcOrd="2" destOrd="0" presId="urn:microsoft.com/office/officeart/2018/2/layout/IconLabelList"/>
    <dgm:cxn modelId="{71500A36-D26C-42D9-ACD0-71B7021BFC7F}" type="presParOf" srcId="{8CF0BB89-D3E1-4352-8948-01EAD8785E56}" destId="{4F207739-2B30-48A8-9E63-5D598EE434FD}" srcOrd="1" destOrd="0" presId="urn:microsoft.com/office/officeart/2018/2/layout/IconLabelList"/>
    <dgm:cxn modelId="{E127AC47-3BBB-4FC9-BFF7-D1BF5AFCF7EA}" type="presParOf" srcId="{8CF0BB89-D3E1-4352-8948-01EAD8785E56}" destId="{A468FFE0-9245-4DF0-84CE-D9BFD0391695}" srcOrd="2" destOrd="0" presId="urn:microsoft.com/office/officeart/2018/2/layout/IconLabelList"/>
    <dgm:cxn modelId="{2CB9561D-3AAC-41E1-A0E7-4A4C599642F3}" type="presParOf" srcId="{A468FFE0-9245-4DF0-84CE-D9BFD0391695}" destId="{EEF1709E-33DF-42AF-A0FD-0D8F246E1B29}" srcOrd="0" destOrd="0" presId="urn:microsoft.com/office/officeart/2018/2/layout/IconLabelList"/>
    <dgm:cxn modelId="{FA5C9E53-B49A-4E54-9A51-4ED261296D61}" type="presParOf" srcId="{A468FFE0-9245-4DF0-84CE-D9BFD0391695}" destId="{96DDCBCC-4F52-4763-B136-3EE6413014C4}" srcOrd="1" destOrd="0" presId="urn:microsoft.com/office/officeart/2018/2/layout/IconLabelList"/>
    <dgm:cxn modelId="{0AABE3AC-FF76-4AB5-AFCD-27ED5E02F5DE}" type="presParOf" srcId="{A468FFE0-9245-4DF0-84CE-D9BFD0391695}" destId="{BAFA97A1-8835-4B43-BACA-B4C398F644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AD5B07-103E-4E22-8B25-45870363C34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17B954D-EC4C-4B6D-A99D-217AC8E34894}">
      <dgm:prSet custT="1"/>
      <dgm:spPr/>
      <dgm:t>
        <a:bodyPr/>
        <a:lstStyle/>
        <a:p>
          <a:pPr>
            <a:lnSpc>
              <a:spcPct val="100000"/>
            </a:lnSpc>
          </a:pPr>
          <a:r>
            <a:rPr lang="en-US" sz="1800" dirty="0"/>
            <a:t>Future sites should be designed with the C-store type layout</a:t>
          </a:r>
        </a:p>
      </dgm:t>
    </dgm:pt>
    <dgm:pt modelId="{67E18B0D-2D32-4C31-8865-521D609F6C73}" type="parTrans" cxnId="{3F988463-25F0-4DA9-B47D-3055A4A2D5A7}">
      <dgm:prSet/>
      <dgm:spPr/>
      <dgm:t>
        <a:bodyPr/>
        <a:lstStyle/>
        <a:p>
          <a:endParaRPr lang="en-US"/>
        </a:p>
      </dgm:t>
    </dgm:pt>
    <dgm:pt modelId="{C07778FD-2D28-46E5-AA31-FDE51092E0A3}" type="sibTrans" cxnId="{3F988463-25F0-4DA9-B47D-3055A4A2D5A7}">
      <dgm:prSet/>
      <dgm:spPr/>
      <dgm:t>
        <a:bodyPr/>
        <a:lstStyle/>
        <a:p>
          <a:endParaRPr lang="en-US"/>
        </a:p>
      </dgm:t>
    </dgm:pt>
    <dgm:pt modelId="{43B0B383-59E8-4D3D-8A05-906703760B48}">
      <dgm:prSet custT="1"/>
      <dgm:spPr/>
      <dgm:t>
        <a:bodyPr/>
        <a:lstStyle/>
        <a:p>
          <a:pPr>
            <a:lnSpc>
              <a:spcPct val="100000"/>
            </a:lnSpc>
          </a:pPr>
          <a:r>
            <a:rPr lang="en-US" sz="1800" dirty="0"/>
            <a:t>Specific departments should be evaluated for performance and drop those that are below a threshold</a:t>
          </a:r>
        </a:p>
      </dgm:t>
    </dgm:pt>
    <dgm:pt modelId="{53D1DBB8-FCA9-479A-8DE7-5602D09C484D}" type="parTrans" cxnId="{973364A0-5229-4D23-AF9A-1432E53832CC}">
      <dgm:prSet/>
      <dgm:spPr/>
      <dgm:t>
        <a:bodyPr/>
        <a:lstStyle/>
        <a:p>
          <a:endParaRPr lang="en-US"/>
        </a:p>
      </dgm:t>
    </dgm:pt>
    <dgm:pt modelId="{DDEA07AC-9D35-484A-96DB-453F6054F640}" type="sibTrans" cxnId="{973364A0-5229-4D23-AF9A-1432E53832CC}">
      <dgm:prSet/>
      <dgm:spPr/>
      <dgm:t>
        <a:bodyPr/>
        <a:lstStyle/>
        <a:p>
          <a:endParaRPr lang="en-US"/>
        </a:p>
      </dgm:t>
    </dgm:pt>
    <dgm:pt modelId="{1703A8F3-5449-4D59-AFC9-3A124A7F1758}">
      <dgm:prSet custT="1"/>
      <dgm:spPr/>
      <dgm:t>
        <a:bodyPr/>
        <a:lstStyle/>
        <a:p>
          <a:pPr>
            <a:lnSpc>
              <a:spcPct val="100000"/>
            </a:lnSpc>
          </a:pPr>
          <a:r>
            <a:rPr lang="en-US" sz="1800" dirty="0"/>
            <a:t>Convert smaller A and B stores into C stores</a:t>
          </a:r>
        </a:p>
      </dgm:t>
    </dgm:pt>
    <dgm:pt modelId="{1ED4C310-910C-4FAB-B7DE-2BC9ECCE4B24}" type="parTrans" cxnId="{CDC1F136-8A8F-47A3-A32C-466BD6DCAD0D}">
      <dgm:prSet/>
      <dgm:spPr/>
      <dgm:t>
        <a:bodyPr/>
        <a:lstStyle/>
        <a:p>
          <a:endParaRPr lang="en-US"/>
        </a:p>
      </dgm:t>
    </dgm:pt>
    <dgm:pt modelId="{0676221C-C2EC-4726-A4B2-87F4F3FC1267}" type="sibTrans" cxnId="{CDC1F136-8A8F-47A3-A32C-466BD6DCAD0D}">
      <dgm:prSet/>
      <dgm:spPr/>
      <dgm:t>
        <a:bodyPr/>
        <a:lstStyle/>
        <a:p>
          <a:endParaRPr lang="en-US"/>
        </a:p>
      </dgm:t>
    </dgm:pt>
    <dgm:pt modelId="{F7158C75-1A4E-41DE-9DC6-A93E0B200FF7}" type="pres">
      <dgm:prSet presAssocID="{E4AD5B07-103E-4E22-8B25-45870363C349}" presName="root" presStyleCnt="0">
        <dgm:presLayoutVars>
          <dgm:dir/>
          <dgm:resizeHandles val="exact"/>
        </dgm:presLayoutVars>
      </dgm:prSet>
      <dgm:spPr/>
    </dgm:pt>
    <dgm:pt modelId="{20B85C47-C1F8-4535-950B-7713B6EF4EED}" type="pres">
      <dgm:prSet presAssocID="{217B954D-EC4C-4B6D-A99D-217AC8E34894}" presName="compNode" presStyleCnt="0"/>
      <dgm:spPr/>
    </dgm:pt>
    <dgm:pt modelId="{FD753897-C85D-4207-B27C-EF73A1084BD3}" type="pres">
      <dgm:prSet presAssocID="{217B954D-EC4C-4B6D-A99D-217AC8E348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re"/>
        </a:ext>
      </dgm:extLst>
    </dgm:pt>
    <dgm:pt modelId="{2212017E-D7A9-4AA8-BDEA-CD118C06F358}" type="pres">
      <dgm:prSet presAssocID="{217B954D-EC4C-4B6D-A99D-217AC8E34894}" presName="spaceRect" presStyleCnt="0"/>
      <dgm:spPr/>
    </dgm:pt>
    <dgm:pt modelId="{CAAC27BB-0E87-421F-8DA7-6A43CBB49DCB}" type="pres">
      <dgm:prSet presAssocID="{217B954D-EC4C-4B6D-A99D-217AC8E34894}" presName="textRect" presStyleLbl="revTx" presStyleIdx="0" presStyleCnt="3">
        <dgm:presLayoutVars>
          <dgm:chMax val="1"/>
          <dgm:chPref val="1"/>
        </dgm:presLayoutVars>
      </dgm:prSet>
      <dgm:spPr/>
    </dgm:pt>
    <dgm:pt modelId="{83EA83E8-2481-4BEC-9B87-F25575320C69}" type="pres">
      <dgm:prSet presAssocID="{C07778FD-2D28-46E5-AA31-FDE51092E0A3}" presName="sibTrans" presStyleCnt="0"/>
      <dgm:spPr/>
    </dgm:pt>
    <dgm:pt modelId="{37DA16A8-41F1-43E6-A7D5-8728E17C3421}" type="pres">
      <dgm:prSet presAssocID="{43B0B383-59E8-4D3D-8A05-906703760B48}" presName="compNode" presStyleCnt="0"/>
      <dgm:spPr/>
    </dgm:pt>
    <dgm:pt modelId="{CBBF646E-C0F0-424B-B121-4B350B7B3713}" type="pres">
      <dgm:prSet presAssocID="{43B0B383-59E8-4D3D-8A05-906703760B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6008CCC1-86B1-4DC1-A364-66F23918E50A}" type="pres">
      <dgm:prSet presAssocID="{43B0B383-59E8-4D3D-8A05-906703760B48}" presName="spaceRect" presStyleCnt="0"/>
      <dgm:spPr/>
    </dgm:pt>
    <dgm:pt modelId="{C6BB3088-FE2F-45D8-AC5A-6A41D989A8E1}" type="pres">
      <dgm:prSet presAssocID="{43B0B383-59E8-4D3D-8A05-906703760B48}" presName="textRect" presStyleLbl="revTx" presStyleIdx="1" presStyleCnt="3">
        <dgm:presLayoutVars>
          <dgm:chMax val="1"/>
          <dgm:chPref val="1"/>
        </dgm:presLayoutVars>
      </dgm:prSet>
      <dgm:spPr/>
    </dgm:pt>
    <dgm:pt modelId="{454D8D10-0475-4DD0-9BE2-D818FB79221F}" type="pres">
      <dgm:prSet presAssocID="{DDEA07AC-9D35-484A-96DB-453F6054F640}" presName="sibTrans" presStyleCnt="0"/>
      <dgm:spPr/>
    </dgm:pt>
    <dgm:pt modelId="{12EFF017-A87A-42E7-9D2F-853DCB952CF9}" type="pres">
      <dgm:prSet presAssocID="{1703A8F3-5449-4D59-AFC9-3A124A7F1758}" presName="compNode" presStyleCnt="0"/>
      <dgm:spPr/>
    </dgm:pt>
    <dgm:pt modelId="{7633BC8E-CFB6-4BA9-A8A5-70AF66474393}" type="pres">
      <dgm:prSet presAssocID="{1703A8F3-5449-4D59-AFC9-3A124A7F17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opping cart"/>
        </a:ext>
      </dgm:extLst>
    </dgm:pt>
    <dgm:pt modelId="{450F787F-C0EB-468B-9A62-B479C6310924}" type="pres">
      <dgm:prSet presAssocID="{1703A8F3-5449-4D59-AFC9-3A124A7F1758}" presName="spaceRect" presStyleCnt="0"/>
      <dgm:spPr/>
    </dgm:pt>
    <dgm:pt modelId="{B7510E10-7B12-40BC-A47A-53727C2CB2EB}" type="pres">
      <dgm:prSet presAssocID="{1703A8F3-5449-4D59-AFC9-3A124A7F1758}" presName="textRect" presStyleLbl="revTx" presStyleIdx="2" presStyleCnt="3">
        <dgm:presLayoutVars>
          <dgm:chMax val="1"/>
          <dgm:chPref val="1"/>
        </dgm:presLayoutVars>
      </dgm:prSet>
      <dgm:spPr/>
    </dgm:pt>
  </dgm:ptLst>
  <dgm:cxnLst>
    <dgm:cxn modelId="{CDC1F136-8A8F-47A3-A32C-466BD6DCAD0D}" srcId="{E4AD5B07-103E-4E22-8B25-45870363C349}" destId="{1703A8F3-5449-4D59-AFC9-3A124A7F1758}" srcOrd="2" destOrd="0" parTransId="{1ED4C310-910C-4FAB-B7DE-2BC9ECCE4B24}" sibTransId="{0676221C-C2EC-4726-A4B2-87F4F3FC1267}"/>
    <dgm:cxn modelId="{74CC0338-3532-487C-B60B-F336B72747D2}" type="presOf" srcId="{43B0B383-59E8-4D3D-8A05-906703760B48}" destId="{C6BB3088-FE2F-45D8-AC5A-6A41D989A8E1}" srcOrd="0" destOrd="0" presId="urn:microsoft.com/office/officeart/2018/2/layout/IconLabelList"/>
    <dgm:cxn modelId="{16258A3F-CA51-4D84-B436-34DFF84EB191}" type="presOf" srcId="{E4AD5B07-103E-4E22-8B25-45870363C349}" destId="{F7158C75-1A4E-41DE-9DC6-A93E0B200FF7}" srcOrd="0" destOrd="0" presId="urn:microsoft.com/office/officeart/2018/2/layout/IconLabelList"/>
    <dgm:cxn modelId="{3F988463-25F0-4DA9-B47D-3055A4A2D5A7}" srcId="{E4AD5B07-103E-4E22-8B25-45870363C349}" destId="{217B954D-EC4C-4B6D-A99D-217AC8E34894}" srcOrd="0" destOrd="0" parTransId="{67E18B0D-2D32-4C31-8865-521D609F6C73}" sibTransId="{C07778FD-2D28-46E5-AA31-FDE51092E0A3}"/>
    <dgm:cxn modelId="{9F5FCA67-4C28-43EE-B5EB-C111F1BB0D5C}" type="presOf" srcId="{1703A8F3-5449-4D59-AFC9-3A124A7F1758}" destId="{B7510E10-7B12-40BC-A47A-53727C2CB2EB}" srcOrd="0" destOrd="0" presId="urn:microsoft.com/office/officeart/2018/2/layout/IconLabelList"/>
    <dgm:cxn modelId="{EE280059-9843-4987-A7BA-65990F7A0211}" type="presOf" srcId="{217B954D-EC4C-4B6D-A99D-217AC8E34894}" destId="{CAAC27BB-0E87-421F-8DA7-6A43CBB49DCB}" srcOrd="0" destOrd="0" presId="urn:microsoft.com/office/officeart/2018/2/layout/IconLabelList"/>
    <dgm:cxn modelId="{973364A0-5229-4D23-AF9A-1432E53832CC}" srcId="{E4AD5B07-103E-4E22-8B25-45870363C349}" destId="{43B0B383-59E8-4D3D-8A05-906703760B48}" srcOrd="1" destOrd="0" parTransId="{53D1DBB8-FCA9-479A-8DE7-5602D09C484D}" sibTransId="{DDEA07AC-9D35-484A-96DB-453F6054F640}"/>
    <dgm:cxn modelId="{FD813E8E-90CD-43C9-8242-F488975B4542}" type="presParOf" srcId="{F7158C75-1A4E-41DE-9DC6-A93E0B200FF7}" destId="{20B85C47-C1F8-4535-950B-7713B6EF4EED}" srcOrd="0" destOrd="0" presId="urn:microsoft.com/office/officeart/2018/2/layout/IconLabelList"/>
    <dgm:cxn modelId="{3C1E8CB2-831F-484E-ACA9-6785A20F9B12}" type="presParOf" srcId="{20B85C47-C1F8-4535-950B-7713B6EF4EED}" destId="{FD753897-C85D-4207-B27C-EF73A1084BD3}" srcOrd="0" destOrd="0" presId="urn:microsoft.com/office/officeart/2018/2/layout/IconLabelList"/>
    <dgm:cxn modelId="{A4F0EF5A-52F9-4F35-ABFB-F5696A4345FF}" type="presParOf" srcId="{20B85C47-C1F8-4535-950B-7713B6EF4EED}" destId="{2212017E-D7A9-4AA8-BDEA-CD118C06F358}" srcOrd="1" destOrd="0" presId="urn:microsoft.com/office/officeart/2018/2/layout/IconLabelList"/>
    <dgm:cxn modelId="{8FDDD913-587C-43CB-825C-C93FEDE3BC57}" type="presParOf" srcId="{20B85C47-C1F8-4535-950B-7713B6EF4EED}" destId="{CAAC27BB-0E87-421F-8DA7-6A43CBB49DCB}" srcOrd="2" destOrd="0" presId="urn:microsoft.com/office/officeart/2018/2/layout/IconLabelList"/>
    <dgm:cxn modelId="{3C7BEEC3-9A3C-4631-A0AB-BAED5A66F2B8}" type="presParOf" srcId="{F7158C75-1A4E-41DE-9DC6-A93E0B200FF7}" destId="{83EA83E8-2481-4BEC-9B87-F25575320C69}" srcOrd="1" destOrd="0" presId="urn:microsoft.com/office/officeart/2018/2/layout/IconLabelList"/>
    <dgm:cxn modelId="{E0D5414B-B4E9-472E-B473-21BEEE3D0EF4}" type="presParOf" srcId="{F7158C75-1A4E-41DE-9DC6-A93E0B200FF7}" destId="{37DA16A8-41F1-43E6-A7D5-8728E17C3421}" srcOrd="2" destOrd="0" presId="urn:microsoft.com/office/officeart/2018/2/layout/IconLabelList"/>
    <dgm:cxn modelId="{E3553C2E-7FC9-4600-A575-F54291441EEC}" type="presParOf" srcId="{37DA16A8-41F1-43E6-A7D5-8728E17C3421}" destId="{CBBF646E-C0F0-424B-B121-4B350B7B3713}" srcOrd="0" destOrd="0" presId="urn:microsoft.com/office/officeart/2018/2/layout/IconLabelList"/>
    <dgm:cxn modelId="{38DC6C24-6153-4724-AB71-00A232325EA9}" type="presParOf" srcId="{37DA16A8-41F1-43E6-A7D5-8728E17C3421}" destId="{6008CCC1-86B1-4DC1-A364-66F23918E50A}" srcOrd="1" destOrd="0" presId="urn:microsoft.com/office/officeart/2018/2/layout/IconLabelList"/>
    <dgm:cxn modelId="{DDC21711-4BA8-4394-B404-20A1F27C3285}" type="presParOf" srcId="{37DA16A8-41F1-43E6-A7D5-8728E17C3421}" destId="{C6BB3088-FE2F-45D8-AC5A-6A41D989A8E1}" srcOrd="2" destOrd="0" presId="urn:microsoft.com/office/officeart/2018/2/layout/IconLabelList"/>
    <dgm:cxn modelId="{6BBC3D97-9FC1-4525-866D-36141E621740}" type="presParOf" srcId="{F7158C75-1A4E-41DE-9DC6-A93E0B200FF7}" destId="{454D8D10-0475-4DD0-9BE2-D818FB79221F}" srcOrd="3" destOrd="0" presId="urn:microsoft.com/office/officeart/2018/2/layout/IconLabelList"/>
    <dgm:cxn modelId="{2D347D07-466D-4263-BACB-C045CE2E73B2}" type="presParOf" srcId="{F7158C75-1A4E-41DE-9DC6-A93E0B200FF7}" destId="{12EFF017-A87A-42E7-9D2F-853DCB952CF9}" srcOrd="4" destOrd="0" presId="urn:microsoft.com/office/officeart/2018/2/layout/IconLabelList"/>
    <dgm:cxn modelId="{44B0DCE2-8566-4CD3-958E-BE9DD48D3658}" type="presParOf" srcId="{12EFF017-A87A-42E7-9D2F-853DCB952CF9}" destId="{7633BC8E-CFB6-4BA9-A8A5-70AF66474393}" srcOrd="0" destOrd="0" presId="urn:microsoft.com/office/officeart/2018/2/layout/IconLabelList"/>
    <dgm:cxn modelId="{3D1FFFB4-19DC-4899-AB9A-B3990D3922CF}" type="presParOf" srcId="{12EFF017-A87A-42E7-9D2F-853DCB952CF9}" destId="{450F787F-C0EB-468B-9A62-B479C6310924}" srcOrd="1" destOrd="0" presId="urn:microsoft.com/office/officeart/2018/2/layout/IconLabelList"/>
    <dgm:cxn modelId="{E417EC65-9655-4D0B-B6A5-EB57439B4271}" type="presParOf" srcId="{12EFF017-A87A-42E7-9D2F-853DCB952CF9}" destId="{B7510E10-7B12-40BC-A47A-53727C2CB2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4620BB-7E87-4B69-9934-117D151DA5C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1FEB600-6AA1-4EE2-A00A-D5AFBE48BCE5}">
      <dgm:prSet custT="1"/>
      <dgm:spPr/>
      <dgm:t>
        <a:bodyPr/>
        <a:lstStyle/>
        <a:p>
          <a:pPr>
            <a:lnSpc>
              <a:spcPct val="100000"/>
            </a:lnSpc>
          </a:pPr>
          <a:r>
            <a:rPr lang="en-US" sz="1800" dirty="0"/>
            <a:t>77% smaller on avg than A stores, thus saving on construction and overhead once up and running</a:t>
          </a:r>
        </a:p>
      </dgm:t>
    </dgm:pt>
    <dgm:pt modelId="{8600DF66-E750-4B1F-BAE8-338F4C5C3392}" type="parTrans" cxnId="{95B20CFD-177F-4BF9-B867-C32A772F2812}">
      <dgm:prSet/>
      <dgm:spPr/>
      <dgm:t>
        <a:bodyPr/>
        <a:lstStyle/>
        <a:p>
          <a:endParaRPr lang="en-US" sz="1800"/>
        </a:p>
      </dgm:t>
    </dgm:pt>
    <dgm:pt modelId="{24209678-3DC3-42FE-94B8-E56E9FF034FB}" type="sibTrans" cxnId="{95B20CFD-177F-4BF9-B867-C32A772F2812}">
      <dgm:prSet/>
      <dgm:spPr/>
      <dgm:t>
        <a:bodyPr/>
        <a:lstStyle/>
        <a:p>
          <a:endParaRPr lang="en-US" sz="1800"/>
        </a:p>
      </dgm:t>
    </dgm:pt>
    <dgm:pt modelId="{9BB1DEB0-0641-46D4-8E43-0988A5EFF210}">
      <dgm:prSet custT="1"/>
      <dgm:spPr/>
      <dgm:t>
        <a:bodyPr/>
        <a:lstStyle/>
        <a:p>
          <a:pPr>
            <a:lnSpc>
              <a:spcPct val="100000"/>
            </a:lnSpc>
          </a:pPr>
          <a:r>
            <a:rPr lang="en-US" sz="1800" dirty="0"/>
            <a:t>Produces 2x more revenue per sq ft on average</a:t>
          </a:r>
        </a:p>
      </dgm:t>
    </dgm:pt>
    <dgm:pt modelId="{5E5FFE12-5947-45A7-938A-0DC15D620C32}" type="parTrans" cxnId="{0CCA3DAF-21A6-4FA1-B4DA-1013C6105F6D}">
      <dgm:prSet/>
      <dgm:spPr/>
      <dgm:t>
        <a:bodyPr/>
        <a:lstStyle/>
        <a:p>
          <a:endParaRPr lang="en-US" sz="1800"/>
        </a:p>
      </dgm:t>
    </dgm:pt>
    <dgm:pt modelId="{D266C179-2357-43B4-8B68-E029323B64A5}" type="sibTrans" cxnId="{0CCA3DAF-21A6-4FA1-B4DA-1013C6105F6D}">
      <dgm:prSet/>
      <dgm:spPr/>
      <dgm:t>
        <a:bodyPr/>
        <a:lstStyle/>
        <a:p>
          <a:endParaRPr lang="en-US" sz="1800"/>
        </a:p>
      </dgm:t>
    </dgm:pt>
    <dgm:pt modelId="{A3AB945B-30CD-4631-9855-7ACBCD7F3137}" type="pres">
      <dgm:prSet presAssocID="{F44620BB-7E87-4B69-9934-117D151DA5CA}" presName="root" presStyleCnt="0">
        <dgm:presLayoutVars>
          <dgm:dir/>
          <dgm:resizeHandles val="exact"/>
        </dgm:presLayoutVars>
      </dgm:prSet>
      <dgm:spPr/>
    </dgm:pt>
    <dgm:pt modelId="{500587E2-FA38-4391-9D22-431F9C72CC62}" type="pres">
      <dgm:prSet presAssocID="{11FEB600-6AA1-4EE2-A00A-D5AFBE48BCE5}" presName="compNode" presStyleCnt="0"/>
      <dgm:spPr/>
    </dgm:pt>
    <dgm:pt modelId="{645DC949-6C59-4F66-BE5C-D8D432B8EB30}" type="pres">
      <dgm:prSet presAssocID="{11FEB600-6AA1-4EE2-A00A-D5AFBE48BC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ading"/>
        </a:ext>
      </dgm:extLst>
    </dgm:pt>
    <dgm:pt modelId="{6D2E9782-001F-4808-BDE7-6283E64BBE38}" type="pres">
      <dgm:prSet presAssocID="{11FEB600-6AA1-4EE2-A00A-D5AFBE48BCE5}" presName="spaceRect" presStyleCnt="0"/>
      <dgm:spPr/>
    </dgm:pt>
    <dgm:pt modelId="{2ED69C7F-5C0E-46C3-9A1C-EC85F6B3582B}" type="pres">
      <dgm:prSet presAssocID="{11FEB600-6AA1-4EE2-A00A-D5AFBE48BCE5}" presName="textRect" presStyleLbl="revTx" presStyleIdx="0" presStyleCnt="2">
        <dgm:presLayoutVars>
          <dgm:chMax val="1"/>
          <dgm:chPref val="1"/>
        </dgm:presLayoutVars>
      </dgm:prSet>
      <dgm:spPr/>
    </dgm:pt>
    <dgm:pt modelId="{E348ADB9-E736-4713-B3FA-F6D9C544CC19}" type="pres">
      <dgm:prSet presAssocID="{24209678-3DC3-42FE-94B8-E56E9FF034FB}" presName="sibTrans" presStyleCnt="0"/>
      <dgm:spPr/>
    </dgm:pt>
    <dgm:pt modelId="{B4186B4A-F9A3-4927-8A9C-19FCB8ADB53D}" type="pres">
      <dgm:prSet presAssocID="{9BB1DEB0-0641-46D4-8E43-0988A5EFF210}" presName="compNode" presStyleCnt="0"/>
      <dgm:spPr/>
    </dgm:pt>
    <dgm:pt modelId="{ACA57687-65E6-433D-96A6-BD6178B40282}" type="pres">
      <dgm:prSet presAssocID="{9BB1DEB0-0641-46D4-8E43-0988A5EFF2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02A87A58-D619-429F-BAED-468088CB59F9}" type="pres">
      <dgm:prSet presAssocID="{9BB1DEB0-0641-46D4-8E43-0988A5EFF210}" presName="spaceRect" presStyleCnt="0"/>
      <dgm:spPr/>
    </dgm:pt>
    <dgm:pt modelId="{9B5D1F13-7541-4598-8781-99C2BFC9F34F}" type="pres">
      <dgm:prSet presAssocID="{9BB1DEB0-0641-46D4-8E43-0988A5EFF210}" presName="textRect" presStyleLbl="revTx" presStyleIdx="1" presStyleCnt="2">
        <dgm:presLayoutVars>
          <dgm:chMax val="1"/>
          <dgm:chPref val="1"/>
        </dgm:presLayoutVars>
      </dgm:prSet>
      <dgm:spPr/>
    </dgm:pt>
  </dgm:ptLst>
  <dgm:cxnLst>
    <dgm:cxn modelId="{21BE420C-D94F-4064-AE65-40647C74BD1C}" type="presOf" srcId="{F44620BB-7E87-4B69-9934-117D151DA5CA}" destId="{A3AB945B-30CD-4631-9855-7ACBCD7F3137}" srcOrd="0" destOrd="0" presId="urn:microsoft.com/office/officeart/2018/2/layout/IconLabelList"/>
    <dgm:cxn modelId="{8B9AA78A-E21C-4D9E-9847-B15DA9A61A23}" type="presOf" srcId="{9BB1DEB0-0641-46D4-8E43-0988A5EFF210}" destId="{9B5D1F13-7541-4598-8781-99C2BFC9F34F}" srcOrd="0" destOrd="0" presId="urn:microsoft.com/office/officeart/2018/2/layout/IconLabelList"/>
    <dgm:cxn modelId="{0CCA3DAF-21A6-4FA1-B4DA-1013C6105F6D}" srcId="{F44620BB-7E87-4B69-9934-117D151DA5CA}" destId="{9BB1DEB0-0641-46D4-8E43-0988A5EFF210}" srcOrd="1" destOrd="0" parTransId="{5E5FFE12-5947-45A7-938A-0DC15D620C32}" sibTransId="{D266C179-2357-43B4-8B68-E029323B64A5}"/>
    <dgm:cxn modelId="{A4531BC0-2033-4D3B-9508-2DD4CDD52D8C}" type="presOf" srcId="{11FEB600-6AA1-4EE2-A00A-D5AFBE48BCE5}" destId="{2ED69C7F-5C0E-46C3-9A1C-EC85F6B3582B}" srcOrd="0" destOrd="0" presId="urn:microsoft.com/office/officeart/2018/2/layout/IconLabelList"/>
    <dgm:cxn modelId="{95B20CFD-177F-4BF9-B867-C32A772F2812}" srcId="{F44620BB-7E87-4B69-9934-117D151DA5CA}" destId="{11FEB600-6AA1-4EE2-A00A-D5AFBE48BCE5}" srcOrd="0" destOrd="0" parTransId="{8600DF66-E750-4B1F-BAE8-338F4C5C3392}" sibTransId="{24209678-3DC3-42FE-94B8-E56E9FF034FB}"/>
    <dgm:cxn modelId="{601A30AB-2E5B-4F91-A745-6ABE1B20BFC5}" type="presParOf" srcId="{A3AB945B-30CD-4631-9855-7ACBCD7F3137}" destId="{500587E2-FA38-4391-9D22-431F9C72CC62}" srcOrd="0" destOrd="0" presId="urn:microsoft.com/office/officeart/2018/2/layout/IconLabelList"/>
    <dgm:cxn modelId="{FA955675-0B69-45B5-9D62-B1F5FB32833C}" type="presParOf" srcId="{500587E2-FA38-4391-9D22-431F9C72CC62}" destId="{645DC949-6C59-4F66-BE5C-D8D432B8EB30}" srcOrd="0" destOrd="0" presId="urn:microsoft.com/office/officeart/2018/2/layout/IconLabelList"/>
    <dgm:cxn modelId="{ECB1B27D-7969-4CED-8890-AA21CDD30B2E}" type="presParOf" srcId="{500587E2-FA38-4391-9D22-431F9C72CC62}" destId="{6D2E9782-001F-4808-BDE7-6283E64BBE38}" srcOrd="1" destOrd="0" presId="urn:microsoft.com/office/officeart/2018/2/layout/IconLabelList"/>
    <dgm:cxn modelId="{6A90FE2A-AF1F-4C38-A15B-64465FE0170E}" type="presParOf" srcId="{500587E2-FA38-4391-9D22-431F9C72CC62}" destId="{2ED69C7F-5C0E-46C3-9A1C-EC85F6B3582B}" srcOrd="2" destOrd="0" presId="urn:microsoft.com/office/officeart/2018/2/layout/IconLabelList"/>
    <dgm:cxn modelId="{2144E85E-5B39-4D93-8073-59F5892F2C28}" type="presParOf" srcId="{A3AB945B-30CD-4631-9855-7ACBCD7F3137}" destId="{E348ADB9-E736-4713-B3FA-F6D9C544CC19}" srcOrd="1" destOrd="0" presId="urn:microsoft.com/office/officeart/2018/2/layout/IconLabelList"/>
    <dgm:cxn modelId="{6CCD5E1B-71D5-4A9D-96E9-F090391C29B0}" type="presParOf" srcId="{A3AB945B-30CD-4631-9855-7ACBCD7F3137}" destId="{B4186B4A-F9A3-4927-8A9C-19FCB8ADB53D}" srcOrd="2" destOrd="0" presId="urn:microsoft.com/office/officeart/2018/2/layout/IconLabelList"/>
    <dgm:cxn modelId="{57E10FB0-B9F0-4E13-B989-96D31F349CAB}" type="presParOf" srcId="{B4186B4A-F9A3-4927-8A9C-19FCB8ADB53D}" destId="{ACA57687-65E6-433D-96A6-BD6178B40282}" srcOrd="0" destOrd="0" presId="urn:microsoft.com/office/officeart/2018/2/layout/IconLabelList"/>
    <dgm:cxn modelId="{90E5E36B-CCBA-4BD4-A3E6-BE3774A6BFFE}" type="presParOf" srcId="{B4186B4A-F9A3-4927-8A9C-19FCB8ADB53D}" destId="{02A87A58-D619-429F-BAED-468088CB59F9}" srcOrd="1" destOrd="0" presId="urn:microsoft.com/office/officeart/2018/2/layout/IconLabelList"/>
    <dgm:cxn modelId="{7D692A17-6E9C-4A78-BCE2-75006AD9AD1B}" type="presParOf" srcId="{B4186B4A-F9A3-4927-8A9C-19FCB8ADB53D}" destId="{9B5D1F13-7541-4598-8781-99C2BFC9F34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55F4D-AC8D-4C5A-8BBF-B5CCE655B517}">
      <dsp:nvSpPr>
        <dsp:cNvPr id="0" name=""/>
        <dsp:cNvSpPr/>
      </dsp:nvSpPr>
      <dsp:spPr>
        <a:xfrm>
          <a:off x="55098" y="252885"/>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1648B-10C8-4943-B154-61A0C6D57F3C}">
      <dsp:nvSpPr>
        <dsp:cNvPr id="0" name=""/>
        <dsp:cNvSpPr/>
      </dsp:nvSpPr>
      <dsp:spPr>
        <a:xfrm>
          <a:off x="187061" y="384848"/>
          <a:ext cx="364470" cy="364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DD041C-997A-4677-8F37-F1B06EDBF017}">
      <dsp:nvSpPr>
        <dsp:cNvPr id="0" name=""/>
        <dsp:cNvSpPr/>
      </dsp:nvSpPr>
      <dsp:spPr>
        <a:xfrm>
          <a:off x="818152" y="252885"/>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data was combined and condensed – dropping unnecessary columns.  </a:t>
          </a:r>
        </a:p>
      </dsp:txBody>
      <dsp:txXfrm>
        <a:off x="818152" y="252885"/>
        <a:ext cx="1481222" cy="628397"/>
      </dsp:txXfrm>
    </dsp:sp>
    <dsp:sp modelId="{9A60C1BC-C9E7-4FA8-AB28-26715839D2B7}">
      <dsp:nvSpPr>
        <dsp:cNvPr id="0" name=""/>
        <dsp:cNvSpPr/>
      </dsp:nvSpPr>
      <dsp:spPr>
        <a:xfrm>
          <a:off x="2557466" y="252885"/>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22F69-3C3F-44B9-9D93-FF08A1D671B1}">
      <dsp:nvSpPr>
        <dsp:cNvPr id="0" name=""/>
        <dsp:cNvSpPr/>
      </dsp:nvSpPr>
      <dsp:spPr>
        <a:xfrm>
          <a:off x="2689429" y="384848"/>
          <a:ext cx="364470" cy="3644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62F273-3C2B-48FD-804D-0AA3E9CED6FA}">
      <dsp:nvSpPr>
        <dsp:cNvPr id="0" name=""/>
        <dsp:cNvSpPr/>
      </dsp:nvSpPr>
      <dsp:spPr>
        <a:xfrm>
          <a:off x="3320520" y="252885"/>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Departmental sales numbers were averaged for each store. </a:t>
          </a:r>
        </a:p>
      </dsp:txBody>
      <dsp:txXfrm>
        <a:off x="3320520" y="252885"/>
        <a:ext cx="1481222" cy="628397"/>
      </dsp:txXfrm>
    </dsp:sp>
    <dsp:sp modelId="{709211BF-D0BF-4064-9B55-590AA75883EC}">
      <dsp:nvSpPr>
        <dsp:cNvPr id="0" name=""/>
        <dsp:cNvSpPr/>
      </dsp:nvSpPr>
      <dsp:spPr>
        <a:xfrm>
          <a:off x="55098" y="1497136"/>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9ACF8D-1AF4-46CA-9C1B-C06889584D47}">
      <dsp:nvSpPr>
        <dsp:cNvPr id="0" name=""/>
        <dsp:cNvSpPr/>
      </dsp:nvSpPr>
      <dsp:spPr>
        <a:xfrm>
          <a:off x="187061" y="1629100"/>
          <a:ext cx="364470" cy="3644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5D433-12F5-47EE-AB60-C5BA2F855191}">
      <dsp:nvSpPr>
        <dsp:cNvPr id="0" name=""/>
        <dsp:cNvSpPr/>
      </dsp:nvSpPr>
      <dsp:spPr>
        <a:xfrm>
          <a:off x="818152" y="1497136"/>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Department counts were totaled and added.</a:t>
          </a:r>
        </a:p>
      </dsp:txBody>
      <dsp:txXfrm>
        <a:off x="818152" y="1497136"/>
        <a:ext cx="1481222" cy="628397"/>
      </dsp:txXfrm>
    </dsp:sp>
    <dsp:sp modelId="{4B23C609-2A16-473D-A34F-682DE614C6E6}">
      <dsp:nvSpPr>
        <dsp:cNvPr id="0" name=""/>
        <dsp:cNvSpPr/>
      </dsp:nvSpPr>
      <dsp:spPr>
        <a:xfrm>
          <a:off x="2557466" y="1497136"/>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A7874-0337-4320-9C42-21B939B270E9}">
      <dsp:nvSpPr>
        <dsp:cNvPr id="0" name=""/>
        <dsp:cNvSpPr/>
      </dsp:nvSpPr>
      <dsp:spPr>
        <a:xfrm>
          <a:off x="2689429" y="1629100"/>
          <a:ext cx="364470" cy="3644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D4CD24-BFC3-4959-895A-FE8144BEFD25}">
      <dsp:nvSpPr>
        <dsp:cNvPr id="0" name=""/>
        <dsp:cNvSpPr/>
      </dsp:nvSpPr>
      <dsp:spPr>
        <a:xfrm>
          <a:off x="3320520" y="1497136"/>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Revenue per square foot was calculated and added to the compiled table.</a:t>
          </a:r>
        </a:p>
      </dsp:txBody>
      <dsp:txXfrm>
        <a:off x="3320520" y="1497136"/>
        <a:ext cx="1481222" cy="628397"/>
      </dsp:txXfrm>
    </dsp:sp>
    <dsp:sp modelId="{E3A33BB5-B576-43F8-88E2-7AC8E9EA0AF3}">
      <dsp:nvSpPr>
        <dsp:cNvPr id="0" name=""/>
        <dsp:cNvSpPr/>
      </dsp:nvSpPr>
      <dsp:spPr>
        <a:xfrm>
          <a:off x="55098" y="2741388"/>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D0E69-EDC5-45C3-8AA9-CBB349041A77}">
      <dsp:nvSpPr>
        <dsp:cNvPr id="0" name=""/>
        <dsp:cNvSpPr/>
      </dsp:nvSpPr>
      <dsp:spPr>
        <a:xfrm>
          <a:off x="187061" y="2873351"/>
          <a:ext cx="364470" cy="3644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C9403B-6FBA-42CA-B203-904139D74DA3}">
      <dsp:nvSpPr>
        <dsp:cNvPr id="0" name=""/>
        <dsp:cNvSpPr/>
      </dsp:nvSpPr>
      <dsp:spPr>
        <a:xfrm>
          <a:off x="818152" y="2741388"/>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Data was organized by store type.</a:t>
          </a:r>
        </a:p>
      </dsp:txBody>
      <dsp:txXfrm>
        <a:off x="818152" y="2741388"/>
        <a:ext cx="1481222" cy="628397"/>
      </dsp:txXfrm>
    </dsp:sp>
    <dsp:sp modelId="{FE78D5BD-D98A-4914-BC45-D588B1621CC7}">
      <dsp:nvSpPr>
        <dsp:cNvPr id="0" name=""/>
        <dsp:cNvSpPr/>
      </dsp:nvSpPr>
      <dsp:spPr>
        <a:xfrm>
          <a:off x="2557466" y="2741388"/>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C612E-E79B-45E2-90A8-05D1661FA0B5}">
      <dsp:nvSpPr>
        <dsp:cNvPr id="0" name=""/>
        <dsp:cNvSpPr/>
      </dsp:nvSpPr>
      <dsp:spPr>
        <a:xfrm>
          <a:off x="2689429" y="2873351"/>
          <a:ext cx="364470" cy="3644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67337-1864-4123-9A39-63CC003B028B}">
      <dsp:nvSpPr>
        <dsp:cNvPr id="0" name=""/>
        <dsp:cNvSpPr/>
      </dsp:nvSpPr>
      <dsp:spPr>
        <a:xfrm>
          <a:off x="3320520" y="2741388"/>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It was clear there were three store types, but the distribution of these store types was unknown.  </a:t>
          </a:r>
        </a:p>
      </dsp:txBody>
      <dsp:txXfrm>
        <a:off x="3320520" y="2741388"/>
        <a:ext cx="1481222" cy="6283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810-FAC2-4FE0-B090-5B40636E115A}">
      <dsp:nvSpPr>
        <dsp:cNvPr id="0" name=""/>
        <dsp:cNvSpPr/>
      </dsp:nvSpPr>
      <dsp:spPr>
        <a:xfrm>
          <a:off x="847680" y="1348046"/>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0B989-CF0F-4FFA-9B4F-67E74E471E06}">
      <dsp:nvSpPr>
        <dsp:cNvPr id="0" name=""/>
        <dsp:cNvSpPr/>
      </dsp:nvSpPr>
      <dsp:spPr>
        <a:xfrm>
          <a:off x="49493" y="3011954"/>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Larger stores definitively bring in more revenue, but larger stores cost more to build, manage and maintain.  </a:t>
          </a:r>
        </a:p>
      </dsp:txBody>
      <dsp:txXfrm>
        <a:off x="49493" y="3011954"/>
        <a:ext cx="2902500" cy="720000"/>
      </dsp:txXfrm>
    </dsp:sp>
    <dsp:sp modelId="{C1B489B2-0C89-40FC-9342-A68E38EB2D57}">
      <dsp:nvSpPr>
        <dsp:cNvPr id="0" name=""/>
        <dsp:cNvSpPr/>
      </dsp:nvSpPr>
      <dsp:spPr>
        <a:xfrm>
          <a:off x="4258118" y="1348046"/>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06379-F677-492B-B594-FDB4AB25613A}">
      <dsp:nvSpPr>
        <dsp:cNvPr id="0" name=""/>
        <dsp:cNvSpPr/>
      </dsp:nvSpPr>
      <dsp:spPr>
        <a:xfrm>
          <a:off x="3459930" y="3011954"/>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How does the revenue relate to the size of the building itself, which correlates strongly to its type.</a:t>
          </a:r>
        </a:p>
      </dsp:txBody>
      <dsp:txXfrm>
        <a:off x="3459930" y="3011954"/>
        <a:ext cx="290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A8AD5-B68F-473F-80F5-E678B3AAC6E3}">
      <dsp:nvSpPr>
        <dsp:cNvPr id="0" name=""/>
        <dsp:cNvSpPr/>
      </dsp:nvSpPr>
      <dsp:spPr>
        <a:xfrm>
          <a:off x="847680" y="1123161"/>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FD7EDF-C166-448C-BBFF-F2A95AF591F7}">
      <dsp:nvSpPr>
        <dsp:cNvPr id="0" name=""/>
        <dsp:cNvSpPr/>
      </dsp:nvSpPr>
      <dsp:spPr>
        <a:xfrm>
          <a:off x="49493" y="2854339"/>
          <a:ext cx="2902500"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Departmental configurations were not evaluated for their contribution or hindrance to revenue</a:t>
          </a:r>
        </a:p>
      </dsp:txBody>
      <dsp:txXfrm>
        <a:off x="49493" y="2854339"/>
        <a:ext cx="2902500" cy="1102500"/>
      </dsp:txXfrm>
    </dsp:sp>
    <dsp:sp modelId="{EEF1709E-33DF-42AF-A0FD-0D8F246E1B29}">
      <dsp:nvSpPr>
        <dsp:cNvPr id="0" name=""/>
        <dsp:cNvSpPr/>
      </dsp:nvSpPr>
      <dsp:spPr>
        <a:xfrm>
          <a:off x="4258118" y="1123161"/>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FA97A1-8835-4B43-BACA-B4C398F64409}">
      <dsp:nvSpPr>
        <dsp:cNvPr id="0" name=""/>
        <dsp:cNvSpPr/>
      </dsp:nvSpPr>
      <dsp:spPr>
        <a:xfrm>
          <a:off x="3459930" y="2854339"/>
          <a:ext cx="2902500"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This analysis assumes that the surrounding demographics of each location is relatively consistent among all locations</a:t>
          </a:r>
        </a:p>
      </dsp:txBody>
      <dsp:txXfrm>
        <a:off x="3459930" y="2854339"/>
        <a:ext cx="2902500" cy="110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53897-C85D-4207-B27C-EF73A1084BD3}">
      <dsp:nvSpPr>
        <dsp:cNvPr id="0" name=""/>
        <dsp:cNvSpPr/>
      </dsp:nvSpPr>
      <dsp:spPr>
        <a:xfrm>
          <a:off x="685962" y="928581"/>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C27BB-0E87-421F-8DA7-6A43CBB49DCB}">
      <dsp:nvSpPr>
        <dsp:cNvPr id="0" name=""/>
        <dsp:cNvSpPr/>
      </dsp:nvSpPr>
      <dsp:spPr>
        <a:xfrm>
          <a:off x="190962" y="2222044"/>
          <a:ext cx="1800000" cy="192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Future sites should be designed with the C-store type layout</a:t>
          </a:r>
        </a:p>
      </dsp:txBody>
      <dsp:txXfrm>
        <a:off x="190962" y="2222044"/>
        <a:ext cx="1800000" cy="1929375"/>
      </dsp:txXfrm>
    </dsp:sp>
    <dsp:sp modelId="{CBBF646E-C0F0-424B-B121-4B350B7B3713}">
      <dsp:nvSpPr>
        <dsp:cNvPr id="0" name=""/>
        <dsp:cNvSpPr/>
      </dsp:nvSpPr>
      <dsp:spPr>
        <a:xfrm>
          <a:off x="2800962" y="928581"/>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BB3088-FE2F-45D8-AC5A-6A41D989A8E1}">
      <dsp:nvSpPr>
        <dsp:cNvPr id="0" name=""/>
        <dsp:cNvSpPr/>
      </dsp:nvSpPr>
      <dsp:spPr>
        <a:xfrm>
          <a:off x="2305962" y="2222044"/>
          <a:ext cx="1800000" cy="192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Specific departments should be evaluated for performance and drop those that are below a threshold</a:t>
          </a:r>
        </a:p>
      </dsp:txBody>
      <dsp:txXfrm>
        <a:off x="2305962" y="2222044"/>
        <a:ext cx="1800000" cy="1929375"/>
      </dsp:txXfrm>
    </dsp:sp>
    <dsp:sp modelId="{7633BC8E-CFB6-4BA9-A8A5-70AF66474393}">
      <dsp:nvSpPr>
        <dsp:cNvPr id="0" name=""/>
        <dsp:cNvSpPr/>
      </dsp:nvSpPr>
      <dsp:spPr>
        <a:xfrm>
          <a:off x="4915962" y="928581"/>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10E10-7B12-40BC-A47A-53727C2CB2EB}">
      <dsp:nvSpPr>
        <dsp:cNvPr id="0" name=""/>
        <dsp:cNvSpPr/>
      </dsp:nvSpPr>
      <dsp:spPr>
        <a:xfrm>
          <a:off x="4420962" y="2222044"/>
          <a:ext cx="1800000" cy="192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Convert smaller A and B stores into C stores</a:t>
          </a:r>
        </a:p>
      </dsp:txBody>
      <dsp:txXfrm>
        <a:off x="4420962" y="2222044"/>
        <a:ext cx="1800000" cy="19293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DC949-6C59-4F66-BE5C-D8D432B8EB30}">
      <dsp:nvSpPr>
        <dsp:cNvPr id="0" name=""/>
        <dsp:cNvSpPr/>
      </dsp:nvSpPr>
      <dsp:spPr>
        <a:xfrm>
          <a:off x="847680" y="1123161"/>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D69C7F-5C0E-46C3-9A1C-EC85F6B3582B}">
      <dsp:nvSpPr>
        <dsp:cNvPr id="0" name=""/>
        <dsp:cNvSpPr/>
      </dsp:nvSpPr>
      <dsp:spPr>
        <a:xfrm>
          <a:off x="49493" y="2854339"/>
          <a:ext cx="2902500"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77% smaller on avg than A stores, thus saving on construction and overhead once up and running</a:t>
          </a:r>
        </a:p>
      </dsp:txBody>
      <dsp:txXfrm>
        <a:off x="49493" y="2854339"/>
        <a:ext cx="2902500" cy="1102500"/>
      </dsp:txXfrm>
    </dsp:sp>
    <dsp:sp modelId="{ACA57687-65E6-433D-96A6-BD6178B40282}">
      <dsp:nvSpPr>
        <dsp:cNvPr id="0" name=""/>
        <dsp:cNvSpPr/>
      </dsp:nvSpPr>
      <dsp:spPr>
        <a:xfrm>
          <a:off x="4258118" y="1123161"/>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5D1F13-7541-4598-8781-99C2BFC9F34F}">
      <dsp:nvSpPr>
        <dsp:cNvPr id="0" name=""/>
        <dsp:cNvSpPr/>
      </dsp:nvSpPr>
      <dsp:spPr>
        <a:xfrm>
          <a:off x="3459930" y="2854339"/>
          <a:ext cx="2902500"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Produces 2x more revenue per sq ft on average</a:t>
          </a:r>
        </a:p>
      </dsp:txBody>
      <dsp:txXfrm>
        <a:off x="3459930" y="2854339"/>
        <a:ext cx="2902500" cy="11025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10/13/2022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8.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8535BA-B0B9-4509-A27A-566E937446D7}"/>
              </a:ext>
            </a:extLst>
          </p:cNvPr>
          <p:cNvSpPr>
            <a:spLocks noGrp="1"/>
          </p:cNvSpPr>
          <p:nvPr>
            <p:ph type="ctrTitle"/>
          </p:nvPr>
        </p:nvSpPr>
        <p:spPr>
          <a:xfrm>
            <a:off x="913795" y="963506"/>
            <a:ext cx="3740815" cy="4827693"/>
          </a:xfrm>
        </p:spPr>
        <p:txBody>
          <a:bodyPr vert="horz" lIns="91440" tIns="45720" rIns="91440" bIns="45720" rtlCol="0" anchor="ctr">
            <a:normAutofit/>
          </a:bodyPr>
          <a:lstStyle/>
          <a:p>
            <a:pPr algn="r"/>
            <a:r>
              <a:rPr lang="en-US" sz="4000" dirty="0"/>
              <a:t>Introduction:</a:t>
            </a:r>
          </a:p>
        </p:txBody>
      </p:sp>
      <p:sp>
        <p:nvSpPr>
          <p:cNvPr id="5" name="Subtitle 4">
            <a:extLst>
              <a:ext uri="{FF2B5EF4-FFF2-40B4-BE49-F238E27FC236}">
                <a16:creationId xmlns:a16="http://schemas.microsoft.com/office/drawing/2014/main" id="{423FA433-6F9D-41EB-B8A3-F8DDD5CB88A2}"/>
              </a:ext>
            </a:extLst>
          </p:cNvPr>
          <p:cNvSpPr>
            <a:spLocks noGrp="1"/>
          </p:cNvSpPr>
          <p:nvPr>
            <p:ph type="subTitle" idx="1"/>
          </p:nvPr>
        </p:nvSpPr>
        <p:spPr>
          <a:xfrm>
            <a:off x="5307765" y="963507"/>
            <a:ext cx="5959791" cy="4827694"/>
          </a:xfrm>
          <a:effectLst/>
        </p:spPr>
        <p:txBody>
          <a:bodyPr vert="horz" lIns="91440" tIns="45720" rIns="91440" bIns="45720" rtlCol="0" anchor="ctr">
            <a:normAutofit/>
          </a:bodyPr>
          <a:lstStyle/>
          <a:p>
            <a:pPr algn="l"/>
            <a:r>
              <a:rPr lang="en-US" dirty="0"/>
              <a:t>Nathan Lee</a:t>
            </a:r>
          </a:p>
          <a:p>
            <a:pPr algn="l"/>
            <a:r>
              <a:rPr lang="en-US" dirty="0"/>
              <a:t>Experience: 10 years as an analyst and programmer</a:t>
            </a:r>
          </a:p>
        </p:txBody>
      </p:sp>
    </p:spTree>
    <p:extLst>
      <p:ext uri="{BB962C8B-B14F-4D97-AF65-F5344CB8AC3E}">
        <p14:creationId xmlns:p14="http://schemas.microsoft.com/office/powerpoint/2010/main" val="58969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0F8D-F503-4A26-ADFF-5463A5099DC9}"/>
              </a:ext>
            </a:extLst>
          </p:cNvPr>
          <p:cNvSpPr>
            <a:spLocks noGrp="1"/>
          </p:cNvSpPr>
          <p:nvPr>
            <p:ph type="title"/>
          </p:nvPr>
        </p:nvSpPr>
        <p:spPr/>
        <p:txBody>
          <a:bodyPr/>
          <a:lstStyle/>
          <a:p>
            <a:r>
              <a:rPr lang="en-US" dirty="0"/>
              <a:t>Distribution of Store Size by Type</a:t>
            </a:r>
          </a:p>
        </p:txBody>
      </p:sp>
      <p:sp>
        <p:nvSpPr>
          <p:cNvPr id="7" name="Content Placeholder 6">
            <a:extLst>
              <a:ext uri="{FF2B5EF4-FFF2-40B4-BE49-F238E27FC236}">
                <a16:creationId xmlns:a16="http://schemas.microsoft.com/office/drawing/2014/main" id="{820B8ACA-8910-479D-BB25-99BB63B274C5}"/>
              </a:ext>
            </a:extLst>
          </p:cNvPr>
          <p:cNvSpPr>
            <a:spLocks noGrp="1"/>
          </p:cNvSpPr>
          <p:nvPr>
            <p:ph sz="half" idx="1"/>
          </p:nvPr>
        </p:nvSpPr>
        <p:spPr/>
        <p:txBody>
          <a:bodyPr/>
          <a:lstStyle/>
          <a:p>
            <a:r>
              <a:rPr lang="en-US" dirty="0"/>
              <a:t>While most A stores are very large at around 200,000 sq ft, a few are closer to B-sized stores and one is as small as a C store</a:t>
            </a:r>
          </a:p>
          <a:p>
            <a:endParaRPr lang="en-US" dirty="0"/>
          </a:p>
        </p:txBody>
      </p:sp>
      <p:pic>
        <p:nvPicPr>
          <p:cNvPr id="6" name="Picture 5">
            <a:extLst>
              <a:ext uri="{FF2B5EF4-FFF2-40B4-BE49-F238E27FC236}">
                <a16:creationId xmlns:a16="http://schemas.microsoft.com/office/drawing/2014/main" id="{E8F966C2-1BC3-4669-843B-9B6BEADB62CF}"/>
              </a:ext>
            </a:extLst>
          </p:cNvPr>
          <p:cNvPicPr>
            <a:picLocks noChangeAspect="1"/>
          </p:cNvPicPr>
          <p:nvPr/>
        </p:nvPicPr>
        <p:blipFill rotWithShape="1">
          <a:blip r:embed="rId2"/>
          <a:srcRect l="27592" t="48887" r="51353" b="15770"/>
          <a:stretch/>
        </p:blipFill>
        <p:spPr>
          <a:xfrm>
            <a:off x="6432014" y="2107923"/>
            <a:ext cx="4846191" cy="3591198"/>
          </a:xfrm>
          <a:prstGeom prst="rect">
            <a:avLst/>
          </a:prstGeom>
        </p:spPr>
      </p:pic>
    </p:spTree>
    <p:extLst>
      <p:ext uri="{BB962C8B-B14F-4D97-AF65-F5344CB8AC3E}">
        <p14:creationId xmlns:p14="http://schemas.microsoft.com/office/powerpoint/2010/main" val="293893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0F8D-F503-4A26-ADFF-5463A5099DC9}"/>
              </a:ext>
            </a:extLst>
          </p:cNvPr>
          <p:cNvSpPr>
            <a:spLocks noGrp="1"/>
          </p:cNvSpPr>
          <p:nvPr>
            <p:ph type="title"/>
          </p:nvPr>
        </p:nvSpPr>
        <p:spPr/>
        <p:txBody>
          <a:bodyPr/>
          <a:lstStyle/>
          <a:p>
            <a:r>
              <a:rPr lang="en-US" dirty="0"/>
              <a:t>Distribution of Store Size by Type</a:t>
            </a:r>
          </a:p>
        </p:txBody>
      </p:sp>
      <p:sp>
        <p:nvSpPr>
          <p:cNvPr id="7" name="Content Placeholder 6">
            <a:extLst>
              <a:ext uri="{FF2B5EF4-FFF2-40B4-BE49-F238E27FC236}">
                <a16:creationId xmlns:a16="http://schemas.microsoft.com/office/drawing/2014/main" id="{820B8ACA-8910-479D-BB25-99BB63B274C5}"/>
              </a:ext>
            </a:extLst>
          </p:cNvPr>
          <p:cNvSpPr>
            <a:spLocks noGrp="1"/>
          </p:cNvSpPr>
          <p:nvPr>
            <p:ph sz="half" idx="1"/>
          </p:nvPr>
        </p:nvSpPr>
        <p:spPr/>
        <p:txBody>
          <a:bodyPr/>
          <a:lstStyle/>
          <a:p>
            <a:r>
              <a:rPr lang="en-US" dirty="0"/>
              <a:t>While most A stores are very large at around 200,000 sq ft, a few are closer to B-sized stores and one is as small as a C store</a:t>
            </a:r>
          </a:p>
          <a:p>
            <a:r>
              <a:rPr lang="en-US" dirty="0"/>
              <a:t>B stores are more tightly clustered than A stores in terms of size and two of them are C store sized</a:t>
            </a:r>
          </a:p>
          <a:p>
            <a:endParaRPr lang="en-US" dirty="0"/>
          </a:p>
          <a:p>
            <a:endParaRPr lang="en-US" dirty="0"/>
          </a:p>
        </p:txBody>
      </p:sp>
      <p:sp>
        <p:nvSpPr>
          <p:cNvPr id="8" name="Content Placeholder 7">
            <a:extLst>
              <a:ext uri="{FF2B5EF4-FFF2-40B4-BE49-F238E27FC236}">
                <a16:creationId xmlns:a16="http://schemas.microsoft.com/office/drawing/2014/main" id="{775680F3-5D70-4044-80B0-A6C60615C807}"/>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E8F966C2-1BC3-4669-843B-9B6BEADB62CF}"/>
              </a:ext>
            </a:extLst>
          </p:cNvPr>
          <p:cNvPicPr>
            <a:picLocks noChangeAspect="1"/>
          </p:cNvPicPr>
          <p:nvPr/>
        </p:nvPicPr>
        <p:blipFill rotWithShape="1">
          <a:blip r:embed="rId2"/>
          <a:srcRect l="27592" t="48887" r="51353" b="15770"/>
          <a:stretch/>
        </p:blipFill>
        <p:spPr>
          <a:xfrm>
            <a:off x="6421365" y="2092186"/>
            <a:ext cx="4846191" cy="3591198"/>
          </a:xfrm>
          <a:prstGeom prst="rect">
            <a:avLst/>
          </a:prstGeom>
        </p:spPr>
      </p:pic>
    </p:spTree>
    <p:extLst>
      <p:ext uri="{BB962C8B-B14F-4D97-AF65-F5344CB8AC3E}">
        <p14:creationId xmlns:p14="http://schemas.microsoft.com/office/powerpoint/2010/main" val="149049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0F8D-F503-4A26-ADFF-5463A5099DC9}"/>
              </a:ext>
            </a:extLst>
          </p:cNvPr>
          <p:cNvSpPr>
            <a:spLocks noGrp="1"/>
          </p:cNvSpPr>
          <p:nvPr>
            <p:ph type="title"/>
          </p:nvPr>
        </p:nvSpPr>
        <p:spPr/>
        <p:txBody>
          <a:bodyPr/>
          <a:lstStyle/>
          <a:p>
            <a:r>
              <a:rPr lang="en-US" dirty="0"/>
              <a:t>Distribution of Store Size by Type</a:t>
            </a:r>
          </a:p>
        </p:txBody>
      </p:sp>
      <p:sp>
        <p:nvSpPr>
          <p:cNvPr id="7" name="Content Placeholder 6">
            <a:extLst>
              <a:ext uri="{FF2B5EF4-FFF2-40B4-BE49-F238E27FC236}">
                <a16:creationId xmlns:a16="http://schemas.microsoft.com/office/drawing/2014/main" id="{820B8ACA-8910-479D-BB25-99BB63B274C5}"/>
              </a:ext>
            </a:extLst>
          </p:cNvPr>
          <p:cNvSpPr>
            <a:spLocks noGrp="1"/>
          </p:cNvSpPr>
          <p:nvPr>
            <p:ph sz="half" idx="1"/>
          </p:nvPr>
        </p:nvSpPr>
        <p:spPr/>
        <p:txBody>
          <a:bodyPr>
            <a:normAutofit lnSpcReduction="10000"/>
          </a:bodyPr>
          <a:lstStyle/>
          <a:p>
            <a:r>
              <a:rPr lang="en-US" dirty="0"/>
              <a:t>While most A stores are very large at around 200,000 sq ft, a few are closer to B-sized stores and one is as small as a C store</a:t>
            </a:r>
          </a:p>
          <a:p>
            <a:r>
              <a:rPr lang="en-US" dirty="0"/>
              <a:t>B stores are more tightly clustered than A stores in terms of size and two of them are C store sized</a:t>
            </a:r>
          </a:p>
          <a:p>
            <a:r>
              <a:rPr lang="en-US" dirty="0"/>
              <a:t>C stores are all within about 1,000 sq ft of one another</a:t>
            </a:r>
          </a:p>
          <a:p>
            <a:endParaRPr lang="en-US" dirty="0"/>
          </a:p>
          <a:p>
            <a:endParaRPr lang="en-US" dirty="0"/>
          </a:p>
        </p:txBody>
      </p:sp>
      <p:pic>
        <p:nvPicPr>
          <p:cNvPr id="6" name="Picture 5">
            <a:extLst>
              <a:ext uri="{FF2B5EF4-FFF2-40B4-BE49-F238E27FC236}">
                <a16:creationId xmlns:a16="http://schemas.microsoft.com/office/drawing/2014/main" id="{E8F966C2-1BC3-4669-843B-9B6BEADB62CF}"/>
              </a:ext>
            </a:extLst>
          </p:cNvPr>
          <p:cNvPicPr>
            <a:picLocks noChangeAspect="1"/>
          </p:cNvPicPr>
          <p:nvPr/>
        </p:nvPicPr>
        <p:blipFill rotWithShape="1">
          <a:blip r:embed="rId2"/>
          <a:srcRect l="27592" t="48887" r="51353" b="15770"/>
          <a:stretch/>
        </p:blipFill>
        <p:spPr>
          <a:xfrm>
            <a:off x="6432014" y="2107923"/>
            <a:ext cx="4846191" cy="3591198"/>
          </a:xfrm>
          <a:prstGeom prst="rect">
            <a:avLst/>
          </a:prstGeom>
        </p:spPr>
      </p:pic>
    </p:spTree>
    <p:extLst>
      <p:ext uri="{BB962C8B-B14F-4D97-AF65-F5344CB8AC3E}">
        <p14:creationId xmlns:p14="http://schemas.microsoft.com/office/powerpoint/2010/main" val="219805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C249-A4E3-49EA-A527-3FC6750CEBE3}"/>
              </a:ext>
            </a:extLst>
          </p:cNvPr>
          <p:cNvSpPr>
            <a:spLocks noGrp="1"/>
          </p:cNvSpPr>
          <p:nvPr>
            <p:ph type="title"/>
          </p:nvPr>
        </p:nvSpPr>
        <p:spPr/>
        <p:txBody>
          <a:bodyPr>
            <a:normAutofit fontScale="90000"/>
          </a:bodyPr>
          <a:lstStyle/>
          <a:p>
            <a:r>
              <a:rPr lang="en-US" dirty="0"/>
              <a:t>Distribution of Avg Weekly Rev Per Dept by Type</a:t>
            </a:r>
          </a:p>
        </p:txBody>
      </p:sp>
      <p:sp>
        <p:nvSpPr>
          <p:cNvPr id="3" name="Content Placeholder 2">
            <a:extLst>
              <a:ext uri="{FF2B5EF4-FFF2-40B4-BE49-F238E27FC236}">
                <a16:creationId xmlns:a16="http://schemas.microsoft.com/office/drawing/2014/main" id="{C1445EFF-78E9-4C42-97C4-1B8F18A4CBDE}"/>
              </a:ext>
            </a:extLst>
          </p:cNvPr>
          <p:cNvSpPr>
            <a:spLocks noGrp="1"/>
          </p:cNvSpPr>
          <p:nvPr>
            <p:ph sz="half" idx="1"/>
          </p:nvPr>
        </p:nvSpPr>
        <p:spPr/>
        <p:txBody>
          <a:bodyPr/>
          <a:lstStyle/>
          <a:p>
            <a:r>
              <a:rPr lang="en-US"/>
              <a:t>A Stores have the highest variance of revenue, from 5,000 to 30,000</a:t>
            </a:r>
            <a:endParaRPr lang="en-US" dirty="0"/>
          </a:p>
        </p:txBody>
      </p:sp>
      <p:pic>
        <p:nvPicPr>
          <p:cNvPr id="6" name="Picture 5">
            <a:extLst>
              <a:ext uri="{FF2B5EF4-FFF2-40B4-BE49-F238E27FC236}">
                <a16:creationId xmlns:a16="http://schemas.microsoft.com/office/drawing/2014/main" id="{A9BC73BE-5782-40F8-BA50-D9FBA3180EA7}"/>
              </a:ext>
            </a:extLst>
          </p:cNvPr>
          <p:cNvPicPr>
            <a:picLocks noChangeAspect="1"/>
          </p:cNvPicPr>
          <p:nvPr/>
        </p:nvPicPr>
        <p:blipFill rotWithShape="1">
          <a:blip r:embed="rId2"/>
          <a:srcRect l="27592" t="40378" r="52581" b="24816"/>
          <a:stretch/>
        </p:blipFill>
        <p:spPr>
          <a:xfrm>
            <a:off x="6090675" y="2076449"/>
            <a:ext cx="4856841" cy="3622671"/>
          </a:xfrm>
          <a:prstGeom prst="rect">
            <a:avLst/>
          </a:prstGeom>
        </p:spPr>
      </p:pic>
    </p:spTree>
    <p:extLst>
      <p:ext uri="{BB962C8B-B14F-4D97-AF65-F5344CB8AC3E}">
        <p14:creationId xmlns:p14="http://schemas.microsoft.com/office/powerpoint/2010/main" val="14169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C249-A4E3-49EA-A527-3FC6750CEBE3}"/>
              </a:ext>
            </a:extLst>
          </p:cNvPr>
          <p:cNvSpPr>
            <a:spLocks noGrp="1"/>
          </p:cNvSpPr>
          <p:nvPr>
            <p:ph type="title"/>
          </p:nvPr>
        </p:nvSpPr>
        <p:spPr/>
        <p:txBody>
          <a:bodyPr>
            <a:normAutofit fontScale="90000"/>
          </a:bodyPr>
          <a:lstStyle/>
          <a:p>
            <a:r>
              <a:rPr lang="en-US" dirty="0"/>
              <a:t>Distribution of Avg Weekly Rev Per Dept by Type</a:t>
            </a:r>
          </a:p>
        </p:txBody>
      </p:sp>
      <p:sp>
        <p:nvSpPr>
          <p:cNvPr id="3" name="Content Placeholder 2">
            <a:extLst>
              <a:ext uri="{FF2B5EF4-FFF2-40B4-BE49-F238E27FC236}">
                <a16:creationId xmlns:a16="http://schemas.microsoft.com/office/drawing/2014/main" id="{C1445EFF-78E9-4C42-97C4-1B8F18A4CBDE}"/>
              </a:ext>
            </a:extLst>
          </p:cNvPr>
          <p:cNvSpPr>
            <a:spLocks noGrp="1"/>
          </p:cNvSpPr>
          <p:nvPr>
            <p:ph sz="half" idx="1"/>
          </p:nvPr>
        </p:nvSpPr>
        <p:spPr/>
        <p:txBody>
          <a:bodyPr/>
          <a:lstStyle/>
          <a:p>
            <a:r>
              <a:rPr lang="en-US" dirty="0"/>
              <a:t>A Stores have the highest variance of revenue, from 5,000 to 30,000</a:t>
            </a:r>
          </a:p>
          <a:p>
            <a:r>
              <a:rPr lang="en-US" dirty="0"/>
              <a:t>B stores are more consistent but there is one outlier that performs better than most A stores</a:t>
            </a:r>
          </a:p>
        </p:txBody>
      </p:sp>
      <p:pic>
        <p:nvPicPr>
          <p:cNvPr id="6" name="Picture 5">
            <a:extLst>
              <a:ext uri="{FF2B5EF4-FFF2-40B4-BE49-F238E27FC236}">
                <a16:creationId xmlns:a16="http://schemas.microsoft.com/office/drawing/2014/main" id="{A9BC73BE-5782-40F8-BA50-D9FBA3180EA7}"/>
              </a:ext>
            </a:extLst>
          </p:cNvPr>
          <p:cNvPicPr>
            <a:picLocks noChangeAspect="1"/>
          </p:cNvPicPr>
          <p:nvPr/>
        </p:nvPicPr>
        <p:blipFill rotWithShape="1">
          <a:blip r:embed="rId2"/>
          <a:srcRect l="27592" t="40378" r="52581" b="24816"/>
          <a:stretch/>
        </p:blipFill>
        <p:spPr>
          <a:xfrm>
            <a:off x="6410715" y="2076450"/>
            <a:ext cx="4856841" cy="3622671"/>
          </a:xfrm>
          <a:prstGeom prst="rect">
            <a:avLst/>
          </a:prstGeom>
        </p:spPr>
      </p:pic>
    </p:spTree>
    <p:extLst>
      <p:ext uri="{BB962C8B-B14F-4D97-AF65-F5344CB8AC3E}">
        <p14:creationId xmlns:p14="http://schemas.microsoft.com/office/powerpoint/2010/main" val="236257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C249-A4E3-49EA-A527-3FC6750CEBE3}"/>
              </a:ext>
            </a:extLst>
          </p:cNvPr>
          <p:cNvSpPr>
            <a:spLocks noGrp="1"/>
          </p:cNvSpPr>
          <p:nvPr>
            <p:ph type="title"/>
          </p:nvPr>
        </p:nvSpPr>
        <p:spPr/>
        <p:txBody>
          <a:bodyPr>
            <a:normAutofit fontScale="90000"/>
          </a:bodyPr>
          <a:lstStyle/>
          <a:p>
            <a:r>
              <a:rPr lang="en-US" dirty="0"/>
              <a:t>Distribution of Avg Weekly Rev Per Dept by Type</a:t>
            </a:r>
          </a:p>
        </p:txBody>
      </p:sp>
      <p:sp>
        <p:nvSpPr>
          <p:cNvPr id="3" name="Content Placeholder 2">
            <a:extLst>
              <a:ext uri="{FF2B5EF4-FFF2-40B4-BE49-F238E27FC236}">
                <a16:creationId xmlns:a16="http://schemas.microsoft.com/office/drawing/2014/main" id="{C1445EFF-78E9-4C42-97C4-1B8F18A4CBDE}"/>
              </a:ext>
            </a:extLst>
          </p:cNvPr>
          <p:cNvSpPr>
            <a:spLocks noGrp="1"/>
          </p:cNvSpPr>
          <p:nvPr>
            <p:ph sz="half" idx="1"/>
          </p:nvPr>
        </p:nvSpPr>
        <p:spPr/>
        <p:txBody>
          <a:bodyPr/>
          <a:lstStyle/>
          <a:p>
            <a:r>
              <a:rPr lang="en-US" dirty="0"/>
              <a:t>A Stores have the highest variance of revenue, from 5,000 to 30,000</a:t>
            </a:r>
          </a:p>
          <a:p>
            <a:r>
              <a:rPr lang="en-US" dirty="0"/>
              <a:t>B stores are more consistent but there is one outlier that performs better than most A stores</a:t>
            </a:r>
          </a:p>
          <a:p>
            <a:r>
              <a:rPr lang="en-US" dirty="0"/>
              <a:t>C stores again are the most consistent and have the most predictable performance</a:t>
            </a:r>
          </a:p>
        </p:txBody>
      </p:sp>
      <p:pic>
        <p:nvPicPr>
          <p:cNvPr id="6" name="Picture 5">
            <a:extLst>
              <a:ext uri="{FF2B5EF4-FFF2-40B4-BE49-F238E27FC236}">
                <a16:creationId xmlns:a16="http://schemas.microsoft.com/office/drawing/2014/main" id="{A9BC73BE-5782-40F8-BA50-D9FBA3180EA7}"/>
              </a:ext>
            </a:extLst>
          </p:cNvPr>
          <p:cNvPicPr>
            <a:picLocks noChangeAspect="1"/>
          </p:cNvPicPr>
          <p:nvPr/>
        </p:nvPicPr>
        <p:blipFill rotWithShape="1">
          <a:blip r:embed="rId2"/>
          <a:srcRect l="27592" t="40378" r="52581" b="24816"/>
          <a:stretch/>
        </p:blipFill>
        <p:spPr>
          <a:xfrm>
            <a:off x="6410715" y="2076450"/>
            <a:ext cx="4856841" cy="3622671"/>
          </a:xfrm>
          <a:prstGeom prst="rect">
            <a:avLst/>
          </a:prstGeom>
        </p:spPr>
      </p:pic>
    </p:spTree>
    <p:extLst>
      <p:ext uri="{BB962C8B-B14F-4D97-AF65-F5344CB8AC3E}">
        <p14:creationId xmlns:p14="http://schemas.microsoft.com/office/powerpoint/2010/main" val="284618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A1B5-46CF-4778-9FAF-9DE96EEBFF0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The clear winner is, A!</a:t>
            </a:r>
          </a:p>
        </p:txBody>
      </p:sp>
      <p:pic>
        <p:nvPicPr>
          <p:cNvPr id="10" name="Graphic 9" descr="Podium">
            <a:extLst>
              <a:ext uri="{FF2B5EF4-FFF2-40B4-BE49-F238E27FC236}">
                <a16:creationId xmlns:a16="http://schemas.microsoft.com/office/drawing/2014/main" id="{BA4347F4-2A00-7C07-C7CC-0325DDBA16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749" y="609600"/>
            <a:ext cx="5638800" cy="5638800"/>
          </a:xfrm>
          <a:prstGeom prst="rect">
            <a:avLst/>
          </a:prstGeom>
        </p:spPr>
      </p:pic>
      <p:sp>
        <p:nvSpPr>
          <p:cNvPr id="7" name="Rectangle 6">
            <a:extLst>
              <a:ext uri="{FF2B5EF4-FFF2-40B4-BE49-F238E27FC236}">
                <a16:creationId xmlns:a16="http://schemas.microsoft.com/office/drawing/2014/main" id="{3B0CC114-7810-499A-A2EE-8552C3CCE056}"/>
              </a:ext>
            </a:extLst>
          </p:cNvPr>
          <p:cNvSpPr/>
          <p:nvPr/>
        </p:nvSpPr>
        <p:spPr>
          <a:xfrm>
            <a:off x="8092770" y="1885155"/>
            <a:ext cx="66075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p:txBody>
      </p:sp>
      <p:sp>
        <p:nvSpPr>
          <p:cNvPr id="11" name="Rectangle 10">
            <a:extLst>
              <a:ext uri="{FF2B5EF4-FFF2-40B4-BE49-F238E27FC236}">
                <a16:creationId xmlns:a16="http://schemas.microsoft.com/office/drawing/2014/main" id="{DC20EFC2-735A-4DD4-B693-82EBF2EC3478}"/>
              </a:ext>
            </a:extLst>
          </p:cNvPr>
          <p:cNvSpPr/>
          <p:nvPr/>
        </p:nvSpPr>
        <p:spPr>
          <a:xfrm>
            <a:off x="6570782" y="2296216"/>
            <a:ext cx="65113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a:t>
            </a:r>
          </a:p>
        </p:txBody>
      </p:sp>
      <p:sp>
        <p:nvSpPr>
          <p:cNvPr id="12" name="Rectangle 11">
            <a:extLst>
              <a:ext uri="{FF2B5EF4-FFF2-40B4-BE49-F238E27FC236}">
                <a16:creationId xmlns:a16="http://schemas.microsoft.com/office/drawing/2014/main" id="{173F582C-998C-4EC2-B647-531554EC6051}"/>
              </a:ext>
            </a:extLst>
          </p:cNvPr>
          <p:cNvSpPr/>
          <p:nvPr/>
        </p:nvSpPr>
        <p:spPr>
          <a:xfrm>
            <a:off x="9707215" y="2808485"/>
            <a:ext cx="64953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0487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AB9C63-27B3-4275-BF3D-3E471704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18"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4AF6458-C23C-4D1B-87F2-1F2BE7471E19}"/>
              </a:ext>
            </a:extLst>
          </p:cNvPr>
          <p:cNvSpPr>
            <a:spLocks noGrp="1"/>
          </p:cNvSpPr>
          <p:nvPr>
            <p:ph type="title"/>
          </p:nvPr>
        </p:nvSpPr>
        <p:spPr>
          <a:xfrm>
            <a:off x="5369441" y="1742434"/>
            <a:ext cx="5441285" cy="2922365"/>
          </a:xfrm>
        </p:spPr>
        <p:txBody>
          <a:bodyPr vert="horz" lIns="91440" tIns="45720" rIns="91440" bIns="45720" rtlCol="0" anchor="ctr">
            <a:normAutofit/>
          </a:bodyPr>
          <a:lstStyle/>
          <a:p>
            <a:r>
              <a:rPr lang="en-US" sz="5400"/>
              <a:t>Is that the whole story?</a:t>
            </a:r>
          </a:p>
        </p:txBody>
      </p:sp>
      <p:pic>
        <p:nvPicPr>
          <p:cNvPr id="18" name="Picture 17">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13" name="Graphic 12" descr="Books">
            <a:extLst>
              <a:ext uri="{FF2B5EF4-FFF2-40B4-BE49-F238E27FC236}">
                <a16:creationId xmlns:a16="http://schemas.microsoft.com/office/drawing/2014/main" id="{95665453-3676-F1E5-FC2E-06499C4EEE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339" y="1427660"/>
            <a:ext cx="3551912" cy="3551912"/>
          </a:xfrm>
          <a:prstGeom prst="rect">
            <a:avLst/>
          </a:prstGeom>
        </p:spPr>
      </p:pic>
    </p:spTree>
    <p:extLst>
      <p:ext uri="{BB962C8B-B14F-4D97-AF65-F5344CB8AC3E}">
        <p14:creationId xmlns:p14="http://schemas.microsoft.com/office/powerpoint/2010/main" val="253179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338357-1A6A-4C1E-A6D6-1DCDE6DF4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8">
            <a:extLst>
              <a:ext uri="{FF2B5EF4-FFF2-40B4-BE49-F238E27FC236}">
                <a16:creationId xmlns:a16="http://schemas.microsoft.com/office/drawing/2014/main" id="{E1F51140-4156-423C-9638-1223606FB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66116" y="164592"/>
            <a:ext cx="11859768" cy="6528816"/>
          </a:xfrm>
          <a:prstGeom prst="rect">
            <a:avLst/>
          </a:prstGeom>
          <a:ln w="15875" cap="sq" cmpd="sng">
            <a:noFill/>
            <a:miter lim="800000"/>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E0FAC-8A94-4F04-A62E-7A756435832B}"/>
              </a:ext>
            </a:extLst>
          </p:cNvPr>
          <p:cNvSpPr>
            <a:spLocks noGrp="1"/>
          </p:cNvSpPr>
          <p:nvPr>
            <p:ph type="title"/>
          </p:nvPr>
        </p:nvSpPr>
        <p:spPr>
          <a:xfrm>
            <a:off x="1008889" y="1097280"/>
            <a:ext cx="6043875" cy="4626864"/>
          </a:xfrm>
        </p:spPr>
        <p:txBody>
          <a:bodyPr vert="horz" lIns="91440" tIns="45720" rIns="91440" bIns="45720" rtlCol="0" anchor="ctr">
            <a:normAutofit/>
          </a:bodyPr>
          <a:lstStyle/>
          <a:p>
            <a:pPr algn="r"/>
            <a:r>
              <a:rPr lang="en-US" sz="5400">
                <a:solidFill>
                  <a:schemeClr val="tx1"/>
                </a:solidFill>
              </a:rPr>
              <a:t>Where haven’t we looked?</a:t>
            </a:r>
          </a:p>
        </p:txBody>
      </p:sp>
      <p:cxnSp>
        <p:nvCxnSpPr>
          <p:cNvPr id="11" name="Straight Connector 10">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395" y="2057399"/>
            <a:ext cx="0" cy="2743200"/>
          </a:xfrm>
          <a:prstGeom prst="line">
            <a:avLst/>
          </a:prstGeom>
          <a:ln w="254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0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D99B59-8241-4274-89FC-225D753BFA4A}"/>
              </a:ext>
            </a:extLst>
          </p:cNvPr>
          <p:cNvSpPr>
            <a:spLocks noGrp="1"/>
          </p:cNvSpPr>
          <p:nvPr>
            <p:ph type="title"/>
          </p:nvPr>
        </p:nvSpPr>
        <p:spPr/>
        <p:txBody>
          <a:bodyPr/>
          <a:lstStyle/>
          <a:p>
            <a:r>
              <a:rPr lang="en-US" dirty="0"/>
              <a:t>Revenue Efficiency</a:t>
            </a:r>
          </a:p>
        </p:txBody>
      </p:sp>
      <p:graphicFrame>
        <p:nvGraphicFramePr>
          <p:cNvPr id="7" name="Content Placeholder 3">
            <a:extLst>
              <a:ext uri="{FF2B5EF4-FFF2-40B4-BE49-F238E27FC236}">
                <a16:creationId xmlns:a16="http://schemas.microsoft.com/office/drawing/2014/main" id="{B3D94D6A-C4D4-AFF6-5E4D-8926E57FFB27}"/>
              </a:ext>
            </a:extLst>
          </p:cNvPr>
          <p:cNvGraphicFramePr>
            <a:graphicFrameLocks noGrp="1"/>
          </p:cNvGraphicFramePr>
          <p:nvPr>
            <p:ph idx="1"/>
          </p:nvPr>
        </p:nvGraphicFramePr>
        <p:xfrm>
          <a:off x="4855633" y="609600"/>
          <a:ext cx="6411924" cy="508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497BEEFD-ACFC-4C61-A4AD-C6580F8B94AC}"/>
              </a:ext>
            </a:extLst>
          </p:cNvPr>
          <p:cNvSpPr>
            <a:spLocks noGrp="1"/>
          </p:cNvSpPr>
          <p:nvPr>
            <p:ph type="body" sz="half" idx="2"/>
          </p:nvPr>
        </p:nvSpPr>
        <p:spPr/>
        <p:txBody>
          <a:bodyPr/>
          <a:lstStyle/>
          <a:p>
            <a:r>
              <a:rPr lang="en-US" dirty="0"/>
              <a:t>How does revenue per sq ft of building space compare among the store types?</a:t>
            </a:r>
          </a:p>
        </p:txBody>
      </p:sp>
    </p:spTree>
    <p:extLst>
      <p:ext uri="{BB962C8B-B14F-4D97-AF65-F5344CB8AC3E}">
        <p14:creationId xmlns:p14="http://schemas.microsoft.com/office/powerpoint/2010/main" val="158190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04335" y="3496574"/>
            <a:ext cx="6436104" cy="1052422"/>
          </a:xfrm>
        </p:spPr>
        <p:txBody>
          <a:bodyPr>
            <a:normAutofit/>
          </a:bodyPr>
          <a:lstStyle/>
          <a:p>
            <a:pPr algn="l"/>
            <a:r>
              <a:rPr lang="en-US" sz="4400"/>
              <a:t>Market Expansion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04335" y="4548996"/>
            <a:ext cx="6436104" cy="534838"/>
          </a:xfrm>
        </p:spPr>
        <p:txBody>
          <a:bodyPr>
            <a:normAutofit/>
          </a:bodyPr>
          <a:lstStyle/>
          <a:p>
            <a:pPr algn="l"/>
            <a:r>
              <a:rPr lang="en-US" sz="1800" dirty="0"/>
              <a:t>Exploring Revenue Optimization</a:t>
            </a: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0D2A91-D1B0-4714-A1D0-B0E9B1F7F6D5}"/>
              </a:ext>
            </a:extLst>
          </p:cNvPr>
          <p:cNvSpPr>
            <a:spLocks noGrp="1"/>
          </p:cNvSpPr>
          <p:nvPr>
            <p:ph type="title"/>
          </p:nvPr>
        </p:nvSpPr>
        <p:spPr>
          <a:xfrm>
            <a:off x="5094512" y="1132775"/>
            <a:ext cx="6183692" cy="546734"/>
          </a:xfrm>
        </p:spPr>
        <p:txBody>
          <a:bodyPr>
            <a:normAutofit/>
          </a:bodyPr>
          <a:lstStyle/>
          <a:p>
            <a:r>
              <a:rPr lang="en-US" dirty="0"/>
              <a:t>Revenue Per Sq Ft by Size and Store Type</a:t>
            </a:r>
          </a:p>
        </p:txBody>
      </p:sp>
      <p:sp>
        <p:nvSpPr>
          <p:cNvPr id="6" name="Content Placeholder 5">
            <a:extLst>
              <a:ext uri="{FF2B5EF4-FFF2-40B4-BE49-F238E27FC236}">
                <a16:creationId xmlns:a16="http://schemas.microsoft.com/office/drawing/2014/main" id="{EA2A04E7-51F7-4047-93DA-C132B9A233E6}"/>
              </a:ext>
            </a:extLst>
          </p:cNvPr>
          <p:cNvSpPr>
            <a:spLocks noGrp="1"/>
          </p:cNvSpPr>
          <p:nvPr>
            <p:ph idx="1"/>
          </p:nvPr>
        </p:nvSpPr>
        <p:spPr>
          <a:xfrm>
            <a:off x="913795" y="2431519"/>
            <a:ext cx="3835487" cy="4034596"/>
          </a:xfrm>
        </p:spPr>
        <p:txBody>
          <a:bodyPr/>
          <a:lstStyle/>
          <a:p>
            <a:r>
              <a:rPr lang="en-US" dirty="0"/>
              <a:t>A – stores on average generate the least revenue per sq ft</a:t>
            </a:r>
          </a:p>
          <a:p>
            <a:r>
              <a:rPr lang="en-US" dirty="0"/>
              <a:t>C – stores generate the most revenue per sq ft</a:t>
            </a:r>
          </a:p>
          <a:p>
            <a:r>
              <a:rPr lang="en-US" dirty="0"/>
              <a:t>The smaller B and A stores, generate more revenue per sq ft than their larger counterparts</a:t>
            </a:r>
          </a:p>
        </p:txBody>
      </p:sp>
      <p:sp>
        <p:nvSpPr>
          <p:cNvPr id="7" name="Text Placeholder 6">
            <a:extLst>
              <a:ext uri="{FF2B5EF4-FFF2-40B4-BE49-F238E27FC236}">
                <a16:creationId xmlns:a16="http://schemas.microsoft.com/office/drawing/2014/main" id="{B4187173-94A6-465E-9FAE-8399061C6ED0}"/>
              </a:ext>
            </a:extLst>
          </p:cNvPr>
          <p:cNvSpPr>
            <a:spLocks noGrp="1"/>
          </p:cNvSpPr>
          <p:nvPr>
            <p:ph type="body" sz="half" idx="2"/>
          </p:nvPr>
        </p:nvSpPr>
        <p:spPr>
          <a:xfrm>
            <a:off x="989045" y="1679509"/>
            <a:ext cx="3452327" cy="752009"/>
          </a:xfrm>
        </p:spPr>
        <p:txBody>
          <a:bodyPr/>
          <a:lstStyle/>
          <a:p>
            <a:r>
              <a:rPr lang="en-US" dirty="0"/>
              <a:t>Average weekly revenue per sq ft, per department tells a different story.</a:t>
            </a:r>
          </a:p>
        </p:txBody>
      </p:sp>
      <p:pic>
        <p:nvPicPr>
          <p:cNvPr id="9" name="Picture 8">
            <a:extLst>
              <a:ext uri="{FF2B5EF4-FFF2-40B4-BE49-F238E27FC236}">
                <a16:creationId xmlns:a16="http://schemas.microsoft.com/office/drawing/2014/main" id="{2B996D4D-6DA8-42EF-9521-8A2F22825B2C}"/>
              </a:ext>
            </a:extLst>
          </p:cNvPr>
          <p:cNvPicPr>
            <a:picLocks noChangeAspect="1"/>
          </p:cNvPicPr>
          <p:nvPr/>
        </p:nvPicPr>
        <p:blipFill rotWithShape="1">
          <a:blip r:embed="rId2"/>
          <a:srcRect l="27321" t="30149" r="32959" b="22803"/>
          <a:stretch/>
        </p:blipFill>
        <p:spPr>
          <a:xfrm>
            <a:off x="5094512" y="2041517"/>
            <a:ext cx="6183693" cy="3967573"/>
          </a:xfrm>
          <a:prstGeom prst="rect">
            <a:avLst/>
          </a:prstGeom>
        </p:spPr>
      </p:pic>
    </p:spTree>
    <p:extLst>
      <p:ext uri="{BB962C8B-B14F-4D97-AF65-F5344CB8AC3E}">
        <p14:creationId xmlns:p14="http://schemas.microsoft.com/office/powerpoint/2010/main" val="1563514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2D72222-39B4-40A3-92F4-324AC24AB546}"/>
              </a:ext>
            </a:extLst>
          </p:cNvPr>
          <p:cNvSpPr>
            <a:spLocks noGrp="1"/>
          </p:cNvSpPr>
          <p:nvPr>
            <p:ph type="title"/>
          </p:nvPr>
        </p:nvSpPr>
        <p:spPr>
          <a:xfrm>
            <a:off x="769207" y="1099456"/>
            <a:ext cx="6243636" cy="4625558"/>
          </a:xfrm>
          <a:effectLst/>
        </p:spPr>
        <p:txBody>
          <a:bodyPr vert="horz" lIns="91440" tIns="45720" rIns="91440" bIns="45720" rtlCol="0" anchor="ctr">
            <a:normAutofit/>
          </a:bodyPr>
          <a:lstStyle/>
          <a:p>
            <a:pPr algn="l"/>
            <a:r>
              <a:rPr lang="en-US" sz="3600" dirty="0">
                <a:solidFill>
                  <a:schemeClr val="tx1"/>
                </a:solidFill>
              </a:rPr>
              <a:t>How to test if this is true?</a:t>
            </a:r>
            <a:br>
              <a:rPr lang="en-US" sz="5400" dirty="0">
                <a:solidFill>
                  <a:schemeClr val="tx1"/>
                </a:solidFill>
              </a:rPr>
            </a:br>
            <a:endParaRPr lang="en-US" sz="5400" dirty="0">
              <a:solidFill>
                <a:schemeClr val="tx1"/>
              </a:solidFill>
            </a:endParaRPr>
          </a:p>
        </p:txBody>
      </p:sp>
      <p:sp>
        <p:nvSpPr>
          <p:cNvPr id="39" name="Rectangle 38">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10">
            <a:extLst>
              <a:ext uri="{FF2B5EF4-FFF2-40B4-BE49-F238E27FC236}">
                <a16:creationId xmlns:a16="http://schemas.microsoft.com/office/drawing/2014/main" id="{74B19FF4-B7AF-41B4-B689-00D7C67B55F8}"/>
              </a:ext>
            </a:extLst>
          </p:cNvPr>
          <p:cNvSpPr>
            <a:spLocks noGrp="1"/>
          </p:cNvSpPr>
          <p:nvPr>
            <p:ph type="body" idx="1"/>
          </p:nvPr>
        </p:nvSpPr>
        <p:spPr>
          <a:xfrm>
            <a:off x="7782049" y="1112685"/>
            <a:ext cx="2935320" cy="4632630"/>
          </a:xfrm>
          <a:effectLst/>
        </p:spPr>
        <p:txBody>
          <a:bodyPr vert="horz" lIns="91440" tIns="45720" rIns="91440" bIns="45720" rtlCol="0" anchor="ctr">
            <a:normAutofit/>
          </a:bodyPr>
          <a:lstStyle/>
          <a:p>
            <a:pPr algn="l"/>
            <a:r>
              <a:rPr lang="en-US" sz="3600" dirty="0">
                <a:solidFill>
                  <a:schemeClr val="tx1"/>
                </a:solidFill>
              </a:rPr>
              <a:t>Is this difference statistically significant?</a:t>
            </a:r>
            <a:endParaRPr lang="en-US" sz="3600" dirty="0"/>
          </a:p>
        </p:txBody>
      </p:sp>
    </p:spTree>
    <p:extLst>
      <p:ext uri="{BB962C8B-B14F-4D97-AF65-F5344CB8AC3E}">
        <p14:creationId xmlns:p14="http://schemas.microsoft.com/office/powerpoint/2010/main" val="230235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762173-42D6-4067-990B-74D73F9E639F}"/>
              </a:ext>
            </a:extLst>
          </p:cNvPr>
          <p:cNvSpPr>
            <a:spLocks noGrp="1"/>
          </p:cNvSpPr>
          <p:nvPr>
            <p:ph type="title"/>
          </p:nvPr>
        </p:nvSpPr>
        <p:spPr/>
        <p:txBody>
          <a:bodyPr/>
          <a:lstStyle/>
          <a:p>
            <a:r>
              <a:rPr lang="en-US" dirty="0"/>
              <a:t>ANOVA Test</a:t>
            </a:r>
          </a:p>
        </p:txBody>
      </p:sp>
      <p:sp>
        <p:nvSpPr>
          <p:cNvPr id="4" name="Text Placeholder 3">
            <a:extLst>
              <a:ext uri="{FF2B5EF4-FFF2-40B4-BE49-F238E27FC236}">
                <a16:creationId xmlns:a16="http://schemas.microsoft.com/office/drawing/2014/main" id="{D9E5C5EB-0B91-4232-B680-C7FE79CE48AA}"/>
              </a:ext>
            </a:extLst>
          </p:cNvPr>
          <p:cNvSpPr>
            <a:spLocks noGrp="1"/>
          </p:cNvSpPr>
          <p:nvPr>
            <p:ph type="body" idx="1"/>
          </p:nvPr>
        </p:nvSpPr>
        <p:spPr/>
        <p:txBody>
          <a:bodyPr/>
          <a:lstStyle/>
          <a:p>
            <a:r>
              <a:rPr lang="en-US" dirty="0"/>
              <a:t>What is an ANOVA test?</a:t>
            </a:r>
          </a:p>
        </p:txBody>
      </p:sp>
      <p:sp>
        <p:nvSpPr>
          <p:cNvPr id="7" name="Content Placeholder 6">
            <a:extLst>
              <a:ext uri="{FF2B5EF4-FFF2-40B4-BE49-F238E27FC236}">
                <a16:creationId xmlns:a16="http://schemas.microsoft.com/office/drawing/2014/main" id="{44BFE1E0-A30B-4DF1-826F-CDA939ED6685}"/>
              </a:ext>
            </a:extLst>
          </p:cNvPr>
          <p:cNvSpPr>
            <a:spLocks noGrp="1"/>
          </p:cNvSpPr>
          <p:nvPr>
            <p:ph type="body" sz="half" idx="15"/>
          </p:nvPr>
        </p:nvSpPr>
        <p:spPr/>
        <p:txBody>
          <a:bodyPr>
            <a:normAutofit/>
          </a:bodyPr>
          <a:lstStyle/>
          <a:p>
            <a:r>
              <a:rPr lang="en-US" dirty="0"/>
              <a:t>ANOVA means analysis of variance. </a:t>
            </a:r>
          </a:p>
          <a:p>
            <a:r>
              <a:rPr lang="en-US" dirty="0"/>
              <a:t>Used to check whether the means of different populations are equal or not</a:t>
            </a:r>
          </a:p>
          <a:p>
            <a:r>
              <a:rPr lang="en-US" dirty="0"/>
              <a:t>The goal is to check for variability within the groups as well as the variability among the groups.</a:t>
            </a:r>
          </a:p>
          <a:p>
            <a:endParaRPr lang="en-US" dirty="0"/>
          </a:p>
        </p:txBody>
      </p:sp>
      <p:sp>
        <p:nvSpPr>
          <p:cNvPr id="8" name="Footer Placeholder 7">
            <a:extLst>
              <a:ext uri="{FF2B5EF4-FFF2-40B4-BE49-F238E27FC236}">
                <a16:creationId xmlns:a16="http://schemas.microsoft.com/office/drawing/2014/main" id="{03B0D332-0ECF-433B-AA98-329775430A44}"/>
              </a:ext>
            </a:extLst>
          </p:cNvPr>
          <p:cNvSpPr>
            <a:spLocks noGrp="1"/>
          </p:cNvSpPr>
          <p:nvPr>
            <p:ph type="ftr" sz="quarter" idx="11"/>
          </p:nvPr>
        </p:nvSpPr>
        <p:spPr/>
        <p:txBody>
          <a:bodyPr/>
          <a:lstStyle/>
          <a:p>
            <a:r>
              <a:rPr lang="en-US" dirty="0"/>
              <a:t>https://www.cuemath.com/anova-formula/</a:t>
            </a:r>
          </a:p>
        </p:txBody>
      </p:sp>
      <p:sp>
        <p:nvSpPr>
          <p:cNvPr id="12" name="Text Placeholder 11">
            <a:extLst>
              <a:ext uri="{FF2B5EF4-FFF2-40B4-BE49-F238E27FC236}">
                <a16:creationId xmlns:a16="http://schemas.microsoft.com/office/drawing/2014/main" id="{1BC7AC88-52EB-4608-BEF5-0392F9331BDB}"/>
              </a:ext>
            </a:extLst>
          </p:cNvPr>
          <p:cNvSpPr>
            <a:spLocks noGrp="1"/>
          </p:cNvSpPr>
          <p:nvPr>
            <p:ph type="body" sz="quarter" idx="13"/>
          </p:nvPr>
        </p:nvSpPr>
        <p:spPr/>
        <p:txBody>
          <a:bodyPr/>
          <a:lstStyle/>
          <a:p>
            <a:endParaRPr lang="en-US"/>
          </a:p>
        </p:txBody>
      </p:sp>
      <p:sp>
        <p:nvSpPr>
          <p:cNvPr id="14" name="Text Placeholder 13">
            <a:extLst>
              <a:ext uri="{FF2B5EF4-FFF2-40B4-BE49-F238E27FC236}">
                <a16:creationId xmlns:a16="http://schemas.microsoft.com/office/drawing/2014/main" id="{E430238C-92C9-4B59-BC21-84E6DDF2ED90}"/>
              </a:ext>
            </a:extLst>
          </p:cNvPr>
          <p:cNvSpPr>
            <a:spLocks noGrp="1"/>
          </p:cNvSpPr>
          <p:nvPr>
            <p:ph type="body" sz="half" idx="17"/>
          </p:nvPr>
        </p:nvSpPr>
        <p:spPr/>
        <p:txBody>
          <a:bodyPr/>
          <a:lstStyle/>
          <a:p>
            <a:endParaRPr lang="en-US"/>
          </a:p>
        </p:txBody>
      </p:sp>
      <p:sp>
        <p:nvSpPr>
          <p:cNvPr id="16" name="Text Placeholder 15">
            <a:extLst>
              <a:ext uri="{FF2B5EF4-FFF2-40B4-BE49-F238E27FC236}">
                <a16:creationId xmlns:a16="http://schemas.microsoft.com/office/drawing/2014/main" id="{AD46DF8B-4118-4B5E-8D84-9A70446C9C9F}"/>
              </a:ext>
            </a:extLst>
          </p:cNvPr>
          <p:cNvSpPr>
            <a:spLocks noGrp="1"/>
          </p:cNvSpPr>
          <p:nvPr>
            <p:ph type="body" sz="quarter" idx="3"/>
          </p:nvPr>
        </p:nvSpPr>
        <p:spPr/>
        <p:txBody>
          <a:bodyPr/>
          <a:lstStyle/>
          <a:p>
            <a:endParaRPr lang="en-US"/>
          </a:p>
        </p:txBody>
      </p:sp>
      <p:sp>
        <p:nvSpPr>
          <p:cNvPr id="18" name="Text Placeholder 17">
            <a:extLst>
              <a:ext uri="{FF2B5EF4-FFF2-40B4-BE49-F238E27FC236}">
                <a16:creationId xmlns:a16="http://schemas.microsoft.com/office/drawing/2014/main" id="{AA05134E-2D42-4052-A061-3291652BB66D}"/>
              </a:ext>
            </a:extLst>
          </p:cNvPr>
          <p:cNvSpPr>
            <a:spLocks noGrp="1"/>
          </p:cNvSpPr>
          <p:nvPr>
            <p:ph type="body" sz="half" idx="16"/>
          </p:nvPr>
        </p:nvSpPr>
        <p:spPr/>
        <p:txBody>
          <a:bodyPr/>
          <a:lstStyle/>
          <a:p>
            <a:endParaRPr lang="en-US"/>
          </a:p>
        </p:txBody>
      </p:sp>
    </p:spTree>
    <p:extLst>
      <p:ext uri="{BB962C8B-B14F-4D97-AF65-F5344CB8AC3E}">
        <p14:creationId xmlns:p14="http://schemas.microsoft.com/office/powerpoint/2010/main" val="2883513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762173-42D6-4067-990B-74D73F9E639F}"/>
              </a:ext>
            </a:extLst>
          </p:cNvPr>
          <p:cNvSpPr>
            <a:spLocks noGrp="1"/>
          </p:cNvSpPr>
          <p:nvPr>
            <p:ph type="title"/>
          </p:nvPr>
        </p:nvSpPr>
        <p:spPr/>
        <p:txBody>
          <a:bodyPr/>
          <a:lstStyle/>
          <a:p>
            <a:r>
              <a:rPr lang="en-US" dirty="0"/>
              <a:t>ANOVA Test</a:t>
            </a:r>
          </a:p>
        </p:txBody>
      </p:sp>
      <p:sp>
        <p:nvSpPr>
          <p:cNvPr id="4" name="Text Placeholder 3">
            <a:extLst>
              <a:ext uri="{FF2B5EF4-FFF2-40B4-BE49-F238E27FC236}">
                <a16:creationId xmlns:a16="http://schemas.microsoft.com/office/drawing/2014/main" id="{D9E5C5EB-0B91-4232-B680-C7FE79CE48AA}"/>
              </a:ext>
            </a:extLst>
          </p:cNvPr>
          <p:cNvSpPr>
            <a:spLocks noGrp="1"/>
          </p:cNvSpPr>
          <p:nvPr>
            <p:ph type="body" idx="1"/>
          </p:nvPr>
        </p:nvSpPr>
        <p:spPr>
          <a:xfrm>
            <a:off x="913795" y="1885950"/>
            <a:ext cx="3300984" cy="437372"/>
          </a:xfrm>
        </p:spPr>
        <p:txBody>
          <a:bodyPr/>
          <a:lstStyle/>
          <a:p>
            <a:r>
              <a:rPr lang="en-US" dirty="0"/>
              <a:t>What is an ANOVA test?</a:t>
            </a:r>
          </a:p>
        </p:txBody>
      </p:sp>
      <p:sp>
        <p:nvSpPr>
          <p:cNvPr id="7" name="Content Placeholder 6">
            <a:extLst>
              <a:ext uri="{FF2B5EF4-FFF2-40B4-BE49-F238E27FC236}">
                <a16:creationId xmlns:a16="http://schemas.microsoft.com/office/drawing/2014/main" id="{44BFE1E0-A30B-4DF1-826F-CDA939ED6685}"/>
              </a:ext>
            </a:extLst>
          </p:cNvPr>
          <p:cNvSpPr>
            <a:spLocks noGrp="1"/>
          </p:cNvSpPr>
          <p:nvPr>
            <p:ph type="body" sz="half" idx="15"/>
          </p:nvPr>
        </p:nvSpPr>
        <p:spPr/>
        <p:txBody>
          <a:bodyPr>
            <a:normAutofit/>
          </a:bodyPr>
          <a:lstStyle/>
          <a:p>
            <a:r>
              <a:rPr lang="en-US" dirty="0"/>
              <a:t>ANOVA means analysis of variance. </a:t>
            </a:r>
          </a:p>
          <a:p>
            <a:r>
              <a:rPr lang="en-US" dirty="0"/>
              <a:t>Used to check whether the means of different populations are equal or not</a:t>
            </a:r>
          </a:p>
          <a:p>
            <a:r>
              <a:rPr lang="en-US" dirty="0"/>
              <a:t>The goal is to check for variability within the groups as well as the variability among the groups.</a:t>
            </a:r>
          </a:p>
          <a:p>
            <a:endParaRPr lang="en-US" dirty="0"/>
          </a:p>
        </p:txBody>
      </p:sp>
      <p:sp>
        <p:nvSpPr>
          <p:cNvPr id="6" name="Text Placeholder 5">
            <a:extLst>
              <a:ext uri="{FF2B5EF4-FFF2-40B4-BE49-F238E27FC236}">
                <a16:creationId xmlns:a16="http://schemas.microsoft.com/office/drawing/2014/main" id="{575736FE-A767-40C7-9520-5FFB18EF4E69}"/>
              </a:ext>
            </a:extLst>
          </p:cNvPr>
          <p:cNvSpPr>
            <a:spLocks noGrp="1"/>
          </p:cNvSpPr>
          <p:nvPr>
            <p:ph type="body" sz="quarter" idx="3"/>
          </p:nvPr>
        </p:nvSpPr>
        <p:spPr/>
        <p:txBody>
          <a:bodyPr/>
          <a:lstStyle/>
          <a:p>
            <a:r>
              <a:rPr lang="en-US" dirty="0"/>
              <a:t>How can it be used with this data?</a:t>
            </a:r>
          </a:p>
        </p:txBody>
      </p:sp>
      <p:sp>
        <p:nvSpPr>
          <p:cNvPr id="9" name="Text Placeholder 8">
            <a:extLst>
              <a:ext uri="{FF2B5EF4-FFF2-40B4-BE49-F238E27FC236}">
                <a16:creationId xmlns:a16="http://schemas.microsoft.com/office/drawing/2014/main" id="{50773EB7-A107-4047-A7BA-D89F1A503DFD}"/>
              </a:ext>
            </a:extLst>
          </p:cNvPr>
          <p:cNvSpPr>
            <a:spLocks noGrp="1"/>
          </p:cNvSpPr>
          <p:nvPr>
            <p:ph type="body" sz="half" idx="16"/>
          </p:nvPr>
        </p:nvSpPr>
        <p:spPr/>
        <p:txBody>
          <a:bodyPr/>
          <a:lstStyle/>
          <a:p>
            <a:r>
              <a:rPr lang="en-US" dirty="0"/>
              <a:t>An ANOVA test can evaluate the variance of the different store types with respect to each other, while also evaluating the variance within each individual store type.</a:t>
            </a:r>
          </a:p>
          <a:p>
            <a:endParaRPr lang="en-US" dirty="0"/>
          </a:p>
        </p:txBody>
      </p:sp>
      <p:sp>
        <p:nvSpPr>
          <p:cNvPr id="8" name="Footer Placeholder 7">
            <a:extLst>
              <a:ext uri="{FF2B5EF4-FFF2-40B4-BE49-F238E27FC236}">
                <a16:creationId xmlns:a16="http://schemas.microsoft.com/office/drawing/2014/main" id="{03B0D332-0ECF-433B-AA98-329775430A44}"/>
              </a:ext>
            </a:extLst>
          </p:cNvPr>
          <p:cNvSpPr>
            <a:spLocks noGrp="1"/>
          </p:cNvSpPr>
          <p:nvPr>
            <p:ph type="ftr" sz="quarter" idx="11"/>
          </p:nvPr>
        </p:nvSpPr>
        <p:spPr/>
        <p:txBody>
          <a:bodyPr/>
          <a:lstStyle/>
          <a:p>
            <a:r>
              <a:rPr lang="en-US" dirty="0"/>
              <a:t>https://www.cuemath.com/anova-formula/</a:t>
            </a:r>
          </a:p>
        </p:txBody>
      </p:sp>
      <p:sp>
        <p:nvSpPr>
          <p:cNvPr id="11" name="Text Placeholder 10">
            <a:extLst>
              <a:ext uri="{FF2B5EF4-FFF2-40B4-BE49-F238E27FC236}">
                <a16:creationId xmlns:a16="http://schemas.microsoft.com/office/drawing/2014/main" id="{139308C4-CD1A-4B6C-91E2-8DF3E7905AD7}"/>
              </a:ext>
            </a:extLst>
          </p:cNvPr>
          <p:cNvSpPr>
            <a:spLocks noGrp="1"/>
          </p:cNvSpPr>
          <p:nvPr>
            <p:ph type="body" sz="quarter" idx="13"/>
          </p:nvPr>
        </p:nvSpPr>
        <p:spPr/>
        <p:txBody>
          <a:bodyPr/>
          <a:lstStyle/>
          <a:p>
            <a:endParaRPr lang="en-US"/>
          </a:p>
        </p:txBody>
      </p:sp>
      <p:sp>
        <p:nvSpPr>
          <p:cNvPr id="13" name="Text Placeholder 12">
            <a:extLst>
              <a:ext uri="{FF2B5EF4-FFF2-40B4-BE49-F238E27FC236}">
                <a16:creationId xmlns:a16="http://schemas.microsoft.com/office/drawing/2014/main" id="{C3998801-F984-45D4-99B1-ADBA672D49F5}"/>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187328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762173-42D6-4067-990B-74D73F9E639F}"/>
              </a:ext>
            </a:extLst>
          </p:cNvPr>
          <p:cNvSpPr>
            <a:spLocks noGrp="1"/>
          </p:cNvSpPr>
          <p:nvPr>
            <p:ph type="title"/>
          </p:nvPr>
        </p:nvSpPr>
        <p:spPr/>
        <p:txBody>
          <a:bodyPr/>
          <a:lstStyle/>
          <a:p>
            <a:r>
              <a:rPr lang="en-US" dirty="0"/>
              <a:t>ANOVA Test</a:t>
            </a:r>
          </a:p>
        </p:txBody>
      </p:sp>
      <p:sp>
        <p:nvSpPr>
          <p:cNvPr id="4" name="Text Placeholder 3">
            <a:extLst>
              <a:ext uri="{FF2B5EF4-FFF2-40B4-BE49-F238E27FC236}">
                <a16:creationId xmlns:a16="http://schemas.microsoft.com/office/drawing/2014/main" id="{D9E5C5EB-0B91-4232-B680-C7FE79CE48AA}"/>
              </a:ext>
            </a:extLst>
          </p:cNvPr>
          <p:cNvSpPr>
            <a:spLocks noGrp="1"/>
          </p:cNvSpPr>
          <p:nvPr>
            <p:ph type="body" idx="1"/>
          </p:nvPr>
        </p:nvSpPr>
        <p:spPr>
          <a:xfrm>
            <a:off x="913795" y="1885950"/>
            <a:ext cx="3300984" cy="437372"/>
          </a:xfrm>
        </p:spPr>
        <p:txBody>
          <a:bodyPr/>
          <a:lstStyle/>
          <a:p>
            <a:r>
              <a:rPr lang="en-US" dirty="0"/>
              <a:t>What is an ANOVA test?</a:t>
            </a:r>
          </a:p>
        </p:txBody>
      </p:sp>
      <p:sp>
        <p:nvSpPr>
          <p:cNvPr id="7" name="Content Placeholder 6">
            <a:extLst>
              <a:ext uri="{FF2B5EF4-FFF2-40B4-BE49-F238E27FC236}">
                <a16:creationId xmlns:a16="http://schemas.microsoft.com/office/drawing/2014/main" id="{44BFE1E0-A30B-4DF1-826F-CDA939ED6685}"/>
              </a:ext>
            </a:extLst>
          </p:cNvPr>
          <p:cNvSpPr>
            <a:spLocks noGrp="1"/>
          </p:cNvSpPr>
          <p:nvPr>
            <p:ph type="body" sz="half" idx="15"/>
          </p:nvPr>
        </p:nvSpPr>
        <p:spPr/>
        <p:txBody>
          <a:bodyPr>
            <a:normAutofit/>
          </a:bodyPr>
          <a:lstStyle/>
          <a:p>
            <a:r>
              <a:rPr lang="en-US" dirty="0"/>
              <a:t>ANOVA means analysis of variance. </a:t>
            </a:r>
          </a:p>
          <a:p>
            <a:r>
              <a:rPr lang="en-US" dirty="0"/>
              <a:t>Used to check whether the means of different populations are equal or not</a:t>
            </a:r>
          </a:p>
          <a:p>
            <a:r>
              <a:rPr lang="en-US" dirty="0"/>
              <a:t>The goal is to check for variability within the groups as well as the variability among the groups.</a:t>
            </a:r>
          </a:p>
          <a:p>
            <a:endParaRPr lang="en-US" dirty="0"/>
          </a:p>
        </p:txBody>
      </p:sp>
      <p:sp>
        <p:nvSpPr>
          <p:cNvPr id="6" name="Text Placeholder 5">
            <a:extLst>
              <a:ext uri="{FF2B5EF4-FFF2-40B4-BE49-F238E27FC236}">
                <a16:creationId xmlns:a16="http://schemas.microsoft.com/office/drawing/2014/main" id="{575736FE-A767-40C7-9520-5FFB18EF4E69}"/>
              </a:ext>
            </a:extLst>
          </p:cNvPr>
          <p:cNvSpPr>
            <a:spLocks noGrp="1"/>
          </p:cNvSpPr>
          <p:nvPr>
            <p:ph type="body" sz="quarter" idx="3"/>
          </p:nvPr>
        </p:nvSpPr>
        <p:spPr/>
        <p:txBody>
          <a:bodyPr/>
          <a:lstStyle/>
          <a:p>
            <a:r>
              <a:rPr lang="en-US" dirty="0"/>
              <a:t>How can it be used with this data?</a:t>
            </a:r>
          </a:p>
        </p:txBody>
      </p:sp>
      <p:sp>
        <p:nvSpPr>
          <p:cNvPr id="9" name="Text Placeholder 8">
            <a:extLst>
              <a:ext uri="{FF2B5EF4-FFF2-40B4-BE49-F238E27FC236}">
                <a16:creationId xmlns:a16="http://schemas.microsoft.com/office/drawing/2014/main" id="{50773EB7-A107-4047-A7BA-D89F1A503DFD}"/>
              </a:ext>
            </a:extLst>
          </p:cNvPr>
          <p:cNvSpPr>
            <a:spLocks noGrp="1"/>
          </p:cNvSpPr>
          <p:nvPr>
            <p:ph type="body" sz="half" idx="16"/>
          </p:nvPr>
        </p:nvSpPr>
        <p:spPr/>
        <p:txBody>
          <a:bodyPr/>
          <a:lstStyle/>
          <a:p>
            <a:r>
              <a:rPr lang="en-US" dirty="0"/>
              <a:t>An ANOVA test can evaluate the variance of the different store types with respect to each other, while also evaluating the variance within each individual store type.</a:t>
            </a:r>
          </a:p>
          <a:p>
            <a:endParaRPr lang="en-US" dirty="0"/>
          </a:p>
        </p:txBody>
      </p:sp>
      <p:sp>
        <p:nvSpPr>
          <p:cNvPr id="5" name="Content Placeholder 4">
            <a:extLst>
              <a:ext uri="{FF2B5EF4-FFF2-40B4-BE49-F238E27FC236}">
                <a16:creationId xmlns:a16="http://schemas.microsoft.com/office/drawing/2014/main" id="{BA85D2A9-0A4F-466C-97A6-8C38992232EE}"/>
              </a:ext>
            </a:extLst>
          </p:cNvPr>
          <p:cNvSpPr>
            <a:spLocks noGrp="1"/>
          </p:cNvSpPr>
          <p:nvPr>
            <p:ph type="body" sz="quarter" idx="13"/>
          </p:nvPr>
        </p:nvSpPr>
        <p:spPr/>
        <p:txBody>
          <a:bodyPr>
            <a:normAutofit lnSpcReduction="10000"/>
          </a:bodyPr>
          <a:lstStyle/>
          <a:p>
            <a:r>
              <a:rPr lang="en-US" dirty="0"/>
              <a:t>What do the results of an ANOVA test mean?</a:t>
            </a:r>
          </a:p>
        </p:txBody>
      </p:sp>
      <p:sp>
        <p:nvSpPr>
          <p:cNvPr id="10" name="Text Placeholder 9">
            <a:extLst>
              <a:ext uri="{FF2B5EF4-FFF2-40B4-BE49-F238E27FC236}">
                <a16:creationId xmlns:a16="http://schemas.microsoft.com/office/drawing/2014/main" id="{897D075E-49DA-42D9-AA57-5FF66BF648E0}"/>
              </a:ext>
            </a:extLst>
          </p:cNvPr>
          <p:cNvSpPr>
            <a:spLocks noGrp="1"/>
          </p:cNvSpPr>
          <p:nvPr>
            <p:ph type="body" sz="half" idx="17"/>
          </p:nvPr>
        </p:nvSpPr>
        <p:spPr/>
        <p:txBody>
          <a:bodyPr/>
          <a:lstStyle/>
          <a:p>
            <a:r>
              <a:rPr lang="en-US" dirty="0"/>
              <a:t>The key metric to note when running an ANOVA test is called a p-value.  The lower the p-value, the less likely it is that the connection being evaluated, is due to chance.  In this instance, a low p-value would mean that there is a statistically significant link between store type and revenue per sq ft.</a:t>
            </a:r>
          </a:p>
        </p:txBody>
      </p:sp>
      <p:sp>
        <p:nvSpPr>
          <p:cNvPr id="8" name="Footer Placeholder 7">
            <a:extLst>
              <a:ext uri="{FF2B5EF4-FFF2-40B4-BE49-F238E27FC236}">
                <a16:creationId xmlns:a16="http://schemas.microsoft.com/office/drawing/2014/main" id="{03B0D332-0ECF-433B-AA98-329775430A44}"/>
              </a:ext>
            </a:extLst>
          </p:cNvPr>
          <p:cNvSpPr>
            <a:spLocks noGrp="1"/>
          </p:cNvSpPr>
          <p:nvPr>
            <p:ph type="ftr" sz="quarter" idx="11"/>
          </p:nvPr>
        </p:nvSpPr>
        <p:spPr/>
        <p:txBody>
          <a:bodyPr/>
          <a:lstStyle/>
          <a:p>
            <a:r>
              <a:rPr lang="en-US" dirty="0"/>
              <a:t>https://www.cuemath.com/anova-formula/</a:t>
            </a:r>
          </a:p>
        </p:txBody>
      </p:sp>
    </p:spTree>
    <p:extLst>
      <p:ext uri="{BB962C8B-B14F-4D97-AF65-F5344CB8AC3E}">
        <p14:creationId xmlns:p14="http://schemas.microsoft.com/office/powerpoint/2010/main" val="557814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272E-04B6-461F-9197-D120F2D96382}"/>
              </a:ext>
            </a:extLst>
          </p:cNvPr>
          <p:cNvSpPr>
            <a:spLocks noGrp="1"/>
          </p:cNvSpPr>
          <p:nvPr>
            <p:ph type="title"/>
          </p:nvPr>
        </p:nvSpPr>
        <p:spPr/>
        <p:txBody>
          <a:bodyPr/>
          <a:lstStyle/>
          <a:p>
            <a:r>
              <a:rPr lang="en-US" dirty="0"/>
              <a:t>ANOVA Test</a:t>
            </a:r>
          </a:p>
        </p:txBody>
      </p:sp>
      <p:sp>
        <p:nvSpPr>
          <p:cNvPr id="3" name="Text Placeholder 2">
            <a:extLst>
              <a:ext uri="{FF2B5EF4-FFF2-40B4-BE49-F238E27FC236}">
                <a16:creationId xmlns:a16="http://schemas.microsoft.com/office/drawing/2014/main" id="{E02C7FFD-95F9-44CD-AEE9-C45128991D8A}"/>
              </a:ext>
            </a:extLst>
          </p:cNvPr>
          <p:cNvSpPr>
            <a:spLocks noGrp="1"/>
          </p:cNvSpPr>
          <p:nvPr>
            <p:ph type="body" idx="1"/>
          </p:nvPr>
        </p:nvSpPr>
        <p:spPr/>
        <p:txBody>
          <a:bodyPr/>
          <a:lstStyle/>
          <a:p>
            <a:r>
              <a:rPr lang="en-US" dirty="0"/>
              <a:t>Setup</a:t>
            </a:r>
          </a:p>
        </p:txBody>
      </p:sp>
      <p:sp>
        <p:nvSpPr>
          <p:cNvPr id="4" name="Text Placeholder 3">
            <a:extLst>
              <a:ext uri="{FF2B5EF4-FFF2-40B4-BE49-F238E27FC236}">
                <a16:creationId xmlns:a16="http://schemas.microsoft.com/office/drawing/2014/main" id="{2562433B-916F-4A9C-8298-42FEBC02A1CA}"/>
              </a:ext>
            </a:extLst>
          </p:cNvPr>
          <p:cNvSpPr>
            <a:spLocks noGrp="1"/>
          </p:cNvSpPr>
          <p:nvPr>
            <p:ph type="body" sz="half" idx="15"/>
          </p:nvPr>
        </p:nvSpPr>
        <p:spPr/>
        <p:txBody>
          <a:bodyPr/>
          <a:lstStyle/>
          <a:p>
            <a:r>
              <a:rPr lang="en-US" dirty="0"/>
              <a:t>The input for an ANOVA test requires at least 2 inputs: an independent variable and a dependent variable.  </a:t>
            </a:r>
          </a:p>
          <a:p>
            <a:r>
              <a:rPr lang="en-US" dirty="0"/>
              <a:t>In this instance, the independent variable will be store type and the dependent variable will be revenue per sq ft.</a:t>
            </a:r>
          </a:p>
          <a:p>
            <a:r>
              <a:rPr lang="en-US" dirty="0"/>
              <a:t>As mentioned previously, ANOVA compares different populations, so in this instance, the different populations would be the groupings of different store types.</a:t>
            </a:r>
          </a:p>
        </p:txBody>
      </p:sp>
      <p:sp>
        <p:nvSpPr>
          <p:cNvPr id="10" name="Text Placeholder 9">
            <a:extLst>
              <a:ext uri="{FF2B5EF4-FFF2-40B4-BE49-F238E27FC236}">
                <a16:creationId xmlns:a16="http://schemas.microsoft.com/office/drawing/2014/main" id="{AFAF7503-B558-46F3-85BD-42A77ABC24CE}"/>
              </a:ext>
            </a:extLst>
          </p:cNvPr>
          <p:cNvSpPr>
            <a:spLocks noGrp="1"/>
          </p:cNvSpPr>
          <p:nvPr>
            <p:ph type="body" sz="quarter" idx="13"/>
          </p:nvPr>
        </p:nvSpPr>
        <p:spPr/>
        <p:txBody>
          <a:bodyPr/>
          <a:lstStyle/>
          <a:p>
            <a:endParaRPr lang="en-US"/>
          </a:p>
        </p:txBody>
      </p:sp>
      <p:sp>
        <p:nvSpPr>
          <p:cNvPr id="12" name="Text Placeholder 11">
            <a:extLst>
              <a:ext uri="{FF2B5EF4-FFF2-40B4-BE49-F238E27FC236}">
                <a16:creationId xmlns:a16="http://schemas.microsoft.com/office/drawing/2014/main" id="{0951282E-C040-457F-8191-E7F5641260F1}"/>
              </a:ext>
            </a:extLst>
          </p:cNvPr>
          <p:cNvSpPr>
            <a:spLocks noGrp="1"/>
          </p:cNvSpPr>
          <p:nvPr>
            <p:ph type="body" sz="half" idx="17"/>
          </p:nvPr>
        </p:nvSpPr>
        <p:spPr/>
        <p:txBody>
          <a:bodyPr/>
          <a:lstStyle/>
          <a:p>
            <a:endParaRPr lang="en-US"/>
          </a:p>
        </p:txBody>
      </p:sp>
      <p:sp>
        <p:nvSpPr>
          <p:cNvPr id="14" name="Text Placeholder 13">
            <a:extLst>
              <a:ext uri="{FF2B5EF4-FFF2-40B4-BE49-F238E27FC236}">
                <a16:creationId xmlns:a16="http://schemas.microsoft.com/office/drawing/2014/main" id="{08F7082F-59D8-4B91-8B79-83C516893422}"/>
              </a:ext>
            </a:extLst>
          </p:cNvPr>
          <p:cNvSpPr>
            <a:spLocks noGrp="1"/>
          </p:cNvSpPr>
          <p:nvPr>
            <p:ph type="body" sz="quarter" idx="3"/>
          </p:nvPr>
        </p:nvSpPr>
        <p:spPr/>
        <p:txBody>
          <a:bodyPr/>
          <a:lstStyle/>
          <a:p>
            <a:endParaRPr lang="en-US"/>
          </a:p>
        </p:txBody>
      </p:sp>
      <p:sp>
        <p:nvSpPr>
          <p:cNvPr id="16" name="Text Placeholder 15">
            <a:extLst>
              <a:ext uri="{FF2B5EF4-FFF2-40B4-BE49-F238E27FC236}">
                <a16:creationId xmlns:a16="http://schemas.microsoft.com/office/drawing/2014/main" id="{58D6D982-7967-403C-8729-7DA7DBB158E9}"/>
              </a:ext>
            </a:extLst>
          </p:cNvPr>
          <p:cNvSpPr>
            <a:spLocks noGrp="1"/>
          </p:cNvSpPr>
          <p:nvPr>
            <p:ph type="body" sz="half" idx="16"/>
          </p:nvPr>
        </p:nvSpPr>
        <p:spPr/>
        <p:txBody>
          <a:bodyPr/>
          <a:lstStyle/>
          <a:p>
            <a:endParaRPr lang="en-US"/>
          </a:p>
        </p:txBody>
      </p:sp>
    </p:spTree>
    <p:extLst>
      <p:ext uri="{BB962C8B-B14F-4D97-AF65-F5344CB8AC3E}">
        <p14:creationId xmlns:p14="http://schemas.microsoft.com/office/powerpoint/2010/main" val="3388613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272E-04B6-461F-9197-D120F2D96382}"/>
              </a:ext>
            </a:extLst>
          </p:cNvPr>
          <p:cNvSpPr>
            <a:spLocks noGrp="1"/>
          </p:cNvSpPr>
          <p:nvPr>
            <p:ph type="title"/>
          </p:nvPr>
        </p:nvSpPr>
        <p:spPr/>
        <p:txBody>
          <a:bodyPr/>
          <a:lstStyle/>
          <a:p>
            <a:r>
              <a:rPr lang="en-US" dirty="0"/>
              <a:t>ANOVA Test</a:t>
            </a:r>
          </a:p>
        </p:txBody>
      </p:sp>
      <p:sp>
        <p:nvSpPr>
          <p:cNvPr id="3" name="Text Placeholder 2">
            <a:extLst>
              <a:ext uri="{FF2B5EF4-FFF2-40B4-BE49-F238E27FC236}">
                <a16:creationId xmlns:a16="http://schemas.microsoft.com/office/drawing/2014/main" id="{E02C7FFD-95F9-44CD-AEE9-C45128991D8A}"/>
              </a:ext>
            </a:extLst>
          </p:cNvPr>
          <p:cNvSpPr>
            <a:spLocks noGrp="1"/>
          </p:cNvSpPr>
          <p:nvPr>
            <p:ph type="body" idx="1"/>
          </p:nvPr>
        </p:nvSpPr>
        <p:spPr/>
        <p:txBody>
          <a:bodyPr/>
          <a:lstStyle/>
          <a:p>
            <a:r>
              <a:rPr lang="en-US" dirty="0"/>
              <a:t>Setup</a:t>
            </a:r>
          </a:p>
        </p:txBody>
      </p:sp>
      <p:sp>
        <p:nvSpPr>
          <p:cNvPr id="4" name="Text Placeholder 3">
            <a:extLst>
              <a:ext uri="{FF2B5EF4-FFF2-40B4-BE49-F238E27FC236}">
                <a16:creationId xmlns:a16="http://schemas.microsoft.com/office/drawing/2014/main" id="{2562433B-916F-4A9C-8298-42FEBC02A1CA}"/>
              </a:ext>
            </a:extLst>
          </p:cNvPr>
          <p:cNvSpPr>
            <a:spLocks noGrp="1"/>
          </p:cNvSpPr>
          <p:nvPr>
            <p:ph type="body" sz="half" idx="15"/>
          </p:nvPr>
        </p:nvSpPr>
        <p:spPr/>
        <p:txBody>
          <a:bodyPr/>
          <a:lstStyle/>
          <a:p>
            <a:r>
              <a:rPr lang="en-US" dirty="0"/>
              <a:t>The input for an ANOVA test requires at least 2 inputs: an independent variable and a dependent variable.  </a:t>
            </a:r>
          </a:p>
          <a:p>
            <a:r>
              <a:rPr lang="en-US" dirty="0"/>
              <a:t>In this instance, the independent variable will be store type and the dependent variable will be revenue per sq ft.</a:t>
            </a:r>
          </a:p>
          <a:p>
            <a:r>
              <a:rPr lang="en-US" dirty="0"/>
              <a:t>As mentioned previously, ANOVA compares different populations, so in this instance, the different populations would be the groupings of different store types.</a:t>
            </a:r>
          </a:p>
        </p:txBody>
      </p:sp>
      <p:sp>
        <p:nvSpPr>
          <p:cNvPr id="5" name="Text Placeholder 4">
            <a:extLst>
              <a:ext uri="{FF2B5EF4-FFF2-40B4-BE49-F238E27FC236}">
                <a16:creationId xmlns:a16="http://schemas.microsoft.com/office/drawing/2014/main" id="{F006D84E-8401-46A9-86C3-DBACB35B31A0}"/>
              </a:ext>
            </a:extLst>
          </p:cNvPr>
          <p:cNvSpPr>
            <a:spLocks noGrp="1"/>
          </p:cNvSpPr>
          <p:nvPr>
            <p:ph type="body" sz="quarter" idx="3"/>
          </p:nvPr>
        </p:nvSpPr>
        <p:spPr/>
        <p:txBody>
          <a:bodyPr/>
          <a:lstStyle/>
          <a:p>
            <a:r>
              <a:rPr lang="en-US" dirty="0"/>
              <a:t>Results</a:t>
            </a:r>
          </a:p>
        </p:txBody>
      </p:sp>
      <p:sp>
        <p:nvSpPr>
          <p:cNvPr id="6" name="Text Placeholder 5">
            <a:extLst>
              <a:ext uri="{FF2B5EF4-FFF2-40B4-BE49-F238E27FC236}">
                <a16:creationId xmlns:a16="http://schemas.microsoft.com/office/drawing/2014/main" id="{CF4C084F-620A-4566-A822-A02065AC04E7}"/>
              </a:ext>
            </a:extLst>
          </p:cNvPr>
          <p:cNvSpPr>
            <a:spLocks noGrp="1"/>
          </p:cNvSpPr>
          <p:nvPr>
            <p:ph type="body" sz="half" idx="16"/>
          </p:nvPr>
        </p:nvSpPr>
        <p:spPr/>
        <p:txBody>
          <a:bodyPr/>
          <a:lstStyle/>
          <a:p>
            <a:r>
              <a:rPr lang="en-US" dirty="0"/>
              <a:t>This ANOVA test calculated a p-value of 2.12 x 10</a:t>
            </a:r>
            <a:r>
              <a:rPr lang="en-US" baseline="30000" dirty="0"/>
              <a:t>-7</a:t>
            </a:r>
            <a:r>
              <a:rPr lang="en-US" dirty="0"/>
              <a:t> which is an extremely small number. </a:t>
            </a:r>
            <a:endParaRPr lang="en-US" baseline="30000" dirty="0"/>
          </a:p>
        </p:txBody>
      </p:sp>
      <p:sp>
        <p:nvSpPr>
          <p:cNvPr id="10" name="Text Placeholder 9">
            <a:extLst>
              <a:ext uri="{FF2B5EF4-FFF2-40B4-BE49-F238E27FC236}">
                <a16:creationId xmlns:a16="http://schemas.microsoft.com/office/drawing/2014/main" id="{35C815CA-2794-4B20-AAB4-8C3722755D7F}"/>
              </a:ext>
            </a:extLst>
          </p:cNvPr>
          <p:cNvSpPr>
            <a:spLocks noGrp="1"/>
          </p:cNvSpPr>
          <p:nvPr>
            <p:ph type="body" sz="quarter" idx="13"/>
          </p:nvPr>
        </p:nvSpPr>
        <p:spPr/>
        <p:txBody>
          <a:bodyPr/>
          <a:lstStyle/>
          <a:p>
            <a:endParaRPr lang="en-US"/>
          </a:p>
        </p:txBody>
      </p:sp>
      <p:sp>
        <p:nvSpPr>
          <p:cNvPr id="12" name="Text Placeholder 11">
            <a:extLst>
              <a:ext uri="{FF2B5EF4-FFF2-40B4-BE49-F238E27FC236}">
                <a16:creationId xmlns:a16="http://schemas.microsoft.com/office/drawing/2014/main" id="{C7964003-906E-4094-8CD9-BFB7419C127F}"/>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123106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272E-04B6-461F-9197-D120F2D96382}"/>
              </a:ext>
            </a:extLst>
          </p:cNvPr>
          <p:cNvSpPr>
            <a:spLocks noGrp="1"/>
          </p:cNvSpPr>
          <p:nvPr>
            <p:ph type="title"/>
          </p:nvPr>
        </p:nvSpPr>
        <p:spPr/>
        <p:txBody>
          <a:bodyPr/>
          <a:lstStyle/>
          <a:p>
            <a:r>
              <a:rPr lang="en-US" dirty="0"/>
              <a:t>ANOVA Test</a:t>
            </a:r>
          </a:p>
        </p:txBody>
      </p:sp>
      <p:sp>
        <p:nvSpPr>
          <p:cNvPr id="3" name="Text Placeholder 2">
            <a:extLst>
              <a:ext uri="{FF2B5EF4-FFF2-40B4-BE49-F238E27FC236}">
                <a16:creationId xmlns:a16="http://schemas.microsoft.com/office/drawing/2014/main" id="{E02C7FFD-95F9-44CD-AEE9-C45128991D8A}"/>
              </a:ext>
            </a:extLst>
          </p:cNvPr>
          <p:cNvSpPr>
            <a:spLocks noGrp="1"/>
          </p:cNvSpPr>
          <p:nvPr>
            <p:ph type="body" idx="1"/>
          </p:nvPr>
        </p:nvSpPr>
        <p:spPr/>
        <p:txBody>
          <a:bodyPr/>
          <a:lstStyle/>
          <a:p>
            <a:r>
              <a:rPr lang="en-US" dirty="0"/>
              <a:t>Setup</a:t>
            </a:r>
          </a:p>
        </p:txBody>
      </p:sp>
      <p:sp>
        <p:nvSpPr>
          <p:cNvPr id="4" name="Text Placeholder 3">
            <a:extLst>
              <a:ext uri="{FF2B5EF4-FFF2-40B4-BE49-F238E27FC236}">
                <a16:creationId xmlns:a16="http://schemas.microsoft.com/office/drawing/2014/main" id="{2562433B-916F-4A9C-8298-42FEBC02A1CA}"/>
              </a:ext>
            </a:extLst>
          </p:cNvPr>
          <p:cNvSpPr>
            <a:spLocks noGrp="1"/>
          </p:cNvSpPr>
          <p:nvPr>
            <p:ph type="body" sz="half" idx="15"/>
          </p:nvPr>
        </p:nvSpPr>
        <p:spPr/>
        <p:txBody>
          <a:bodyPr/>
          <a:lstStyle/>
          <a:p>
            <a:r>
              <a:rPr lang="en-US" dirty="0"/>
              <a:t>The input for an ANOVA test requires at least 2 inputs: an independent variable and a dependent variable.  </a:t>
            </a:r>
          </a:p>
          <a:p>
            <a:r>
              <a:rPr lang="en-US" dirty="0"/>
              <a:t>In this instance, the independent variable will be store type and the dependent variable will be revenue per sq ft.</a:t>
            </a:r>
          </a:p>
          <a:p>
            <a:r>
              <a:rPr lang="en-US" dirty="0"/>
              <a:t>As mentioned previously, ANOVA compares different populations, so in this instance, the different populations would be the groupings of different store types.</a:t>
            </a:r>
          </a:p>
        </p:txBody>
      </p:sp>
      <p:sp>
        <p:nvSpPr>
          <p:cNvPr id="5" name="Text Placeholder 4">
            <a:extLst>
              <a:ext uri="{FF2B5EF4-FFF2-40B4-BE49-F238E27FC236}">
                <a16:creationId xmlns:a16="http://schemas.microsoft.com/office/drawing/2014/main" id="{F006D84E-8401-46A9-86C3-DBACB35B31A0}"/>
              </a:ext>
            </a:extLst>
          </p:cNvPr>
          <p:cNvSpPr>
            <a:spLocks noGrp="1"/>
          </p:cNvSpPr>
          <p:nvPr>
            <p:ph type="body" sz="quarter" idx="3"/>
          </p:nvPr>
        </p:nvSpPr>
        <p:spPr/>
        <p:txBody>
          <a:bodyPr/>
          <a:lstStyle/>
          <a:p>
            <a:r>
              <a:rPr lang="en-US" dirty="0"/>
              <a:t>Results</a:t>
            </a:r>
          </a:p>
        </p:txBody>
      </p:sp>
      <p:sp>
        <p:nvSpPr>
          <p:cNvPr id="6" name="Text Placeholder 5">
            <a:extLst>
              <a:ext uri="{FF2B5EF4-FFF2-40B4-BE49-F238E27FC236}">
                <a16:creationId xmlns:a16="http://schemas.microsoft.com/office/drawing/2014/main" id="{CF4C084F-620A-4566-A822-A02065AC04E7}"/>
              </a:ext>
            </a:extLst>
          </p:cNvPr>
          <p:cNvSpPr>
            <a:spLocks noGrp="1"/>
          </p:cNvSpPr>
          <p:nvPr>
            <p:ph type="body" sz="half" idx="16"/>
          </p:nvPr>
        </p:nvSpPr>
        <p:spPr/>
        <p:txBody>
          <a:bodyPr/>
          <a:lstStyle/>
          <a:p>
            <a:r>
              <a:rPr lang="en-US" dirty="0"/>
              <a:t>This ANOVA test calculated a p-value of 2.12 x 10</a:t>
            </a:r>
            <a:r>
              <a:rPr lang="en-US" baseline="30000" dirty="0"/>
              <a:t>-7</a:t>
            </a:r>
            <a:r>
              <a:rPr lang="en-US" dirty="0"/>
              <a:t> which is an extremely small number. </a:t>
            </a:r>
            <a:endParaRPr lang="en-US" baseline="30000" dirty="0"/>
          </a:p>
        </p:txBody>
      </p:sp>
      <p:sp>
        <p:nvSpPr>
          <p:cNvPr id="7" name="Text Placeholder 6">
            <a:extLst>
              <a:ext uri="{FF2B5EF4-FFF2-40B4-BE49-F238E27FC236}">
                <a16:creationId xmlns:a16="http://schemas.microsoft.com/office/drawing/2014/main" id="{51286D0F-1812-40DA-B1D2-4F4ADCCF698D}"/>
              </a:ext>
            </a:extLst>
          </p:cNvPr>
          <p:cNvSpPr>
            <a:spLocks noGrp="1"/>
          </p:cNvSpPr>
          <p:nvPr>
            <p:ph type="body" sz="quarter" idx="13"/>
          </p:nvPr>
        </p:nvSpPr>
        <p:spPr/>
        <p:txBody>
          <a:bodyPr/>
          <a:lstStyle/>
          <a:p>
            <a:r>
              <a:rPr lang="en-US" dirty="0"/>
              <a:t>Implications</a:t>
            </a:r>
          </a:p>
        </p:txBody>
      </p:sp>
      <p:sp>
        <p:nvSpPr>
          <p:cNvPr id="8" name="Text Placeholder 7">
            <a:extLst>
              <a:ext uri="{FF2B5EF4-FFF2-40B4-BE49-F238E27FC236}">
                <a16:creationId xmlns:a16="http://schemas.microsoft.com/office/drawing/2014/main" id="{E116F5E1-B180-4ACA-8B73-F68601B170C4}"/>
              </a:ext>
            </a:extLst>
          </p:cNvPr>
          <p:cNvSpPr>
            <a:spLocks noGrp="1"/>
          </p:cNvSpPr>
          <p:nvPr>
            <p:ph type="body" sz="half" idx="17"/>
          </p:nvPr>
        </p:nvSpPr>
        <p:spPr/>
        <p:txBody>
          <a:bodyPr/>
          <a:lstStyle/>
          <a:p>
            <a:r>
              <a:rPr lang="en-US" dirty="0"/>
              <a:t>With a p-value this small, it means there is a very small chance that this connection between store type and revenue per sq ft, is due to chance.</a:t>
            </a:r>
          </a:p>
        </p:txBody>
      </p:sp>
    </p:spTree>
    <p:extLst>
      <p:ext uri="{BB962C8B-B14F-4D97-AF65-F5344CB8AC3E}">
        <p14:creationId xmlns:p14="http://schemas.microsoft.com/office/powerpoint/2010/main" val="1884094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95F2986-B5D4-467C-BC36-D78B06CA0D75}"/>
              </a:ext>
            </a:extLst>
          </p:cNvPr>
          <p:cNvSpPr>
            <a:spLocks noGrp="1"/>
          </p:cNvSpPr>
          <p:nvPr>
            <p:ph type="title"/>
          </p:nvPr>
        </p:nvSpPr>
        <p:spPr>
          <a:xfrm>
            <a:off x="913795" y="965196"/>
            <a:ext cx="3153952" cy="1329769"/>
          </a:xfrm>
        </p:spPr>
        <p:txBody>
          <a:bodyPr vert="horz" lIns="91440" tIns="45720" rIns="91440" bIns="45720" rtlCol="0" anchor="ctr">
            <a:normAutofit/>
          </a:bodyPr>
          <a:lstStyle/>
          <a:p>
            <a:pPr algn="l"/>
            <a:r>
              <a:rPr lang="en-US"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Visualizing the Results</a:t>
            </a:r>
          </a:p>
        </p:txBody>
      </p:sp>
      <p:sp>
        <p:nvSpPr>
          <p:cNvPr id="19" name="Text Placeholder 18">
            <a:extLst>
              <a:ext uri="{FF2B5EF4-FFF2-40B4-BE49-F238E27FC236}">
                <a16:creationId xmlns:a16="http://schemas.microsoft.com/office/drawing/2014/main" id="{471E3ED9-F7A9-4B56-A1E6-7D619EF552E1}"/>
              </a:ext>
            </a:extLst>
          </p:cNvPr>
          <p:cNvSpPr>
            <a:spLocks noGrp="1"/>
          </p:cNvSpPr>
          <p:nvPr>
            <p:ph type="body" sz="half" idx="2"/>
          </p:nvPr>
        </p:nvSpPr>
        <p:spPr>
          <a:xfrm>
            <a:off x="913796" y="2450353"/>
            <a:ext cx="3153952" cy="3340847"/>
          </a:xfrm>
        </p:spPr>
        <p:txBody>
          <a:bodyPr vert="horz" lIns="91440" tIns="45720" rIns="91440" bIns="45720" rtlCol="0" anchor="t">
            <a:normAutofit/>
          </a:bodyPr>
          <a:lstStyle/>
          <a:p>
            <a:pPr algn="l"/>
            <a:r>
              <a:rPr lang="en-US" sz="1800"/>
              <a:t>The majority of the stores are larger than 60,000 sq ft.  However, the stores ranging from 30,000 to 60,000 sq ft, generate an average of twice the revenue per sq ft of the larger stores.</a:t>
            </a:r>
          </a:p>
        </p:txBody>
      </p:sp>
      <p:sp>
        <p:nvSpPr>
          <p:cNvPr id="26" name="Rectangle 25">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a:extLst>
              <a:ext uri="{FF2B5EF4-FFF2-40B4-BE49-F238E27FC236}">
                <a16:creationId xmlns:a16="http://schemas.microsoft.com/office/drawing/2014/main" id="{A3E93A69-8524-4E4E-B2C7-FB6EB4C5202B}"/>
              </a:ext>
            </a:extLst>
          </p:cNvPr>
          <p:cNvPicPr>
            <a:picLocks noGrp="1" noChangeAspect="1"/>
          </p:cNvPicPr>
          <p:nvPr>
            <p:ph idx="1"/>
          </p:nvPr>
        </p:nvPicPr>
        <p:blipFill rotWithShape="1">
          <a:blip r:embed="rId3"/>
          <a:srcRect l="27963" t="36368" r="33564" b="12125"/>
          <a:stretch/>
        </p:blipFill>
        <p:spPr>
          <a:xfrm>
            <a:off x="5318409" y="1438360"/>
            <a:ext cx="5280697" cy="3835314"/>
          </a:xfrm>
          <a:prstGeom prst="rect">
            <a:avLst/>
          </a:prstGeom>
        </p:spPr>
      </p:pic>
    </p:spTree>
    <p:extLst>
      <p:ext uri="{BB962C8B-B14F-4D97-AF65-F5344CB8AC3E}">
        <p14:creationId xmlns:p14="http://schemas.microsoft.com/office/powerpoint/2010/main" val="3674479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D77DA02B-BB85-48F2-88E1-F27502FE35A4}"/>
              </a:ext>
            </a:extLst>
          </p:cNvPr>
          <p:cNvSpPr>
            <a:spLocks noGrp="1"/>
          </p:cNvSpPr>
          <p:nvPr>
            <p:ph type="body" idx="1"/>
          </p:nvPr>
        </p:nvSpPr>
        <p:spPr>
          <a:xfrm>
            <a:off x="1370013" y="4790049"/>
            <a:ext cx="9440862" cy="1018534"/>
          </a:xfrm>
          <a:effectLst/>
        </p:spPr>
        <p:txBody>
          <a:bodyPr vert="horz" lIns="91440" tIns="45720" rIns="91440" bIns="45720" rtlCol="0" anchor="t">
            <a:normAutofit/>
          </a:bodyPr>
          <a:lstStyle/>
          <a:p>
            <a:r>
              <a:rPr lang="en-US" sz="2400"/>
              <a:t>If so, why does it matter?</a:t>
            </a:r>
          </a:p>
        </p:txBody>
      </p:sp>
      <p:sp useBgFill="1">
        <p:nvSpPr>
          <p:cNvPr id="11" name="Freeform: Shape 10">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6C57DA-37D3-4139-8894-4AD516183D8C}"/>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5600"/>
              <a:t>Does store type have a statistically significant effect on revenue?</a:t>
            </a:r>
          </a:p>
        </p:txBody>
      </p:sp>
    </p:spTree>
    <p:extLst>
      <p:ext uri="{BB962C8B-B14F-4D97-AF65-F5344CB8AC3E}">
        <p14:creationId xmlns:p14="http://schemas.microsoft.com/office/powerpoint/2010/main" val="91450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6AAB769-9635-4A0E-8861-BB3FE8396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5369441" y="1233378"/>
            <a:ext cx="5441285" cy="2364964"/>
          </a:xfrm>
        </p:spPr>
        <p:txBody>
          <a:bodyPr vert="horz" lIns="91440" tIns="45720" rIns="91440" bIns="45720" rtlCol="0" anchor="b">
            <a:normAutofit/>
          </a:bodyPr>
          <a:lstStyle/>
          <a:p>
            <a:r>
              <a:rPr lang="en-US" sz="4600" dirty="0"/>
              <a:t>Does store type have a statistically significant effect on revenue?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idx="1"/>
          </p:nvPr>
        </p:nvSpPr>
        <p:spPr>
          <a:xfrm>
            <a:off x="5369441" y="3598339"/>
            <a:ext cx="5441286" cy="1675335"/>
          </a:xfrm>
        </p:spPr>
        <p:txBody>
          <a:bodyPr vert="horz" lIns="91440" tIns="45720" rIns="91440" bIns="45720" rtlCol="0" anchor="t">
            <a:normAutofit/>
          </a:bodyPr>
          <a:lstStyle/>
          <a:p>
            <a:r>
              <a:rPr lang="en-US"/>
              <a:t>If so, why does it matter?</a:t>
            </a:r>
          </a:p>
        </p:txBody>
      </p:sp>
      <p:pic>
        <p:nvPicPr>
          <p:cNvPr id="26" name="Picture 30">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5692" r="19408"/>
          <a:stretch/>
        </p:blipFill>
        <p:spPr>
          <a:xfrm>
            <a:off x="20" y="10"/>
            <a:ext cx="4571629" cy="6857990"/>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C57DA-37D3-4139-8894-4AD516183D8C}"/>
              </a:ext>
            </a:extLst>
          </p:cNvPr>
          <p:cNvSpPr>
            <a:spLocks noGrp="1"/>
          </p:cNvSpPr>
          <p:nvPr>
            <p:ph type="title"/>
          </p:nvPr>
        </p:nvSpPr>
        <p:spPr>
          <a:xfrm>
            <a:off x="913795" y="965196"/>
            <a:ext cx="3153952" cy="1329769"/>
          </a:xfrm>
        </p:spPr>
        <p:txBody>
          <a:bodyPr vert="horz" lIns="91440" tIns="45720" rIns="91440" bIns="45720" rtlCol="0" anchor="ctr">
            <a:normAutofit/>
          </a:bodyPr>
          <a:lstStyle/>
          <a:p>
            <a:pPr algn="l"/>
            <a:r>
              <a:rPr lang="en-US" sz="2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Does store type have a statistically significant effect on revenue?</a:t>
            </a:r>
          </a:p>
        </p:txBody>
      </p:sp>
      <p:sp>
        <p:nvSpPr>
          <p:cNvPr id="4" name="Text Placeholder 3">
            <a:extLst>
              <a:ext uri="{FF2B5EF4-FFF2-40B4-BE49-F238E27FC236}">
                <a16:creationId xmlns:a16="http://schemas.microsoft.com/office/drawing/2014/main" id="{D77DA02B-BB85-48F2-88E1-F27502FE35A4}"/>
              </a:ext>
            </a:extLst>
          </p:cNvPr>
          <p:cNvSpPr>
            <a:spLocks noGrp="1"/>
          </p:cNvSpPr>
          <p:nvPr>
            <p:ph type="body" sz="half" idx="2"/>
          </p:nvPr>
        </p:nvSpPr>
        <p:spPr>
          <a:xfrm>
            <a:off x="913796" y="2450353"/>
            <a:ext cx="3153952" cy="3340847"/>
          </a:xfrm>
        </p:spPr>
        <p:txBody>
          <a:bodyPr vert="horz" lIns="91440" tIns="45720" rIns="91440" bIns="45720" rtlCol="0" anchor="t">
            <a:normAutofit fontScale="92500"/>
          </a:bodyPr>
          <a:lstStyle/>
          <a:p>
            <a:pPr algn="l"/>
            <a:r>
              <a:rPr lang="en-US" sz="1800" dirty="0"/>
              <a:t>If so, why does it matter?</a:t>
            </a:r>
          </a:p>
          <a:p>
            <a:pPr algn="l"/>
            <a:r>
              <a:rPr lang="en-US" sz="1800" dirty="0"/>
              <a:t>It matters because the A and B stores that were built with a smaller square-footage, while generating a higher average revenue per sq ft than their larger versions, still did not exceed the revenue per sq ft of the C-stores. Further strengthening that store type can determine potential revenue per sq ft.</a:t>
            </a:r>
          </a:p>
        </p:txBody>
      </p:sp>
      <p:sp>
        <p:nvSpPr>
          <p:cNvPr id="13" name="Rectangle 1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A6AEC58-4EC7-471B-9EF5-E58C2AF78542}"/>
              </a:ext>
            </a:extLst>
          </p:cNvPr>
          <p:cNvPicPr>
            <a:picLocks noGrp="1" noChangeAspect="1"/>
          </p:cNvPicPr>
          <p:nvPr>
            <p:ph idx="1"/>
          </p:nvPr>
        </p:nvPicPr>
        <p:blipFill rotWithShape="1">
          <a:blip r:embed="rId3"/>
          <a:srcRect l="27291" t="33719" r="33828" b="15330"/>
          <a:stretch/>
        </p:blipFill>
        <p:spPr>
          <a:xfrm>
            <a:off x="5261292" y="1438360"/>
            <a:ext cx="5394931" cy="3835314"/>
          </a:xfrm>
          <a:prstGeom prst="rect">
            <a:avLst/>
          </a:prstGeom>
        </p:spPr>
      </p:pic>
    </p:spTree>
    <p:extLst>
      <p:ext uri="{BB962C8B-B14F-4D97-AF65-F5344CB8AC3E}">
        <p14:creationId xmlns:p14="http://schemas.microsoft.com/office/powerpoint/2010/main" val="3970784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5CCD-9F7E-4605-8DEF-B3939E230551}"/>
              </a:ext>
            </a:extLst>
          </p:cNvPr>
          <p:cNvSpPr>
            <a:spLocks noGrp="1"/>
          </p:cNvSpPr>
          <p:nvPr>
            <p:ph type="title"/>
          </p:nvPr>
        </p:nvSpPr>
        <p:spPr/>
        <p:txBody>
          <a:bodyPr/>
          <a:lstStyle/>
          <a:p>
            <a:r>
              <a:rPr lang="en-US" dirty="0"/>
              <a:t>Limitations</a:t>
            </a:r>
          </a:p>
        </p:txBody>
      </p:sp>
      <p:graphicFrame>
        <p:nvGraphicFramePr>
          <p:cNvPr id="6" name="Content Placeholder 2">
            <a:extLst>
              <a:ext uri="{FF2B5EF4-FFF2-40B4-BE49-F238E27FC236}">
                <a16:creationId xmlns:a16="http://schemas.microsoft.com/office/drawing/2014/main" id="{985506DF-8A4A-9A89-7A24-EE4314022185}"/>
              </a:ext>
            </a:extLst>
          </p:cNvPr>
          <p:cNvGraphicFramePr>
            <a:graphicFrameLocks noGrp="1"/>
          </p:cNvGraphicFramePr>
          <p:nvPr>
            <p:ph idx="1"/>
            <p:extLst>
              <p:ext uri="{D42A27DB-BD31-4B8C-83A1-F6EECF244321}">
                <p14:modId xmlns:p14="http://schemas.microsoft.com/office/powerpoint/2010/main" val="2934262738"/>
              </p:ext>
            </p:extLst>
          </p:nvPr>
        </p:nvGraphicFramePr>
        <p:xfrm>
          <a:off x="4855633" y="609600"/>
          <a:ext cx="6411924" cy="508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11FE165B-A46E-4B68-ADDF-19D9A91AE9F6}"/>
              </a:ext>
            </a:extLst>
          </p:cNvPr>
          <p:cNvSpPr>
            <a:spLocks noGrp="1"/>
          </p:cNvSpPr>
          <p:nvPr>
            <p:ph type="body" sz="half" idx="2"/>
          </p:nvPr>
        </p:nvSpPr>
        <p:spPr/>
        <p:txBody>
          <a:bodyPr/>
          <a:lstStyle/>
          <a:p>
            <a:r>
              <a:rPr lang="en-US" dirty="0"/>
              <a:t>What is not accounted for in this analysis?</a:t>
            </a:r>
          </a:p>
        </p:txBody>
      </p:sp>
    </p:spTree>
    <p:extLst>
      <p:ext uri="{BB962C8B-B14F-4D97-AF65-F5344CB8AC3E}">
        <p14:creationId xmlns:p14="http://schemas.microsoft.com/office/powerpoint/2010/main" val="1780957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0CEB-D079-4345-BA64-4531F9DC551E}"/>
              </a:ext>
            </a:extLst>
          </p:cNvPr>
          <p:cNvSpPr>
            <a:spLocks noGrp="1"/>
          </p:cNvSpPr>
          <p:nvPr>
            <p:ph type="title"/>
          </p:nvPr>
        </p:nvSpPr>
        <p:spPr/>
        <p:txBody>
          <a:bodyPr/>
          <a:lstStyle/>
          <a:p>
            <a:r>
              <a:rPr lang="en-US" dirty="0"/>
              <a:t>Recommendations</a:t>
            </a:r>
          </a:p>
        </p:txBody>
      </p:sp>
      <p:graphicFrame>
        <p:nvGraphicFramePr>
          <p:cNvPr id="6" name="Content Placeholder 2">
            <a:extLst>
              <a:ext uri="{FF2B5EF4-FFF2-40B4-BE49-F238E27FC236}">
                <a16:creationId xmlns:a16="http://schemas.microsoft.com/office/drawing/2014/main" id="{1861BA97-2605-9CAB-4951-C5C912F9D101}"/>
              </a:ext>
            </a:extLst>
          </p:cNvPr>
          <p:cNvGraphicFramePr>
            <a:graphicFrameLocks noGrp="1"/>
          </p:cNvGraphicFramePr>
          <p:nvPr>
            <p:ph idx="1"/>
            <p:extLst>
              <p:ext uri="{D42A27DB-BD31-4B8C-83A1-F6EECF244321}">
                <p14:modId xmlns:p14="http://schemas.microsoft.com/office/powerpoint/2010/main" val="3011466375"/>
              </p:ext>
            </p:extLst>
          </p:nvPr>
        </p:nvGraphicFramePr>
        <p:xfrm>
          <a:off x="4855633" y="609600"/>
          <a:ext cx="6411924" cy="508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5BA48985-3ACD-4E88-AFAD-495FE9C30C9A}"/>
              </a:ext>
            </a:extLst>
          </p:cNvPr>
          <p:cNvSpPr>
            <a:spLocks noGrp="1"/>
          </p:cNvSpPr>
          <p:nvPr>
            <p:ph type="body" sz="half" idx="2"/>
          </p:nvPr>
        </p:nvSpPr>
        <p:spPr/>
        <p:txBody>
          <a:bodyPr/>
          <a:lstStyle/>
          <a:p>
            <a:r>
              <a:rPr lang="en-US" dirty="0"/>
              <a:t>How to proceed from here?</a:t>
            </a:r>
          </a:p>
        </p:txBody>
      </p:sp>
    </p:spTree>
    <p:extLst>
      <p:ext uri="{BB962C8B-B14F-4D97-AF65-F5344CB8AC3E}">
        <p14:creationId xmlns:p14="http://schemas.microsoft.com/office/powerpoint/2010/main" val="386755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D0CB-F362-4ADA-9B81-15B37DB08189}"/>
              </a:ext>
            </a:extLst>
          </p:cNvPr>
          <p:cNvSpPr>
            <a:spLocks noGrp="1"/>
          </p:cNvSpPr>
          <p:nvPr>
            <p:ph type="title"/>
          </p:nvPr>
        </p:nvSpPr>
        <p:spPr/>
        <p:txBody>
          <a:bodyPr/>
          <a:lstStyle/>
          <a:p>
            <a:r>
              <a:rPr lang="en-US" dirty="0"/>
              <a:t>Expected Results</a:t>
            </a:r>
          </a:p>
        </p:txBody>
      </p:sp>
      <p:graphicFrame>
        <p:nvGraphicFramePr>
          <p:cNvPr id="6" name="Content Placeholder 2">
            <a:extLst>
              <a:ext uri="{FF2B5EF4-FFF2-40B4-BE49-F238E27FC236}">
                <a16:creationId xmlns:a16="http://schemas.microsoft.com/office/drawing/2014/main" id="{FE1D0F76-81C6-40B7-59AB-EB6D7BE955AF}"/>
              </a:ext>
            </a:extLst>
          </p:cNvPr>
          <p:cNvGraphicFramePr>
            <a:graphicFrameLocks noGrp="1"/>
          </p:cNvGraphicFramePr>
          <p:nvPr>
            <p:ph idx="1"/>
            <p:extLst>
              <p:ext uri="{D42A27DB-BD31-4B8C-83A1-F6EECF244321}">
                <p14:modId xmlns:p14="http://schemas.microsoft.com/office/powerpoint/2010/main" val="589592088"/>
              </p:ext>
            </p:extLst>
          </p:nvPr>
        </p:nvGraphicFramePr>
        <p:xfrm>
          <a:off x="4855633" y="609600"/>
          <a:ext cx="6411924" cy="508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7EB9311-59C9-42C6-9A66-A7D479B2E69F}"/>
              </a:ext>
            </a:extLst>
          </p:cNvPr>
          <p:cNvSpPr>
            <a:spLocks noGrp="1"/>
          </p:cNvSpPr>
          <p:nvPr>
            <p:ph type="body" sz="half" idx="2"/>
          </p:nvPr>
        </p:nvSpPr>
        <p:spPr/>
        <p:txBody>
          <a:bodyPr/>
          <a:lstStyle/>
          <a:p>
            <a:r>
              <a:rPr lang="en-US" dirty="0"/>
              <a:t>What will the focus on building C stores provide?</a:t>
            </a:r>
          </a:p>
        </p:txBody>
      </p:sp>
    </p:spTree>
    <p:extLst>
      <p:ext uri="{BB962C8B-B14F-4D97-AF65-F5344CB8AC3E}">
        <p14:creationId xmlns:p14="http://schemas.microsoft.com/office/powerpoint/2010/main" val="1950329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Freeform: Shape 11">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D5B0A128-26D3-4379-94EF-C81D1A61DECC}"/>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6000"/>
              <a:t>Thank you!</a:t>
            </a:r>
          </a:p>
        </p:txBody>
      </p:sp>
    </p:spTree>
    <p:extLst>
      <p:ext uri="{BB962C8B-B14F-4D97-AF65-F5344CB8AC3E}">
        <p14:creationId xmlns:p14="http://schemas.microsoft.com/office/powerpoint/2010/main" val="157146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7A2115-85ED-4EE0-A51B-F444911F17F6}"/>
              </a:ext>
            </a:extLst>
          </p:cNvPr>
          <p:cNvSpPr>
            <a:spLocks noGrp="1"/>
          </p:cNvSpPr>
          <p:nvPr>
            <p:ph type="title"/>
          </p:nvPr>
        </p:nvSpPr>
        <p:spPr/>
        <p:txBody>
          <a:bodyPr/>
          <a:lstStyle/>
          <a:p>
            <a:r>
              <a:rPr lang="en-US" dirty="0"/>
              <a:t>Data Overview</a:t>
            </a:r>
          </a:p>
        </p:txBody>
      </p:sp>
      <p:sp>
        <p:nvSpPr>
          <p:cNvPr id="9" name="Text Placeholder 8">
            <a:extLst>
              <a:ext uri="{FF2B5EF4-FFF2-40B4-BE49-F238E27FC236}">
                <a16:creationId xmlns:a16="http://schemas.microsoft.com/office/drawing/2014/main" id="{D0E502C0-430E-477D-9880-239E9C31A6EB}"/>
              </a:ext>
            </a:extLst>
          </p:cNvPr>
          <p:cNvSpPr>
            <a:spLocks noGrp="1"/>
          </p:cNvSpPr>
          <p:nvPr>
            <p:ph type="body" idx="1"/>
          </p:nvPr>
        </p:nvSpPr>
        <p:spPr/>
        <p:txBody>
          <a:bodyPr/>
          <a:lstStyle/>
          <a:p>
            <a:r>
              <a:rPr lang="en-US" dirty="0"/>
              <a:t>Table 1</a:t>
            </a:r>
          </a:p>
        </p:txBody>
      </p:sp>
      <p:sp>
        <p:nvSpPr>
          <p:cNvPr id="13" name="Content Placeholder 12">
            <a:extLst>
              <a:ext uri="{FF2B5EF4-FFF2-40B4-BE49-F238E27FC236}">
                <a16:creationId xmlns:a16="http://schemas.microsoft.com/office/drawing/2014/main" id="{9D6F659F-1D24-4B0B-A5D4-F56C96C12473}"/>
              </a:ext>
            </a:extLst>
          </p:cNvPr>
          <p:cNvSpPr>
            <a:spLocks noGrp="1"/>
          </p:cNvSpPr>
          <p:nvPr>
            <p:ph sz="half" idx="2"/>
          </p:nvPr>
        </p:nvSpPr>
        <p:spPr>
          <a:xfrm>
            <a:off x="6363166" y="2702102"/>
            <a:ext cx="4764764" cy="3043533"/>
          </a:xfrm>
        </p:spPr>
        <p:txBody>
          <a:bodyPr/>
          <a:lstStyle/>
          <a:p>
            <a:pPr>
              <a:spcBef>
                <a:spcPts val="0"/>
              </a:spcBef>
              <a:spcAft>
                <a:spcPts val="0"/>
              </a:spcAft>
            </a:pPr>
            <a:r>
              <a:rPr lang="en-US" dirty="0"/>
              <a:t>Store numbers</a:t>
            </a:r>
          </a:p>
          <a:p>
            <a:pPr>
              <a:spcBef>
                <a:spcPts val="0"/>
              </a:spcBef>
              <a:spcAft>
                <a:spcPts val="0"/>
              </a:spcAft>
            </a:pPr>
            <a:r>
              <a:rPr lang="en-US" dirty="0"/>
              <a:t>Store type</a:t>
            </a:r>
          </a:p>
          <a:p>
            <a:pPr>
              <a:spcBef>
                <a:spcPts val="0"/>
              </a:spcBef>
              <a:spcAft>
                <a:spcPts val="0"/>
              </a:spcAft>
            </a:pPr>
            <a:r>
              <a:rPr lang="en-US" dirty="0"/>
              <a:t>Size</a:t>
            </a:r>
          </a:p>
        </p:txBody>
      </p:sp>
      <p:sp>
        <p:nvSpPr>
          <p:cNvPr id="17" name="Text Placeholder 16">
            <a:extLst>
              <a:ext uri="{FF2B5EF4-FFF2-40B4-BE49-F238E27FC236}">
                <a16:creationId xmlns:a16="http://schemas.microsoft.com/office/drawing/2014/main" id="{6143AEC8-9BA8-4059-A37E-E3B65A66F707}"/>
              </a:ext>
            </a:extLst>
          </p:cNvPr>
          <p:cNvSpPr>
            <a:spLocks noGrp="1"/>
          </p:cNvSpPr>
          <p:nvPr>
            <p:ph type="body" sz="quarter" idx="3"/>
          </p:nvPr>
        </p:nvSpPr>
        <p:spPr/>
        <p:txBody>
          <a:bodyPr/>
          <a:lstStyle/>
          <a:p>
            <a:r>
              <a:rPr lang="en-US" dirty="0"/>
              <a:t>Table 2</a:t>
            </a:r>
          </a:p>
        </p:txBody>
      </p:sp>
      <p:pic>
        <p:nvPicPr>
          <p:cNvPr id="11" name="Picture 10">
            <a:extLst>
              <a:ext uri="{FF2B5EF4-FFF2-40B4-BE49-F238E27FC236}">
                <a16:creationId xmlns:a16="http://schemas.microsoft.com/office/drawing/2014/main" id="{7A706DCE-7C60-4EB5-A6D3-451DA5482AB9}"/>
              </a:ext>
            </a:extLst>
          </p:cNvPr>
          <p:cNvPicPr>
            <a:picLocks noChangeAspect="1"/>
          </p:cNvPicPr>
          <p:nvPr/>
        </p:nvPicPr>
        <p:blipFill rotWithShape="1">
          <a:blip r:embed="rId2"/>
          <a:srcRect l="27592" t="41775" r="54037" b="42346"/>
          <a:stretch/>
        </p:blipFill>
        <p:spPr>
          <a:xfrm>
            <a:off x="1770450" y="4279978"/>
            <a:ext cx="2927386" cy="1370500"/>
          </a:xfrm>
          <a:prstGeom prst="rect">
            <a:avLst/>
          </a:prstGeom>
        </p:spPr>
      </p:pic>
      <p:pic>
        <p:nvPicPr>
          <p:cNvPr id="15" name="Picture 14">
            <a:extLst>
              <a:ext uri="{FF2B5EF4-FFF2-40B4-BE49-F238E27FC236}">
                <a16:creationId xmlns:a16="http://schemas.microsoft.com/office/drawing/2014/main" id="{70AFD0D3-4A0B-4F06-95FF-216F7540B104}"/>
              </a:ext>
            </a:extLst>
          </p:cNvPr>
          <p:cNvPicPr>
            <a:picLocks noChangeAspect="1"/>
          </p:cNvPicPr>
          <p:nvPr/>
        </p:nvPicPr>
        <p:blipFill rotWithShape="1">
          <a:blip r:embed="rId3"/>
          <a:srcRect l="27386" t="64386" r="62637" b="18973"/>
          <a:stretch/>
        </p:blipFill>
        <p:spPr>
          <a:xfrm>
            <a:off x="7880653" y="4015589"/>
            <a:ext cx="1744608" cy="1576166"/>
          </a:xfrm>
          <a:prstGeom prst="rect">
            <a:avLst/>
          </a:prstGeom>
        </p:spPr>
      </p:pic>
      <p:sp>
        <p:nvSpPr>
          <p:cNvPr id="16" name="Content Placeholder 12">
            <a:extLst>
              <a:ext uri="{FF2B5EF4-FFF2-40B4-BE49-F238E27FC236}">
                <a16:creationId xmlns:a16="http://schemas.microsoft.com/office/drawing/2014/main" id="{2775889D-2277-4F9F-B79F-FA559806ED05}"/>
              </a:ext>
            </a:extLst>
          </p:cNvPr>
          <p:cNvSpPr txBox="1">
            <a:spLocks/>
          </p:cNvSpPr>
          <p:nvPr/>
        </p:nvSpPr>
        <p:spPr>
          <a:xfrm>
            <a:off x="1031196" y="2548222"/>
            <a:ext cx="4779581" cy="304353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spcBef>
                <a:spcPts val="0"/>
              </a:spcBef>
              <a:spcAft>
                <a:spcPts val="0"/>
              </a:spcAft>
            </a:pPr>
            <a:r>
              <a:rPr lang="en-US" dirty="0"/>
              <a:t>Store numbers</a:t>
            </a:r>
          </a:p>
          <a:p>
            <a:pPr>
              <a:spcBef>
                <a:spcPts val="0"/>
              </a:spcBef>
              <a:spcAft>
                <a:spcPts val="0"/>
              </a:spcAft>
            </a:pPr>
            <a:r>
              <a:rPr lang="en-US" dirty="0"/>
              <a:t>Corresponding departments</a:t>
            </a:r>
          </a:p>
          <a:p>
            <a:pPr>
              <a:spcBef>
                <a:spcPts val="0"/>
              </a:spcBef>
              <a:spcAft>
                <a:spcPts val="0"/>
              </a:spcAft>
            </a:pPr>
            <a:r>
              <a:rPr lang="en-US" dirty="0"/>
              <a:t>Date of recorded sales</a:t>
            </a:r>
          </a:p>
          <a:p>
            <a:pPr>
              <a:spcBef>
                <a:spcPts val="0"/>
              </a:spcBef>
              <a:spcAft>
                <a:spcPts val="0"/>
              </a:spcAft>
            </a:pPr>
            <a:r>
              <a:rPr lang="en-US" dirty="0"/>
              <a:t>Departmental revenue per week</a:t>
            </a:r>
          </a:p>
          <a:p>
            <a:pPr>
              <a:spcBef>
                <a:spcPts val="0"/>
              </a:spcBef>
              <a:spcAft>
                <a:spcPts val="0"/>
              </a:spcAft>
            </a:pPr>
            <a:r>
              <a:rPr lang="en-US" dirty="0"/>
              <a:t>Holiday weekend designation</a:t>
            </a:r>
          </a:p>
        </p:txBody>
      </p:sp>
    </p:spTree>
    <p:extLst>
      <p:ext uri="{BB962C8B-B14F-4D97-AF65-F5344CB8AC3E}">
        <p14:creationId xmlns:p14="http://schemas.microsoft.com/office/powerpoint/2010/main" val="115446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p:txBody>
          <a:bodyPr>
            <a:normAutofit/>
          </a:bodyPr>
          <a:lstStyle/>
          <a:p>
            <a:r>
              <a:rPr lang="en-US" sz="2800" dirty="0"/>
              <a:t>Compiling the data</a:t>
            </a:r>
            <a:br>
              <a:rPr lang="en-US" sz="2800" dirty="0"/>
            </a:br>
            <a:endParaRPr lang="en-US" dirty="0"/>
          </a:p>
        </p:txBody>
      </p:sp>
      <p:graphicFrame>
        <p:nvGraphicFramePr>
          <p:cNvPr id="21" name="Content Placeholder 13">
            <a:extLst>
              <a:ext uri="{FF2B5EF4-FFF2-40B4-BE49-F238E27FC236}">
                <a16:creationId xmlns:a16="http://schemas.microsoft.com/office/drawing/2014/main" id="{262A69ED-FA96-2EC9-FDEC-69EF3E14526A}"/>
              </a:ext>
            </a:extLst>
          </p:cNvPr>
          <p:cNvGraphicFramePr>
            <a:graphicFrameLocks noGrp="1"/>
          </p:cNvGraphicFramePr>
          <p:nvPr>
            <p:ph sz="half" idx="1"/>
          </p:nvPr>
        </p:nvGraphicFramePr>
        <p:xfrm>
          <a:off x="913795" y="2076450"/>
          <a:ext cx="4856841" cy="3622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18">
            <a:extLst>
              <a:ext uri="{FF2B5EF4-FFF2-40B4-BE49-F238E27FC236}">
                <a16:creationId xmlns:a16="http://schemas.microsoft.com/office/drawing/2014/main" id="{92FC4796-291F-45DB-9370-7EF6A8C99493}"/>
              </a:ext>
            </a:extLst>
          </p:cNvPr>
          <p:cNvPicPr>
            <a:picLocks noChangeAspect="1"/>
          </p:cNvPicPr>
          <p:nvPr/>
        </p:nvPicPr>
        <p:blipFill rotWithShape="1">
          <a:blip r:embed="rId7"/>
          <a:srcRect l="27661" t="45144" r="46674" b="26415"/>
          <a:stretch/>
        </p:blipFill>
        <p:spPr>
          <a:xfrm>
            <a:off x="6421366" y="2426090"/>
            <a:ext cx="4870378" cy="2923389"/>
          </a:xfrm>
          <a:prstGeom prst="rect">
            <a:avLst/>
          </a:prstGeom>
        </p:spPr>
      </p:pic>
    </p:spTree>
    <p:extLst>
      <p:ext uri="{BB962C8B-B14F-4D97-AF65-F5344CB8AC3E}">
        <p14:creationId xmlns:p14="http://schemas.microsoft.com/office/powerpoint/2010/main" val="334254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7" name="Picture 6" descr="Abstract blurred background of department store">
            <a:extLst>
              <a:ext uri="{FF2B5EF4-FFF2-40B4-BE49-F238E27FC236}">
                <a16:creationId xmlns:a16="http://schemas.microsoft.com/office/drawing/2014/main" id="{40594BA2-6845-CE30-5C93-2360B9CD084B}"/>
              </a:ext>
            </a:extLst>
          </p:cNvPr>
          <p:cNvPicPr>
            <a:picLocks noChangeAspect="1"/>
          </p:cNvPicPr>
          <p:nvPr/>
        </p:nvPicPr>
        <p:blipFill rotWithShape="1">
          <a:blip r:embed="rId3">
            <a:alphaModFix amt="35000"/>
          </a:blip>
          <a:srcRect b="15730"/>
          <a:stretch/>
        </p:blipFill>
        <p:spPr>
          <a:xfrm>
            <a:off x="20" y="10"/>
            <a:ext cx="12191980" cy="6857990"/>
          </a:xfrm>
          <a:prstGeom prst="rect">
            <a:avLst/>
          </a:prstGeom>
        </p:spPr>
      </p:pic>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4200"/>
              <a:t>There are currently 45 active store locations</a:t>
            </a:r>
            <a:br>
              <a:rPr lang="en-US" sz="4200"/>
            </a:br>
            <a:endParaRPr lang="en-US" sz="4200"/>
          </a:p>
        </p:txBody>
      </p:sp>
      <p:sp>
        <p:nvSpPr>
          <p:cNvPr id="5" name="Text Placeholder 4">
            <a:extLst>
              <a:ext uri="{FF2B5EF4-FFF2-40B4-BE49-F238E27FC236}">
                <a16:creationId xmlns:a16="http://schemas.microsoft.com/office/drawing/2014/main" id="{1AD65455-280E-4C42-9FEE-23B34CEC189A}"/>
              </a:ext>
            </a:extLst>
          </p:cNvPr>
          <p:cNvSpPr>
            <a:spLocks noGrp="1"/>
          </p:cNvSpPr>
          <p:nvPr>
            <p:ph type="body" idx="1"/>
          </p:nvPr>
        </p:nvSpPr>
        <p:spPr>
          <a:xfrm>
            <a:off x="1370693" y="3773489"/>
            <a:ext cx="9440034" cy="1049867"/>
          </a:xfrm>
        </p:spPr>
        <p:txBody>
          <a:bodyPr vert="horz" lIns="91440" tIns="45720" rIns="91440" bIns="45720" rtlCol="0" anchor="t">
            <a:noAutofit/>
          </a:bodyPr>
          <a:lstStyle/>
          <a:p>
            <a:pPr>
              <a:lnSpc>
                <a:spcPct val="100000"/>
              </a:lnSpc>
            </a:pPr>
            <a:r>
              <a:rPr lang="en-US" sz="1800" dirty="0"/>
              <a:t>22 – A Store locations</a:t>
            </a:r>
          </a:p>
          <a:p>
            <a:pPr>
              <a:lnSpc>
                <a:spcPct val="100000"/>
              </a:lnSpc>
            </a:pPr>
            <a:r>
              <a:rPr lang="en-US" sz="1800" dirty="0"/>
              <a:t>17 – B Store Locations</a:t>
            </a:r>
          </a:p>
          <a:p>
            <a:pPr>
              <a:lnSpc>
                <a:spcPct val="100000"/>
              </a:lnSpc>
            </a:pPr>
            <a:r>
              <a:rPr lang="en-US" sz="1800" dirty="0"/>
              <a:t>6 – C Store Locations</a:t>
            </a:r>
          </a:p>
        </p:txBody>
      </p:sp>
    </p:spTree>
    <p:extLst>
      <p:ext uri="{BB962C8B-B14F-4D97-AF65-F5344CB8AC3E}">
        <p14:creationId xmlns:p14="http://schemas.microsoft.com/office/powerpoint/2010/main" val="381732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p:txBody>
          <a:bodyPr>
            <a:normAutofit/>
          </a:bodyPr>
          <a:lstStyle/>
          <a:p>
            <a:r>
              <a:rPr lang="en-US" sz="2800" dirty="0"/>
              <a:t>There are currently 45 active store locations</a:t>
            </a:r>
            <a:br>
              <a:rPr lang="en-US" sz="2800" dirty="0"/>
            </a:br>
            <a:endParaRPr lang="en-US" dirty="0"/>
          </a:p>
        </p:txBody>
      </p:sp>
      <p:sp>
        <p:nvSpPr>
          <p:cNvPr id="4" name="Content Placeholder 3">
            <a:extLst>
              <a:ext uri="{FF2B5EF4-FFF2-40B4-BE49-F238E27FC236}">
                <a16:creationId xmlns:a16="http://schemas.microsoft.com/office/drawing/2014/main" id="{0F00C83D-1EC9-4B16-B19A-32B3A3136524}"/>
              </a:ext>
            </a:extLst>
          </p:cNvPr>
          <p:cNvSpPr>
            <a:spLocks noGrp="1"/>
          </p:cNvSpPr>
          <p:nvPr>
            <p:ph idx="1"/>
          </p:nvPr>
        </p:nvSpPr>
        <p:spPr>
          <a:xfrm>
            <a:off x="766001" y="3921852"/>
            <a:ext cx="3995182" cy="2326547"/>
          </a:xfrm>
        </p:spPr>
        <p:txBody>
          <a:bodyPr>
            <a:normAutofit fontScale="85000" lnSpcReduction="10000"/>
          </a:bodyPr>
          <a:lstStyle/>
          <a:p>
            <a:r>
              <a:rPr lang="en-US" dirty="0"/>
              <a:t>A – Locations: </a:t>
            </a:r>
          </a:p>
          <a:p>
            <a:pPr lvl="1"/>
            <a:r>
              <a:rPr lang="en-US" dirty="0"/>
              <a:t>Vary the most in terms of </a:t>
            </a:r>
          </a:p>
          <a:p>
            <a:pPr lvl="2"/>
            <a:r>
              <a:rPr lang="en-US" dirty="0"/>
              <a:t>Size</a:t>
            </a:r>
          </a:p>
          <a:p>
            <a:pPr lvl="2"/>
            <a:r>
              <a:rPr lang="en-US" dirty="0"/>
              <a:t>Number of departments</a:t>
            </a:r>
          </a:p>
          <a:p>
            <a:pPr lvl="2"/>
            <a:r>
              <a:rPr lang="en-US" dirty="0"/>
              <a:t>Weekly revenue per department</a:t>
            </a:r>
          </a:p>
          <a:p>
            <a:pPr lvl="1"/>
            <a:r>
              <a:rPr lang="en-US" dirty="0"/>
              <a:t>Tend to be the largest on average</a:t>
            </a:r>
          </a:p>
        </p:txBody>
      </p:sp>
      <p:sp>
        <p:nvSpPr>
          <p:cNvPr id="5" name="Text Placeholder 4">
            <a:extLst>
              <a:ext uri="{FF2B5EF4-FFF2-40B4-BE49-F238E27FC236}">
                <a16:creationId xmlns:a16="http://schemas.microsoft.com/office/drawing/2014/main" id="{1AD65455-280E-4C42-9FEE-23B34CEC189A}"/>
              </a:ext>
            </a:extLst>
          </p:cNvPr>
          <p:cNvSpPr>
            <a:spLocks noGrp="1"/>
          </p:cNvSpPr>
          <p:nvPr>
            <p:ph type="body" sz="half" idx="2"/>
          </p:nvPr>
        </p:nvSpPr>
        <p:spPr/>
        <p:txBody>
          <a:bodyPr/>
          <a:lstStyle/>
          <a:p>
            <a:pPr marL="285750" indent="-285750">
              <a:buFont typeface="Wingdings" panose="05000000000000000000" pitchFamily="2" charset="2"/>
              <a:buChar char="v"/>
            </a:pPr>
            <a:r>
              <a:rPr lang="en-US" dirty="0"/>
              <a:t>22 – A Store locations</a:t>
            </a:r>
          </a:p>
          <a:p>
            <a:pPr marL="285750" indent="-285750">
              <a:buFont typeface="Wingdings" panose="05000000000000000000" pitchFamily="2" charset="2"/>
              <a:buChar char="v"/>
            </a:pPr>
            <a:r>
              <a:rPr lang="en-US" dirty="0"/>
              <a:t>17 – B Store Locations</a:t>
            </a:r>
          </a:p>
          <a:p>
            <a:pPr marL="285750" indent="-285750">
              <a:buFont typeface="Wingdings" panose="05000000000000000000" pitchFamily="2" charset="2"/>
              <a:buChar char="v"/>
            </a:pPr>
            <a:r>
              <a:rPr lang="en-US" dirty="0"/>
              <a:t>6 – C Store Locations</a:t>
            </a:r>
          </a:p>
        </p:txBody>
      </p:sp>
      <p:pic>
        <p:nvPicPr>
          <p:cNvPr id="7" name="Picture 6">
            <a:extLst>
              <a:ext uri="{FF2B5EF4-FFF2-40B4-BE49-F238E27FC236}">
                <a16:creationId xmlns:a16="http://schemas.microsoft.com/office/drawing/2014/main" id="{019FC558-B0D1-4726-9889-A19D5F96EB66}"/>
              </a:ext>
            </a:extLst>
          </p:cNvPr>
          <p:cNvPicPr>
            <a:picLocks noChangeAspect="1"/>
          </p:cNvPicPr>
          <p:nvPr/>
        </p:nvPicPr>
        <p:blipFill rotWithShape="1">
          <a:blip r:embed="rId2"/>
          <a:srcRect l="27857" t="43713" r="50000" b="28699"/>
          <a:stretch/>
        </p:blipFill>
        <p:spPr>
          <a:xfrm>
            <a:off x="4768478" y="1095462"/>
            <a:ext cx="6915517" cy="4667075"/>
          </a:xfrm>
          <a:prstGeom prst="rect">
            <a:avLst/>
          </a:prstGeom>
        </p:spPr>
      </p:pic>
      <p:sp>
        <p:nvSpPr>
          <p:cNvPr id="10" name="Rectangle 9">
            <a:extLst>
              <a:ext uri="{FF2B5EF4-FFF2-40B4-BE49-F238E27FC236}">
                <a16:creationId xmlns:a16="http://schemas.microsoft.com/office/drawing/2014/main" id="{65A55A4E-0873-496D-8A5C-9D7B3DCED1FB}"/>
              </a:ext>
            </a:extLst>
          </p:cNvPr>
          <p:cNvSpPr/>
          <p:nvPr/>
        </p:nvSpPr>
        <p:spPr>
          <a:xfrm>
            <a:off x="9110443" y="1215114"/>
            <a:ext cx="2365696" cy="12164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02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p:txBody>
          <a:bodyPr>
            <a:normAutofit/>
          </a:bodyPr>
          <a:lstStyle/>
          <a:p>
            <a:r>
              <a:rPr lang="en-US" sz="2800" dirty="0"/>
              <a:t>There are currently 45 active store locations</a:t>
            </a:r>
            <a:br>
              <a:rPr lang="en-US" sz="2800" dirty="0"/>
            </a:br>
            <a:endParaRPr lang="en-US" dirty="0"/>
          </a:p>
        </p:txBody>
      </p:sp>
      <p:sp>
        <p:nvSpPr>
          <p:cNvPr id="4" name="Content Placeholder 3">
            <a:extLst>
              <a:ext uri="{FF2B5EF4-FFF2-40B4-BE49-F238E27FC236}">
                <a16:creationId xmlns:a16="http://schemas.microsoft.com/office/drawing/2014/main" id="{0F00C83D-1EC9-4B16-B19A-32B3A3136524}"/>
              </a:ext>
            </a:extLst>
          </p:cNvPr>
          <p:cNvSpPr>
            <a:spLocks noGrp="1"/>
          </p:cNvSpPr>
          <p:nvPr>
            <p:ph idx="1"/>
          </p:nvPr>
        </p:nvSpPr>
        <p:spPr>
          <a:xfrm>
            <a:off x="684655" y="4099249"/>
            <a:ext cx="3936029" cy="2149151"/>
          </a:xfrm>
        </p:spPr>
        <p:txBody>
          <a:bodyPr>
            <a:normAutofit fontScale="92500" lnSpcReduction="10000"/>
          </a:bodyPr>
          <a:lstStyle/>
          <a:p>
            <a:r>
              <a:rPr lang="en-US" dirty="0"/>
              <a:t>B – Locations: </a:t>
            </a:r>
          </a:p>
          <a:p>
            <a:pPr lvl="1"/>
            <a:r>
              <a:rPr lang="en-US" dirty="0"/>
              <a:t>Almost 60% of the size of A stores</a:t>
            </a:r>
          </a:p>
          <a:p>
            <a:pPr lvl="1"/>
            <a:r>
              <a:rPr lang="en-US" dirty="0"/>
              <a:t>Average just as many departments</a:t>
            </a:r>
          </a:p>
          <a:p>
            <a:pPr lvl="1"/>
            <a:r>
              <a:rPr lang="en-US" dirty="0"/>
              <a:t>Generate 62% of the revenue</a:t>
            </a:r>
          </a:p>
        </p:txBody>
      </p:sp>
      <p:sp>
        <p:nvSpPr>
          <p:cNvPr id="5" name="Text Placeholder 4">
            <a:extLst>
              <a:ext uri="{FF2B5EF4-FFF2-40B4-BE49-F238E27FC236}">
                <a16:creationId xmlns:a16="http://schemas.microsoft.com/office/drawing/2014/main" id="{1AD65455-280E-4C42-9FEE-23B34CEC189A}"/>
              </a:ext>
            </a:extLst>
          </p:cNvPr>
          <p:cNvSpPr>
            <a:spLocks noGrp="1"/>
          </p:cNvSpPr>
          <p:nvPr>
            <p:ph type="body" sz="half" idx="2"/>
          </p:nvPr>
        </p:nvSpPr>
        <p:spPr/>
        <p:txBody>
          <a:bodyPr/>
          <a:lstStyle/>
          <a:p>
            <a:pPr marL="285750" indent="-285750">
              <a:buFont typeface="Wingdings" panose="05000000000000000000" pitchFamily="2" charset="2"/>
              <a:buChar char="v"/>
            </a:pPr>
            <a:r>
              <a:rPr lang="en-US" dirty="0"/>
              <a:t>22 – A Store locations</a:t>
            </a:r>
          </a:p>
          <a:p>
            <a:pPr marL="285750" indent="-285750">
              <a:buFont typeface="Wingdings" panose="05000000000000000000" pitchFamily="2" charset="2"/>
              <a:buChar char="v"/>
            </a:pPr>
            <a:r>
              <a:rPr lang="en-US" dirty="0"/>
              <a:t>17 – B Store Locations</a:t>
            </a:r>
          </a:p>
          <a:p>
            <a:pPr marL="285750" indent="-285750">
              <a:buFont typeface="Wingdings" panose="05000000000000000000" pitchFamily="2" charset="2"/>
              <a:buChar char="v"/>
            </a:pPr>
            <a:r>
              <a:rPr lang="en-US" dirty="0"/>
              <a:t>6 – C Store Locations</a:t>
            </a:r>
          </a:p>
        </p:txBody>
      </p:sp>
      <p:pic>
        <p:nvPicPr>
          <p:cNvPr id="6" name="Picture 5">
            <a:extLst>
              <a:ext uri="{FF2B5EF4-FFF2-40B4-BE49-F238E27FC236}">
                <a16:creationId xmlns:a16="http://schemas.microsoft.com/office/drawing/2014/main" id="{717029ED-0D38-4AD1-8139-2E3D0DF5528A}"/>
              </a:ext>
            </a:extLst>
          </p:cNvPr>
          <p:cNvPicPr>
            <a:picLocks noChangeAspect="1"/>
          </p:cNvPicPr>
          <p:nvPr/>
        </p:nvPicPr>
        <p:blipFill rotWithShape="1">
          <a:blip r:embed="rId2"/>
          <a:srcRect l="27857" t="43713" r="50000" b="28699"/>
          <a:stretch/>
        </p:blipFill>
        <p:spPr>
          <a:xfrm>
            <a:off x="4745671" y="1052762"/>
            <a:ext cx="7042061" cy="4752475"/>
          </a:xfrm>
          <a:prstGeom prst="rect">
            <a:avLst/>
          </a:prstGeom>
        </p:spPr>
      </p:pic>
      <p:sp>
        <p:nvSpPr>
          <p:cNvPr id="2" name="Oval 1">
            <a:extLst>
              <a:ext uri="{FF2B5EF4-FFF2-40B4-BE49-F238E27FC236}">
                <a16:creationId xmlns:a16="http://schemas.microsoft.com/office/drawing/2014/main" id="{04952D2D-7430-42FE-A2D0-F7A842333D4C}"/>
              </a:ext>
            </a:extLst>
          </p:cNvPr>
          <p:cNvSpPr/>
          <p:nvPr/>
        </p:nvSpPr>
        <p:spPr>
          <a:xfrm rot="20637195">
            <a:off x="5664758" y="1336602"/>
            <a:ext cx="3545747" cy="173652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967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p:txBody>
          <a:bodyPr>
            <a:normAutofit/>
          </a:bodyPr>
          <a:lstStyle/>
          <a:p>
            <a:r>
              <a:rPr lang="en-US" sz="2800" dirty="0"/>
              <a:t>There are currently 45 active store locations</a:t>
            </a:r>
            <a:br>
              <a:rPr lang="en-US" sz="2800" dirty="0"/>
            </a:br>
            <a:endParaRPr lang="en-US" dirty="0"/>
          </a:p>
        </p:txBody>
      </p:sp>
      <p:sp>
        <p:nvSpPr>
          <p:cNvPr id="4" name="Content Placeholder 3">
            <a:extLst>
              <a:ext uri="{FF2B5EF4-FFF2-40B4-BE49-F238E27FC236}">
                <a16:creationId xmlns:a16="http://schemas.microsoft.com/office/drawing/2014/main" id="{0F00C83D-1EC9-4B16-B19A-32B3A3136524}"/>
              </a:ext>
            </a:extLst>
          </p:cNvPr>
          <p:cNvSpPr>
            <a:spLocks noGrp="1"/>
          </p:cNvSpPr>
          <p:nvPr>
            <p:ph idx="1"/>
          </p:nvPr>
        </p:nvSpPr>
        <p:spPr>
          <a:xfrm>
            <a:off x="661137" y="4019197"/>
            <a:ext cx="4112199" cy="2229202"/>
          </a:xfrm>
        </p:spPr>
        <p:txBody>
          <a:bodyPr>
            <a:normAutofit fontScale="92500" lnSpcReduction="10000"/>
          </a:bodyPr>
          <a:lstStyle/>
          <a:p>
            <a:r>
              <a:rPr lang="en-US" dirty="0"/>
              <a:t>C – Locations:</a:t>
            </a:r>
          </a:p>
          <a:p>
            <a:pPr lvl="1"/>
            <a:r>
              <a:rPr lang="en-US" dirty="0"/>
              <a:t>The smallest in size</a:t>
            </a:r>
          </a:p>
          <a:p>
            <a:pPr lvl="1"/>
            <a:r>
              <a:rPr lang="en-US" dirty="0"/>
              <a:t>Have the most consistent number of departments</a:t>
            </a:r>
          </a:p>
          <a:p>
            <a:pPr lvl="1"/>
            <a:r>
              <a:rPr lang="en-US" dirty="0"/>
              <a:t>Generate the least weekly revenue per department</a:t>
            </a:r>
          </a:p>
        </p:txBody>
      </p:sp>
      <p:sp>
        <p:nvSpPr>
          <p:cNvPr id="5" name="Text Placeholder 4">
            <a:extLst>
              <a:ext uri="{FF2B5EF4-FFF2-40B4-BE49-F238E27FC236}">
                <a16:creationId xmlns:a16="http://schemas.microsoft.com/office/drawing/2014/main" id="{1AD65455-280E-4C42-9FEE-23B34CEC189A}"/>
              </a:ext>
            </a:extLst>
          </p:cNvPr>
          <p:cNvSpPr>
            <a:spLocks noGrp="1"/>
          </p:cNvSpPr>
          <p:nvPr>
            <p:ph type="body" sz="half" idx="2"/>
          </p:nvPr>
        </p:nvSpPr>
        <p:spPr/>
        <p:txBody>
          <a:bodyPr/>
          <a:lstStyle/>
          <a:p>
            <a:pPr marL="285750" indent="-285750">
              <a:buFont typeface="Wingdings" panose="05000000000000000000" pitchFamily="2" charset="2"/>
              <a:buChar char="v"/>
            </a:pPr>
            <a:r>
              <a:rPr lang="en-US" dirty="0"/>
              <a:t>22 – A Store locations</a:t>
            </a:r>
          </a:p>
          <a:p>
            <a:pPr marL="285750" indent="-285750">
              <a:buFont typeface="Wingdings" panose="05000000000000000000" pitchFamily="2" charset="2"/>
              <a:buChar char="v"/>
            </a:pPr>
            <a:r>
              <a:rPr lang="en-US" dirty="0"/>
              <a:t>17 – B Store Locations</a:t>
            </a:r>
          </a:p>
          <a:p>
            <a:pPr marL="285750" indent="-285750">
              <a:buFont typeface="Wingdings" panose="05000000000000000000" pitchFamily="2" charset="2"/>
              <a:buChar char="v"/>
            </a:pPr>
            <a:r>
              <a:rPr lang="en-US" dirty="0"/>
              <a:t>6 – C Store Locations</a:t>
            </a:r>
          </a:p>
        </p:txBody>
      </p:sp>
      <p:pic>
        <p:nvPicPr>
          <p:cNvPr id="6" name="Picture 5">
            <a:extLst>
              <a:ext uri="{FF2B5EF4-FFF2-40B4-BE49-F238E27FC236}">
                <a16:creationId xmlns:a16="http://schemas.microsoft.com/office/drawing/2014/main" id="{EFF294E9-22FA-40DD-A5BD-0B0B60204594}"/>
              </a:ext>
            </a:extLst>
          </p:cNvPr>
          <p:cNvPicPr>
            <a:picLocks noChangeAspect="1"/>
          </p:cNvPicPr>
          <p:nvPr/>
        </p:nvPicPr>
        <p:blipFill rotWithShape="1">
          <a:blip r:embed="rId2"/>
          <a:srcRect l="27857" t="43713" r="50000" b="28699"/>
          <a:stretch/>
        </p:blipFill>
        <p:spPr>
          <a:xfrm>
            <a:off x="4901248" y="1324933"/>
            <a:ext cx="6629615" cy="4474128"/>
          </a:xfrm>
          <a:prstGeom prst="rect">
            <a:avLst/>
          </a:prstGeom>
        </p:spPr>
      </p:pic>
      <p:sp>
        <p:nvSpPr>
          <p:cNvPr id="2" name="Rectangle 1">
            <a:extLst>
              <a:ext uri="{FF2B5EF4-FFF2-40B4-BE49-F238E27FC236}">
                <a16:creationId xmlns:a16="http://schemas.microsoft.com/office/drawing/2014/main" id="{F5580E65-3924-40FC-AD9A-0F5FA986B5E6}"/>
              </a:ext>
            </a:extLst>
          </p:cNvPr>
          <p:cNvSpPr/>
          <p:nvPr/>
        </p:nvSpPr>
        <p:spPr>
          <a:xfrm>
            <a:off x="5817765" y="4181476"/>
            <a:ext cx="556470" cy="914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946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3218</TotalTime>
  <Words>1579</Words>
  <Application>Microsoft Office PowerPoint</Application>
  <PresentationFormat>Widescreen</PresentationFormat>
  <Paragraphs>157</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Goudy Old Style</vt:lpstr>
      <vt:lpstr>Wingdings</vt:lpstr>
      <vt:lpstr>Wingdings 2</vt:lpstr>
      <vt:lpstr>SlateVTI</vt:lpstr>
      <vt:lpstr>Introduction:</vt:lpstr>
      <vt:lpstr>Market Expansion</vt:lpstr>
      <vt:lpstr>Does store type have a statistically significant effect on revenue? </vt:lpstr>
      <vt:lpstr>Data Overview</vt:lpstr>
      <vt:lpstr>Compiling the data </vt:lpstr>
      <vt:lpstr>There are currently 45 active store locations </vt:lpstr>
      <vt:lpstr>There are currently 45 active store locations </vt:lpstr>
      <vt:lpstr>There are currently 45 active store locations </vt:lpstr>
      <vt:lpstr>There are currently 45 active store locations </vt:lpstr>
      <vt:lpstr>Distribution of Store Size by Type</vt:lpstr>
      <vt:lpstr>Distribution of Store Size by Type</vt:lpstr>
      <vt:lpstr>Distribution of Store Size by Type</vt:lpstr>
      <vt:lpstr>Distribution of Avg Weekly Rev Per Dept by Type</vt:lpstr>
      <vt:lpstr>Distribution of Avg Weekly Rev Per Dept by Type</vt:lpstr>
      <vt:lpstr>Distribution of Avg Weekly Rev Per Dept by Type</vt:lpstr>
      <vt:lpstr>The clear winner is, A!</vt:lpstr>
      <vt:lpstr>Is that the whole story?</vt:lpstr>
      <vt:lpstr>Where haven’t we looked?</vt:lpstr>
      <vt:lpstr>Revenue Efficiency</vt:lpstr>
      <vt:lpstr>Revenue Per Sq Ft by Size and Store Type</vt:lpstr>
      <vt:lpstr>How to test if this is true? </vt:lpstr>
      <vt:lpstr>ANOVA Test</vt:lpstr>
      <vt:lpstr>ANOVA Test</vt:lpstr>
      <vt:lpstr>ANOVA Test</vt:lpstr>
      <vt:lpstr>ANOVA Test</vt:lpstr>
      <vt:lpstr>ANOVA Test</vt:lpstr>
      <vt:lpstr>ANOVA Test</vt:lpstr>
      <vt:lpstr>Visualizing the Results</vt:lpstr>
      <vt:lpstr>Does store type have a statistically significant effect on revenue?</vt:lpstr>
      <vt:lpstr>Does store type have a statistically significant effect on revenue?</vt:lpstr>
      <vt:lpstr>Limitations</vt:lpstr>
      <vt:lpstr>Recommendations</vt:lpstr>
      <vt:lpstr>Expected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Expansion</dc:title>
  <dc:creator>Nathan Lee</dc:creator>
  <cp:lastModifiedBy>Nathan</cp:lastModifiedBy>
  <cp:revision>34</cp:revision>
  <dcterms:created xsi:type="dcterms:W3CDTF">2022-04-23T20:11:19Z</dcterms:created>
  <dcterms:modified xsi:type="dcterms:W3CDTF">2022-10-13T14:18:23Z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