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04E994-7E12-4666-A6A8-36A4EDC93E41}">
  <a:tblStyle styleId="{0D04E994-7E12-4666-A6A8-36A4EDC93E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dd430ad9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dd430ad9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dd430ad9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dd430ad9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dd430ad9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dd430ad9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dd430ad9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dd430ad9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dd430ad9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dd430ad9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d430ad92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d430ad92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dd430ad9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dd430ad9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dd430ad92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dd430ad92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dd430ad92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dd430ad92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dd430ad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dd430ad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dd430ad92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dd430ad92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dd430ad92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dd430ad92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dd430ad9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dd430ad9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d430ad9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dd430ad9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d430ad9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d430ad9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searchgate.net/publication/317017580_BCI-Based_Alcohol_Patient_Dete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chive.ics.uci.edu/ml/datasets/eeg+datab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Classification of </a:t>
            </a:r>
            <a:r>
              <a:rPr lang="en"/>
              <a:t>Alcoholism</a:t>
            </a:r>
            <a:endParaRPr/>
          </a:p>
        </p:txBody>
      </p:sp>
      <p:sp>
        <p:nvSpPr>
          <p:cNvPr id="60" name="Google Shape;60;p13"/>
          <p:cNvSpPr txBox="1"/>
          <p:nvPr>
            <p:ph idx="1" type="subTitle"/>
          </p:nvPr>
        </p:nvSpPr>
        <p:spPr>
          <a:xfrm>
            <a:off x="671250" y="3153651"/>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Group 124 (CS)</a:t>
            </a:r>
            <a:endParaRPr/>
          </a:p>
          <a:p>
            <a:pPr indent="0" lvl="0" marL="0" rtl="0" algn="ctr">
              <a:spcBef>
                <a:spcPts val="0"/>
              </a:spcBef>
              <a:spcAft>
                <a:spcPts val="0"/>
              </a:spcAft>
              <a:buNone/>
            </a:pPr>
            <a:r>
              <a:rPr lang="en"/>
              <a:t>Nathan Bui, Ryan Bui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a:t>Sensor as Features</a:t>
            </a:r>
            <a:endParaRPr/>
          </a:p>
        </p:txBody>
      </p:sp>
      <p:graphicFrame>
        <p:nvGraphicFramePr>
          <p:cNvPr id="121" name="Google Shape;121;p22"/>
          <p:cNvGraphicFramePr/>
          <p:nvPr/>
        </p:nvGraphicFramePr>
        <p:xfrm>
          <a:off x="750850" y="1792755"/>
          <a:ext cx="3000000" cy="3000000"/>
        </p:xfrm>
        <a:graphic>
          <a:graphicData uri="http://schemas.openxmlformats.org/drawingml/2006/table">
            <a:tbl>
              <a:tblPr>
                <a:noFill/>
                <a:tableStyleId>{0D04E994-7E12-4666-A6A8-36A4EDC93E41}</a:tableStyleId>
              </a:tblPr>
              <a:tblGrid>
                <a:gridCol w="2433050"/>
                <a:gridCol w="2433050"/>
                <a:gridCol w="2433050"/>
              </a:tblGrid>
              <a:tr h="438450">
                <a:tc>
                  <a:txBody>
                    <a:bodyPr/>
                    <a:lstStyle/>
                    <a:p>
                      <a:pPr indent="0" lvl="0" marL="0" rtl="0" algn="ctr">
                        <a:spcBef>
                          <a:spcPts val="0"/>
                        </a:spcBef>
                        <a:spcAft>
                          <a:spcPts val="0"/>
                        </a:spcAft>
                        <a:buNone/>
                      </a:pPr>
                      <a:r>
                        <a:rPr b="1" lang="en">
                          <a:solidFill>
                            <a:schemeClr val="dk2"/>
                          </a:solidFill>
                        </a:rPr>
                        <a:t>Classifier</a:t>
                      </a:r>
                      <a:endParaRPr b="1">
                        <a:solidFill>
                          <a:schemeClr val="dk2"/>
                        </a:solidFill>
                      </a:endParaRPr>
                    </a:p>
                  </a:txBody>
                  <a:tcPr marT="91425" marB="91425" marR="91425" marL="91425"/>
                </a:tc>
                <a:tc>
                  <a:txBody>
                    <a:bodyPr/>
                    <a:lstStyle/>
                    <a:p>
                      <a:pPr indent="0" lvl="0" marL="0" rtl="0" algn="ctr">
                        <a:spcBef>
                          <a:spcPts val="0"/>
                        </a:spcBef>
                        <a:spcAft>
                          <a:spcPts val="0"/>
                        </a:spcAft>
                        <a:buNone/>
                      </a:pPr>
                      <a:r>
                        <a:rPr b="1" lang="en">
                          <a:solidFill>
                            <a:schemeClr val="dk2"/>
                          </a:solidFill>
                        </a:rPr>
                        <a:t>Accuracy</a:t>
                      </a:r>
                      <a:endParaRPr b="1">
                        <a:solidFill>
                          <a:schemeClr val="dk2"/>
                        </a:solidFill>
                      </a:endParaRPr>
                    </a:p>
                  </a:txBody>
                  <a:tcPr marT="91425" marB="91425" marR="91425" marL="91425"/>
                </a:tc>
                <a:tc>
                  <a:txBody>
                    <a:bodyPr/>
                    <a:lstStyle/>
                    <a:p>
                      <a:pPr indent="0" lvl="0" marL="0" rtl="0" algn="ctr">
                        <a:spcBef>
                          <a:spcPts val="0"/>
                        </a:spcBef>
                        <a:spcAft>
                          <a:spcPts val="0"/>
                        </a:spcAft>
                        <a:buNone/>
                      </a:pPr>
                      <a:r>
                        <a:rPr b="1" lang="en">
                          <a:solidFill>
                            <a:schemeClr val="dk2"/>
                          </a:solidFill>
                        </a:rPr>
                        <a:t>Precision</a:t>
                      </a:r>
                      <a:endParaRPr b="1">
                        <a:solidFill>
                          <a:schemeClr val="dk2"/>
                        </a:solidFill>
                      </a:endParaRPr>
                    </a:p>
                  </a:txBody>
                  <a:tcPr marT="91425" marB="91425" marR="91425" marL="91425"/>
                </a:tc>
              </a:tr>
              <a:tr h="409250">
                <a:tc>
                  <a:txBody>
                    <a:bodyPr/>
                    <a:lstStyle/>
                    <a:p>
                      <a:pPr indent="0" lvl="0" marL="0" rtl="0" algn="ctr">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0.9853515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0.9919517</a:t>
                      </a:r>
                      <a:endParaRPr>
                        <a:solidFill>
                          <a:schemeClr val="dk1"/>
                        </a:solidFill>
                      </a:endParaRPr>
                    </a:p>
                  </a:txBody>
                  <a:tcPr marT="91425" marB="91425" marR="91425" marL="91425"/>
                </a:tc>
              </a:tr>
              <a:tr h="409250">
                <a:tc>
                  <a:txBody>
                    <a:bodyPr/>
                    <a:lstStyle/>
                    <a:p>
                      <a:pPr indent="0" lvl="0" marL="0" rtl="0" algn="ctr">
                        <a:spcBef>
                          <a:spcPts val="0"/>
                        </a:spcBef>
                        <a:spcAft>
                          <a:spcPts val="0"/>
                        </a:spcAft>
                        <a:buNone/>
                      </a:pPr>
                      <a:r>
                        <a:rPr lang="en">
                          <a:solidFill>
                            <a:schemeClr val="dk1"/>
                          </a:solidFill>
                        </a:rPr>
                        <a:t>SVC</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0.9082031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0.9133064</a:t>
                      </a:r>
                      <a:endParaRPr>
                        <a:solidFill>
                          <a:schemeClr val="dk1"/>
                        </a:solidFill>
                      </a:endParaRPr>
                    </a:p>
                  </a:txBody>
                  <a:tcPr marT="91425" marB="91425" marR="91425" marL="91425"/>
                </a:tc>
              </a:tr>
              <a:tr h="409250">
                <a:tc>
                  <a:txBody>
                    <a:bodyPr/>
                    <a:lstStyle/>
                    <a:p>
                      <a:pPr indent="0" lvl="0" marL="0" rtl="0" algn="ctr">
                        <a:spcBef>
                          <a:spcPts val="0"/>
                        </a:spcBef>
                        <a:spcAft>
                          <a:spcPts val="0"/>
                        </a:spcAft>
                        <a:buNone/>
                      </a:pPr>
                      <a:r>
                        <a:rPr lang="en">
                          <a:solidFill>
                            <a:schemeClr val="dk1"/>
                          </a:solidFill>
                        </a:rPr>
                        <a:t>LDA Transform</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0.8457031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0.8251879</a:t>
                      </a:r>
                      <a:endParaRPr>
                        <a:solidFill>
                          <a:schemeClr val="dk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Ten Significant Sensors</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2496338" y="1521053"/>
            <a:ext cx="3953230" cy="2101385"/>
          </a:xfrm>
          <a:prstGeom prst="rect">
            <a:avLst/>
          </a:prstGeom>
          <a:noFill/>
          <a:ln>
            <a:noFill/>
          </a:ln>
        </p:spPr>
      </p:pic>
      <p:pic>
        <p:nvPicPr>
          <p:cNvPr id="129" name="Google Shape;129;p23"/>
          <p:cNvPicPr preferRelativeResize="0"/>
          <p:nvPr/>
        </p:nvPicPr>
        <p:blipFill>
          <a:blip r:embed="rId4">
            <a:alphaModFix/>
          </a:blip>
          <a:stretch>
            <a:fillRect/>
          </a:stretch>
        </p:blipFill>
        <p:spPr>
          <a:xfrm>
            <a:off x="883863" y="1699688"/>
            <a:ext cx="1228725" cy="166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Top Ten Sensor as Features</a:t>
            </a:r>
            <a:endParaRPr/>
          </a:p>
        </p:txBody>
      </p:sp>
      <p:graphicFrame>
        <p:nvGraphicFramePr>
          <p:cNvPr id="135" name="Google Shape;135;p24"/>
          <p:cNvGraphicFramePr/>
          <p:nvPr/>
        </p:nvGraphicFramePr>
        <p:xfrm>
          <a:off x="952500" y="1809750"/>
          <a:ext cx="3000000" cy="3000000"/>
        </p:xfrm>
        <a:graphic>
          <a:graphicData uri="http://schemas.openxmlformats.org/drawingml/2006/table">
            <a:tbl>
              <a:tblPr>
                <a:noFill/>
                <a:tableStyleId>{0D04E994-7E12-4666-A6A8-36A4EDC93E41}</a:tableStyleId>
              </a:tblPr>
              <a:tblGrid>
                <a:gridCol w="2413000"/>
                <a:gridCol w="2413000"/>
                <a:gridCol w="2413000"/>
              </a:tblGrid>
              <a:tr h="381000">
                <a:tc>
                  <a:txBody>
                    <a:bodyPr/>
                    <a:lstStyle/>
                    <a:p>
                      <a:pPr indent="0" lvl="0" marL="0" rtl="0" algn="ctr">
                        <a:spcBef>
                          <a:spcPts val="0"/>
                        </a:spcBef>
                        <a:spcAft>
                          <a:spcPts val="0"/>
                        </a:spcAft>
                        <a:buNone/>
                      </a:pPr>
                      <a:r>
                        <a:rPr b="1" lang="en">
                          <a:solidFill>
                            <a:schemeClr val="dk2"/>
                          </a:solidFill>
                        </a:rPr>
                        <a:t>Classifier</a:t>
                      </a:r>
                      <a:endParaRPr b="1">
                        <a:solidFill>
                          <a:schemeClr val="dk2"/>
                        </a:solidFill>
                      </a:endParaRPr>
                    </a:p>
                  </a:txBody>
                  <a:tcPr marT="91425" marB="91425" marR="91425" marL="91425"/>
                </a:tc>
                <a:tc>
                  <a:txBody>
                    <a:bodyPr/>
                    <a:lstStyle/>
                    <a:p>
                      <a:pPr indent="0" lvl="0" marL="0" rtl="0" algn="ctr">
                        <a:spcBef>
                          <a:spcPts val="0"/>
                        </a:spcBef>
                        <a:spcAft>
                          <a:spcPts val="0"/>
                        </a:spcAft>
                        <a:buNone/>
                      </a:pPr>
                      <a:r>
                        <a:rPr b="1" lang="en">
                          <a:solidFill>
                            <a:schemeClr val="dk2"/>
                          </a:solidFill>
                        </a:rPr>
                        <a:t>Accuracy</a:t>
                      </a:r>
                      <a:endParaRPr b="1">
                        <a:solidFill>
                          <a:schemeClr val="dk2"/>
                        </a:solidFill>
                      </a:endParaRPr>
                    </a:p>
                  </a:txBody>
                  <a:tcPr marT="91425" marB="91425" marR="91425" marL="91425"/>
                </a:tc>
                <a:tc>
                  <a:txBody>
                    <a:bodyPr/>
                    <a:lstStyle/>
                    <a:p>
                      <a:pPr indent="0" lvl="0" marL="0" rtl="0" algn="ctr">
                        <a:spcBef>
                          <a:spcPts val="0"/>
                        </a:spcBef>
                        <a:spcAft>
                          <a:spcPts val="0"/>
                        </a:spcAft>
                        <a:buNone/>
                      </a:pPr>
                      <a:r>
                        <a:rPr b="1" lang="en">
                          <a:solidFill>
                            <a:schemeClr val="dk2"/>
                          </a:solidFill>
                        </a:rPr>
                        <a:t>Precision</a:t>
                      </a:r>
                      <a:endParaRPr b="1">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Random </a:t>
                      </a:r>
                      <a:r>
                        <a:rPr lang="en">
                          <a:solidFill>
                            <a:schemeClr val="dk1"/>
                          </a:solidFill>
                        </a:rPr>
                        <a:t>Forest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0.9677734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0.9700598</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SVC</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0.8291015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0.8097928</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LDA Transform</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0.7050781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0.6884328</a:t>
                      </a:r>
                      <a:endParaRPr>
                        <a:solidFill>
                          <a:schemeClr val="dk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Reorganized Data</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Features based on 256 different time point in the span of 1 second</a:t>
            </a:r>
            <a:endParaRPr/>
          </a:p>
        </p:txBody>
      </p:sp>
      <p:pic>
        <p:nvPicPr>
          <p:cNvPr id="142" name="Google Shape;142;p25"/>
          <p:cNvPicPr preferRelativeResize="0"/>
          <p:nvPr/>
        </p:nvPicPr>
        <p:blipFill>
          <a:blip r:embed="rId3">
            <a:alphaModFix/>
          </a:blip>
          <a:stretch>
            <a:fillRect/>
          </a:stretch>
        </p:blipFill>
        <p:spPr>
          <a:xfrm>
            <a:off x="912675" y="2452101"/>
            <a:ext cx="7403524" cy="140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Time Points as Features</a:t>
            </a:r>
            <a:endParaRPr/>
          </a:p>
        </p:txBody>
      </p:sp>
      <p:graphicFrame>
        <p:nvGraphicFramePr>
          <p:cNvPr id="148" name="Google Shape;148;p26"/>
          <p:cNvGraphicFramePr/>
          <p:nvPr/>
        </p:nvGraphicFramePr>
        <p:xfrm>
          <a:off x="952500" y="1809750"/>
          <a:ext cx="3000000" cy="3000000"/>
        </p:xfrm>
        <a:graphic>
          <a:graphicData uri="http://schemas.openxmlformats.org/drawingml/2006/table">
            <a:tbl>
              <a:tblPr>
                <a:noFill/>
                <a:tableStyleId>{0D04E994-7E12-4666-A6A8-36A4EDC93E41}</a:tableStyleId>
              </a:tblPr>
              <a:tblGrid>
                <a:gridCol w="2413000"/>
                <a:gridCol w="2413000"/>
                <a:gridCol w="2413000"/>
              </a:tblGrid>
              <a:tr h="381000">
                <a:tc>
                  <a:txBody>
                    <a:bodyPr/>
                    <a:lstStyle/>
                    <a:p>
                      <a:pPr indent="0" lvl="0" marL="0" rtl="0" algn="ctr">
                        <a:spcBef>
                          <a:spcPts val="0"/>
                        </a:spcBef>
                        <a:spcAft>
                          <a:spcPts val="0"/>
                        </a:spcAft>
                        <a:buNone/>
                      </a:pPr>
                      <a:r>
                        <a:rPr b="1" lang="en">
                          <a:solidFill>
                            <a:schemeClr val="dk2"/>
                          </a:solidFill>
                        </a:rPr>
                        <a:t>Classifier</a:t>
                      </a:r>
                      <a:endParaRPr b="1">
                        <a:solidFill>
                          <a:schemeClr val="dk2"/>
                        </a:solidFill>
                      </a:endParaRPr>
                    </a:p>
                  </a:txBody>
                  <a:tcPr marT="91425" marB="91425" marR="91425" marL="91425"/>
                </a:tc>
                <a:tc>
                  <a:txBody>
                    <a:bodyPr/>
                    <a:lstStyle/>
                    <a:p>
                      <a:pPr indent="0" lvl="0" marL="0" rtl="0" algn="ctr">
                        <a:spcBef>
                          <a:spcPts val="0"/>
                        </a:spcBef>
                        <a:spcAft>
                          <a:spcPts val="0"/>
                        </a:spcAft>
                        <a:buNone/>
                      </a:pPr>
                      <a:r>
                        <a:rPr b="1" lang="en">
                          <a:solidFill>
                            <a:schemeClr val="dk2"/>
                          </a:solidFill>
                        </a:rPr>
                        <a:t>Accuracy</a:t>
                      </a:r>
                      <a:endParaRPr b="1">
                        <a:solidFill>
                          <a:schemeClr val="dk2"/>
                        </a:solidFill>
                      </a:endParaRPr>
                    </a:p>
                  </a:txBody>
                  <a:tcPr marT="91425" marB="91425" marR="91425" marL="91425"/>
                </a:tc>
                <a:tc>
                  <a:txBody>
                    <a:bodyPr/>
                    <a:lstStyle/>
                    <a:p>
                      <a:pPr indent="0" lvl="0" marL="0" rtl="0" algn="ctr">
                        <a:spcBef>
                          <a:spcPts val="0"/>
                        </a:spcBef>
                        <a:spcAft>
                          <a:spcPts val="0"/>
                        </a:spcAft>
                        <a:buNone/>
                      </a:pPr>
                      <a:r>
                        <a:rPr b="1" lang="en">
                          <a:solidFill>
                            <a:schemeClr val="dk2"/>
                          </a:solidFill>
                        </a:rPr>
                        <a:t>Precision</a:t>
                      </a:r>
                      <a:endParaRPr b="1">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0.90625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0.9083969</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SVC</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0.8007812</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0.8076923</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LDA Transform</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0.7890625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0.7984496</a:t>
                      </a:r>
                      <a:endParaRPr>
                        <a:solidFill>
                          <a:schemeClr val="dk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Final</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Sensor as Features produced the best models</a:t>
            </a:r>
            <a:endParaRPr/>
          </a:p>
          <a:p>
            <a:pPr indent="-342900" lvl="0" marL="457200" rtl="0" algn="l">
              <a:spcBef>
                <a:spcPts val="0"/>
              </a:spcBef>
              <a:spcAft>
                <a:spcPts val="0"/>
              </a:spcAft>
              <a:buSzPts val="1800"/>
              <a:buChar char="●"/>
            </a:pPr>
            <a:r>
              <a:rPr lang="en"/>
              <a:t>Random Forest Classifier showed the best accuracy and precision across all the models</a:t>
            </a:r>
            <a:endParaRPr/>
          </a:p>
          <a:p>
            <a:pPr indent="-342900" lvl="0" marL="457200" rtl="0" algn="l">
              <a:spcBef>
                <a:spcPts val="0"/>
              </a:spcBef>
              <a:spcAft>
                <a:spcPts val="0"/>
              </a:spcAft>
              <a:buSzPts val="1800"/>
              <a:buChar char="●"/>
            </a:pPr>
            <a:r>
              <a:rPr lang="en"/>
              <a:t>Correlation between alcoholic and EEG data</a:t>
            </a:r>
            <a:endParaRPr/>
          </a:p>
          <a:p>
            <a:pPr indent="-342900" lvl="0" marL="457200" rtl="0" algn="l">
              <a:spcBef>
                <a:spcPts val="0"/>
              </a:spcBef>
              <a:spcAft>
                <a:spcPts val="0"/>
              </a:spcAft>
              <a:buSzPts val="1800"/>
              <a:buChar char="●"/>
            </a:pPr>
            <a:r>
              <a:rPr lang="en"/>
              <a:t>What went wrong</a:t>
            </a:r>
            <a:endParaRPr/>
          </a:p>
          <a:p>
            <a:pPr indent="-317500" lvl="1" marL="914400" rtl="0" algn="l">
              <a:spcBef>
                <a:spcPts val="0"/>
              </a:spcBef>
              <a:spcAft>
                <a:spcPts val="0"/>
              </a:spcAft>
              <a:buSzPts val="1400"/>
              <a:buChar char="○"/>
            </a:pPr>
            <a:r>
              <a:rPr lang="en"/>
              <a:t>Accuracy and Precision decreased as we attempted to manipulate the data</a:t>
            </a:r>
            <a:endParaRPr/>
          </a:p>
          <a:p>
            <a:pPr indent="-317500" lvl="1" marL="914400" rtl="0" algn="l">
              <a:spcBef>
                <a:spcPts val="0"/>
              </a:spcBef>
              <a:spcAft>
                <a:spcPts val="0"/>
              </a:spcAft>
              <a:buSzPts val="1400"/>
              <a:buChar char="○"/>
            </a:pPr>
            <a:r>
              <a:rPr lang="en"/>
              <a:t>Trouble organizing the data to ensure that all factors were held accountable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60" name="Google Shape;160;p28"/>
          <p:cNvSpPr txBox="1"/>
          <p:nvPr>
            <p:ph idx="1" type="body"/>
          </p:nvPr>
        </p:nvSpPr>
        <p:spPr>
          <a:xfrm>
            <a:off x="361225" y="1173700"/>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What we learned</a:t>
            </a:r>
            <a:endParaRPr/>
          </a:p>
          <a:p>
            <a:pPr indent="-317500" lvl="1" marL="914400" rtl="0" algn="l">
              <a:spcBef>
                <a:spcPts val="0"/>
              </a:spcBef>
              <a:spcAft>
                <a:spcPts val="0"/>
              </a:spcAft>
              <a:buSzPts val="1400"/>
              <a:buChar char="○"/>
            </a:pPr>
            <a:r>
              <a:rPr lang="en"/>
              <a:t>How to analyze, filter, and clean EEG datasets</a:t>
            </a:r>
            <a:endParaRPr/>
          </a:p>
          <a:p>
            <a:pPr indent="-317500" lvl="1" marL="914400" rtl="0" algn="l">
              <a:spcBef>
                <a:spcPts val="0"/>
              </a:spcBef>
              <a:spcAft>
                <a:spcPts val="0"/>
              </a:spcAft>
              <a:buSzPts val="1400"/>
              <a:buChar char="○"/>
            </a:pPr>
            <a:r>
              <a:rPr lang="en"/>
              <a:t>Based on the </a:t>
            </a:r>
            <a:r>
              <a:rPr lang="en"/>
              <a:t>accuracy</a:t>
            </a:r>
            <a:r>
              <a:rPr lang="en"/>
              <a:t> and precision values we obtained, it can be assumed that there is a difference between alcoholic and non-alcoholic individuals when </a:t>
            </a:r>
            <a:r>
              <a:rPr lang="en"/>
              <a:t>focused on the electrical activity of one’s scalp</a:t>
            </a:r>
            <a:endParaRPr/>
          </a:p>
          <a:p>
            <a:pPr indent="-342900" lvl="0" marL="457200" rtl="0" algn="l">
              <a:spcBef>
                <a:spcPts val="0"/>
              </a:spcBef>
              <a:spcAft>
                <a:spcPts val="0"/>
              </a:spcAft>
              <a:buSzPts val="1800"/>
              <a:buChar char="●"/>
            </a:pPr>
            <a:r>
              <a:rPr lang="en"/>
              <a:t>Some improvements</a:t>
            </a:r>
            <a:endParaRPr/>
          </a:p>
          <a:p>
            <a:pPr indent="-317500" lvl="1" marL="914400" rtl="0" algn="l">
              <a:spcBef>
                <a:spcPts val="0"/>
              </a:spcBef>
              <a:spcAft>
                <a:spcPts val="0"/>
              </a:spcAft>
              <a:buSzPts val="1400"/>
              <a:buChar char="○"/>
            </a:pPr>
            <a:r>
              <a:rPr lang="en"/>
              <a:t>For our classifier, we only used the data for one stimulus within the dataset. For the future, it may improve the performance of the model if we included more data</a:t>
            </a:r>
            <a:endParaRPr/>
          </a:p>
          <a:p>
            <a:pPr indent="-317500" lvl="1" marL="914400" rtl="0" algn="l">
              <a:spcBef>
                <a:spcPts val="0"/>
              </a:spcBef>
              <a:spcAft>
                <a:spcPts val="0"/>
              </a:spcAft>
              <a:buSzPts val="1400"/>
              <a:buChar char="○"/>
            </a:pPr>
            <a:r>
              <a:rPr lang="en"/>
              <a:t>We </a:t>
            </a:r>
            <a:r>
              <a:rPr lang="en"/>
              <a:t>could have used more, different classification models to compare/improve performance</a:t>
            </a:r>
            <a:endParaRPr/>
          </a:p>
          <a:p>
            <a:pPr indent="-317500" lvl="2" marL="1371600" rtl="0" algn="l">
              <a:spcBef>
                <a:spcPts val="0"/>
              </a:spcBef>
              <a:spcAft>
                <a:spcPts val="0"/>
              </a:spcAft>
              <a:buSzPts val="1400"/>
              <a:buChar char="■"/>
            </a:pPr>
            <a:r>
              <a:rPr lang="en"/>
              <a:t>Further understanding the ways we can use algorithms to understand the data</a:t>
            </a:r>
            <a:endParaRPr/>
          </a:p>
          <a:p>
            <a:pPr indent="-317500" lvl="1" marL="914400" rtl="0" algn="l">
              <a:spcBef>
                <a:spcPts val="0"/>
              </a:spcBef>
              <a:spcAft>
                <a:spcPts val="0"/>
              </a:spcAft>
              <a:buSzPts val="1400"/>
              <a:buChar char="○"/>
            </a:pPr>
            <a:r>
              <a:rPr lang="en"/>
              <a:t>The time period being 1 seconds seems too short and should possibly be extended to account for more variability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and Motivation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project attempts to classify alcoholics through machine learning, utilizing previously recorded EEG data.</a:t>
            </a:r>
            <a:endParaRPr/>
          </a:p>
          <a:p>
            <a:pPr indent="-342900" lvl="0" marL="457200" rtl="0" algn="l">
              <a:spcBef>
                <a:spcPts val="0"/>
              </a:spcBef>
              <a:spcAft>
                <a:spcPts val="0"/>
              </a:spcAft>
              <a:buSzPts val="1800"/>
              <a:buChar char="●"/>
            </a:pPr>
            <a:r>
              <a:rPr lang="en"/>
              <a:t>Our motivation is derived from the fact that alcoholism is a major problem within our society. Therefore, we wanted to determine how </a:t>
            </a:r>
            <a:r>
              <a:rPr lang="en"/>
              <a:t>severely</a:t>
            </a:r>
            <a:r>
              <a:rPr lang="en"/>
              <a:t> alcoholism affects one’s mental states, and from this be able to identify those who are suffering from this disorder.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regards to class content, our project relates to topics discussed within the BCI Review. To be specific, our project is classification, so it was necessary for us to use feature selection methods to “maximize our performance”. Specifically, we analyzed the importance of each sensor, or feature, in regards to our results.</a:t>
            </a:r>
            <a:endParaRPr/>
          </a:p>
          <a:p>
            <a:pPr indent="-330200" lvl="0" marL="457200" rtl="0" algn="l">
              <a:spcBef>
                <a:spcPts val="0"/>
              </a:spcBef>
              <a:spcAft>
                <a:spcPts val="0"/>
              </a:spcAft>
              <a:buSzPts val="1600"/>
              <a:buChar char="●"/>
            </a:pPr>
            <a:r>
              <a:rPr lang="en"/>
              <a:t>Outside of class, there is BCI-based </a:t>
            </a:r>
            <a:r>
              <a:rPr lang="en" u="sng">
                <a:solidFill>
                  <a:schemeClr val="hlink"/>
                </a:solidFill>
                <a:hlinkClick r:id="rId3"/>
              </a:rPr>
              <a:t>study</a:t>
            </a:r>
            <a:r>
              <a:rPr lang="en"/>
              <a:t> that is very similar to our own research. In this study, they recorded EEG signals and analyzed the differences between drunk and non-drunk subjects.</a:t>
            </a:r>
            <a:r>
              <a:rPr lang="en" sz="1600"/>
              <a:t>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Explanation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Data</a:t>
            </a:r>
            <a:endParaRPr/>
          </a:p>
          <a:p>
            <a:pPr indent="-297497" lvl="1" marL="914400" rtl="0" algn="l">
              <a:spcBef>
                <a:spcPts val="0"/>
              </a:spcBef>
              <a:spcAft>
                <a:spcPts val="0"/>
              </a:spcAft>
              <a:buSzPct val="100000"/>
              <a:buChar char="○"/>
            </a:pPr>
            <a:r>
              <a:rPr lang="en"/>
              <a:t>From a large study to examine EEG correlation from genetic predisposition to alcoholism</a:t>
            </a:r>
            <a:endParaRPr/>
          </a:p>
          <a:p>
            <a:pPr indent="-297497" lvl="1" marL="914400" rtl="0" algn="l">
              <a:spcBef>
                <a:spcPts val="0"/>
              </a:spcBef>
              <a:spcAft>
                <a:spcPts val="0"/>
              </a:spcAft>
              <a:buSzPct val="100000"/>
              <a:buChar char="○"/>
            </a:pPr>
            <a:r>
              <a:rPr lang="en"/>
              <a:t>Data was recorded with 64 </a:t>
            </a:r>
            <a:r>
              <a:rPr lang="en"/>
              <a:t>electrodes on subjects scalp at standard sites for a period of 1 second</a:t>
            </a:r>
            <a:endParaRPr/>
          </a:p>
          <a:p>
            <a:pPr indent="-297497" lvl="1" marL="914400" rtl="0" algn="l">
              <a:spcBef>
                <a:spcPts val="0"/>
              </a:spcBef>
              <a:spcAft>
                <a:spcPts val="0"/>
              </a:spcAft>
              <a:buSzPct val="100000"/>
              <a:buChar char="○"/>
            </a:pPr>
            <a:r>
              <a:rPr lang="en"/>
              <a:t>Two different groups: alcoholic and control</a:t>
            </a:r>
            <a:endParaRPr/>
          </a:p>
          <a:p>
            <a:pPr indent="-297497" lvl="1" marL="914400" rtl="0" algn="l">
              <a:spcBef>
                <a:spcPts val="0"/>
              </a:spcBef>
              <a:spcAft>
                <a:spcPts val="0"/>
              </a:spcAft>
              <a:buSzPct val="100000"/>
              <a:buChar char="○"/>
            </a:pPr>
            <a:r>
              <a:rPr lang="en"/>
              <a:t>Subjects were given three different kinds of stimuli where they were shown either one picture, two identical pictures, or two different pictures</a:t>
            </a:r>
            <a:endParaRPr/>
          </a:p>
          <a:p>
            <a:pPr indent="-297497" lvl="1" marL="914400" rtl="0" algn="l">
              <a:spcBef>
                <a:spcPts val="0"/>
              </a:spcBef>
              <a:spcAft>
                <a:spcPts val="0"/>
              </a:spcAft>
              <a:buSzPct val="100000"/>
              <a:buChar char="○"/>
            </a:pPr>
            <a:r>
              <a:rPr lang="en"/>
              <a:t>During this study, there were 122 subjects and each subject complete 120 trials</a:t>
            </a:r>
            <a:endParaRPr/>
          </a:p>
          <a:p>
            <a:pPr indent="-297497" lvl="1" marL="914400" rtl="0" algn="l">
              <a:spcBef>
                <a:spcPts val="0"/>
              </a:spcBef>
              <a:spcAft>
                <a:spcPts val="0"/>
              </a:spcAft>
              <a:buSzPct val="100000"/>
              <a:buChar char="○"/>
            </a:pPr>
            <a:r>
              <a:rPr lang="en"/>
              <a:t>Because the data set was very large, we focused on the data where the subject was shown only one picture and limited the number of files used</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Citation:</a:t>
            </a:r>
            <a:endParaRPr/>
          </a:p>
          <a:p>
            <a:pPr indent="-297497" lvl="1" marL="914400" rtl="0" algn="l">
              <a:spcBef>
                <a:spcPts val="0"/>
              </a:spcBef>
              <a:spcAft>
                <a:spcPts val="0"/>
              </a:spcAft>
              <a:buSzPct val="100000"/>
              <a:buChar char="○"/>
            </a:pPr>
            <a:r>
              <a:rPr lang="en"/>
              <a:t>UCI Machine Learning Repository</a:t>
            </a:r>
            <a:endParaRPr/>
          </a:p>
          <a:p>
            <a:pPr indent="-297497" lvl="1" marL="914400" rtl="0" algn="l">
              <a:spcBef>
                <a:spcPts val="0"/>
              </a:spcBef>
              <a:spcAft>
                <a:spcPts val="0"/>
              </a:spcAft>
              <a:buSzPct val="100000"/>
              <a:buChar char="○"/>
            </a:pPr>
            <a:r>
              <a:rPr lang="en"/>
              <a:t>Link: </a:t>
            </a:r>
            <a:r>
              <a:rPr lang="en" u="sng">
                <a:solidFill>
                  <a:schemeClr val="hlink"/>
                </a:solidFill>
                <a:hlinkClick r:id="rId3"/>
              </a:rPr>
              <a:t>https://archive.ics.uci.edu/ml/datasets/eeg+database</a:t>
            </a:r>
            <a:endParaRPr/>
          </a:p>
          <a:p>
            <a:pPr indent="-297497" lvl="1" marL="914400" rtl="0" algn="l">
              <a:spcBef>
                <a:spcPts val="0"/>
              </a:spcBef>
              <a:spcAft>
                <a:spcPts val="0"/>
              </a:spcAft>
              <a:buSzPct val="100000"/>
              <a:buChar char="○"/>
            </a:pPr>
            <a:r>
              <a:rPr lang="en"/>
              <a:t>Owner: </a:t>
            </a:r>
            <a:r>
              <a:rPr lang="en"/>
              <a:t>Henri Begleiter, Neurodynamics Laboratory, State University of New York</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Implementation</a:t>
            </a:r>
            <a:endParaRPr/>
          </a:p>
          <a:p>
            <a:pPr indent="-317500" lvl="1" marL="914400" rtl="0" algn="l">
              <a:spcBef>
                <a:spcPts val="0"/>
              </a:spcBef>
              <a:spcAft>
                <a:spcPts val="0"/>
              </a:spcAft>
              <a:buSzPts val="1400"/>
              <a:buChar char="○"/>
            </a:pPr>
            <a:r>
              <a:rPr lang="en"/>
              <a:t>Used Anaconda as our main library and package manager</a:t>
            </a:r>
            <a:endParaRPr/>
          </a:p>
          <a:p>
            <a:pPr indent="-317500" lvl="1" marL="914400" rtl="0" algn="l">
              <a:spcBef>
                <a:spcPts val="0"/>
              </a:spcBef>
              <a:spcAft>
                <a:spcPts val="0"/>
              </a:spcAft>
              <a:buSzPts val="1400"/>
              <a:buChar char="○"/>
            </a:pPr>
            <a:r>
              <a:rPr lang="en"/>
              <a:t>Jupyter Notebook was our coding platform</a:t>
            </a:r>
            <a:endParaRPr/>
          </a:p>
          <a:p>
            <a:pPr indent="-317500" lvl="1" marL="914400" rtl="0" algn="l">
              <a:spcBef>
                <a:spcPts val="0"/>
              </a:spcBef>
              <a:spcAft>
                <a:spcPts val="0"/>
              </a:spcAft>
              <a:buSzPts val="1400"/>
              <a:buChar char="○"/>
            </a:pPr>
            <a:r>
              <a:rPr lang="en"/>
              <a:t>The main packages we used to develop our model was sklearn and pandas</a:t>
            </a:r>
            <a:endParaRPr/>
          </a:p>
          <a:p>
            <a:pPr indent="-317500" lvl="1" marL="914400" rtl="0" algn="l">
              <a:spcBef>
                <a:spcPts val="0"/>
              </a:spcBef>
              <a:spcAft>
                <a:spcPts val="0"/>
              </a:spcAft>
              <a:buSzPts val="1400"/>
              <a:buChar char="○"/>
            </a:pPr>
            <a:r>
              <a:rPr lang="en"/>
              <a:t>For data analysis, we used numpy, seaborn, and matplotlib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Cleaned up dataset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Removed specific features of the original data and only used sensor position, subject identifier, and sensor value to create our models.</a:t>
            </a:r>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792450" y="3393925"/>
            <a:ext cx="7318650" cy="1372250"/>
          </a:xfrm>
          <a:prstGeom prst="rect">
            <a:avLst/>
          </a:prstGeom>
          <a:noFill/>
          <a:ln>
            <a:noFill/>
          </a:ln>
        </p:spPr>
      </p:pic>
      <p:pic>
        <p:nvPicPr>
          <p:cNvPr id="92" name="Google Shape;92;p18"/>
          <p:cNvPicPr preferRelativeResize="0"/>
          <p:nvPr/>
        </p:nvPicPr>
        <p:blipFill>
          <a:blip r:embed="rId4">
            <a:alphaModFix/>
          </a:blip>
          <a:stretch>
            <a:fillRect/>
          </a:stretch>
        </p:blipFill>
        <p:spPr>
          <a:xfrm>
            <a:off x="725750" y="2180775"/>
            <a:ext cx="7537800" cy="86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a:t>
            </a:r>
            <a:r>
              <a:rPr lang="en"/>
              <a:t> data analysis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cleaning up the dataset, we dived into the data to develop a better understanding, as well as seeing if there was any interesting correlations.</a:t>
            </a:r>
            <a:endParaRPr/>
          </a:p>
          <a:p>
            <a:pPr indent="-342900" lvl="0" marL="457200" rtl="0" algn="l">
              <a:spcBef>
                <a:spcPts val="0"/>
              </a:spcBef>
              <a:spcAft>
                <a:spcPts val="0"/>
              </a:spcAft>
              <a:buSzPts val="1800"/>
              <a:buChar char="●"/>
            </a:pPr>
            <a:r>
              <a:rPr lang="en"/>
              <a:t>The main graph (shown below) we generated compared the average sensor values of each sensor, </a:t>
            </a:r>
            <a:r>
              <a:rPr lang="en"/>
              <a:t>between</a:t>
            </a:r>
            <a:r>
              <a:rPr lang="en"/>
              <a:t> the control group and the alcoholic group.</a:t>
            </a:r>
            <a:endParaRPr/>
          </a:p>
        </p:txBody>
      </p:sp>
      <p:pic>
        <p:nvPicPr>
          <p:cNvPr id="99" name="Google Shape;99;p19"/>
          <p:cNvPicPr preferRelativeResize="0"/>
          <p:nvPr/>
        </p:nvPicPr>
        <p:blipFill>
          <a:blip r:embed="rId3">
            <a:alphaModFix/>
          </a:blip>
          <a:stretch>
            <a:fillRect/>
          </a:stretch>
        </p:blipFill>
        <p:spPr>
          <a:xfrm>
            <a:off x="2136600" y="2628050"/>
            <a:ext cx="4266225" cy="22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and Test Data</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80/20 Split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Data was shuffled before the split and the data was separated based on different time points</a:t>
            </a:r>
            <a:endParaRPr/>
          </a:p>
        </p:txBody>
      </p:sp>
      <p:pic>
        <p:nvPicPr>
          <p:cNvPr id="106" name="Google Shape;106;p20"/>
          <p:cNvPicPr preferRelativeResize="0"/>
          <p:nvPr/>
        </p:nvPicPr>
        <p:blipFill>
          <a:blip r:embed="rId3">
            <a:alphaModFix/>
          </a:blip>
          <a:stretch>
            <a:fillRect/>
          </a:stretch>
        </p:blipFill>
        <p:spPr>
          <a:xfrm>
            <a:off x="1432925" y="1742725"/>
            <a:ext cx="6101527" cy="26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Classifiers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Random Forest Classifier</a:t>
            </a:r>
            <a:endParaRPr/>
          </a:p>
          <a:p>
            <a:pPr indent="-317500" lvl="1" marL="914400" rtl="0" algn="l">
              <a:spcBef>
                <a:spcPts val="0"/>
              </a:spcBef>
              <a:spcAft>
                <a:spcPts val="0"/>
              </a:spcAft>
              <a:buSzPts val="1400"/>
              <a:buAutoNum type="alphaLcPeriod"/>
            </a:pPr>
            <a:r>
              <a:rPr lang="en"/>
              <a:t>Performs both regression and classification task</a:t>
            </a:r>
            <a:endParaRPr/>
          </a:p>
          <a:p>
            <a:pPr indent="-317500" lvl="1" marL="914400" rtl="0" algn="l">
              <a:spcBef>
                <a:spcPts val="0"/>
              </a:spcBef>
              <a:spcAft>
                <a:spcPts val="0"/>
              </a:spcAft>
              <a:buSzPts val="1400"/>
              <a:buAutoNum type="alphaLcPeriod"/>
            </a:pPr>
            <a:r>
              <a:rPr lang="en"/>
              <a:t>Good predictions and handles large datasets</a:t>
            </a:r>
            <a:endParaRPr/>
          </a:p>
          <a:p>
            <a:pPr indent="-317500" lvl="1" marL="914400" rtl="0" algn="l">
              <a:spcBef>
                <a:spcPts val="0"/>
              </a:spcBef>
              <a:spcAft>
                <a:spcPts val="0"/>
              </a:spcAft>
              <a:buSzPts val="1400"/>
              <a:buAutoNum type="alphaLcPeriod"/>
            </a:pPr>
            <a:r>
              <a:rPr lang="en"/>
              <a:t>Check Feature Importance</a:t>
            </a:r>
            <a:endParaRPr/>
          </a:p>
          <a:p>
            <a:pPr indent="-342900" lvl="0" marL="457200" rtl="0" algn="l">
              <a:spcBef>
                <a:spcPts val="0"/>
              </a:spcBef>
              <a:spcAft>
                <a:spcPts val="0"/>
              </a:spcAft>
              <a:buSzPts val="1800"/>
              <a:buAutoNum type="arabicPeriod"/>
            </a:pPr>
            <a:r>
              <a:rPr lang="en"/>
              <a:t>SVC Classifier</a:t>
            </a:r>
            <a:endParaRPr/>
          </a:p>
          <a:p>
            <a:pPr indent="-317500" lvl="1" marL="914400" rtl="0" algn="l">
              <a:spcBef>
                <a:spcPts val="0"/>
              </a:spcBef>
              <a:spcAft>
                <a:spcPts val="0"/>
              </a:spcAft>
              <a:buSzPts val="1400"/>
              <a:buAutoNum type="alphaLcPeriod"/>
            </a:pPr>
            <a:r>
              <a:rPr lang="en"/>
              <a:t>Memory efficient</a:t>
            </a:r>
            <a:endParaRPr/>
          </a:p>
          <a:p>
            <a:pPr indent="-317500" lvl="1" marL="914400" rtl="0" algn="l">
              <a:spcBef>
                <a:spcPts val="0"/>
              </a:spcBef>
              <a:spcAft>
                <a:spcPts val="0"/>
              </a:spcAft>
              <a:buSzPts val="1400"/>
              <a:buAutoNum type="alphaLcPeriod"/>
            </a:pPr>
            <a:r>
              <a:rPr lang="en"/>
              <a:t>Effective in high dimensional spaces</a:t>
            </a:r>
            <a:endParaRPr/>
          </a:p>
          <a:p>
            <a:pPr indent="-342900" lvl="0" marL="457200" rtl="0" algn="l">
              <a:spcBef>
                <a:spcPts val="0"/>
              </a:spcBef>
              <a:spcAft>
                <a:spcPts val="0"/>
              </a:spcAft>
              <a:buSzPts val="1800"/>
              <a:buAutoNum type="arabicPeriod"/>
            </a:pPr>
            <a:r>
              <a:rPr lang="en"/>
              <a:t>LDA Transform into Random Forest Classifier</a:t>
            </a:r>
            <a:endParaRPr/>
          </a:p>
          <a:p>
            <a:pPr indent="-317500" lvl="1" marL="914400" rtl="0" algn="l">
              <a:spcBef>
                <a:spcPts val="0"/>
              </a:spcBef>
              <a:spcAft>
                <a:spcPts val="0"/>
              </a:spcAft>
              <a:buSzPts val="1400"/>
              <a:buAutoNum type="alphaLcPeriod"/>
            </a:pPr>
            <a:r>
              <a:rPr lang="en"/>
              <a:t>Dimension reduction while keeping the original level of information</a:t>
            </a:r>
            <a:endParaRPr/>
          </a:p>
        </p:txBody>
      </p:sp>
      <p:pic>
        <p:nvPicPr>
          <p:cNvPr id="113" name="Google Shape;113;p21"/>
          <p:cNvPicPr preferRelativeResize="0"/>
          <p:nvPr/>
        </p:nvPicPr>
        <p:blipFill>
          <a:blip r:embed="rId3">
            <a:alphaModFix/>
          </a:blip>
          <a:stretch>
            <a:fillRect/>
          </a:stretch>
        </p:blipFill>
        <p:spPr>
          <a:xfrm>
            <a:off x="4784825" y="813625"/>
            <a:ext cx="4146325" cy="810600"/>
          </a:xfrm>
          <a:prstGeom prst="rect">
            <a:avLst/>
          </a:prstGeom>
          <a:noFill/>
          <a:ln>
            <a:noFill/>
          </a:ln>
        </p:spPr>
      </p:pic>
      <p:pic>
        <p:nvPicPr>
          <p:cNvPr id="114" name="Google Shape;114;p21"/>
          <p:cNvPicPr preferRelativeResize="0"/>
          <p:nvPr/>
        </p:nvPicPr>
        <p:blipFill>
          <a:blip r:embed="rId4">
            <a:alphaModFix/>
          </a:blip>
          <a:stretch>
            <a:fillRect/>
          </a:stretch>
        </p:blipFill>
        <p:spPr>
          <a:xfrm>
            <a:off x="4784819" y="2088345"/>
            <a:ext cx="3850238" cy="966800"/>
          </a:xfrm>
          <a:prstGeom prst="rect">
            <a:avLst/>
          </a:prstGeom>
          <a:noFill/>
          <a:ln>
            <a:noFill/>
          </a:ln>
        </p:spPr>
      </p:pic>
      <p:pic>
        <p:nvPicPr>
          <p:cNvPr id="115" name="Google Shape;115;p21"/>
          <p:cNvPicPr preferRelativeResize="0"/>
          <p:nvPr/>
        </p:nvPicPr>
        <p:blipFill>
          <a:blip r:embed="rId5">
            <a:alphaModFix/>
          </a:blip>
          <a:stretch>
            <a:fillRect/>
          </a:stretch>
        </p:blipFill>
        <p:spPr>
          <a:xfrm>
            <a:off x="1903175" y="3654825"/>
            <a:ext cx="5556151" cy="1398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