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3"/>
  </p:notesMasterIdLst>
  <p:handoutMasterIdLst>
    <p:handoutMasterId r:id="rId34"/>
  </p:handoutMasterIdLst>
  <p:sldIdLst>
    <p:sldId id="362" r:id="rId4"/>
    <p:sldId id="363" r:id="rId5"/>
    <p:sldId id="399" r:id="rId6"/>
    <p:sldId id="378" r:id="rId7"/>
    <p:sldId id="384" r:id="rId8"/>
    <p:sldId id="393" r:id="rId9"/>
    <p:sldId id="387" r:id="rId10"/>
    <p:sldId id="375" r:id="rId11"/>
    <p:sldId id="365" r:id="rId12"/>
    <p:sldId id="366" r:id="rId13"/>
    <p:sldId id="373" r:id="rId14"/>
    <p:sldId id="374" r:id="rId15"/>
    <p:sldId id="368" r:id="rId16"/>
    <p:sldId id="389" r:id="rId17"/>
    <p:sldId id="396" r:id="rId18"/>
    <p:sldId id="395" r:id="rId19"/>
    <p:sldId id="390" r:id="rId20"/>
    <p:sldId id="392" r:id="rId21"/>
    <p:sldId id="386" r:id="rId22"/>
    <p:sldId id="376" r:id="rId23"/>
    <p:sldId id="381" r:id="rId24"/>
    <p:sldId id="385" r:id="rId25"/>
    <p:sldId id="369" r:id="rId26"/>
    <p:sldId id="382" r:id="rId27"/>
    <p:sldId id="379" r:id="rId28"/>
    <p:sldId id="380" r:id="rId29"/>
    <p:sldId id="377" r:id="rId30"/>
    <p:sldId id="370" r:id="rId31"/>
    <p:sldId id="397" r:id="rId32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 autoAdjust="0"/>
    <p:restoredTop sz="94580" autoAdjust="0"/>
  </p:normalViewPr>
  <p:slideViewPr>
    <p:cSldViewPr>
      <p:cViewPr varScale="1">
        <p:scale>
          <a:sx n="78" d="100"/>
          <a:sy n="78" d="100"/>
        </p:scale>
        <p:origin x="387" y="39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Compare Power Consumption, with/without Drivers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BC-4A58-A826-8F609378201B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 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BC-4A58-A826-8F609378201B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Pt>
            <c:idx val="8"/>
            <c:marker>
              <c:symbol val="squar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1-09E5-461D-8572-2C280875199E}"/>
              </c:ext>
            </c:extLst>
          </c:dPt>
          <c:dPt>
            <c:idx val="9"/>
            <c:marker>
              <c:symbol val="square"/>
              <c:size val="6"/>
            </c:marker>
            <c:bubble3D val="0"/>
            <c:extLst>
              <c:ext xmlns:c16="http://schemas.microsoft.com/office/drawing/2014/chart" uri="{C3380CC4-5D6E-409C-BE32-E72D297353CC}">
                <c16:uniqueId val="{00000000-E996-483E-AE35-DFB7B163F609}"/>
              </c:ext>
            </c:extLst>
          </c:dPt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BC-4A58-A826-8F609378201B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Zephyr,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BC-4A58-A826-8F6093782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Connection events Interval, 8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43615279138594559"/>
          <c:w val="0.82724411111111107"/>
          <c:h val="0.37562499368693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200" b="0" i="0" u="none" strike="noStrike" cap="all" baseline="0">
                    <a:effectLst/>
                  </a:rPr>
                  <a:t>Interval</a:t>
                </a:r>
                <a:r>
                  <a:rPr lang="nb-NO" sz="1200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8023"/>
          <c:y val="0"/>
          <c:w val="0.11351033333333334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Peripheral Power Consumption when connected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5C-49BA-9AA2-C6A0D6D86EE0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5C-49BA-9AA2-C6A0D6D86EE0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E5C-49BA-9AA2-C6A0D6D86EE0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5C-49BA-9AA2-C6A0D6D86EE0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6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E5C-49BA-9AA2-C6A0D6D86EE0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5C-49BA-9AA2-C6A0D6D86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400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400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203281893004128"/>
          <c:y val="0.2557484126984127"/>
          <c:w val="0.22796718106995884"/>
          <c:h val="0.61998809523809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b="1" i="0" u="none" strike="noStrike" cap="all" normalizeH="0" baseline="0" dirty="0">
                <a:effectLst/>
              </a:rPr>
              <a:t>Cental Power Consumption when connected </a:t>
            </a:r>
            <a:r>
              <a:rPr lang="nb-NO" sz="1400" dirty="0"/>
              <a:t>to 1 Peripheral </a:t>
            </a:r>
          </a:p>
        </c:rich>
      </c:tx>
      <c:layout>
        <c:manualLayout>
          <c:xMode val="edge"/>
          <c:yMode val="edge"/>
          <c:x val="0.26330977366255148"/>
          <c:y val="4.48690476190476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6648948559670782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DC-4584-B4DB-9846102A3B5B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DC-4584-B4DB-9846102A3B5B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DC-4584-B4DB-9846102A3B5B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DC-4584-B4DB-9846102A3B5B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6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DC-4584-B4DB-9846102A3B5B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DC-4584-B4DB-9846102A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400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400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Interrupt Latency of the extension board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2213666666666674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100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Interrupt Latency  of peripheral</a:t>
            </a:r>
          </a:p>
        </c:rich>
      </c:tx>
      <c:layout>
        <c:manualLayout>
          <c:xMode val="edge"/>
          <c:yMode val="edge"/>
          <c:x val="0.3241740631699566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100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361031279848368"/>
          <c:y val="0"/>
          <c:w val="0.10831084705154671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Interrupt Latency of Central </a:t>
            </a:r>
          </a:p>
        </c:rich>
      </c:tx>
      <c:layout>
        <c:manualLayout>
          <c:xMode val="edge"/>
          <c:yMode val="edge"/>
          <c:x val="0.3420654074348866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1367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100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800"/>
              <a:t>Stack Propagation</a:t>
            </a:r>
            <a:r>
              <a:rPr lang="nb-NO" sz="1800" baseline="0"/>
              <a:t> delay</a:t>
            </a:r>
            <a:endParaRPr lang="nb-NO" sz="1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400"/>
                  <a:t>Delay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Connection events Interval, 1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35989400580865366"/>
          <c:w val="0.82927666666666677"/>
          <c:h val="0.45188327258260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100"/>
                  <a:t>Interval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400" dirty="0"/>
              <a:t>Connection events Interval, 4 Peripherals</a:t>
            </a:r>
          </a:p>
        </c:rich>
      </c:tx>
      <c:layout>
        <c:manualLayout>
          <c:xMode val="edge"/>
          <c:yMode val="edge"/>
          <c:x val="0.26269700000000001"/>
          <c:y val="2.433035643014282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35844043053874808"/>
          <c:w val="0.82927666666666677"/>
          <c:h val="0.453337760904757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200" b="0" i="0" u="none" strike="noStrike" cap="all" baseline="0">
                    <a:effectLst/>
                  </a:rPr>
                  <a:t>Interval</a:t>
                </a:r>
                <a:r>
                  <a:rPr lang="nb-NO" sz="1200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30/08/2017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Collaboration with HES-SO &amp; Nordic, help from NTNU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At start, no idea of Nordic product or Zephyr RTOS</a:t>
            </a:r>
          </a:p>
        </p:txBody>
      </p:sp>
    </p:spTree>
    <p:extLst>
      <p:ext uri="{BB962C8B-B14F-4D97-AF65-F5344CB8AC3E}">
        <p14:creationId xmlns:p14="http://schemas.microsoft.com/office/powerpoint/2010/main" val="183734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Application</a:t>
            </a:r>
          </a:p>
          <a:p>
            <a:pPr lvl="1"/>
            <a:r>
              <a:rPr lang="nb-NO" dirty="0"/>
              <a:t>- E-Peripheral</a:t>
            </a:r>
          </a:p>
          <a:p>
            <a:pPr lvl="1"/>
            <a:r>
              <a:rPr lang="nb-NO" dirty="0"/>
              <a:t>	nRF52832, SoftDevice S132</a:t>
            </a:r>
          </a:p>
          <a:p>
            <a:pPr lvl="1"/>
            <a:r>
              <a:rPr lang="nb-NO" dirty="0"/>
              <a:t>	B</a:t>
            </a:r>
            <a:r>
              <a:rPr lang="nb-NO" baseline="0" dirty="0"/>
              <a:t>ecause possibility to have more DK</a:t>
            </a:r>
          </a:p>
          <a:p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Soft Timer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Influence interrupt latency</a:t>
            </a:r>
          </a:p>
          <a:p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External interrupt 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Interrupt latency measurement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Stress the system</a:t>
            </a:r>
          </a:p>
        </p:txBody>
      </p:sp>
    </p:spTree>
    <p:extLst>
      <p:ext uri="{BB962C8B-B14F-4D97-AF65-F5344CB8AC3E}">
        <p14:creationId xmlns:p14="http://schemas.microsoft.com/office/powerpoint/2010/main" val="19520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Diffcult because no access to SD, need to compare</a:t>
            </a:r>
            <a:endParaRPr lang="nb-NO" baseline="0" dirty="0"/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b-NO" dirty="0"/>
              <a:t>Ble Interval</a:t>
            </a:r>
            <a:r>
              <a:rPr lang="nb-NO" baseline="0" dirty="0"/>
              <a:t> </a:t>
            </a:r>
          </a:p>
          <a:p>
            <a:r>
              <a:rPr lang="nb-NO" baseline="0" dirty="0"/>
              <a:t>	- Define by Bluetooth core</a:t>
            </a:r>
          </a:p>
          <a:p>
            <a:r>
              <a:rPr lang="nb-NO" baseline="0" dirty="0"/>
              <a:t>	- Work or Not</a:t>
            </a:r>
          </a:p>
          <a:p>
            <a:r>
              <a:rPr lang="nb-NO" baseline="0" dirty="0"/>
              <a:t>	- Analyze if high interrupt frequency or anything else influence</a:t>
            </a:r>
          </a:p>
          <a:p>
            <a:r>
              <a:rPr lang="nb-NO" baseline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160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Basic interrupt latency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other because no access to SD</a:t>
            </a:r>
          </a:p>
          <a:p>
            <a:pPr marL="171450" indent="-171450">
              <a:buFontTx/>
              <a:buChar char="-"/>
            </a:pPr>
            <a:r>
              <a:rPr lang="en-GB" dirty="0"/>
              <a:t>IRQ on GPIO</a:t>
            </a:r>
          </a:p>
          <a:p>
            <a:pPr marL="171450" indent="-171450">
              <a:buFontTx/>
              <a:buChar char="-"/>
            </a:pPr>
            <a:r>
              <a:rPr lang="en-GB" dirty="0"/>
              <a:t>Interval to ISR</a:t>
            </a:r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Time within the function to notify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Examples</a:t>
            </a:r>
            <a:r>
              <a:rPr lang="nb-NO" baseline="0" dirty="0"/>
              <a:t> from nRF5 SDK</a:t>
            </a:r>
          </a:p>
          <a:p>
            <a:pPr marL="171450" indent="-171450">
              <a:buFontTx/>
              <a:buChar char="-"/>
            </a:pPr>
            <a:r>
              <a:rPr lang="nb-NO" dirty="0"/>
              <a:t>Case 1,</a:t>
            </a:r>
            <a:r>
              <a:rPr lang="nb-NO" baseline="0" dirty="0"/>
              <a:t> worst cases, 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central only one connection with my app.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Connection event interval bigger than connection interval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2, save power, good throughput,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3, power more important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737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With/Without drivers ACC ADC SWG for power consumption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Each BLE measurement with each use cases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Interrupt frequency is increased until break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BLE must work when crash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Two power consumption series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Serie1    Wrong Zephyr sleep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Serie2 	  Right Zepyhr sleep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</a:p>
          <a:p>
            <a:pPr marL="0" indent="0">
              <a:buFontTx/>
              <a:buNone/>
            </a:pPr>
            <a:r>
              <a:rPr lang="nb-NO" baseline="0" dirty="0"/>
              <a:t>	</a:t>
            </a:r>
          </a:p>
          <a:p>
            <a:pPr marL="0" indent="0">
              <a:buFontTx/>
              <a:buNone/>
            </a:pPr>
            <a:endParaRPr lang="nb-NO" baseline="0" dirty="0"/>
          </a:p>
          <a:p>
            <a:pPr marL="0" indent="0">
              <a:buFontTx/>
              <a:buNone/>
            </a:pPr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6283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nRF52 series -&gt; recent Nordic  SoC</a:t>
            </a:r>
          </a:p>
        </p:txBody>
      </p:sp>
    </p:spTree>
    <p:extLst>
      <p:ext uri="{BB962C8B-B14F-4D97-AF65-F5344CB8AC3E}">
        <p14:creationId xmlns:p14="http://schemas.microsoft.com/office/powerpoint/2010/main" val="330514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 	Conn. int. 7.5ms</a:t>
            </a:r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dirty="0"/>
              <a:t>Red 		Conn. int. 50ms</a:t>
            </a:r>
          </a:p>
          <a:p>
            <a:pPr marL="171450" marR="0" lvl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GB" dirty="0"/>
              <a:t>Green 	Conn. int. 400ms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		Average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Red 		Min.</a:t>
            </a:r>
          </a:p>
          <a:p>
            <a:pPr marL="171450" indent="-171450">
              <a:buFontTx/>
              <a:buChar char="-"/>
            </a:pPr>
            <a:r>
              <a:rPr lang="en-GB" dirty="0"/>
              <a:t>Green 	Max.</a:t>
            </a:r>
          </a:p>
        </p:txBody>
      </p:sp>
    </p:spTree>
    <p:extLst>
      <p:ext uri="{BB962C8B-B14F-4D97-AF65-F5344CB8AC3E}">
        <p14:creationId xmlns:p14="http://schemas.microsoft.com/office/powerpoint/2010/main" val="798040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baseline="0" dirty="0"/>
              <a:t>Darker Zephyr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Lighter SDK+SD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Blue		Average</a:t>
            </a:r>
          </a:p>
          <a:p>
            <a:pPr marL="171450" indent="-171450">
              <a:buFontTx/>
              <a:buChar char="-"/>
            </a:pPr>
            <a:r>
              <a:rPr lang="en-GB" dirty="0"/>
              <a:t>Red 		Min.</a:t>
            </a:r>
          </a:p>
          <a:p>
            <a:pPr marL="171450" indent="-171450">
              <a:buFontTx/>
              <a:buChar char="-"/>
            </a:pPr>
            <a:r>
              <a:rPr lang="en-GB" dirty="0"/>
              <a:t>Green 	Max.</a:t>
            </a:r>
          </a:p>
          <a:p>
            <a:endParaRPr lang="nb-NO" dirty="0"/>
          </a:p>
          <a:p>
            <a:r>
              <a:rPr lang="nb-NO" dirty="0"/>
              <a:t>- Unfortunatly, influence of interrupt latency not measured</a:t>
            </a:r>
          </a:p>
        </p:txBody>
      </p:sp>
    </p:spTree>
    <p:extLst>
      <p:ext uri="{BB962C8B-B14F-4D97-AF65-F5344CB8AC3E}">
        <p14:creationId xmlns:p14="http://schemas.microsoft.com/office/powerpoint/2010/main" val="304152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Huge difference</a:t>
            </a:r>
          </a:p>
          <a:p>
            <a:r>
              <a:rPr lang="en-GB" dirty="0"/>
              <a:t>- Default communication way different</a:t>
            </a:r>
          </a:p>
        </p:txBody>
      </p:sp>
    </p:spTree>
    <p:extLst>
      <p:ext uri="{BB962C8B-B14F-4D97-AF65-F5344CB8AC3E}">
        <p14:creationId xmlns:p14="http://schemas.microsoft.com/office/powerpoint/2010/main" val="3736525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 time to define same communication way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7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Break frequency,</a:t>
            </a:r>
            <a:r>
              <a:rPr lang="nb-NO" baseline="0" dirty="0"/>
              <a:t> higher, not important in this case because interrupt latency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994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85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Apache 2.0:</a:t>
            </a: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copies, modified or unmodified, are accompanied by a copy of the licence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modifications are clearly marked as being the work of the modifier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65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9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Measure, important</a:t>
            </a:r>
            <a:r>
              <a:rPr lang="nb-NO" baseline="0" dirty="0"/>
              <a:t> elements for embedded system</a:t>
            </a:r>
            <a:endParaRPr lang="nb-NO" dirty="0"/>
          </a:p>
          <a:p>
            <a:pPr marL="0" indent="0">
              <a:buFontTx/>
              <a:buNone/>
            </a:pPr>
            <a:r>
              <a:rPr lang="nb-NO" dirty="0"/>
              <a:t>- Not which one is the Best, SD+SDK as Reference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Applications,</a:t>
            </a:r>
            <a:r>
              <a:rPr lang="nb-NO" baseline="0" dirty="0"/>
              <a:t>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BLE Peripherals, acquires data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BLE Central, receives data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742950" lvl="1" indent="0">
              <a:buFontTx/>
              <a:buNone/>
            </a:pPr>
            <a:r>
              <a:rPr lang="nb-NO" baseline="0" dirty="0"/>
              <a:t>maintain connection</a:t>
            </a:r>
          </a:p>
          <a:p>
            <a:pPr marL="742950" lvl="1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Use</a:t>
            </a:r>
            <a:r>
              <a:rPr lang="nb-NO" baseline="0" dirty="0"/>
              <a:t> cases for application,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parameters of BLE connection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Data rate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Test cases, scenario</a:t>
            </a:r>
          </a:p>
        </p:txBody>
      </p:sp>
    </p:spTree>
    <p:extLst>
      <p:ext uri="{BB962C8B-B14F-4D97-AF65-F5344CB8AC3E}">
        <p14:creationId xmlns:p14="http://schemas.microsoft.com/office/powerpoint/2010/main" val="11335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Extension Board</a:t>
            </a:r>
          </a:p>
          <a:p>
            <a:pPr marL="742950" lvl="1" indent="0">
              <a:buFontTx/>
              <a:buNone/>
            </a:pPr>
            <a:r>
              <a:rPr lang="en-GB" dirty="0"/>
              <a:t>Sensors to simulate real condition</a:t>
            </a:r>
          </a:p>
          <a:p>
            <a:pPr marL="1143000" lvl="2" indent="0">
              <a:buFontTx/>
              <a:buNone/>
            </a:pPr>
            <a:r>
              <a:rPr lang="en-GB" dirty="0"/>
              <a:t>ACC &amp; ADC</a:t>
            </a:r>
          </a:p>
          <a:p>
            <a:pPr marL="1143000" lvl="2" indent="0">
              <a:buFontTx/>
              <a:buNone/>
            </a:pPr>
            <a:r>
              <a:rPr lang="en-GB" dirty="0"/>
              <a:t>Simple to implement</a:t>
            </a:r>
          </a:p>
          <a:p>
            <a:pPr marL="742950" lvl="1" indent="0">
              <a:buFontTx/>
              <a:buNone/>
            </a:pPr>
            <a:endParaRPr lang="en-GB" dirty="0"/>
          </a:p>
          <a:p>
            <a:pPr marL="742950" lvl="1" indent="0">
              <a:buFontTx/>
              <a:buNone/>
            </a:pPr>
            <a:r>
              <a:rPr lang="en-GB" dirty="0"/>
              <a:t>Interrupt generator</a:t>
            </a:r>
          </a:p>
          <a:p>
            <a:pPr marL="1143000" lvl="2" indent="0">
              <a:buFontTx/>
              <a:buNone/>
            </a:pPr>
            <a:r>
              <a:rPr lang="en-GB" dirty="0"/>
              <a:t>Stress system</a:t>
            </a:r>
          </a:p>
          <a:p>
            <a:pPr marL="1143000" lvl="2" indent="0">
              <a:buFontTx/>
              <a:buNone/>
            </a:pPr>
            <a:r>
              <a:rPr lang="en-GB" dirty="0"/>
              <a:t>Measure interrupt latency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nRF</a:t>
            </a:r>
            <a:r>
              <a:rPr lang="en-GB" dirty="0"/>
              <a:t> Connect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Emulate central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Provide by </a:t>
            </a:r>
            <a:r>
              <a:rPr lang="en-GB" dirty="0" err="1"/>
              <a:t>nordic</a:t>
            </a:r>
            <a:endParaRPr lang="en-GB" dirty="0"/>
          </a:p>
          <a:p>
            <a:pPr marL="742950" lvl="1" indent="0">
              <a:buFontTx/>
              <a:buNone/>
            </a:pPr>
            <a:endParaRPr lang="en-GB" dirty="0"/>
          </a:p>
          <a:p>
            <a:pPr marL="742950" lvl="1" indent="0">
              <a:buFontTx/>
              <a:buNone/>
            </a:pPr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740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Extension Board</a:t>
            </a:r>
          </a:p>
          <a:p>
            <a:pPr marL="742950" lvl="1" indent="0">
              <a:buFontTx/>
              <a:buNone/>
            </a:pPr>
            <a:r>
              <a:rPr lang="en-GB" dirty="0"/>
              <a:t>Interrupt generator</a:t>
            </a:r>
          </a:p>
          <a:p>
            <a:pPr marL="1143000" lvl="2" indent="0">
              <a:buFontTx/>
              <a:buNone/>
            </a:pPr>
            <a:r>
              <a:rPr lang="en-GB" dirty="0"/>
              <a:t>Stress system</a:t>
            </a:r>
          </a:p>
          <a:p>
            <a:pPr marL="1143000" lvl="2" indent="0">
              <a:buFontTx/>
              <a:buNone/>
            </a:pPr>
            <a:r>
              <a:rPr lang="en-GB" dirty="0"/>
              <a:t>Measure interrupt latency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Peripheral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Emulate sensors</a:t>
            </a:r>
          </a:p>
          <a:p>
            <a:pPr marL="914400" lvl="1" indent="-171450">
              <a:buFontTx/>
              <a:buChar char="-"/>
            </a:pPr>
            <a:r>
              <a:rPr lang="en-GB" dirty="0"/>
              <a:t>8 max SoftDevice connections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nRF52840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more features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dirty="0"/>
              <a:t>Power Profiler Kit </a:t>
            </a:r>
          </a:p>
          <a:p>
            <a:pPr marL="914400" lvl="1" indent="-171450">
              <a:buFontTx/>
              <a:buChar char="-"/>
            </a:pPr>
            <a:r>
              <a:rPr lang="nb-NO" dirty="0"/>
              <a:t>Developed by nordic</a:t>
            </a:r>
          </a:p>
          <a:p>
            <a:pPr marL="914400" lvl="1" indent="-171450">
              <a:buFontTx/>
              <a:buChar char="-"/>
            </a:pPr>
            <a:r>
              <a:rPr lang="nb-NO" dirty="0"/>
              <a:t>performant</a:t>
            </a:r>
            <a:r>
              <a:rPr lang="nb-NO" baseline="0" dirty="0"/>
              <a:t> and easily use</a:t>
            </a:r>
          </a:p>
          <a:p>
            <a:pPr marL="742950" lvl="1" indent="0">
              <a:buFontTx/>
              <a:buNone/>
            </a:pPr>
            <a:endParaRPr lang="nb-NO" baseline="0" dirty="0"/>
          </a:p>
          <a:p>
            <a:pPr marL="171450" indent="-171450">
              <a:buFontTx/>
              <a:buChar char="-"/>
            </a:pPr>
            <a:r>
              <a:rPr lang="nb-NO" baseline="0" dirty="0"/>
              <a:t>Extension Board</a:t>
            </a:r>
          </a:p>
          <a:p>
            <a:pPr marL="914400" lvl="1" indent="-171450">
              <a:buFontTx/>
              <a:buChar char="-"/>
            </a:pPr>
            <a:r>
              <a:rPr lang="nb-NO" baseline="0" dirty="0"/>
              <a:t>Accelerometer A/D Converter</a:t>
            </a:r>
          </a:p>
          <a:p>
            <a:pPr marL="1314450" lvl="2" indent="-171450">
              <a:buFontTx/>
              <a:buChar char="-"/>
            </a:pPr>
            <a:r>
              <a:rPr lang="nb-NO" baseline="0" dirty="0"/>
              <a:t> use serial communication</a:t>
            </a:r>
          </a:p>
          <a:p>
            <a:pPr marL="1314450" lvl="2" indent="-171450">
              <a:buFontTx/>
              <a:buChar char="-"/>
            </a:pPr>
            <a:endParaRPr lang="nb-NO" baseline="0" dirty="0"/>
          </a:p>
          <a:p>
            <a:pPr marL="914400" lvl="1" indent="-171450">
              <a:buFontTx/>
              <a:buChar char="-"/>
            </a:pPr>
            <a:r>
              <a:rPr lang="nb-NO" baseline="0" dirty="0"/>
              <a:t>Interrupt generator</a:t>
            </a:r>
          </a:p>
          <a:p>
            <a:pPr marL="1314450" lvl="2" indent="-171450">
              <a:buFontTx/>
              <a:buChar char="-"/>
            </a:pPr>
            <a:r>
              <a:rPr lang="nb-NO" baseline="0" dirty="0"/>
              <a:t>Programmable, precise frequency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686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361231" y="2231725"/>
            <a:ext cx="61206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400" b="1" dirty="0">
                <a:solidFill>
                  <a:schemeClr val="tx1"/>
                </a:solidFill>
              </a:rPr>
              <a:t>Nathan Loretan</a:t>
            </a:r>
          </a:p>
          <a:p>
            <a:r>
              <a:rPr lang="fr-CH" dirty="0">
                <a:solidFill>
                  <a:schemeClr val="tx1"/>
                </a:solidFill>
              </a:rPr>
              <a:t>August 2017</a:t>
            </a:r>
          </a:p>
          <a:p>
            <a:r>
              <a:rPr lang="fr-CH" dirty="0">
                <a:solidFill>
                  <a:schemeClr val="tx1"/>
                </a:solidFill>
              </a:rPr>
              <a:t>Trondheim, </a:t>
            </a:r>
            <a:r>
              <a:rPr lang="fr-CH" dirty="0" err="1">
                <a:solidFill>
                  <a:schemeClr val="tx1"/>
                </a:solidFill>
              </a:rPr>
              <a:t>Norway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Version 2.0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Analyse of Zephyr’s Performances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	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	source code updated until the start of measurements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peripherals, nRF52832 S132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Soft 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interrupt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Buttons &amp; </a:t>
            </a:r>
            <a:r>
              <a:rPr lang="en-GB" sz="2500" dirty="0" err="1"/>
              <a:t>Leds</a:t>
            </a: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7BD644C-DD0F-4DFF-AEEE-ECC3AE49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3" y="1307675"/>
            <a:ext cx="5410646" cy="38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9303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r>
              <a:rPr lang="en-GB" sz="2300" b="1" dirty="0"/>
              <a:t>Not Connected</a:t>
            </a:r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  <a:p>
            <a:pPr marL="400050" lvl="1" indent="0"/>
            <a:r>
              <a:rPr lang="en-GB" sz="2300" b="1" dirty="0"/>
              <a:t>Connected</a:t>
            </a:r>
          </a:p>
          <a:p>
            <a:pPr marL="400050" lvl="1" indent="0"/>
            <a:endParaRPr lang="en-GB" sz="2300" b="1" dirty="0"/>
          </a:p>
          <a:p>
            <a:pPr marL="400050" lvl="1" indent="0"/>
            <a:endParaRPr lang="en-GB" sz="23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19" y="3865437"/>
            <a:ext cx="9163794" cy="18310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06" y="1392522"/>
            <a:ext cx="843375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9" y="1515668"/>
            <a:ext cx="7578851" cy="38126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87" y="1367879"/>
            <a:ext cx="2830184" cy="37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7" y="965407"/>
            <a:ext cx="3852450" cy="52381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4909" y="965407"/>
            <a:ext cx="4883465" cy="49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Central tested with 1, 4, 8 peripherals connected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2" y="1799927"/>
            <a:ext cx="6887079" cy="2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2AE53A-5B32-4E8A-AE39-42E15B3B1A5B}"/>
              </a:ext>
            </a:extLst>
          </p:cNvPr>
          <p:cNvSpPr txBox="1">
            <a:spLocks/>
          </p:cNvSpPr>
          <p:nvPr/>
        </p:nvSpPr>
        <p:spPr bwMode="auto">
          <a:xfrm>
            <a:off x="463198" y="1049221"/>
            <a:ext cx="10915257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1800" dirty="0"/>
              <a:t>Extension Board				  Peripheral					    Central</a:t>
            </a:r>
            <a:endParaRPr lang="en-GB" sz="1800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FD4C40-947C-4544-AF96-01930DC0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4" y="1367879"/>
            <a:ext cx="3278068" cy="33123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5C51E6-BA7E-4BB6-82E2-FB0507F6C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42" y="1373906"/>
            <a:ext cx="3319239" cy="41879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0F6B9E-262C-4D97-B8A5-FBA7D6E7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782" y="1367879"/>
            <a:ext cx="4608732" cy="41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F4E29B-25AD-4642-A4CD-C45426D3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23" y="1203943"/>
            <a:ext cx="6049863" cy="1679037"/>
          </a:xfrm>
          <a:prstGeom prst="rect">
            <a:avLst/>
          </a:prstGeom>
        </p:spPr>
      </p:pic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706352"/>
              </p:ext>
            </p:extLst>
          </p:nvPr>
        </p:nvGraphicFramePr>
        <p:xfrm>
          <a:off x="937295" y="3151127"/>
          <a:ext cx="10009112" cy="268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070592"/>
              </p:ext>
            </p:extLst>
          </p:nvPr>
        </p:nvGraphicFramePr>
        <p:xfrm>
          <a:off x="793279" y="1093787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962104"/>
              </p:ext>
            </p:extLst>
          </p:nvPr>
        </p:nvGraphicFramePr>
        <p:xfrm>
          <a:off x="793278" y="3404054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86260"/>
              </p:ext>
            </p:extLst>
          </p:nvPr>
        </p:nvGraphicFramePr>
        <p:xfrm>
          <a:off x="793279" y="959024"/>
          <a:ext cx="9432048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800915"/>
              </p:ext>
            </p:extLst>
          </p:nvPr>
        </p:nvGraphicFramePr>
        <p:xfrm>
          <a:off x="793279" y="2591959"/>
          <a:ext cx="9432047" cy="15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329112"/>
              </p:ext>
            </p:extLst>
          </p:nvPr>
        </p:nvGraphicFramePr>
        <p:xfrm>
          <a:off x="793279" y="4264559"/>
          <a:ext cx="9432047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57036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847513"/>
              </p:ext>
            </p:extLst>
          </p:nvPr>
        </p:nvGraphicFramePr>
        <p:xfrm>
          <a:off x="1235329" y="910664"/>
          <a:ext cx="9000000" cy="1674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662447"/>
              </p:ext>
            </p:extLst>
          </p:nvPr>
        </p:nvGraphicFramePr>
        <p:xfrm>
          <a:off x="1225327" y="4272120"/>
          <a:ext cx="9000000" cy="156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320852"/>
              </p:ext>
            </p:extLst>
          </p:nvPr>
        </p:nvGraphicFramePr>
        <p:xfrm>
          <a:off x="1231207" y="2604055"/>
          <a:ext cx="9000000" cy="158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95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Zephyr: 93µs	SD+SDK: 50µs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Zephyr RTOS performance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Satisfy the conditions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Near SD+SDK</a:t>
            </a:r>
            <a:endParaRPr lang="en-GB" sz="2500" dirty="0"/>
          </a:p>
          <a:p>
            <a:pPr marL="0" indent="0"/>
            <a:r>
              <a:rPr lang="en-GB" sz="2500" dirty="0"/>
              <a:t>+ Zephyr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Portable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System easily configurable</a:t>
            </a:r>
          </a:p>
          <a:p>
            <a:pPr marL="0" indent="0"/>
            <a:r>
              <a:rPr lang="en-GB" sz="2500" dirty="0"/>
              <a:t>+ SoftDevice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Certification Bluetooth Low Energy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21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Semiconductor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Specialized 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 System On Chip (SoC)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Bluetooth  &amp; Bluetooth Low Energy (BLE)</a:t>
            </a:r>
          </a:p>
          <a:p>
            <a:pPr>
              <a:buFont typeface="Calibri" panose="020F0502020204030204" pitchFamily="34" charset="0"/>
              <a:buChar char="‒"/>
            </a:pPr>
            <a:endParaRPr lang="en-GB" sz="2400" dirty="0"/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No final products but typically used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Wireless mobile phone accessories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Mouse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Keyboard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Wireless medical remote control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9F34505-A065-43BE-AAE8-B3FD831B7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17" y="431775"/>
            <a:ext cx="3429533" cy="1080120"/>
          </a:xfrm>
          <a:prstGeom prst="rect">
            <a:avLst/>
          </a:prstGeom>
        </p:spPr>
      </p:pic>
      <p:pic>
        <p:nvPicPr>
          <p:cNvPr id="3" name="Image 2" descr="Une image contenant texte,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8F053123-67DD-478D-BDF1-86587DBC2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88" y="2159967"/>
            <a:ext cx="3015021" cy="23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Customers use with Nordic SoC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protocol stack and API for Bluetooth 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API for GPIO,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400" dirty="0">
                <a:latin typeface="Calibri" panose="020F0502020204030204" pitchFamily="34" charset="0"/>
              </a:rPr>
              <a:t>But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RTOS in addition of SD and SDK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Nordic SoC have memory requirements to use complex RTOS</a:t>
            </a:r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99" y="163569"/>
            <a:ext cx="4109558" cy="156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07839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the behaviour of Zephyr with high BLE traffic</a:t>
            </a:r>
          </a:p>
          <a:p>
            <a:pPr marL="400050" lvl="1" indent="0"/>
            <a:endParaRPr lang="en-GB" sz="800" dirty="0"/>
          </a:p>
          <a:p>
            <a:pPr marL="0" indent="0"/>
            <a:r>
              <a:rPr lang="en-GB" sz="2400" dirty="0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Fix a bug  nRF5x SPI driver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Misunderstanding in API Documentation about sleep function</a:t>
            </a:r>
          </a:p>
          <a:p>
            <a:pPr marL="0" indent="0"/>
            <a:r>
              <a:rPr lang="en-GB" sz="2400" dirty="0"/>
              <a:t>Added for my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nRF52840 SPI2 Driver</a:t>
            </a:r>
          </a:p>
          <a:p>
            <a:pPr marL="914400" lvl="2" indent="0"/>
            <a:endParaRPr lang="en-GB" sz="2000" dirty="0"/>
          </a:p>
          <a:p>
            <a:pPr marL="0" indent="0"/>
            <a:endParaRPr lang="en-GB" sz="2400" dirty="0"/>
          </a:p>
          <a:p>
            <a:pPr marL="0" indent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Goals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Power Consumption</a:t>
            </a:r>
            <a:endParaRPr lang="en-GB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Bluetooth Low Energy Behaviour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Compare with Bare Metal system using Nordic SD+SDK</a:t>
            </a:r>
          </a:p>
          <a:p>
            <a:pPr marL="0" indent="0"/>
            <a:r>
              <a:rPr lang="en-GB" sz="2400" b="1" dirty="0">
                <a:solidFill>
                  <a:srgbClr val="FF0000"/>
                </a:solidFill>
              </a:rPr>
              <a:t>Important:</a:t>
            </a:r>
            <a:r>
              <a:rPr lang="en-GB" sz="2400" dirty="0"/>
              <a:t> </a:t>
            </a:r>
            <a:r>
              <a:rPr lang="en-GB" dirty="0"/>
              <a:t>not determine which one is the best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4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Create Application Peripheral and central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Use cases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Test cases</a:t>
            </a:r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6" y="1598408"/>
            <a:ext cx="10795785" cy="38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11" y="910664"/>
            <a:ext cx="10081924" cy="51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1010</TotalTime>
  <Words>947</Words>
  <Application>Microsoft Office PowerPoint</Application>
  <PresentationFormat>Personnalisé</PresentationFormat>
  <Paragraphs>440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Nathan Loretan</cp:lastModifiedBy>
  <cp:revision>1775</cp:revision>
  <cp:lastPrinted>2016-11-29T14:11:29Z</cp:lastPrinted>
  <dcterms:created xsi:type="dcterms:W3CDTF">2013-05-24T13:12:02Z</dcterms:created>
  <dcterms:modified xsi:type="dcterms:W3CDTF">2017-08-30T13:17:02Z</dcterms:modified>
</cp:coreProperties>
</file>