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6" r:id="rId1"/>
    <p:sldMasterId id="2147483674" r:id="rId2"/>
    <p:sldMasterId id="2147483712" r:id="rId3"/>
  </p:sldMasterIdLst>
  <p:notesMasterIdLst>
    <p:notesMasterId r:id="rId31"/>
  </p:notesMasterIdLst>
  <p:handoutMasterIdLst>
    <p:handoutMasterId r:id="rId32"/>
  </p:handoutMasterIdLst>
  <p:sldIdLst>
    <p:sldId id="362" r:id="rId4"/>
    <p:sldId id="363" r:id="rId5"/>
    <p:sldId id="378" r:id="rId6"/>
    <p:sldId id="384" r:id="rId7"/>
    <p:sldId id="393" r:id="rId8"/>
    <p:sldId id="387" r:id="rId9"/>
    <p:sldId id="375" r:id="rId10"/>
    <p:sldId id="365" r:id="rId11"/>
    <p:sldId id="366" r:id="rId12"/>
    <p:sldId id="373" r:id="rId13"/>
    <p:sldId id="374" r:id="rId14"/>
    <p:sldId id="368" r:id="rId15"/>
    <p:sldId id="389" r:id="rId16"/>
    <p:sldId id="396" r:id="rId17"/>
    <p:sldId id="395" r:id="rId18"/>
    <p:sldId id="390" r:id="rId19"/>
    <p:sldId id="392" r:id="rId20"/>
    <p:sldId id="386" r:id="rId21"/>
    <p:sldId id="376" r:id="rId22"/>
    <p:sldId id="381" r:id="rId23"/>
    <p:sldId id="385" r:id="rId24"/>
    <p:sldId id="369" r:id="rId25"/>
    <p:sldId id="382" r:id="rId26"/>
    <p:sldId id="379" r:id="rId27"/>
    <p:sldId id="380" r:id="rId28"/>
    <p:sldId id="377" r:id="rId29"/>
    <p:sldId id="370" r:id="rId30"/>
  </p:sldIdLst>
  <p:sldSz cx="11523663" cy="6480175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C2E5"/>
    <a:srgbClr val="28467C"/>
    <a:srgbClr val="233E6F"/>
    <a:srgbClr val="345EAA"/>
    <a:srgbClr val="3A68BC"/>
    <a:srgbClr val="4674C6"/>
    <a:srgbClr val="698ED1"/>
    <a:srgbClr val="6D91D1"/>
    <a:srgbClr val="3B6ABF"/>
    <a:srgbClr val="C93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 autoAdjust="0"/>
    <p:restoredTop sz="90981" autoAdjust="0"/>
  </p:normalViewPr>
  <p:slideViewPr>
    <p:cSldViewPr>
      <p:cViewPr varScale="1">
        <p:scale>
          <a:sx n="126" d="100"/>
          <a:sy n="126" d="100"/>
        </p:scale>
        <p:origin x="744" y="126"/>
      </p:cViewPr>
      <p:guideLst>
        <p:guide orient="horz" pos="1996"/>
        <p:guide pos="36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76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chelor\Bachelor\4_Measuremen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Compare Power Consumption, INterrupT AND Drivers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ExtBoard!$F$1</c:f>
              <c:strCache>
                <c:ptCount val="1"/>
                <c:pt idx="0">
                  <c:v>Zephyr, TIMER OFF, ACC /ADC OFF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ExtBoard!$G$2:$R$2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ExtBoard!$G$3:$R$3</c:f>
              <c:numCache>
                <c:formatCode>0</c:formatCode>
                <c:ptCount val="12"/>
                <c:pt idx="0">
                  <c:v>600</c:v>
                </c:pt>
                <c:pt idx="1">
                  <c:v>637</c:v>
                </c:pt>
                <c:pt idx="2">
                  <c:v>1330</c:v>
                </c:pt>
                <c:pt idx="3">
                  <c:v>2050</c:v>
                </c:pt>
                <c:pt idx="4">
                  <c:v>2970</c:v>
                </c:pt>
                <c:pt idx="5">
                  <c:v>3820</c:v>
                </c:pt>
                <c:pt idx="6">
                  <c:v>3510</c:v>
                </c:pt>
                <c:pt idx="7">
                  <c:v>4150</c:v>
                </c:pt>
                <c:pt idx="8">
                  <c:v>3510</c:v>
                </c:pt>
                <c:pt idx="9">
                  <c:v>4170</c:v>
                </c:pt>
                <c:pt idx="10">
                  <c:v>4260</c:v>
                </c:pt>
                <c:pt idx="11">
                  <c:v>5080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6C-44D1-AA9E-B6D4A17A2160}"/>
            </c:ext>
          </c:extLst>
        </c:ser>
        <c:ser>
          <c:idx val="1"/>
          <c:order val="1"/>
          <c:tx>
            <c:strRef>
              <c:f>ExtBoard!$F$37</c:f>
              <c:strCache>
                <c:ptCount val="1"/>
                <c:pt idx="0">
                  <c:v>SD+SDK, TIMER OFF, ACC /ADC OFF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ExtBoard!$G$38:$R$38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ExtBoard!$G$39:$R$39</c:f>
              <c:numCache>
                <c:formatCode>0</c:formatCode>
                <c:ptCount val="12"/>
                <c:pt idx="0">
                  <c:v>195</c:v>
                </c:pt>
                <c:pt idx="1">
                  <c:v>0</c:v>
                </c:pt>
                <c:pt idx="2">
                  <c:v>1440</c:v>
                </c:pt>
                <c:pt idx="3">
                  <c:v>2320</c:v>
                </c:pt>
                <c:pt idx="4">
                  <c:v>3580</c:v>
                </c:pt>
                <c:pt idx="5">
                  <c:v>4740</c:v>
                </c:pt>
                <c:pt idx="6">
                  <c:v>3980</c:v>
                </c:pt>
                <c:pt idx="7">
                  <c:v>4040</c:v>
                </c:pt>
                <c:pt idx="8">
                  <c:v>4200</c:v>
                </c:pt>
                <c:pt idx="9">
                  <c:v>4740</c:v>
                </c:pt>
                <c:pt idx="10">
                  <c:v>5140</c:v>
                </c:pt>
                <c:pt idx="11">
                  <c:v>4930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26C-44D1-AA9E-B6D4A17A2160}"/>
            </c:ext>
          </c:extLst>
        </c:ser>
        <c:ser>
          <c:idx val="2"/>
          <c:order val="2"/>
          <c:tx>
            <c:strRef>
              <c:f>ExtBoard!$F$28</c:f>
              <c:strCache>
                <c:ptCount val="1"/>
                <c:pt idx="0">
                  <c:v>Zephyr, TIMER ON, ACC /ADC ON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ExtBoard!$G$29:$R$29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ExtBoard!$G$30:$R$30</c:f>
              <c:numCache>
                <c:formatCode>0</c:formatCode>
                <c:ptCount val="12"/>
                <c:pt idx="0">
                  <c:v>1010</c:v>
                </c:pt>
                <c:pt idx="1">
                  <c:v>1110</c:v>
                </c:pt>
                <c:pt idx="2">
                  <c:v>1550</c:v>
                </c:pt>
                <c:pt idx="3">
                  <c:v>2400</c:v>
                </c:pt>
                <c:pt idx="4">
                  <c:v>3260</c:v>
                </c:pt>
                <c:pt idx="5">
                  <c:v>4070</c:v>
                </c:pt>
                <c:pt idx="6">
                  <c:v>3870</c:v>
                </c:pt>
                <c:pt idx="7">
                  <c:v>4470</c:v>
                </c:pt>
                <c:pt idx="8">
                  <c:v>4610</c:v>
                </c:pt>
                <c:pt idx="9">
                  <c:v>4140</c:v>
                </c:pt>
                <c:pt idx="10">
                  <c:v>5110</c:v>
                </c:pt>
                <c:pt idx="11">
                  <c:v>5510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26C-44D1-AA9E-B6D4A17A2160}"/>
            </c:ext>
          </c:extLst>
        </c:ser>
        <c:ser>
          <c:idx val="3"/>
          <c:order val="3"/>
          <c:tx>
            <c:strRef>
              <c:f>ExtBoard!$F$62</c:f>
              <c:strCache>
                <c:ptCount val="1"/>
                <c:pt idx="0">
                  <c:v>SD+SDK,  TIMER ON, ACC /ADC ON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ExtBoard!$G$63:$R$63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ExtBoard!$G$64:$R$64</c:f>
              <c:numCache>
                <c:formatCode>0</c:formatCode>
                <c:ptCount val="12"/>
                <c:pt idx="0">
                  <c:v>1120</c:v>
                </c:pt>
                <c:pt idx="1">
                  <c:v>1280</c:v>
                </c:pt>
                <c:pt idx="2">
                  <c:v>1890</c:v>
                </c:pt>
                <c:pt idx="3">
                  <c:v>2800</c:v>
                </c:pt>
                <c:pt idx="4">
                  <c:v>3790</c:v>
                </c:pt>
                <c:pt idx="5">
                  <c:v>4760</c:v>
                </c:pt>
                <c:pt idx="6">
                  <c:v>4320</c:v>
                </c:pt>
                <c:pt idx="7">
                  <c:v>4880</c:v>
                </c:pt>
                <c:pt idx="8">
                  <c:v>4960</c:v>
                </c:pt>
                <c:pt idx="9">
                  <c:v>4840</c:v>
                </c:pt>
                <c:pt idx="10">
                  <c:v>5260</c:v>
                </c:pt>
                <c:pt idx="11">
                  <c:v>5390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26C-44D1-AA9E-B6D4A17A2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42749840"/>
        <c:crosses val="autoZero"/>
        <c:crossBetween val="midCat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8 Peripherals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(Central!$M$213,Central!$M$246)</c:f>
              <c:numCache>
                <c:formatCode>0.0</c:formatCode>
                <c:ptCount val="2"/>
                <c:pt idx="0" formatCode="0.0000">
                  <c:v>30.109030000000001</c:v>
                </c:pt>
                <c:pt idx="1">
                  <c:v>44.302669999999999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6-4D86-BA3F-D74560CCFFB7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(Central!$M$229,Central!$M$262)</c:f>
              <c:numCache>
                <c:formatCode>0.0000</c:formatCode>
                <c:ptCount val="2"/>
                <c:pt idx="0">
                  <c:v>28.33475</c:v>
                </c:pt>
                <c:pt idx="1">
                  <c:v>28.33164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6-4D86-BA3F-D74560CCFFB7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(Central!$M$214,Central!$M$247)</c:f>
              <c:numCache>
                <c:formatCode>0.0000</c:formatCode>
                <c:ptCount val="2"/>
                <c:pt idx="0">
                  <c:v>23.533750000000001</c:v>
                </c:pt>
                <c:pt idx="1">
                  <c:v>40.706690000000002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6-4D86-BA3F-D74560CCFFB7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(Central!$M$230,Central!$M$263)</c:f>
              <c:numCache>
                <c:formatCode>0.0000</c:formatCode>
                <c:ptCount val="2"/>
                <c:pt idx="0">
                  <c:v>28.320250000000001</c:v>
                </c:pt>
                <c:pt idx="1">
                  <c:v>28.31925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66-4D86-BA3F-D74560CCFFB7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(Central!$M$215,Central!$M$248)</c:f>
              <c:numCache>
                <c:formatCode>0.0</c:formatCode>
                <c:ptCount val="2"/>
                <c:pt idx="0" formatCode="0.0000">
                  <c:v>37.395189999999999</c:v>
                </c:pt>
                <c:pt idx="1">
                  <c:v>47.298749999999998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66-4D86-BA3F-D74560CCFFB7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(Central!$M$231,Central!$M$264)</c:f>
              <c:numCache>
                <c:formatCode>0.0000</c:formatCode>
                <c:ptCount val="2"/>
                <c:pt idx="0">
                  <c:v>28.353750000000002</c:v>
                </c:pt>
                <c:pt idx="1">
                  <c:v>28.35125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66-4D86-BA3F-D74560CCFF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Peripheral</a:t>
            </a:r>
            <a:r>
              <a:rPr lang="nb-NO" sz="1000" baseline="0" dirty="0"/>
              <a:t> </a:t>
            </a:r>
            <a:r>
              <a:rPr lang="nb-NO" sz="1000" dirty="0"/>
              <a:t>Power Consumption when connected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Peripheral!$AM$23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Peripheral!$M$27:$X$27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Peripheral!$M$28:$X$28</c:f>
              <c:numCache>
                <c:formatCode>General</c:formatCode>
                <c:ptCount val="12"/>
                <c:pt idx="0">
                  <c:v>4070</c:v>
                </c:pt>
                <c:pt idx="1">
                  <c:v>4110</c:v>
                </c:pt>
                <c:pt idx="2">
                  <c:v>4520</c:v>
                </c:pt>
                <c:pt idx="3">
                  <c:v>5050</c:v>
                </c:pt>
                <c:pt idx="4">
                  <c:v>5570</c:v>
                </c:pt>
                <c:pt idx="5">
                  <c:v>6140</c:v>
                </c:pt>
                <c:pt idx="6">
                  <c:v>6070</c:v>
                </c:pt>
                <c:pt idx="7">
                  <c:v>6490</c:v>
                </c:pt>
                <c:pt idx="8">
                  <c:v>6720</c:v>
                </c:pt>
                <c:pt idx="9">
                  <c:v>6440</c:v>
                </c:pt>
                <c:pt idx="10">
                  <c:v>7030</c:v>
                </c:pt>
                <c:pt idx="11">
                  <c:v>7330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8E-4B05-BB31-4CE5A48C7FB9}"/>
            </c:ext>
          </c:extLst>
        </c:ser>
        <c:ser>
          <c:idx val="1"/>
          <c:order val="1"/>
          <c:tx>
            <c:strRef>
              <c:f>Peripheral!$AM$28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Peripheral!$M$40:$X$40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Peripheral!$M$41:$X$41</c:f>
              <c:numCache>
                <c:formatCode>General</c:formatCode>
                <c:ptCount val="12"/>
                <c:pt idx="0">
                  <c:v>4700</c:v>
                </c:pt>
                <c:pt idx="1">
                  <c:v>4810</c:v>
                </c:pt>
                <c:pt idx="2">
                  <c:v>5300</c:v>
                </c:pt>
                <c:pt idx="3">
                  <c:v>5870</c:v>
                </c:pt>
                <c:pt idx="4">
                  <c:v>6500</c:v>
                </c:pt>
                <c:pt idx="5">
                  <c:v>7140</c:v>
                </c:pt>
                <c:pt idx="6">
                  <c:v>6940</c:v>
                </c:pt>
                <c:pt idx="7">
                  <c:v>7340</c:v>
                </c:pt>
                <c:pt idx="8">
                  <c:v>7450</c:v>
                </c:pt>
                <c:pt idx="9">
                  <c:v>7350</c:v>
                </c:pt>
                <c:pt idx="10">
                  <c:v>7590</c:v>
                </c:pt>
                <c:pt idx="11">
                  <c:v>7620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8E-4B05-BB31-4CE5A48C7FB9}"/>
            </c:ext>
          </c:extLst>
        </c:ser>
        <c:ser>
          <c:idx val="2"/>
          <c:order val="2"/>
          <c:tx>
            <c:strRef>
              <c:f>Peripheral!$AM$24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Peripheral!$M$53:$X$53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Peripheral!$M$54:$X$54</c:f>
              <c:numCache>
                <c:formatCode>General</c:formatCode>
                <c:ptCount val="12"/>
                <c:pt idx="0">
                  <c:v>2440</c:v>
                </c:pt>
                <c:pt idx="1">
                  <c:v>2530</c:v>
                </c:pt>
                <c:pt idx="2">
                  <c:v>2880</c:v>
                </c:pt>
                <c:pt idx="3">
                  <c:v>3500</c:v>
                </c:pt>
                <c:pt idx="4">
                  <c:v>4190</c:v>
                </c:pt>
                <c:pt idx="5">
                  <c:v>4900</c:v>
                </c:pt>
                <c:pt idx="6">
                  <c:v>4750</c:v>
                </c:pt>
                <c:pt idx="7">
                  <c:v>5280</c:v>
                </c:pt>
                <c:pt idx="8">
                  <c:v>5530</c:v>
                </c:pt>
                <c:pt idx="9">
                  <c:v>5050</c:v>
                </c:pt>
                <c:pt idx="10">
                  <c:v>5870</c:v>
                </c:pt>
                <c:pt idx="11">
                  <c:v>6250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8E-4B05-BB31-4CE5A48C7FB9}"/>
            </c:ext>
          </c:extLst>
        </c:ser>
        <c:ser>
          <c:idx val="3"/>
          <c:order val="3"/>
          <c:tx>
            <c:strRef>
              <c:f>Peripheral!$AM$29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Peripheral!$M$66:$X$66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Peripheral!$M$67:$X$67</c:f>
              <c:numCache>
                <c:formatCode>General</c:formatCode>
                <c:ptCount val="12"/>
                <c:pt idx="0">
                  <c:v>2530</c:v>
                </c:pt>
                <c:pt idx="1">
                  <c:v>2860</c:v>
                </c:pt>
                <c:pt idx="2">
                  <c:v>3290</c:v>
                </c:pt>
                <c:pt idx="3">
                  <c:v>3970</c:v>
                </c:pt>
                <c:pt idx="4">
                  <c:v>4780</c:v>
                </c:pt>
                <c:pt idx="5">
                  <c:v>5650</c:v>
                </c:pt>
                <c:pt idx="6">
                  <c:v>5270</c:v>
                </c:pt>
                <c:pt idx="7">
                  <c:v>5800</c:v>
                </c:pt>
                <c:pt idx="8">
                  <c:v>5980</c:v>
                </c:pt>
                <c:pt idx="9">
                  <c:v>5780</c:v>
                </c:pt>
                <c:pt idx="10">
                  <c:v>6100</c:v>
                </c:pt>
                <c:pt idx="11">
                  <c:v>6070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8E-4B05-BB31-4CE5A48C7FB9}"/>
            </c:ext>
          </c:extLst>
        </c:ser>
        <c:ser>
          <c:idx val="4"/>
          <c:order val="4"/>
          <c:tx>
            <c:strRef>
              <c:f>Peripheral!$AM$25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3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Peripheral!$M$79:$X$79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Peripheral!$M$80:$X$80</c:f>
              <c:numCache>
                <c:formatCode>General</c:formatCode>
                <c:ptCount val="12"/>
                <c:pt idx="0">
                  <c:v>1450</c:v>
                </c:pt>
                <c:pt idx="1">
                  <c:v>1540</c:v>
                </c:pt>
                <c:pt idx="2">
                  <c:v>1940</c:v>
                </c:pt>
                <c:pt idx="3">
                  <c:v>2660</c:v>
                </c:pt>
                <c:pt idx="4">
                  <c:v>3530</c:v>
                </c:pt>
                <c:pt idx="5">
                  <c:v>4260</c:v>
                </c:pt>
                <c:pt idx="6">
                  <c:v>4050</c:v>
                </c:pt>
                <c:pt idx="7">
                  <c:v>4610</c:v>
                </c:pt>
                <c:pt idx="8">
                  <c:v>4860</c:v>
                </c:pt>
                <c:pt idx="9">
                  <c:v>4340</c:v>
                </c:pt>
                <c:pt idx="10">
                  <c:v>5240</c:v>
                </c:pt>
                <c:pt idx="11">
                  <c:v>5630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C8E-4B05-BB31-4CE5A48C7FB9}"/>
            </c:ext>
          </c:extLst>
        </c:ser>
        <c:ser>
          <c:idx val="5"/>
          <c:order val="5"/>
          <c:tx>
            <c:strRef>
              <c:f>Peripheral!$AM$30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Peripheral!$M$92:$X$92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Peripheral!$M$93:$X$93</c:f>
              <c:numCache>
                <c:formatCode>General</c:formatCode>
                <c:ptCount val="12"/>
                <c:pt idx="0">
                  <c:v>1700</c:v>
                </c:pt>
                <c:pt idx="1">
                  <c:v>1790</c:v>
                </c:pt>
                <c:pt idx="2">
                  <c:v>2130</c:v>
                </c:pt>
                <c:pt idx="3">
                  <c:v>2980</c:v>
                </c:pt>
                <c:pt idx="4">
                  <c:v>3940</c:v>
                </c:pt>
                <c:pt idx="5">
                  <c:v>4950</c:v>
                </c:pt>
                <c:pt idx="6">
                  <c:v>4450</c:v>
                </c:pt>
                <c:pt idx="7">
                  <c:v>5020</c:v>
                </c:pt>
                <c:pt idx="8">
                  <c:v>5170</c:v>
                </c:pt>
                <c:pt idx="9">
                  <c:v>4990</c:v>
                </c:pt>
                <c:pt idx="10">
                  <c:v>5410</c:v>
                </c:pt>
                <c:pt idx="11">
                  <c:v>5400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C8E-4B05-BB31-4CE5A48C7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42749840"/>
        <c:crosses val="autoZero"/>
        <c:crossBetween val="midCat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Central </a:t>
            </a:r>
            <a:r>
              <a:rPr lang="nb-NO" sz="1000" b="1" i="0" u="none" strike="noStrike" cap="all" normalizeH="0" baseline="0" dirty="0">
                <a:effectLst/>
              </a:rPr>
              <a:t>Power Consumption</a:t>
            </a:r>
            <a:r>
              <a:rPr lang="nb-NO" sz="1000" dirty="0"/>
              <a:t> when connected to 1 Peripheral </a:t>
            </a:r>
          </a:p>
        </c:rich>
      </c:tx>
      <c:layout>
        <c:manualLayout>
          <c:xMode val="edge"/>
          <c:yMode val="edge"/>
          <c:x val="0.16662257495590829"/>
          <c:y val="1.967051880993361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530390946502058E-2"/>
          <c:y val="0.16230317460317462"/>
          <c:w val="0.70931872427983544"/>
          <c:h val="0.62006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Central!$AI$24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Central!$M$35:$X$35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Central!$M$36:$X$36</c:f>
              <c:numCache>
                <c:formatCode>General</c:formatCode>
                <c:ptCount val="12"/>
                <c:pt idx="0">
                  <c:v>4900</c:v>
                </c:pt>
                <c:pt idx="1">
                  <c:v>4940</c:v>
                </c:pt>
                <c:pt idx="2">
                  <c:v>5470</c:v>
                </c:pt>
                <c:pt idx="3">
                  <c:v>6200</c:v>
                </c:pt>
                <c:pt idx="4">
                  <c:v>7080</c:v>
                </c:pt>
                <c:pt idx="5">
                  <c:v>7970</c:v>
                </c:pt>
                <c:pt idx="6">
                  <c:v>7680</c:v>
                </c:pt>
                <c:pt idx="7">
                  <c:v>8250</c:v>
                </c:pt>
                <c:pt idx="8">
                  <c:v>8060</c:v>
                </c:pt>
                <c:pt idx="9">
                  <c:v>8270</c:v>
                </c:pt>
                <c:pt idx="10">
                  <c:v>8540</c:v>
                </c:pt>
                <c:pt idx="11">
                  <c:v>8860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90-4F65-979B-2C63FFA31CB5}"/>
            </c:ext>
          </c:extLst>
        </c:ser>
        <c:ser>
          <c:idx val="1"/>
          <c:order val="1"/>
          <c:tx>
            <c:strRef>
              <c:f>Central!$AI$29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Central!$M$52:$X$52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Central!$M$53:$X$53</c:f>
              <c:numCache>
                <c:formatCode>General</c:formatCode>
                <c:ptCount val="12"/>
                <c:pt idx="0">
                  <c:v>5530</c:v>
                </c:pt>
                <c:pt idx="1">
                  <c:v>5620</c:v>
                </c:pt>
                <c:pt idx="2">
                  <c:v>6050</c:v>
                </c:pt>
                <c:pt idx="3">
                  <c:v>6650</c:v>
                </c:pt>
                <c:pt idx="4">
                  <c:v>7310</c:v>
                </c:pt>
                <c:pt idx="5">
                  <c:v>7990</c:v>
                </c:pt>
                <c:pt idx="6">
                  <c:v>7680</c:v>
                </c:pt>
                <c:pt idx="7">
                  <c:v>7960</c:v>
                </c:pt>
                <c:pt idx="8">
                  <c:v>8050</c:v>
                </c:pt>
                <c:pt idx="9">
                  <c:v>8220</c:v>
                </c:pt>
                <c:pt idx="10">
                  <c:v>8450</c:v>
                </c:pt>
                <c:pt idx="11">
                  <c:v>8450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90-4F65-979B-2C63FFA31CB5}"/>
            </c:ext>
          </c:extLst>
        </c:ser>
        <c:ser>
          <c:idx val="2"/>
          <c:order val="2"/>
          <c:tx>
            <c:strRef>
              <c:f>Central!$AI$25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Central!$M$68:$X$68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Central!$M$69:$W$69</c:f>
              <c:numCache>
                <c:formatCode>General</c:formatCode>
                <c:ptCount val="11"/>
                <c:pt idx="0">
                  <c:v>2600</c:v>
                </c:pt>
                <c:pt idx="1">
                  <c:v>2670</c:v>
                </c:pt>
                <c:pt idx="2">
                  <c:v>3030</c:v>
                </c:pt>
                <c:pt idx="3">
                  <c:v>3540</c:v>
                </c:pt>
                <c:pt idx="4">
                  <c:v>4210</c:v>
                </c:pt>
                <c:pt idx="5">
                  <c:v>4910</c:v>
                </c:pt>
                <c:pt idx="6">
                  <c:v>4650</c:v>
                </c:pt>
                <c:pt idx="7">
                  <c:v>5170</c:v>
                </c:pt>
                <c:pt idx="8">
                  <c:v>4860</c:v>
                </c:pt>
                <c:pt idx="9">
                  <c:v>5260</c:v>
                </c:pt>
                <c:pt idx="10">
                  <c:v>5310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590-4F65-979B-2C63FFA31CB5}"/>
            </c:ext>
          </c:extLst>
        </c:ser>
        <c:ser>
          <c:idx val="3"/>
          <c:order val="3"/>
          <c:tx>
            <c:strRef>
              <c:f>Central!$AI$30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Central!$M$86:$X$86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Central!$M$87:$X$87</c:f>
              <c:numCache>
                <c:formatCode>General</c:formatCode>
                <c:ptCount val="12"/>
                <c:pt idx="0">
                  <c:v>2610</c:v>
                </c:pt>
                <c:pt idx="1">
                  <c:v>2690</c:v>
                </c:pt>
                <c:pt idx="2">
                  <c:v>3170</c:v>
                </c:pt>
                <c:pt idx="3">
                  <c:v>3770</c:v>
                </c:pt>
                <c:pt idx="4">
                  <c:v>4720</c:v>
                </c:pt>
                <c:pt idx="5">
                  <c:v>5660</c:v>
                </c:pt>
                <c:pt idx="6">
                  <c:v>5120</c:v>
                </c:pt>
                <c:pt idx="7">
                  <c:v>5160</c:v>
                </c:pt>
                <c:pt idx="8">
                  <c:v>5400</c:v>
                </c:pt>
                <c:pt idx="9">
                  <c:v>5740</c:v>
                </c:pt>
                <c:pt idx="10">
                  <c:v>6070</c:v>
                </c:pt>
                <c:pt idx="11">
                  <c:v>5860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590-4F65-979B-2C63FFA31CB5}"/>
            </c:ext>
          </c:extLst>
        </c:ser>
        <c:ser>
          <c:idx val="4"/>
          <c:order val="4"/>
          <c:tx>
            <c:strRef>
              <c:f>Central!$AI$26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3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Central!$M$102:$X$102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Central!$M$103:$X$103</c:f>
              <c:numCache>
                <c:formatCode>General</c:formatCode>
                <c:ptCount val="12"/>
                <c:pt idx="0">
                  <c:v>1400</c:v>
                </c:pt>
                <c:pt idx="1">
                  <c:v>1400</c:v>
                </c:pt>
                <c:pt idx="2">
                  <c:v>1870</c:v>
                </c:pt>
                <c:pt idx="3">
                  <c:v>2450</c:v>
                </c:pt>
                <c:pt idx="4">
                  <c:v>3270</c:v>
                </c:pt>
                <c:pt idx="5">
                  <c:v>4110</c:v>
                </c:pt>
                <c:pt idx="6">
                  <c:v>3780</c:v>
                </c:pt>
                <c:pt idx="7">
                  <c:v>4350</c:v>
                </c:pt>
                <c:pt idx="8">
                  <c:v>4510</c:v>
                </c:pt>
                <c:pt idx="9">
                  <c:v>4540</c:v>
                </c:pt>
                <c:pt idx="10">
                  <c:v>4520</c:v>
                </c:pt>
                <c:pt idx="11">
                  <c:v>5240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590-4F65-979B-2C63FFA31CB5}"/>
            </c:ext>
          </c:extLst>
        </c:ser>
        <c:ser>
          <c:idx val="5"/>
          <c:order val="5"/>
          <c:tx>
            <c:strRef>
              <c:f>Central!$AI$31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Central!$M$119:$X$119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Central!$M$120:$X$120</c:f>
              <c:numCache>
                <c:formatCode>General</c:formatCode>
                <c:ptCount val="12"/>
                <c:pt idx="0">
                  <c:v>926</c:v>
                </c:pt>
                <c:pt idx="1">
                  <c:v>1030</c:v>
                </c:pt>
                <c:pt idx="2">
                  <c:v>1760</c:v>
                </c:pt>
                <c:pt idx="3">
                  <c:v>2550</c:v>
                </c:pt>
                <c:pt idx="4">
                  <c:v>3750</c:v>
                </c:pt>
                <c:pt idx="5">
                  <c:v>4850</c:v>
                </c:pt>
                <c:pt idx="6">
                  <c:v>4180</c:v>
                </c:pt>
                <c:pt idx="7">
                  <c:v>4110</c:v>
                </c:pt>
                <c:pt idx="8">
                  <c:v>4430</c:v>
                </c:pt>
                <c:pt idx="9">
                  <c:v>4880</c:v>
                </c:pt>
                <c:pt idx="10">
                  <c:v>5280</c:v>
                </c:pt>
                <c:pt idx="11">
                  <c:v>4910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590-4F65-979B-2C63FFA31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427498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of the extension board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ExtBoard!$Q$72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(ExtBoard!$J$6,ExtBoard!$J$15,ExtBoard!$J$33)</c:f>
              <c:numCache>
                <c:formatCode>0.00</c:formatCode>
                <c:ptCount val="3"/>
                <c:pt idx="0">
                  <c:v>7.0772466666666674</c:v>
                </c:pt>
                <c:pt idx="1">
                  <c:v>14.967333333333334</c:v>
                </c:pt>
                <c:pt idx="2">
                  <c:v>14.868066666666666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ECB-A189-D193044BA42E}"/>
            </c:ext>
          </c:extLst>
        </c:ser>
        <c:ser>
          <c:idx val="1"/>
          <c:order val="1"/>
          <c:tx>
            <c:strRef>
              <c:f>ExtBoard!$Q$76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(ExtBoard!$J$41,ExtBoard!$J$49,ExtBoard!$J$66)</c:f>
              <c:numCache>
                <c:formatCode>0.00</c:formatCode>
                <c:ptCount val="3"/>
                <c:pt idx="0">
                  <c:v>6.5961533333333335</c:v>
                </c:pt>
                <c:pt idx="1">
                  <c:v>6.8339999999999996</c:v>
                </c:pt>
                <c:pt idx="2">
                  <c:v>6.4533333333333331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A-4ECB-A189-D193044BA42E}"/>
            </c:ext>
          </c:extLst>
        </c:ser>
        <c:ser>
          <c:idx val="2"/>
          <c:order val="2"/>
          <c:tx>
            <c:strRef>
              <c:f>ExtBoard!$Q$73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(ExtBoard!$J$7,ExtBoard!$J$16,ExtBoard!$J$34)</c:f>
              <c:numCache>
                <c:formatCode>0.00</c:formatCode>
                <c:ptCount val="3"/>
                <c:pt idx="0">
                  <c:v>6.770833333333333</c:v>
                </c:pt>
                <c:pt idx="1">
                  <c:v>7.0798333333333332</c:v>
                </c:pt>
                <c:pt idx="2">
                  <c:v>7.436583333333334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A-4ECB-A189-D193044BA42E}"/>
            </c:ext>
          </c:extLst>
        </c:ser>
        <c:ser>
          <c:idx val="3"/>
          <c:order val="3"/>
          <c:tx>
            <c:strRef>
              <c:f>ExtBoard!$Q$77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(ExtBoard!$J$42,ExtBoard!$J$50,ExtBoard!$J$67)</c:f>
              <c:numCache>
                <c:formatCode>0.00</c:formatCode>
                <c:ptCount val="3"/>
                <c:pt idx="0">
                  <c:v>6.541666666666667</c:v>
                </c:pt>
                <c:pt idx="1">
                  <c:v>6.4163333333333341</c:v>
                </c:pt>
                <c:pt idx="2">
                  <c:v>6.2913333333333341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A-4ECB-A189-D193044BA42E}"/>
            </c:ext>
          </c:extLst>
        </c:ser>
        <c:ser>
          <c:idx val="4"/>
          <c:order val="4"/>
          <c:tx>
            <c:strRef>
              <c:f>ExtBoard!$Q$74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(ExtBoard!$J$8,ExtBoard!$J$17,ExtBoard!$J$35)</c:f>
              <c:numCache>
                <c:formatCode>0.00</c:formatCode>
                <c:ptCount val="3"/>
                <c:pt idx="0">
                  <c:v>10.666666666666666</c:v>
                </c:pt>
                <c:pt idx="1">
                  <c:v>16.584</c:v>
                </c:pt>
                <c:pt idx="2">
                  <c:v>24.542000000000002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3A-4ECB-A189-D193044BA42E}"/>
            </c:ext>
          </c:extLst>
        </c:ser>
        <c:ser>
          <c:idx val="5"/>
          <c:order val="5"/>
          <c:tx>
            <c:strRef>
              <c:f>ExtBoard!$Q$78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(ExtBoard!$J$43,ExtBoard!$J$51,ExtBoard!$J$68)</c:f>
              <c:numCache>
                <c:formatCode>0.00</c:formatCode>
                <c:ptCount val="3"/>
                <c:pt idx="0">
                  <c:v>6.729166666666667</c:v>
                </c:pt>
                <c:pt idx="1">
                  <c:v>10.563000000000001</c:v>
                </c:pt>
                <c:pt idx="2">
                  <c:v>13.624333333333333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3A-4ECB-A189-D193044BA4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 of the peripheral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CA-4E93-B3C8-19A9438E94AE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CA-4E93-B3C8-19A9438E94AE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CA-4E93-B3C8-19A9438E94AE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CA-4E93-B3C8-19A9438E94AE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CA-4E93-B3C8-19A9438E94AE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CA-4E93-B3C8-19A9438E94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Interrupt Latency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C-449E-BDB6-FBAA53CAB1BD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AC-449E-BDB6-FBAA53CAB1BD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AC-449E-BDB6-FBAA53CAB1BD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AC-449E-BDB6-FBAA53CAB1BD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AC-449E-BDB6-FBAA53CAB1BD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AC-449E-BDB6-FBAA53CAB1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Stack Propagation</a:t>
            </a:r>
            <a:r>
              <a:rPr lang="nb-NO" sz="1000" baseline="0"/>
              <a:t> delay</a:t>
            </a:r>
            <a:endParaRPr lang="nb-NO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(Peripheral!$M$35,Peripheral!$M$61,Peripheral!$M$87)</c:f>
              <c:numCache>
                <c:formatCode>0.00</c:formatCode>
                <c:ptCount val="3"/>
                <c:pt idx="0">
                  <c:v>95.5</c:v>
                </c:pt>
                <c:pt idx="1">
                  <c:v>91.692499999999995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9-4493-915F-CF570DF279DA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(Peripheral!$M$47,Peripheral!$M$73,Peripheral!$M$99)</c:f>
              <c:numCache>
                <c:formatCode>0.00</c:formatCode>
                <c:ptCount val="3"/>
                <c:pt idx="0">
                  <c:v>56.985100000000003</c:v>
                </c:pt>
                <c:pt idx="1">
                  <c:v>45.405200000000001</c:v>
                </c:pt>
                <c:pt idx="2">
                  <c:v>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9-4493-915F-CF570DF279DA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(Peripheral!$M$36,Peripheral!$M$62,Peripheral!$M$88)</c:f>
              <c:numCache>
                <c:formatCode>0.00</c:formatCode>
                <c:ptCount val="3"/>
                <c:pt idx="0">
                  <c:v>81.7</c:v>
                </c:pt>
                <c:pt idx="1">
                  <c:v>81.6875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D9-4493-915F-CF570DF279DA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(Peripheral!$M$48,Peripheral!$M$74,Peripheral!$M$100)</c:f>
              <c:numCache>
                <c:formatCode>0.00</c:formatCode>
                <c:ptCount val="3"/>
                <c:pt idx="0">
                  <c:v>43.125</c:v>
                </c:pt>
                <c:pt idx="1">
                  <c:v>35.200000000000003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D9-4493-915F-CF570DF279DA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(Peripheral!$M$37,Peripheral!$M$63,Peripheral!$M$89)</c:f>
              <c:numCache>
                <c:formatCode>0.00</c:formatCode>
                <c:ptCount val="3"/>
                <c:pt idx="0">
                  <c:v>256</c:v>
                </c:pt>
                <c:pt idx="1">
                  <c:v>222.18799999999999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D9-4493-915F-CF570DF279DA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(Peripheral!$M$49,Peripheral!$M$75,Peripheral!$M$101)</c:f>
              <c:numCache>
                <c:formatCode>0.00</c:formatCode>
                <c:ptCount val="3"/>
                <c:pt idx="0">
                  <c:v>241.875</c:v>
                </c:pt>
                <c:pt idx="1">
                  <c:v>53.76</c:v>
                </c:pt>
                <c:pt idx="2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D9-4493-915F-CF570DF279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Delay [Us]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1 Peripherals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603211111111112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(Central!$M$47,Central!$M$80,Central!$M$114)</c:f>
              <c:numCache>
                <c:formatCode>0.0000</c:formatCode>
                <c:ptCount val="3"/>
                <c:pt idx="0">
                  <c:v>5.9709500000000002</c:v>
                </c:pt>
                <c:pt idx="1">
                  <c:v>9.2543500000000005</c:v>
                </c:pt>
                <c:pt idx="2">
                  <c:v>21.457439999999998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B-45FB-A5E4-5758A025812C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(Central!$M$63,Central!$M$97,Central!$M$130)</c:f>
              <c:numCache>
                <c:formatCode>0.0000</c:formatCode>
                <c:ptCount val="3"/>
                <c:pt idx="0">
                  <c:v>1.7401</c:v>
                </c:pt>
                <c:pt idx="1">
                  <c:v>2.0808200000000001</c:v>
                </c:pt>
                <c:pt idx="2">
                  <c:v>2.0802200000000002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B-45FB-A5E4-5758A025812C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(Central!$M$48,Central!$M$81,Central!$M$115)</c:f>
              <c:numCache>
                <c:formatCode>0.0000</c:formatCode>
                <c:ptCount val="3"/>
                <c:pt idx="0">
                  <c:v>5.88856</c:v>
                </c:pt>
                <c:pt idx="1">
                  <c:v>0.95655999999999997</c:v>
                </c:pt>
                <c:pt idx="2">
                  <c:v>18.121500000000001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B-45FB-A5E4-5758A025812C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(Central!$M$64,Central!$M$98,Central!$M$131)</c:f>
              <c:numCache>
                <c:formatCode>0.0000</c:formatCode>
                <c:ptCount val="3"/>
                <c:pt idx="0">
                  <c:v>0.9728</c:v>
                </c:pt>
                <c:pt idx="1">
                  <c:v>1.9681299999999999</c:v>
                </c:pt>
                <c:pt idx="2">
                  <c:v>2.0698699999999999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FB-45FB-A5E4-5758A025812C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(Central!$M$49,Central!$M$82,Central!$M$116)</c:f>
              <c:numCache>
                <c:formatCode>0.0</c:formatCode>
                <c:ptCount val="3"/>
                <c:pt idx="0" formatCode="0.0000">
                  <c:v>6.0458100000000004</c:v>
                </c:pt>
                <c:pt idx="1">
                  <c:v>37.510249999999999</c:v>
                </c:pt>
                <c:pt idx="2" formatCode="0.0000">
                  <c:v>24.761810000000001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FB-45FB-A5E4-5758A025812C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(Central!$M$65,Central!$M$99,Central!$M$132)</c:f>
              <c:numCache>
                <c:formatCode>0.0000</c:formatCode>
                <c:ptCount val="3"/>
                <c:pt idx="0">
                  <c:v>2.0869</c:v>
                </c:pt>
                <c:pt idx="1">
                  <c:v>2.1028799999999999</c:v>
                </c:pt>
                <c:pt idx="2">
                  <c:v>2.0868699999999998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FB-45FB-A5E4-5758A02581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Interval [ms]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4 Peripherals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5326555555555561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(Central!$M$147,Central!$M$180)</c:f>
              <c:numCache>
                <c:formatCode>0.0000</c:formatCode>
                <c:ptCount val="2"/>
                <c:pt idx="0">
                  <c:v>21.509399999999999</c:v>
                </c:pt>
                <c:pt idx="1">
                  <c:v>34.336370000000002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1-4330-AE27-4F8227C02311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(Central!$M$163,Central!$M$196)</c:f>
              <c:numCache>
                <c:formatCode>0.0000</c:formatCode>
                <c:ptCount val="2"/>
                <c:pt idx="0">
                  <c:v>13.3368</c:v>
                </c:pt>
                <c:pt idx="1">
                  <c:v>13.329610000000001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1-4330-AE27-4F8227C02311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(Central!$M$148,Central!$M$181)</c:f>
              <c:numCache>
                <c:formatCode>0.0000</c:formatCode>
                <c:ptCount val="2"/>
                <c:pt idx="0">
                  <c:v>15.265309999999999</c:v>
                </c:pt>
                <c:pt idx="1">
                  <c:v>31.309940000000001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1-4330-AE27-4F8227C02311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(Central!$M$164,Central!$M$197)</c:f>
              <c:numCache>
                <c:formatCode>0.0000</c:formatCode>
                <c:ptCount val="2"/>
                <c:pt idx="0">
                  <c:v>13.32044</c:v>
                </c:pt>
                <c:pt idx="1">
                  <c:v>13.320499999999999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B1-4330-AE27-4F8227C02311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(Central!$M$149,Central!$M$182)</c:f>
              <c:numCache>
                <c:formatCode>0.0000</c:formatCode>
                <c:ptCount val="2"/>
                <c:pt idx="0">
                  <c:v>28.49775</c:v>
                </c:pt>
                <c:pt idx="1">
                  <c:v>38.482500000000002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B1-4330-AE27-4F8227C02311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(Central!$M$165,Central!$M$198)</c:f>
              <c:numCache>
                <c:formatCode>0.0000</c:formatCode>
                <c:ptCount val="2"/>
                <c:pt idx="0">
                  <c:v>13.35375</c:v>
                </c:pt>
                <c:pt idx="1">
                  <c:v>13.337440000000001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B1-4330-AE27-4F8227C023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AB6A-EF2F-4B70-8D36-7297A3C8EB5E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320A-D463-4088-A78F-E514122085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93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3850443" y="1"/>
            <a:ext cx="2942512" cy="49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" y="744538"/>
            <a:ext cx="659765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154"/>
            <a:ext cx="5428699" cy="44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50443" y="9428584"/>
            <a:ext cx="2936218" cy="48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B47368A1-340F-4E0A-A8DB-7BBEF4BAB3A0}" type="slidenum">
              <a:rPr lang="fr-CH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755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Exchange</a:t>
            </a:r>
            <a:r>
              <a:rPr lang="nb-NO" baseline="0" dirty="0" smtClean="0"/>
              <a:t> students, Switzerland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Collaboration with HES-SO &amp; Nordic, help from NTNU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Not technical presentation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Not vs,</a:t>
            </a:r>
            <a:r>
              <a:rPr lang="nb-NO" baseline="0" dirty="0" smtClean="0"/>
              <a:t> more compare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Me, no idea about Nordics components, Zephyr, SoftDevice, ...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7341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78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99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958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53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Examples</a:t>
            </a:r>
            <a:r>
              <a:rPr lang="nb-NO" baseline="0" dirty="0" smtClean="0"/>
              <a:t> from nRF5 SDK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Case 1,</a:t>
            </a:r>
            <a:r>
              <a:rPr lang="nb-NO" baseline="0" dirty="0" smtClean="0"/>
              <a:t> worst cases, central only one connection.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Case 2, save power, good throughput, 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Case 3, power more important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737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Interrupt increase until break</a:t>
            </a:r>
          </a:p>
        </p:txBody>
      </p:sp>
    </p:spTree>
    <p:extLst>
      <p:ext uri="{BB962C8B-B14F-4D97-AF65-F5344CB8AC3E}">
        <p14:creationId xmlns:p14="http://schemas.microsoft.com/office/powerpoint/2010/main" val="363580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 smtClean="0"/>
              <a:t>- Darker Zephyr</a:t>
            </a:r>
          </a:p>
          <a:p>
            <a:r>
              <a:rPr lang="nb-NO" baseline="0" dirty="0" smtClean="0"/>
              <a:t>- Lighter SDK+SD</a:t>
            </a:r>
          </a:p>
          <a:p>
            <a:r>
              <a:rPr lang="nb-NO" baseline="0" dirty="0" smtClean="0"/>
              <a:t>- Wrong sleep  first measurements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838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1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1520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Break frequency,</a:t>
            </a:r>
            <a:r>
              <a:rPr lang="nb-NO" baseline="0" dirty="0" smtClean="0"/>
              <a:t> higher, not important in this case because interrupt latency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99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850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Apache 2.0:</a:t>
            </a:r>
          </a:p>
          <a:p>
            <a:pPr lvl="0"/>
            <a:r>
              <a:rPr lang="en-GB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 all copies, modified or unmodified, are accompanied by a copy of the licence</a:t>
            </a:r>
            <a:endParaRPr lang="nb-NO" sz="1200" kern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 all modifications are clearly marked as being the work of the modifier</a:t>
            </a:r>
            <a:endParaRPr lang="nb-NO" sz="1200" kern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86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Measure important</a:t>
            </a:r>
            <a:r>
              <a:rPr lang="nb-NO" baseline="0" dirty="0" smtClean="0"/>
              <a:t> elements for embedded system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Not the Best, SD+SDK as Reference</a:t>
            </a:r>
          </a:p>
          <a:p>
            <a:pPr marL="171450" indent="-171450">
              <a:buFontTx/>
              <a:buChar char="-"/>
            </a:pP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Application,</a:t>
            </a:r>
            <a:r>
              <a:rPr lang="nb-NO" baseline="0" dirty="0" smtClean="0"/>
              <a:t> </a:t>
            </a:r>
          </a:p>
          <a:p>
            <a:pPr marL="742950" lvl="1" indent="0">
              <a:buFontTx/>
              <a:buNone/>
            </a:pPr>
            <a:r>
              <a:rPr lang="nb-NO" baseline="0" dirty="0" smtClean="0"/>
              <a:t>Peripherals, acquire data and central, receive data</a:t>
            </a:r>
          </a:p>
          <a:p>
            <a:pPr marL="742950" lvl="1" indent="0">
              <a:buFontTx/>
              <a:buNone/>
            </a:pPr>
            <a:r>
              <a:rPr lang="nb-NO" baseline="0" dirty="0" smtClean="0"/>
              <a:t>P&amp;C because maintain connection</a:t>
            </a:r>
          </a:p>
          <a:p>
            <a:pPr marL="742950" lvl="1" indent="0">
              <a:buFontTx/>
              <a:buNone/>
            </a:pPr>
            <a:r>
              <a:rPr lang="nb-NO" baseline="0" dirty="0" smtClean="0"/>
              <a:t>real condition</a:t>
            </a:r>
          </a:p>
          <a:p>
            <a:pPr marL="742950" lvl="1" indent="0">
              <a:buFontTx/>
              <a:buNone/>
            </a:pPr>
            <a:r>
              <a:rPr lang="nb-NO" baseline="0" dirty="0" smtClean="0"/>
              <a:t>acquire data from sensors</a:t>
            </a:r>
          </a:p>
          <a:p>
            <a:pPr marL="742950" lvl="1" indent="0">
              <a:buFontTx/>
              <a:buNone/>
            </a:pPr>
            <a:r>
              <a:rPr lang="nb-NO" baseline="0" dirty="0" smtClean="0"/>
              <a:t>Stress the systems</a:t>
            </a:r>
            <a:endParaRPr lang="nb-NO" dirty="0" smtClean="0"/>
          </a:p>
          <a:p>
            <a:pPr marL="171450" indent="-171450">
              <a:buFontTx/>
              <a:buChar char="-"/>
            </a:pP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Use</a:t>
            </a:r>
            <a:r>
              <a:rPr lang="nb-NO" baseline="0" dirty="0" smtClean="0"/>
              <a:t> cases for application, commnication with BLE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Test cases element enabled with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35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0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nRF52840,</a:t>
            </a:r>
            <a:r>
              <a:rPr lang="nb-NO" baseline="0" dirty="0" smtClean="0"/>
              <a:t> more features  to not be restricted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Power Profiler Kit, performant</a:t>
            </a:r>
            <a:r>
              <a:rPr lang="nb-NO" baseline="0" dirty="0" smtClean="0"/>
              <a:t> and easily use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Accelerometer A/D Converter, quickly implemented, use serial communication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Interrupt generator, stress and measure the interrupt latency</a:t>
            </a:r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686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E-Peripheral nRF52832,</a:t>
            </a:r>
            <a:r>
              <a:rPr lang="nb-NO" baseline="0" dirty="0" smtClean="0"/>
              <a:t> because possibility to have more</a:t>
            </a:r>
          </a:p>
        </p:txBody>
      </p:sp>
    </p:spTree>
    <p:extLst>
      <p:ext uri="{BB962C8B-B14F-4D97-AF65-F5344CB8AC3E}">
        <p14:creationId xmlns:p14="http://schemas.microsoft.com/office/powerpoint/2010/main" val="19520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Interval,</a:t>
            </a:r>
            <a:r>
              <a:rPr lang="nb-NO" baseline="0" dirty="0" smtClean="0"/>
              <a:t> define by Bluetooth core, work or not</a:t>
            </a:r>
          </a:p>
          <a:p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9160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72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94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9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371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77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48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052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68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159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2604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7745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22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342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345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773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599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1" y="5976391"/>
            <a:ext cx="1152247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A7A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87393" y="1295589"/>
            <a:ext cx="10945216" cy="46808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8688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458" y="1060529"/>
            <a:ext cx="86427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58" y="3403592"/>
            <a:ext cx="86427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6589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181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50" y="1615545"/>
            <a:ext cx="9939159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250" y="4336618"/>
            <a:ext cx="9939159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72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252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3854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5086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345010"/>
            <a:ext cx="9939159" cy="1252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53" y="1588543"/>
            <a:ext cx="487504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753" y="2367064"/>
            <a:ext cx="4875049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854" y="1588543"/>
            <a:ext cx="489905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3854" y="2367064"/>
            <a:ext cx="4899058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020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77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968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90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058" y="933026"/>
            <a:ext cx="5833854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491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9058" y="933026"/>
            <a:ext cx="5833854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3624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884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6621" y="345009"/>
            <a:ext cx="2484790" cy="549164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252" y="345009"/>
            <a:ext cx="7310324" cy="549164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4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48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6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0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09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00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33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9" y="252415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674814" y="6024240"/>
            <a:ext cx="27003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6048054"/>
            <a:ext cx="1169989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5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FE9E-6148-814E-A5CB-2DCD66C6722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2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252" y="345010"/>
            <a:ext cx="993915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252" y="1725046"/>
            <a:ext cx="993915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252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7214" y="6006163"/>
            <a:ext cx="388923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8587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890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145207" y="3888159"/>
            <a:ext cx="61206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dirty="0">
                <a:solidFill>
                  <a:schemeClr val="tx1"/>
                </a:solidFill>
              </a:rPr>
              <a:t>Nathan Loretan</a:t>
            </a:r>
            <a:endParaRPr lang="fr-CH" dirty="0">
              <a:solidFill>
                <a:schemeClr val="tx1"/>
              </a:solidFill>
            </a:endParaRPr>
          </a:p>
          <a:p>
            <a:r>
              <a:rPr lang="fr-CH" dirty="0">
                <a:solidFill>
                  <a:schemeClr val="tx1"/>
                </a:solidFill>
              </a:rPr>
              <a:t>August 2017</a:t>
            </a:r>
          </a:p>
          <a:p>
            <a:endParaRPr lang="fr-CH" b="1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Professor HES-SO:	 </a:t>
            </a:r>
            <a:r>
              <a:rPr lang="fr-CH" sz="1600" dirty="0" err="1">
                <a:solidFill>
                  <a:schemeClr val="tx1"/>
                </a:solidFill>
              </a:rPr>
              <a:t>Medard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Rieder</a:t>
            </a:r>
            <a:endParaRPr lang="fr-CH" sz="1600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Professor NTNU: 	Dag </a:t>
            </a:r>
            <a:r>
              <a:rPr lang="fr-CH" sz="1600" dirty="0" err="1">
                <a:solidFill>
                  <a:schemeClr val="tx1"/>
                </a:solidFill>
              </a:rPr>
              <a:t>Roar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Hjelme</a:t>
            </a:r>
            <a:endParaRPr lang="fr-CH" sz="1600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Contact at Nordic: 	</a:t>
            </a:r>
            <a:r>
              <a:rPr lang="fr-CH" sz="1600" dirty="0" err="1">
                <a:solidFill>
                  <a:schemeClr val="tx1"/>
                </a:solidFill>
              </a:rPr>
              <a:t>Torstein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Heggebo</a:t>
            </a:r>
            <a:endParaRPr lang="fr-CH" sz="1600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A56C41-08CD-4CD2-95C0-0A6320BD2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2303983"/>
            <a:ext cx="3024336" cy="8711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EE7CB2-216B-448C-813A-49653369B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3600127"/>
            <a:ext cx="2676523" cy="8429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44F2ED-18ED-46B4-BFB5-397EFCE507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5112295"/>
            <a:ext cx="3168352" cy="601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CB0CAC-8657-41A2-9B89-4F6CF040FE8E}"/>
              </a:ext>
            </a:extLst>
          </p:cNvPr>
          <p:cNvSpPr/>
          <p:nvPr/>
        </p:nvSpPr>
        <p:spPr>
          <a:xfrm>
            <a:off x="0" y="509294"/>
            <a:ext cx="11523663" cy="122487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5400" dirty="0"/>
              <a:t>Zephyr RTOS vs SD+SDK</a:t>
            </a:r>
          </a:p>
          <a:p>
            <a:pPr algn="r"/>
            <a:r>
              <a:rPr lang="en-GB" dirty="0"/>
              <a:t>Bachelor’s Thesis</a:t>
            </a:r>
          </a:p>
        </p:txBody>
      </p:sp>
    </p:spTree>
    <p:extLst>
      <p:ext uri="{BB962C8B-B14F-4D97-AF65-F5344CB8AC3E}">
        <p14:creationId xmlns:p14="http://schemas.microsoft.com/office/powerpoint/2010/main" val="15725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0" indent="0"/>
            <a:endParaRPr lang="en-GB" sz="2500" dirty="0"/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400" dirty="0"/>
              <a:t>SoftDevice S140, nRF5 SDK v13.0.0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Zephyr SDK v0.9.1,  source code frequently updated from GitHub repository</a:t>
            </a:r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Architecture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84BFCB3-6BB9-4A0D-9D1F-B00E4D5D4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271" y="777074"/>
            <a:ext cx="10154156" cy="34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22B9B230-56FE-41F3-AF3A-754E8D17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63" y="1296499"/>
            <a:ext cx="7126508" cy="4607612"/>
          </a:xfrm>
          <a:prstGeom prst="rect">
            <a:avLst/>
          </a:prstGeo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3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Peripheral 	connected to 1 central        </a:t>
            </a:r>
            <a:r>
              <a:rPr lang="en-GB" dirty="0" err="1"/>
              <a:t>nRF</a:t>
            </a:r>
            <a:r>
              <a:rPr lang="en-GB" dirty="0"/>
              <a:t>-Connect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Central 		connected to 1-8 E-Peripherals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E-Peripheral	Emulated </a:t>
            </a:r>
            <a:r>
              <a:rPr lang="en-GB" dirty="0" smtClean="0"/>
              <a:t>peripherals, nRF52832 S132</a:t>
            </a:r>
            <a:endParaRPr lang="en-GB" dirty="0"/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2 services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 smtClean="0"/>
              <a:t>Soft </a:t>
            </a:r>
            <a:r>
              <a:rPr lang="en-GB" sz="2500" dirty="0"/>
              <a:t>Timer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External </a:t>
            </a:r>
            <a:r>
              <a:rPr lang="en-GB" sz="2500" dirty="0" smtClean="0"/>
              <a:t>interrupt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 smtClean="0"/>
              <a:t>Buttons &amp; </a:t>
            </a:r>
            <a:r>
              <a:rPr lang="en-GB" sz="2500" dirty="0" err="1" smtClean="0"/>
              <a:t>Leds</a:t>
            </a: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Applications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78D726B8-F64D-42D4-A407-C563AFCAB2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91" y="1655911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</a:t>
            </a:r>
            <a:r>
              <a:rPr lang="en-GB" b="1" dirty="0"/>
              <a:t>Peripheral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Stack Propagation Delay		</a:t>
            </a:r>
            <a:r>
              <a:rPr lang="en-GB" b="1" dirty="0"/>
              <a:t>Peripheral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Interval/Window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Event Interval	</a:t>
            </a:r>
            <a:r>
              <a:rPr lang="en-GB" b="1" dirty="0"/>
              <a:t>Central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0" indent="0"/>
            <a:r>
              <a:rPr lang="en-GB" sz="2500" dirty="0"/>
              <a:t>Difficult because no access to the source code of SoftDevice</a:t>
            </a: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Type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351779AF-E4F0-46F3-94AB-56FB4F76CBFD}"/>
              </a:ext>
            </a:extLst>
          </p:cNvPr>
          <p:cNvSpPr/>
          <p:nvPr/>
        </p:nvSpPr>
        <p:spPr>
          <a:xfrm>
            <a:off x="9290223" y="1571933"/>
            <a:ext cx="504056" cy="31683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8875BC52-F00F-4D67-BAA6-AF562FC44EC6}"/>
              </a:ext>
            </a:extLst>
          </p:cNvPr>
          <p:cNvSpPr/>
          <p:nvPr/>
        </p:nvSpPr>
        <p:spPr>
          <a:xfrm>
            <a:off x="9290223" y="1037251"/>
            <a:ext cx="504056" cy="4626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FA31F0-8674-482B-A508-E01A34D17BD7}"/>
              </a:ext>
            </a:extLst>
          </p:cNvPr>
          <p:cNvSpPr txBox="1"/>
          <p:nvPr/>
        </p:nvSpPr>
        <p:spPr>
          <a:xfrm rot="16200000">
            <a:off x="8671315" y="3028061"/>
            <a:ext cx="29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GPIOs &amp; Logic Analyser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A17DCD-60C5-4894-A107-7F4C9E59BC04}"/>
              </a:ext>
            </a:extLst>
          </p:cNvPr>
          <p:cNvSpPr txBox="1"/>
          <p:nvPr/>
        </p:nvSpPr>
        <p:spPr>
          <a:xfrm rot="16200000">
            <a:off x="9788736" y="1068533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PPK</a:t>
            </a:r>
          </a:p>
        </p:txBody>
      </p:sp>
    </p:spTree>
    <p:extLst>
      <p:ext uri="{BB962C8B-B14F-4D97-AF65-F5344CB8AC3E}">
        <p14:creationId xmlns:p14="http://schemas.microsoft.com/office/powerpoint/2010/main" val="1956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F6548C-517C-4925-8863-97C3403C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87" y="2185662"/>
            <a:ext cx="5127920" cy="2350570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Interrupt Latency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74824C-9190-42EA-A1A1-40427D80F9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1871" y="2185662"/>
            <a:ext cx="5040560" cy="2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18704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BD1F8E-88CE-47BA-9766-FBBBE8A3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7" y="3600127"/>
            <a:ext cx="10446715" cy="208739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E848054-E630-4EE4-B6A5-299D52A6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32" y="891287"/>
            <a:ext cx="9450503" cy="24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E0F27D-0C16-4CB2-AD40-E714BDA7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46" y="1283287"/>
            <a:ext cx="7779515" cy="39135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CA3C85-D3D4-4A56-969C-C702E96D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601" y="1310886"/>
            <a:ext cx="2811265" cy="37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Stack Propagation Delay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80933A-14F3-4851-B19E-EA9AE700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90" y="893619"/>
            <a:ext cx="3886919" cy="52850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114F46-2298-4FCA-8441-BA627C2D67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0457" y="779231"/>
            <a:ext cx="5036526" cy="49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21730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Example of measurement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73C7258-1DA8-4212-8E6D-5DDE568C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21" y="1223863"/>
            <a:ext cx="1096722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Use cases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619F87-AD71-41D3-9521-A1CB0915BB8C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Based on examples of nRF5 SDK v13.0.0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Central tested with 1, 4, 8 peripherals connected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r>
              <a:rPr lang="en-GB" sz="2500" dirty="0"/>
              <a:t>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0F0F74D-06EF-4D3C-B546-882AD282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12" y="1799927"/>
            <a:ext cx="6887079" cy="2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Test cases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E37155-8FF5-4456-82E5-B6B84DDA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6" y="863823"/>
            <a:ext cx="3702470" cy="172819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7F0A0B5-5BF6-4DA8-AB8D-FFA9C613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93" y="2520007"/>
            <a:ext cx="3588942" cy="28788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254824-3F95-49EE-BE1F-08F2D17F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807" y="903050"/>
            <a:ext cx="5547240" cy="31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Table of contents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sz="25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Measurements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Results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3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without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823411-D2CA-4E84-9C38-3BBC8858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27" y="1067410"/>
            <a:ext cx="5681669" cy="1798945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062576"/>
              </p:ext>
            </p:extLst>
          </p:nvPr>
        </p:nvGraphicFramePr>
        <p:xfrm>
          <a:off x="1035389" y="3176259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00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756495"/>
              </p:ext>
            </p:extLst>
          </p:nvPr>
        </p:nvGraphicFramePr>
        <p:xfrm>
          <a:off x="1153319" y="791815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289960"/>
              </p:ext>
            </p:extLst>
          </p:nvPr>
        </p:nvGraphicFramePr>
        <p:xfrm>
          <a:off x="1153319" y="3398989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296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Interrupt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Latency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56463"/>
              </p:ext>
            </p:extLst>
          </p:nvPr>
        </p:nvGraphicFramePr>
        <p:xfrm>
          <a:off x="1225327" y="959024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052133"/>
              </p:ext>
            </p:extLst>
          </p:nvPr>
        </p:nvGraphicFramePr>
        <p:xfrm>
          <a:off x="1225326" y="252295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473195"/>
              </p:ext>
            </p:extLst>
          </p:nvPr>
        </p:nvGraphicFramePr>
        <p:xfrm>
          <a:off x="1225327" y="403217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56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Stack Propagation Delay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725014"/>
              </p:ext>
            </p:extLst>
          </p:nvPr>
        </p:nvGraphicFramePr>
        <p:xfrm>
          <a:off x="1657375" y="1007839"/>
          <a:ext cx="9074036" cy="356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8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300-000007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943107"/>
              </p:ext>
            </p:extLst>
          </p:nvPr>
        </p:nvGraphicFramePr>
        <p:xfrm>
          <a:off x="1225327" y="1144718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00000000-0008-0000-0300-000008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1033"/>
              </p:ext>
            </p:extLst>
          </p:nvPr>
        </p:nvGraphicFramePr>
        <p:xfrm>
          <a:off x="1225326" y="4050406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00000000-0008-0000-0300-00000A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34994"/>
              </p:ext>
            </p:extLst>
          </p:nvPr>
        </p:nvGraphicFramePr>
        <p:xfrm>
          <a:off x="1225327" y="2664023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512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02A819A-FA76-4713-9A56-C841EB8A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67" y="808260"/>
            <a:ext cx="7952528" cy="51979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E037D16-AC4C-4818-A4B2-BB6A0205AFBF}"/>
              </a:ext>
            </a:extLst>
          </p:cNvPr>
          <p:cNvSpPr txBox="1"/>
          <p:nvPr/>
        </p:nvSpPr>
        <p:spPr>
          <a:xfrm rot="16200000">
            <a:off x="7559464" y="1810026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SoftDevice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2740D6-04CB-4A6D-83BF-AE1AF2786681}"/>
              </a:ext>
            </a:extLst>
          </p:cNvPr>
          <p:cNvSpPr txBox="1"/>
          <p:nvPr/>
        </p:nvSpPr>
        <p:spPr>
          <a:xfrm rot="16200000">
            <a:off x="8831217" y="4128482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Zephyr</a:t>
            </a:r>
          </a:p>
        </p:txBody>
      </p:sp>
    </p:spTree>
    <p:extLst>
      <p:ext uri="{BB962C8B-B14F-4D97-AF65-F5344CB8AC3E}">
        <p14:creationId xmlns:p14="http://schemas.microsoft.com/office/powerpoint/2010/main" val="13600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Summary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A68F6C-1F72-4A44-BDAA-22B19AD11DE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 slightly lower than SD+SDK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15µs		SD+SDK: 7µs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Break Frequency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130kHz 		SD+SDK: 130kHz	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</a:t>
            </a:r>
            <a:r>
              <a:rPr lang="en-GB" dirty="0" smtClean="0"/>
              <a:t>Interval/Window</a:t>
            </a:r>
            <a:r>
              <a:rPr lang="en-GB" dirty="0"/>
              <a:t>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OK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130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rgbClr val="ADC2E5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514197B-7ADD-442B-886A-BB47BF1DAD07}"/>
              </a:ext>
            </a:extLst>
          </p:cNvPr>
          <p:cNvSpPr txBox="1">
            <a:spLocks/>
          </p:cNvSpPr>
          <p:nvPr/>
        </p:nvSpPr>
        <p:spPr bwMode="auto">
          <a:xfrm>
            <a:off x="1009232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500" dirty="0" smtClean="0"/>
              <a:t>Zephyr RTOS performance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smtClean="0"/>
              <a:t>Satisfy the conditions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 smtClean="0"/>
              <a:t>Near SD+SDK</a:t>
            </a:r>
            <a:endParaRPr lang="en-GB" sz="2500" dirty="0"/>
          </a:p>
          <a:p>
            <a:pPr marL="0" indent="0"/>
            <a:r>
              <a:rPr lang="en-GB" sz="2500" dirty="0" smtClean="0"/>
              <a:t>My impression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Better API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Easier to configure</a:t>
            </a:r>
          </a:p>
          <a:p>
            <a:pPr marL="457200" lvl="1" indent="0"/>
            <a:endParaRPr lang="en-GB" sz="2500" dirty="0" smtClean="0"/>
          </a:p>
          <a:p>
            <a:pPr marL="0" indent="0"/>
            <a:r>
              <a:rPr lang="en-GB" sz="2500" dirty="0" smtClean="0"/>
              <a:t>Questions ?</a:t>
            </a:r>
            <a:endParaRPr lang="en-GB" sz="25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smtClean="0">
                <a:solidFill>
                  <a:srgbClr val="2F74A3"/>
                </a:solidFill>
                <a:latin typeface="+mn-lt"/>
                <a:cs typeface="Arial" pitchFamily="34" charset="0"/>
              </a:rPr>
              <a:t>Conclusion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87759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What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Nordic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provides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dirty="0"/>
              <a:t>Customers use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SoftDevice	</a:t>
            </a:r>
            <a:r>
              <a:rPr lang="en-GB" dirty="0">
                <a:latin typeface="Calibri" panose="020F0502020204030204" pitchFamily="34" charset="0"/>
              </a:rPr>
              <a:t> 	→ 	</a:t>
            </a:r>
            <a:r>
              <a:rPr lang="en-GB" dirty="0" smtClean="0">
                <a:latin typeface="Calibri" panose="020F0502020204030204" pitchFamily="34" charset="0"/>
              </a:rPr>
              <a:t>API </a:t>
            </a:r>
            <a:r>
              <a:rPr lang="en-GB" dirty="0" smtClean="0">
                <a:latin typeface="Calibri" panose="020F0502020204030204" pitchFamily="34" charset="0"/>
              </a:rPr>
              <a:t>for </a:t>
            </a:r>
            <a:r>
              <a:rPr lang="en-GB" dirty="0" smtClean="0">
                <a:latin typeface="Calibri" panose="020F0502020204030204" pitchFamily="34" charset="0"/>
              </a:rPr>
              <a:t>Bluetooth </a:t>
            </a:r>
            <a:r>
              <a:rPr lang="en-GB" dirty="0">
                <a:latin typeface="Calibri" panose="020F0502020204030204" pitchFamily="34" charset="0"/>
              </a:rPr>
              <a:t>Low Energy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Nordic SDK		→	</a:t>
            </a:r>
            <a:r>
              <a:rPr lang="en-GB" dirty="0" smtClean="0">
                <a:latin typeface="Calibri" panose="020F0502020204030204" pitchFamily="34" charset="0"/>
              </a:rPr>
              <a:t>API for GPIO</a:t>
            </a:r>
            <a:r>
              <a:rPr lang="en-GB" dirty="0">
                <a:latin typeface="Calibri" panose="020F0502020204030204" pitchFamily="34" charset="0"/>
              </a:rPr>
              <a:t>, Serial Communication, …</a:t>
            </a:r>
          </a:p>
          <a:p>
            <a:pPr marL="400050" lvl="1" indent="0"/>
            <a:r>
              <a:rPr lang="en-GB" dirty="0">
                <a:latin typeface="Calibri" panose="020F0502020204030204" pitchFamily="34" charset="0"/>
              </a:rPr>
              <a:t>If necessary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RTOS, e.g. </a:t>
            </a:r>
            <a:r>
              <a:rPr lang="en-GB" dirty="0" err="1">
                <a:latin typeface="Calibri" panose="020F0502020204030204" pitchFamily="34" charset="0"/>
              </a:rPr>
              <a:t>FreeRTOS</a:t>
            </a:r>
            <a:endParaRPr lang="en-GB" dirty="0">
              <a:latin typeface="Calibri" panose="020F0502020204030204" pitchFamily="34" charset="0"/>
            </a:endParaRPr>
          </a:p>
          <a:p>
            <a:pPr marL="0" indent="0"/>
            <a:r>
              <a:rPr lang="en-GB" sz="2400" dirty="0">
                <a:latin typeface="Calibri" panose="020F0502020204030204" pitchFamily="34" charset="0"/>
              </a:rPr>
              <a:t>But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Versions of SoftDevice and Nordic SDK not adaptable with every SoC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If required, RTOS in addition of SD and </a:t>
            </a:r>
            <a:r>
              <a:rPr lang="en-GB" dirty="0" smtClean="0"/>
              <a:t>SDK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SoC with memory requirement to use complex RTOS</a:t>
            </a:r>
            <a:endParaRPr lang="en-GB" dirty="0"/>
          </a:p>
          <a:p>
            <a:pPr marL="0" indent="0"/>
            <a:r>
              <a:rPr lang="en-GB" sz="2800" dirty="0"/>
              <a:t>Why could Zephyr RTOS be another solution ?</a:t>
            </a:r>
          </a:p>
        </p:txBody>
      </p:sp>
    </p:spTree>
    <p:extLst>
      <p:ext uri="{BB962C8B-B14F-4D97-AF65-F5344CB8AC3E}">
        <p14:creationId xmlns:p14="http://schemas.microsoft.com/office/powerpoint/2010/main" val="26510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Why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Zephyr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RTOS 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Open source RTOS designed for IoT application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Easily Portable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Supports multiple hardware architectures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Licensed Apache 2.0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Maintained on public GitHub Repository</a:t>
            </a:r>
          </a:p>
          <a:p>
            <a:pPr marL="0" indent="0"/>
            <a:endParaRPr lang="en-GB" sz="2500" dirty="0"/>
          </a:p>
          <a:p>
            <a:pPr marL="0" indent="0" algn="ctr"/>
            <a:r>
              <a:rPr lang="en-GB" sz="3200" dirty="0"/>
              <a:t>Zephyr Project = SD + SDK + RTOS</a:t>
            </a:r>
            <a:endParaRPr lang="en-GB" sz="2500" dirty="0"/>
          </a:p>
          <a:p>
            <a:pPr marL="0" indent="0"/>
            <a:endParaRPr lang="en-GB" sz="2500" dirty="0"/>
          </a:p>
        </p:txBody>
      </p:sp>
      <p:pic>
        <p:nvPicPr>
          <p:cNvPr id="16" name="Image 15" descr="C:\Users\Nathan Loretan\AppData\Local\Microsoft\Windows\INetCache\Content.Word\logo_zephyr.png">
            <a:extLst>
              <a:ext uri="{FF2B5EF4-FFF2-40B4-BE49-F238E27FC236}">
                <a16:creationId xmlns:a16="http://schemas.microsoft.com/office/drawing/2014/main" id="{4D2B6BDF-49BD-4E94-8A7B-B8329EEB9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441" y="163569"/>
            <a:ext cx="3897116" cy="1400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3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However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07839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dirty="0"/>
              <a:t>Important to know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the performance of Zephyr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the behaviour of Zephyr with high BLE </a:t>
            </a:r>
            <a:r>
              <a:rPr lang="en-GB" sz="1600" dirty="0" smtClean="0"/>
              <a:t>traffic</a:t>
            </a:r>
          </a:p>
          <a:p>
            <a:pPr marL="400050" lvl="1" indent="0"/>
            <a:endParaRPr lang="en-GB" sz="800" dirty="0" smtClean="0"/>
          </a:p>
          <a:p>
            <a:pPr marL="0" indent="0"/>
            <a:r>
              <a:rPr lang="en-GB" sz="2400" dirty="0" smtClean="0"/>
              <a:t>Contribution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Fix a bug  nRF5x SPI driver configuration</a:t>
            </a:r>
          </a:p>
          <a:p>
            <a:pPr marL="0" indent="0"/>
            <a:r>
              <a:rPr lang="en-GB" sz="2400" dirty="0" smtClean="0"/>
              <a:t>Added for my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nRF52840 GPIO Port 1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nRF52840 </a:t>
            </a:r>
            <a:r>
              <a:rPr lang="en-GB" sz="1600" dirty="0"/>
              <a:t>SPI2 </a:t>
            </a:r>
            <a:r>
              <a:rPr lang="en-GB" sz="1600" dirty="0" smtClean="0"/>
              <a:t>Driver</a:t>
            </a:r>
          </a:p>
          <a:p>
            <a:pPr marL="914400" lvl="2" indent="0"/>
            <a:endParaRPr lang="en-GB" sz="2000" dirty="0"/>
          </a:p>
          <a:p>
            <a:pPr marL="0" indent="0"/>
            <a:endParaRPr lang="en-GB" sz="2400" dirty="0" smtClean="0"/>
          </a:p>
          <a:p>
            <a:pPr marL="0" indent="0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7123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smtClean="0">
                <a:solidFill>
                  <a:srgbClr val="2F74A3"/>
                </a:solidFill>
                <a:latin typeface="+mn-lt"/>
                <a:cs typeface="Arial" pitchFamily="34" charset="0"/>
              </a:rPr>
              <a:t>Goals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3" y="1049221"/>
            <a:ext cx="10541149" cy="495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400" dirty="0"/>
              <a:t>Measure the performance of Zephyr RTOS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Power Consumption</a:t>
            </a:r>
            <a:endParaRPr lang="en-GB" sz="1600" dirty="0">
              <a:latin typeface="Calibri" panose="020F050202020403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Interrupt Latency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Bluetooth Low Energy Behaviour</a:t>
            </a: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Compare with Bare Metal system using Nordic SD+SDK</a:t>
            </a:r>
          </a:p>
          <a:p>
            <a:pPr marL="0" indent="0"/>
            <a:r>
              <a:rPr lang="en-GB" sz="2400" b="1" dirty="0">
                <a:solidFill>
                  <a:srgbClr val="FF0000"/>
                </a:solidFill>
              </a:rPr>
              <a:t>Important:</a:t>
            </a:r>
            <a:r>
              <a:rPr lang="en-GB" sz="2400" dirty="0"/>
              <a:t> </a:t>
            </a:r>
            <a:r>
              <a:rPr lang="en-GB" dirty="0"/>
              <a:t>not determine which one is the best</a:t>
            </a:r>
          </a:p>
          <a:p>
            <a:pPr marL="0" indent="0"/>
            <a:endParaRPr lang="en-GB" sz="800" dirty="0"/>
          </a:p>
          <a:p>
            <a:pPr marL="0" indent="0"/>
            <a:r>
              <a:rPr lang="en-GB" sz="2400" dirty="0"/>
              <a:t>To do this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Create Application Peripheral and central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Use cases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Test cases</a:t>
            </a:r>
          </a:p>
          <a:p>
            <a:pPr marL="0" indent="0"/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2510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Peripheral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188B4B-B2A7-4D47-8D73-F05E12B9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38" y="1799927"/>
            <a:ext cx="9835230" cy="35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Central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35EEB2-D8C3-4260-9C46-C62F4E5B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31" y="1257751"/>
            <a:ext cx="9280048" cy="47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924FB0D7-87C0-451F-925C-983C3CC5C2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3279" y="215751"/>
            <a:ext cx="10297144" cy="5790412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Schema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5063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4_HEI_PowerPoint_HEI</Template>
  <TotalTime>808</TotalTime>
  <Words>762</Words>
  <Application>Microsoft Office PowerPoint</Application>
  <PresentationFormat>Custom</PresentationFormat>
  <Paragraphs>324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Microsoft YaHei</vt:lpstr>
      <vt:lpstr>Arial</vt:lpstr>
      <vt:lpstr>Calibri</vt:lpstr>
      <vt:lpstr>Calibri Light</vt:lpstr>
      <vt:lpstr>Times New Roman</vt:lpstr>
      <vt:lpstr>1_Benutzerdefiniertes Design</vt:lpstr>
      <vt:lpstr>Benutzerdefiniertes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</dc:creator>
  <cp:lastModifiedBy>Loretan, Nathan</cp:lastModifiedBy>
  <cp:revision>1535</cp:revision>
  <cp:lastPrinted>2016-11-29T14:11:29Z</cp:lastPrinted>
  <dcterms:created xsi:type="dcterms:W3CDTF">2013-05-24T13:12:02Z</dcterms:created>
  <dcterms:modified xsi:type="dcterms:W3CDTF">2017-08-24T11:34:33Z</dcterms:modified>
</cp:coreProperties>
</file>