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notesSlides/notesSlide17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18.xml" ContentType="application/vnd.openxmlformats-officedocument.presentationml.notesSlid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6" r:id="rId1"/>
    <p:sldMasterId id="2147483674" r:id="rId2"/>
    <p:sldMasterId id="2147483712" r:id="rId3"/>
  </p:sldMasterIdLst>
  <p:notesMasterIdLst>
    <p:notesMasterId r:id="rId31"/>
  </p:notesMasterIdLst>
  <p:handoutMasterIdLst>
    <p:handoutMasterId r:id="rId32"/>
  </p:handoutMasterIdLst>
  <p:sldIdLst>
    <p:sldId id="362" r:id="rId4"/>
    <p:sldId id="363" r:id="rId5"/>
    <p:sldId id="378" r:id="rId6"/>
    <p:sldId id="384" r:id="rId7"/>
    <p:sldId id="393" r:id="rId8"/>
    <p:sldId id="387" r:id="rId9"/>
    <p:sldId id="375" r:id="rId10"/>
    <p:sldId id="365" r:id="rId11"/>
    <p:sldId id="366" r:id="rId12"/>
    <p:sldId id="373" r:id="rId13"/>
    <p:sldId id="374" r:id="rId14"/>
    <p:sldId id="368" r:id="rId15"/>
    <p:sldId id="389" r:id="rId16"/>
    <p:sldId id="396" r:id="rId17"/>
    <p:sldId id="395" r:id="rId18"/>
    <p:sldId id="390" r:id="rId19"/>
    <p:sldId id="392" r:id="rId20"/>
    <p:sldId id="386" r:id="rId21"/>
    <p:sldId id="376" r:id="rId22"/>
    <p:sldId id="381" r:id="rId23"/>
    <p:sldId id="385" r:id="rId24"/>
    <p:sldId id="369" r:id="rId25"/>
    <p:sldId id="382" r:id="rId26"/>
    <p:sldId id="379" r:id="rId27"/>
    <p:sldId id="380" r:id="rId28"/>
    <p:sldId id="377" r:id="rId29"/>
    <p:sldId id="370" r:id="rId30"/>
  </p:sldIdLst>
  <p:sldSz cx="11523663" cy="6480175"/>
  <p:notesSz cx="6797675" cy="9926638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itchFamily="34" charset="0"/>
        <a:ea typeface="Microsoft YaHei" pitchFamily="34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itchFamily="34" charset="0"/>
        <a:ea typeface="Microsoft YaHei" pitchFamily="34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itchFamily="34" charset="0"/>
        <a:ea typeface="Microsoft YaHei" pitchFamily="34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itchFamily="34" charset="0"/>
        <a:ea typeface="Microsoft YaHei" pitchFamily="34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Arial" pitchFamily="34" charset="0"/>
        <a:ea typeface="Microsoft YaHei" pitchFamily="34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bg1"/>
        </a:solidFill>
        <a:latin typeface="Arial" pitchFamily="34" charset="0"/>
        <a:ea typeface="Microsoft YaHei" pitchFamily="34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bg1"/>
        </a:solidFill>
        <a:latin typeface="Arial" pitchFamily="34" charset="0"/>
        <a:ea typeface="Microsoft YaHei" pitchFamily="34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bg1"/>
        </a:solidFill>
        <a:latin typeface="Arial" pitchFamily="34" charset="0"/>
        <a:ea typeface="Microsoft YaHei" pitchFamily="34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bg1"/>
        </a:solidFill>
        <a:latin typeface="Arial" pitchFamily="34" charset="0"/>
        <a:ea typeface="Microsoft YaHei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6" userDrawn="1">
          <p15:clr>
            <a:srgbClr val="A4A3A4"/>
          </p15:clr>
        </p15:guide>
        <p15:guide id="2" pos="36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DC2E5"/>
    <a:srgbClr val="28467C"/>
    <a:srgbClr val="233E6F"/>
    <a:srgbClr val="345EAA"/>
    <a:srgbClr val="3A68BC"/>
    <a:srgbClr val="4674C6"/>
    <a:srgbClr val="698ED1"/>
    <a:srgbClr val="6D91D1"/>
    <a:srgbClr val="3B6ABF"/>
    <a:srgbClr val="C930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03" autoAdjust="0"/>
    <p:restoredTop sz="90981" autoAdjust="0"/>
  </p:normalViewPr>
  <p:slideViewPr>
    <p:cSldViewPr>
      <p:cViewPr varScale="1">
        <p:scale>
          <a:sx n="75" d="100"/>
          <a:sy n="75" d="100"/>
        </p:scale>
        <p:origin x="1227" y="30"/>
      </p:cViewPr>
      <p:guideLst>
        <p:guide orient="horz" pos="1996"/>
        <p:guide pos="36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5" d="100"/>
          <a:sy n="45" d="100"/>
        </p:scale>
        <p:origin x="276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Bachelor\Bachelor\4_Measurements\Results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Bachelor\Bachelor\4_Measurements\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Bachelor\Bachelor\4_Measurements\Resul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Bachelor\Bachelor\4_Measurements\Results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Bachelor\Bachelor\4_Measurements\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Bachelor\Bachelor\4_Measurements\Result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Bachelor\Bachelor\4_Measurements\Result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Bachelor\Bachelor\4_Measurements\Results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Bachelor\Bachelor\4_Measurements\Results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Bachelor\Bachelor\4_Measurements\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1000"/>
              <a:t>Compare Power Consumption, INterrupT AND Drivers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ExtBoard!$F$1</c:f>
              <c:strCache>
                <c:ptCount val="1"/>
                <c:pt idx="0">
                  <c:v>Zephyr, TIMER OFF, ACC /ADC OFF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3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ExtBoard!$G$2:$R$2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</c:numCache>
            </c:numRef>
          </c:xVal>
          <c:yVal>
            <c:numRef>
              <c:f>ExtBoard!$G$3:$R$3</c:f>
              <c:numCache>
                <c:formatCode>0</c:formatCode>
                <c:ptCount val="12"/>
                <c:pt idx="0">
                  <c:v>600</c:v>
                </c:pt>
                <c:pt idx="1">
                  <c:v>637</c:v>
                </c:pt>
                <c:pt idx="2">
                  <c:v>1330</c:v>
                </c:pt>
                <c:pt idx="3">
                  <c:v>2050</c:v>
                </c:pt>
                <c:pt idx="4">
                  <c:v>2970</c:v>
                </c:pt>
                <c:pt idx="5">
                  <c:v>3820</c:v>
                </c:pt>
                <c:pt idx="6">
                  <c:v>3510</c:v>
                </c:pt>
                <c:pt idx="7">
                  <c:v>4150</c:v>
                </c:pt>
                <c:pt idx="8">
                  <c:v>3510</c:v>
                </c:pt>
                <c:pt idx="9">
                  <c:v>4170</c:v>
                </c:pt>
                <c:pt idx="10">
                  <c:v>4260</c:v>
                </c:pt>
                <c:pt idx="11">
                  <c:v>5080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26C-44D1-AA9E-B6D4A17A2160}"/>
            </c:ext>
          </c:extLst>
        </c:ser>
        <c:ser>
          <c:idx val="1"/>
          <c:order val="1"/>
          <c:tx>
            <c:strRef>
              <c:f>ExtBoard!$F$37</c:f>
              <c:strCache>
                <c:ptCount val="1"/>
                <c:pt idx="0">
                  <c:v>SD+SDK, TIMER OFF, ACC /ADC OFF</c:v>
                </c:pt>
              </c:strCache>
            </c:strRef>
          </c:tx>
          <c:spPr>
            <a:ln w="28575" cap="rnd">
              <a:solidFill>
                <a:schemeClr val="accent1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square"/>
            <c:size val="3"/>
            <c:spPr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accent1">
                    <a:lumMod val="40000"/>
                    <a:lumOff val="60000"/>
                  </a:schemeClr>
                </a:solidFill>
                <a:round/>
              </a:ln>
              <a:effectLst/>
            </c:spPr>
          </c:marker>
          <c:xVal>
            <c:numRef>
              <c:f>ExtBoard!$G$38:$R$38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</c:numCache>
            </c:numRef>
          </c:xVal>
          <c:yVal>
            <c:numRef>
              <c:f>ExtBoard!$G$39:$R$39</c:f>
              <c:numCache>
                <c:formatCode>0</c:formatCode>
                <c:ptCount val="12"/>
                <c:pt idx="0">
                  <c:v>195</c:v>
                </c:pt>
                <c:pt idx="1">
                  <c:v>0</c:v>
                </c:pt>
                <c:pt idx="2">
                  <c:v>1440</c:v>
                </c:pt>
                <c:pt idx="3">
                  <c:v>2320</c:v>
                </c:pt>
                <c:pt idx="4">
                  <c:v>3580</c:v>
                </c:pt>
                <c:pt idx="5">
                  <c:v>4740</c:v>
                </c:pt>
                <c:pt idx="6">
                  <c:v>3980</c:v>
                </c:pt>
                <c:pt idx="7">
                  <c:v>4040</c:v>
                </c:pt>
                <c:pt idx="8">
                  <c:v>4200</c:v>
                </c:pt>
                <c:pt idx="9">
                  <c:v>4740</c:v>
                </c:pt>
                <c:pt idx="10">
                  <c:v>5140</c:v>
                </c:pt>
                <c:pt idx="11">
                  <c:v>4930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A26C-44D1-AA9E-B6D4A17A2160}"/>
            </c:ext>
          </c:extLst>
        </c:ser>
        <c:ser>
          <c:idx val="2"/>
          <c:order val="2"/>
          <c:tx>
            <c:strRef>
              <c:f>ExtBoard!$F$28</c:f>
              <c:strCache>
                <c:ptCount val="1"/>
                <c:pt idx="0">
                  <c:v>Zephyr, TIMER ON, ACC /ADC ON</c:v>
                </c:pt>
              </c:strCache>
            </c:strRef>
          </c:tx>
          <c:spPr>
            <a:ln w="28575">
              <a:solidFill>
                <a:schemeClr val="accent2"/>
              </a:solidFill>
            </a:ln>
          </c:spPr>
          <c:marker>
            <c:symbol val="square"/>
            <c:size val="3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xVal>
            <c:numRef>
              <c:f>ExtBoard!$G$29:$R$29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</c:numCache>
            </c:numRef>
          </c:xVal>
          <c:yVal>
            <c:numRef>
              <c:f>ExtBoard!$G$30:$R$30</c:f>
              <c:numCache>
                <c:formatCode>0</c:formatCode>
                <c:ptCount val="12"/>
                <c:pt idx="0">
                  <c:v>1010</c:v>
                </c:pt>
                <c:pt idx="1">
                  <c:v>1110</c:v>
                </c:pt>
                <c:pt idx="2">
                  <c:v>1550</c:v>
                </c:pt>
                <c:pt idx="3">
                  <c:v>2400</c:v>
                </c:pt>
                <c:pt idx="4">
                  <c:v>3260</c:v>
                </c:pt>
                <c:pt idx="5">
                  <c:v>4070</c:v>
                </c:pt>
                <c:pt idx="6">
                  <c:v>3870</c:v>
                </c:pt>
                <c:pt idx="7">
                  <c:v>4470</c:v>
                </c:pt>
                <c:pt idx="8">
                  <c:v>4610</c:v>
                </c:pt>
                <c:pt idx="9">
                  <c:v>4140</c:v>
                </c:pt>
                <c:pt idx="10">
                  <c:v>5110</c:v>
                </c:pt>
                <c:pt idx="11">
                  <c:v>5510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A26C-44D1-AA9E-B6D4A17A2160}"/>
            </c:ext>
          </c:extLst>
        </c:ser>
        <c:ser>
          <c:idx val="3"/>
          <c:order val="3"/>
          <c:tx>
            <c:strRef>
              <c:f>ExtBoard!$F$62</c:f>
              <c:strCache>
                <c:ptCount val="1"/>
                <c:pt idx="0">
                  <c:v>SD+SDK,  TIMER ON, ACC /ADC ON</c:v>
                </c:pt>
              </c:strCache>
            </c:strRef>
          </c:tx>
          <c:spPr>
            <a:ln w="28575">
              <a:solidFill>
                <a:schemeClr val="accent2">
                  <a:lumMod val="40000"/>
                  <a:lumOff val="60000"/>
                </a:schemeClr>
              </a:solidFill>
            </a:ln>
          </c:spPr>
          <c:marker>
            <c:symbol val="square"/>
            <c:size val="3"/>
            <c:spPr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c:spPr>
          </c:marker>
          <c:xVal>
            <c:numRef>
              <c:f>ExtBoard!$G$63:$R$63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</c:numCache>
            </c:numRef>
          </c:xVal>
          <c:yVal>
            <c:numRef>
              <c:f>ExtBoard!$G$64:$R$64</c:f>
              <c:numCache>
                <c:formatCode>0</c:formatCode>
                <c:ptCount val="12"/>
                <c:pt idx="0">
                  <c:v>1120</c:v>
                </c:pt>
                <c:pt idx="1">
                  <c:v>1280</c:v>
                </c:pt>
                <c:pt idx="2">
                  <c:v>1890</c:v>
                </c:pt>
                <c:pt idx="3">
                  <c:v>2800</c:v>
                </c:pt>
                <c:pt idx="4">
                  <c:v>3790</c:v>
                </c:pt>
                <c:pt idx="5">
                  <c:v>4760</c:v>
                </c:pt>
                <c:pt idx="6">
                  <c:v>4320</c:v>
                </c:pt>
                <c:pt idx="7">
                  <c:v>4880</c:v>
                </c:pt>
                <c:pt idx="8">
                  <c:v>4960</c:v>
                </c:pt>
                <c:pt idx="9">
                  <c:v>4840</c:v>
                </c:pt>
                <c:pt idx="10">
                  <c:v>5260</c:v>
                </c:pt>
                <c:pt idx="11">
                  <c:v>5390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A26C-44D1-AA9E-B6D4A17A21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2749840"/>
        <c:axId val="142745904"/>
      </c:scatterChart>
      <c:valAx>
        <c:axId val="142749840"/>
        <c:scaling>
          <c:orientation val="minMax"/>
          <c:max val="1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/>
                  <a:t>Frequency [kHz]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745904"/>
        <c:crosses val="autoZero"/>
        <c:crossBetween val="midCat"/>
      </c:valAx>
      <c:valAx>
        <c:axId val="142745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/>
                  <a:t>Irms [uA]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749840"/>
        <c:crosses val="autoZero"/>
        <c:crossBetween val="midCat"/>
      </c:valAx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1000" dirty="0"/>
              <a:t>Connection events Interval, 8 Peripherals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Central!$AD$102</c:f>
              <c:strCache>
                <c:ptCount val="1"/>
                <c:pt idx="0">
                  <c:v>Zephyr avg.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Central!$AB$104:$AB$106</c:f>
              <c:strCache>
                <c:ptCount val="2"/>
                <c:pt idx="0">
                  <c:v>Conn. Interval 50ms</c:v>
                </c:pt>
                <c:pt idx="1">
                  <c:v>Conn. Interval 400ms</c:v>
                </c:pt>
              </c:strCache>
            </c:strRef>
          </c:cat>
          <c:val>
            <c:numRef>
              <c:f>(Central!$M$213,Central!$M$246)</c:f>
              <c:numCache>
                <c:formatCode>0.0</c:formatCode>
                <c:ptCount val="2"/>
                <c:pt idx="0" formatCode="0.0000">
                  <c:v>30.109030000000001</c:v>
                </c:pt>
                <c:pt idx="1">
                  <c:v>44.302669999999999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66-4D86-BA3F-D74560CCFFB7}"/>
            </c:ext>
          </c:extLst>
        </c:ser>
        <c:ser>
          <c:idx val="1"/>
          <c:order val="1"/>
          <c:tx>
            <c:strRef>
              <c:f>Central!$AD$106</c:f>
              <c:strCache>
                <c:ptCount val="1"/>
                <c:pt idx="0">
                  <c:v>SD+SDK avg.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Central!$AB$104:$AB$106</c:f>
              <c:strCache>
                <c:ptCount val="2"/>
                <c:pt idx="0">
                  <c:v>Conn. Interval 50ms</c:v>
                </c:pt>
                <c:pt idx="1">
                  <c:v>Conn. Interval 400ms</c:v>
                </c:pt>
              </c:strCache>
            </c:strRef>
          </c:cat>
          <c:val>
            <c:numRef>
              <c:f>(Central!$M$229,Central!$M$262)</c:f>
              <c:numCache>
                <c:formatCode>0.0000</c:formatCode>
                <c:ptCount val="2"/>
                <c:pt idx="0">
                  <c:v>28.33475</c:v>
                </c:pt>
                <c:pt idx="1">
                  <c:v>28.33164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66-4D86-BA3F-D74560CCFFB7}"/>
            </c:ext>
          </c:extLst>
        </c:ser>
        <c:ser>
          <c:idx val="2"/>
          <c:order val="2"/>
          <c:tx>
            <c:strRef>
              <c:f>Central!$AD$103</c:f>
              <c:strCache>
                <c:ptCount val="1"/>
                <c:pt idx="0">
                  <c:v>Zephyr min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Central!$AB$104:$AB$106</c:f>
              <c:strCache>
                <c:ptCount val="2"/>
                <c:pt idx="0">
                  <c:v>Conn. Interval 50ms</c:v>
                </c:pt>
                <c:pt idx="1">
                  <c:v>Conn. Interval 400ms</c:v>
                </c:pt>
              </c:strCache>
            </c:strRef>
          </c:cat>
          <c:val>
            <c:numRef>
              <c:f>(Central!$M$214,Central!$M$247)</c:f>
              <c:numCache>
                <c:formatCode>0.0000</c:formatCode>
                <c:ptCount val="2"/>
                <c:pt idx="0">
                  <c:v>23.533750000000001</c:v>
                </c:pt>
                <c:pt idx="1">
                  <c:v>40.706690000000002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66-4D86-BA3F-D74560CCFFB7}"/>
            </c:ext>
          </c:extLst>
        </c:ser>
        <c:ser>
          <c:idx val="3"/>
          <c:order val="3"/>
          <c:tx>
            <c:strRef>
              <c:f>Central!$AD$107</c:f>
              <c:strCache>
                <c:ptCount val="1"/>
                <c:pt idx="0">
                  <c:v>SD+SDK min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Central!$AB$104:$AB$106</c:f>
              <c:strCache>
                <c:ptCount val="2"/>
                <c:pt idx="0">
                  <c:v>Conn. Interval 50ms</c:v>
                </c:pt>
                <c:pt idx="1">
                  <c:v>Conn. Interval 400ms</c:v>
                </c:pt>
              </c:strCache>
            </c:strRef>
          </c:cat>
          <c:val>
            <c:numRef>
              <c:f>(Central!$M$230,Central!$M$263)</c:f>
              <c:numCache>
                <c:formatCode>0.0000</c:formatCode>
                <c:ptCount val="2"/>
                <c:pt idx="0">
                  <c:v>28.320250000000001</c:v>
                </c:pt>
                <c:pt idx="1">
                  <c:v>28.31925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366-4D86-BA3F-D74560CCFFB7}"/>
            </c:ext>
          </c:extLst>
        </c:ser>
        <c:ser>
          <c:idx val="4"/>
          <c:order val="4"/>
          <c:tx>
            <c:strRef>
              <c:f>Central!$AD$104</c:f>
              <c:strCache>
                <c:ptCount val="1"/>
                <c:pt idx="0">
                  <c:v>Zephyr max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accent6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Central!$AB$104:$AB$106</c:f>
              <c:strCache>
                <c:ptCount val="2"/>
                <c:pt idx="0">
                  <c:v>Conn. Interval 50ms</c:v>
                </c:pt>
                <c:pt idx="1">
                  <c:v>Conn. Interval 400ms</c:v>
                </c:pt>
              </c:strCache>
            </c:strRef>
          </c:cat>
          <c:val>
            <c:numRef>
              <c:f>(Central!$M$215,Central!$M$248)</c:f>
              <c:numCache>
                <c:formatCode>0.0</c:formatCode>
                <c:ptCount val="2"/>
                <c:pt idx="0" formatCode="0.0000">
                  <c:v>37.395189999999999</c:v>
                </c:pt>
                <c:pt idx="1">
                  <c:v>47.298749999999998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366-4D86-BA3F-D74560CCFFB7}"/>
            </c:ext>
          </c:extLst>
        </c:ser>
        <c:ser>
          <c:idx val="5"/>
          <c:order val="5"/>
          <c:tx>
            <c:strRef>
              <c:f>Central!$AD$108</c:f>
              <c:strCache>
                <c:ptCount val="1"/>
                <c:pt idx="0">
                  <c:v>SD+SDK max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Central!$AB$104:$AB$106</c:f>
              <c:strCache>
                <c:ptCount val="2"/>
                <c:pt idx="0">
                  <c:v>Conn. Interval 50ms</c:v>
                </c:pt>
                <c:pt idx="1">
                  <c:v>Conn. Interval 400ms</c:v>
                </c:pt>
              </c:strCache>
            </c:strRef>
          </c:cat>
          <c:val>
            <c:numRef>
              <c:f>(Central!$M$231,Central!$M$264)</c:f>
              <c:numCache>
                <c:formatCode>0.0000</c:formatCode>
                <c:ptCount val="2"/>
                <c:pt idx="0">
                  <c:v>28.353750000000002</c:v>
                </c:pt>
                <c:pt idx="1">
                  <c:v>28.35125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366-4D86-BA3F-D74560CCFFB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314802784"/>
        <c:axId val="314801472"/>
      </c:barChart>
      <c:catAx>
        <c:axId val="314802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4801472"/>
        <c:crosses val="autoZero"/>
        <c:auto val="1"/>
        <c:lblAlgn val="ctr"/>
        <c:lblOffset val="100"/>
        <c:noMultiLvlLbl val="0"/>
      </c:catAx>
      <c:valAx>
        <c:axId val="314801472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900" b="0" i="0" u="none" strike="noStrike" cap="all" baseline="0">
                    <a:effectLst/>
                  </a:rPr>
                  <a:t>Interval</a:t>
                </a:r>
                <a:r>
                  <a:rPr lang="nb-NO"/>
                  <a:t> [ms]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000" sourceLinked="1"/>
        <c:majorTickMark val="none"/>
        <c:minorTickMark val="none"/>
        <c:tickLblPos val="nextTo"/>
        <c:crossAx val="314802784"/>
        <c:crosses val="autoZero"/>
        <c:crossBetween val="between"/>
      </c:valAx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1000" dirty="0"/>
              <a:t>Peripheral</a:t>
            </a:r>
            <a:r>
              <a:rPr lang="nb-NO" sz="1000" baseline="0" dirty="0"/>
              <a:t> </a:t>
            </a:r>
            <a:r>
              <a:rPr lang="nb-NO" sz="1000" dirty="0"/>
              <a:t>Power Consumption when connected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Peripheral!$AM$23</c:f>
              <c:strCache>
                <c:ptCount val="1"/>
                <c:pt idx="0">
                  <c:v>Zephyr Conn. Interval 7.5ms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3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Peripheral!$M$27:$X$27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</c:numCache>
            </c:numRef>
          </c:xVal>
          <c:yVal>
            <c:numRef>
              <c:f>Peripheral!$M$28:$X$28</c:f>
              <c:numCache>
                <c:formatCode>General</c:formatCode>
                <c:ptCount val="12"/>
                <c:pt idx="0">
                  <c:v>4070</c:v>
                </c:pt>
                <c:pt idx="1">
                  <c:v>4110</c:v>
                </c:pt>
                <c:pt idx="2">
                  <c:v>4520</c:v>
                </c:pt>
                <c:pt idx="3">
                  <c:v>5050</c:v>
                </c:pt>
                <c:pt idx="4">
                  <c:v>5570</c:v>
                </c:pt>
                <c:pt idx="5">
                  <c:v>6140</c:v>
                </c:pt>
                <c:pt idx="6">
                  <c:v>6070</c:v>
                </c:pt>
                <c:pt idx="7">
                  <c:v>6490</c:v>
                </c:pt>
                <c:pt idx="8">
                  <c:v>6720</c:v>
                </c:pt>
                <c:pt idx="9">
                  <c:v>6440</c:v>
                </c:pt>
                <c:pt idx="10">
                  <c:v>7030</c:v>
                </c:pt>
                <c:pt idx="11">
                  <c:v>7330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C8E-4B05-BB31-4CE5A48C7FB9}"/>
            </c:ext>
          </c:extLst>
        </c:ser>
        <c:ser>
          <c:idx val="1"/>
          <c:order val="1"/>
          <c:tx>
            <c:strRef>
              <c:f>Peripheral!$AM$28</c:f>
              <c:strCache>
                <c:ptCount val="1"/>
                <c:pt idx="0">
                  <c:v>SD+SDK Conn. Interval 7.5ms</c:v>
                </c:pt>
              </c:strCache>
            </c:strRef>
          </c:tx>
          <c:spPr>
            <a:ln w="28575" cap="rnd">
              <a:solidFill>
                <a:schemeClr val="accent1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square"/>
            <c:size val="3"/>
            <c:spPr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accent1">
                    <a:lumMod val="40000"/>
                    <a:lumOff val="60000"/>
                  </a:schemeClr>
                </a:solidFill>
                <a:round/>
              </a:ln>
              <a:effectLst/>
            </c:spPr>
          </c:marker>
          <c:xVal>
            <c:numRef>
              <c:f>Peripheral!$M$40:$X$40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</c:numCache>
            </c:numRef>
          </c:xVal>
          <c:yVal>
            <c:numRef>
              <c:f>Peripheral!$M$41:$X$41</c:f>
              <c:numCache>
                <c:formatCode>General</c:formatCode>
                <c:ptCount val="12"/>
                <c:pt idx="0">
                  <c:v>4700</c:v>
                </c:pt>
                <c:pt idx="1">
                  <c:v>4810</c:v>
                </c:pt>
                <c:pt idx="2">
                  <c:v>5300</c:v>
                </c:pt>
                <c:pt idx="3">
                  <c:v>5870</c:v>
                </c:pt>
                <c:pt idx="4">
                  <c:v>6500</c:v>
                </c:pt>
                <c:pt idx="5">
                  <c:v>7140</c:v>
                </c:pt>
                <c:pt idx="6">
                  <c:v>6940</c:v>
                </c:pt>
                <c:pt idx="7">
                  <c:v>7340</c:v>
                </c:pt>
                <c:pt idx="8">
                  <c:v>7450</c:v>
                </c:pt>
                <c:pt idx="9">
                  <c:v>7350</c:v>
                </c:pt>
                <c:pt idx="10">
                  <c:v>7590</c:v>
                </c:pt>
                <c:pt idx="11">
                  <c:v>7620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C8E-4B05-BB31-4CE5A48C7FB9}"/>
            </c:ext>
          </c:extLst>
        </c:ser>
        <c:ser>
          <c:idx val="2"/>
          <c:order val="2"/>
          <c:tx>
            <c:strRef>
              <c:f>Peripheral!$AM$24</c:f>
              <c:strCache>
                <c:ptCount val="1"/>
                <c:pt idx="0">
                  <c:v>Zephyr Conn. Interval 50ms</c:v>
                </c:pt>
              </c:strCache>
            </c:strRef>
          </c:tx>
          <c:spPr>
            <a:ln w="28575">
              <a:solidFill>
                <a:schemeClr val="accent2"/>
              </a:solidFill>
            </a:ln>
          </c:spPr>
          <c:marker>
            <c:symbol val="square"/>
            <c:size val="3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xVal>
            <c:numRef>
              <c:f>Peripheral!$M$53:$X$53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</c:numCache>
            </c:numRef>
          </c:xVal>
          <c:yVal>
            <c:numRef>
              <c:f>Peripheral!$M$54:$X$54</c:f>
              <c:numCache>
                <c:formatCode>General</c:formatCode>
                <c:ptCount val="12"/>
                <c:pt idx="0">
                  <c:v>2440</c:v>
                </c:pt>
                <c:pt idx="1">
                  <c:v>2530</c:v>
                </c:pt>
                <c:pt idx="2">
                  <c:v>2880</c:v>
                </c:pt>
                <c:pt idx="3">
                  <c:v>3500</c:v>
                </c:pt>
                <c:pt idx="4">
                  <c:v>4190</c:v>
                </c:pt>
                <c:pt idx="5">
                  <c:v>4900</c:v>
                </c:pt>
                <c:pt idx="6">
                  <c:v>4750</c:v>
                </c:pt>
                <c:pt idx="7">
                  <c:v>5280</c:v>
                </c:pt>
                <c:pt idx="8">
                  <c:v>5530</c:v>
                </c:pt>
                <c:pt idx="9">
                  <c:v>5050</c:v>
                </c:pt>
                <c:pt idx="10">
                  <c:v>5870</c:v>
                </c:pt>
                <c:pt idx="11">
                  <c:v>6250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EC8E-4B05-BB31-4CE5A48C7FB9}"/>
            </c:ext>
          </c:extLst>
        </c:ser>
        <c:ser>
          <c:idx val="3"/>
          <c:order val="3"/>
          <c:tx>
            <c:strRef>
              <c:f>Peripheral!$AM$29</c:f>
              <c:strCache>
                <c:ptCount val="1"/>
                <c:pt idx="0">
                  <c:v>SD+SDK Conn. Interval 50ms</c:v>
                </c:pt>
              </c:strCache>
            </c:strRef>
          </c:tx>
          <c:spPr>
            <a:ln w="28575">
              <a:solidFill>
                <a:schemeClr val="accent2">
                  <a:lumMod val="40000"/>
                  <a:lumOff val="60000"/>
                </a:schemeClr>
              </a:solidFill>
            </a:ln>
          </c:spPr>
          <c:marker>
            <c:symbol val="square"/>
            <c:size val="3"/>
            <c:spPr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c:spPr>
          </c:marker>
          <c:xVal>
            <c:numRef>
              <c:f>Peripheral!$M$66:$X$66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</c:numCache>
            </c:numRef>
          </c:xVal>
          <c:yVal>
            <c:numRef>
              <c:f>Peripheral!$M$67:$X$67</c:f>
              <c:numCache>
                <c:formatCode>General</c:formatCode>
                <c:ptCount val="12"/>
                <c:pt idx="0">
                  <c:v>2530</c:v>
                </c:pt>
                <c:pt idx="1">
                  <c:v>2860</c:v>
                </c:pt>
                <c:pt idx="2">
                  <c:v>3290</c:v>
                </c:pt>
                <c:pt idx="3">
                  <c:v>3970</c:v>
                </c:pt>
                <c:pt idx="4">
                  <c:v>4780</c:v>
                </c:pt>
                <c:pt idx="5">
                  <c:v>5650</c:v>
                </c:pt>
                <c:pt idx="6">
                  <c:v>5270</c:v>
                </c:pt>
                <c:pt idx="7">
                  <c:v>5800</c:v>
                </c:pt>
                <c:pt idx="8">
                  <c:v>5980</c:v>
                </c:pt>
                <c:pt idx="9">
                  <c:v>5780</c:v>
                </c:pt>
                <c:pt idx="10">
                  <c:v>6100</c:v>
                </c:pt>
                <c:pt idx="11">
                  <c:v>6070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EC8E-4B05-BB31-4CE5A48C7FB9}"/>
            </c:ext>
          </c:extLst>
        </c:ser>
        <c:ser>
          <c:idx val="4"/>
          <c:order val="4"/>
          <c:tx>
            <c:strRef>
              <c:f>Peripheral!$AM$25</c:f>
              <c:strCache>
                <c:ptCount val="1"/>
                <c:pt idx="0">
                  <c:v>Zephyr Conn. Interval 400ms</c:v>
                </c:pt>
              </c:strCache>
            </c:strRef>
          </c:tx>
          <c:spPr>
            <a:ln w="28575">
              <a:solidFill>
                <a:schemeClr val="accent6"/>
              </a:solidFill>
            </a:ln>
          </c:spPr>
          <c:marker>
            <c:symbol val="square"/>
            <c:size val="3"/>
            <c:spPr>
              <a:solidFill>
                <a:schemeClr val="accent6"/>
              </a:solidFill>
              <a:ln>
                <a:solidFill>
                  <a:schemeClr val="accent6"/>
                </a:solidFill>
              </a:ln>
            </c:spPr>
          </c:marker>
          <c:xVal>
            <c:numRef>
              <c:f>Peripheral!$M$79:$X$79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</c:numCache>
            </c:numRef>
          </c:xVal>
          <c:yVal>
            <c:numRef>
              <c:f>Peripheral!$M$80:$X$80</c:f>
              <c:numCache>
                <c:formatCode>General</c:formatCode>
                <c:ptCount val="12"/>
                <c:pt idx="0">
                  <c:v>1450</c:v>
                </c:pt>
                <c:pt idx="1">
                  <c:v>1540</c:v>
                </c:pt>
                <c:pt idx="2">
                  <c:v>1940</c:v>
                </c:pt>
                <c:pt idx="3">
                  <c:v>2660</c:v>
                </c:pt>
                <c:pt idx="4">
                  <c:v>3530</c:v>
                </c:pt>
                <c:pt idx="5">
                  <c:v>4260</c:v>
                </c:pt>
                <c:pt idx="6">
                  <c:v>4050</c:v>
                </c:pt>
                <c:pt idx="7">
                  <c:v>4610</c:v>
                </c:pt>
                <c:pt idx="8">
                  <c:v>4860</c:v>
                </c:pt>
                <c:pt idx="9">
                  <c:v>4340</c:v>
                </c:pt>
                <c:pt idx="10">
                  <c:v>5240</c:v>
                </c:pt>
                <c:pt idx="11">
                  <c:v>5630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EC8E-4B05-BB31-4CE5A48C7FB9}"/>
            </c:ext>
          </c:extLst>
        </c:ser>
        <c:ser>
          <c:idx val="5"/>
          <c:order val="5"/>
          <c:tx>
            <c:strRef>
              <c:f>Peripheral!$AM$30</c:f>
              <c:strCache>
                <c:ptCount val="1"/>
                <c:pt idx="0">
                  <c:v>SD+SDK Conn. Interval 400ms</c:v>
                </c:pt>
              </c:strCache>
            </c:strRef>
          </c:tx>
          <c:spPr>
            <a:ln w="28575">
              <a:solidFill>
                <a:schemeClr val="accent6">
                  <a:lumMod val="40000"/>
                  <a:lumOff val="60000"/>
                </a:schemeClr>
              </a:solidFill>
            </a:ln>
          </c:spPr>
          <c:marker>
            <c:symbol val="square"/>
            <c:size val="3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c:spPr>
          </c:marker>
          <c:xVal>
            <c:numRef>
              <c:f>Peripheral!$M$92:$X$92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</c:numCache>
            </c:numRef>
          </c:xVal>
          <c:yVal>
            <c:numRef>
              <c:f>Peripheral!$M$93:$X$93</c:f>
              <c:numCache>
                <c:formatCode>General</c:formatCode>
                <c:ptCount val="12"/>
                <c:pt idx="0">
                  <c:v>1700</c:v>
                </c:pt>
                <c:pt idx="1">
                  <c:v>1790</c:v>
                </c:pt>
                <c:pt idx="2">
                  <c:v>2130</c:v>
                </c:pt>
                <c:pt idx="3">
                  <c:v>2980</c:v>
                </c:pt>
                <c:pt idx="4">
                  <c:v>3940</c:v>
                </c:pt>
                <c:pt idx="5">
                  <c:v>4950</c:v>
                </c:pt>
                <c:pt idx="6">
                  <c:v>4450</c:v>
                </c:pt>
                <c:pt idx="7">
                  <c:v>5020</c:v>
                </c:pt>
                <c:pt idx="8">
                  <c:v>5170</c:v>
                </c:pt>
                <c:pt idx="9">
                  <c:v>4990</c:v>
                </c:pt>
                <c:pt idx="10">
                  <c:v>5410</c:v>
                </c:pt>
                <c:pt idx="11">
                  <c:v>5400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EC8E-4B05-BB31-4CE5A48C7F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2749840"/>
        <c:axId val="142745904"/>
      </c:scatterChart>
      <c:valAx>
        <c:axId val="142749840"/>
        <c:scaling>
          <c:orientation val="minMax"/>
          <c:max val="1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/>
                  <a:t>Frequency [kHz]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745904"/>
        <c:crosses val="autoZero"/>
        <c:crossBetween val="midCat"/>
      </c:valAx>
      <c:valAx>
        <c:axId val="142745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/>
                  <a:t>Irms [uA]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749840"/>
        <c:crosses val="autoZero"/>
        <c:crossBetween val="midCat"/>
      </c:valAx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1000" dirty="0"/>
              <a:t>Central </a:t>
            </a:r>
            <a:r>
              <a:rPr lang="nb-NO" sz="1000" b="1" i="0" u="none" strike="noStrike" cap="all" normalizeH="0" baseline="0" dirty="0">
                <a:effectLst/>
              </a:rPr>
              <a:t>Power Consumption</a:t>
            </a:r>
            <a:r>
              <a:rPr lang="nb-NO" sz="1000" dirty="0"/>
              <a:t> when connected to 1 Peripheral </a:t>
            </a:r>
          </a:p>
        </c:rich>
      </c:tx>
      <c:layout>
        <c:manualLayout>
          <c:xMode val="edge"/>
          <c:yMode val="edge"/>
          <c:x val="0.16662257495590829"/>
          <c:y val="1.9670518809933611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7.530390946502058E-2"/>
          <c:y val="0.16230317460317462"/>
          <c:w val="0.70931872427983544"/>
          <c:h val="0.62006666666666665"/>
        </c:manualLayout>
      </c:layout>
      <c:scatterChart>
        <c:scatterStyle val="smoothMarker"/>
        <c:varyColors val="0"/>
        <c:ser>
          <c:idx val="0"/>
          <c:order val="0"/>
          <c:tx>
            <c:strRef>
              <c:f>Central!$AI$24</c:f>
              <c:strCache>
                <c:ptCount val="1"/>
                <c:pt idx="0">
                  <c:v>Zephyr Conn. Interval 7.5ms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3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Central!$M$35:$X$35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</c:numCache>
            </c:numRef>
          </c:xVal>
          <c:yVal>
            <c:numRef>
              <c:f>Central!$M$36:$X$36</c:f>
              <c:numCache>
                <c:formatCode>General</c:formatCode>
                <c:ptCount val="12"/>
                <c:pt idx="0">
                  <c:v>4900</c:v>
                </c:pt>
                <c:pt idx="1">
                  <c:v>4940</c:v>
                </c:pt>
                <c:pt idx="2">
                  <c:v>5470</c:v>
                </c:pt>
                <c:pt idx="3">
                  <c:v>6200</c:v>
                </c:pt>
                <c:pt idx="4">
                  <c:v>7080</c:v>
                </c:pt>
                <c:pt idx="5">
                  <c:v>7970</c:v>
                </c:pt>
                <c:pt idx="6">
                  <c:v>7680</c:v>
                </c:pt>
                <c:pt idx="7">
                  <c:v>8250</c:v>
                </c:pt>
                <c:pt idx="8">
                  <c:v>8060</c:v>
                </c:pt>
                <c:pt idx="9">
                  <c:v>8270</c:v>
                </c:pt>
                <c:pt idx="10">
                  <c:v>8540</c:v>
                </c:pt>
                <c:pt idx="11">
                  <c:v>8860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590-4F65-979B-2C63FFA31CB5}"/>
            </c:ext>
          </c:extLst>
        </c:ser>
        <c:ser>
          <c:idx val="1"/>
          <c:order val="1"/>
          <c:tx>
            <c:strRef>
              <c:f>Central!$AI$29</c:f>
              <c:strCache>
                <c:ptCount val="1"/>
                <c:pt idx="0">
                  <c:v>SD+SDK Conn. Interval 7.5ms</c:v>
                </c:pt>
              </c:strCache>
            </c:strRef>
          </c:tx>
          <c:spPr>
            <a:ln w="28575" cap="rnd">
              <a:solidFill>
                <a:schemeClr val="accent1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square"/>
            <c:size val="3"/>
            <c:spPr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accent1">
                    <a:lumMod val="40000"/>
                    <a:lumOff val="60000"/>
                  </a:schemeClr>
                </a:solidFill>
                <a:round/>
              </a:ln>
              <a:effectLst/>
            </c:spPr>
          </c:marker>
          <c:xVal>
            <c:numRef>
              <c:f>Central!$M$52:$X$52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</c:numCache>
            </c:numRef>
          </c:xVal>
          <c:yVal>
            <c:numRef>
              <c:f>Central!$M$53:$X$53</c:f>
              <c:numCache>
                <c:formatCode>General</c:formatCode>
                <c:ptCount val="12"/>
                <c:pt idx="0">
                  <c:v>5530</c:v>
                </c:pt>
                <c:pt idx="1">
                  <c:v>5620</c:v>
                </c:pt>
                <c:pt idx="2">
                  <c:v>6050</c:v>
                </c:pt>
                <c:pt idx="3">
                  <c:v>6650</c:v>
                </c:pt>
                <c:pt idx="4">
                  <c:v>7310</c:v>
                </c:pt>
                <c:pt idx="5">
                  <c:v>7990</c:v>
                </c:pt>
                <c:pt idx="6">
                  <c:v>7680</c:v>
                </c:pt>
                <c:pt idx="7">
                  <c:v>7960</c:v>
                </c:pt>
                <c:pt idx="8">
                  <c:v>8050</c:v>
                </c:pt>
                <c:pt idx="9">
                  <c:v>8220</c:v>
                </c:pt>
                <c:pt idx="10">
                  <c:v>8450</c:v>
                </c:pt>
                <c:pt idx="11">
                  <c:v>8450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590-4F65-979B-2C63FFA31CB5}"/>
            </c:ext>
          </c:extLst>
        </c:ser>
        <c:ser>
          <c:idx val="2"/>
          <c:order val="2"/>
          <c:tx>
            <c:strRef>
              <c:f>Central!$AI$25</c:f>
              <c:strCache>
                <c:ptCount val="1"/>
                <c:pt idx="0">
                  <c:v>Zephyr Conn. Interval 50ms</c:v>
                </c:pt>
              </c:strCache>
            </c:strRef>
          </c:tx>
          <c:spPr>
            <a:ln w="28575">
              <a:solidFill>
                <a:schemeClr val="accent2"/>
              </a:solidFill>
            </a:ln>
          </c:spPr>
          <c:marker>
            <c:symbol val="square"/>
            <c:size val="3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xVal>
            <c:numRef>
              <c:f>Central!$M$68:$X$68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</c:numCache>
            </c:numRef>
          </c:xVal>
          <c:yVal>
            <c:numRef>
              <c:f>Central!$M$69:$W$69</c:f>
              <c:numCache>
                <c:formatCode>General</c:formatCode>
                <c:ptCount val="11"/>
                <c:pt idx="0">
                  <c:v>2600</c:v>
                </c:pt>
                <c:pt idx="1">
                  <c:v>2670</c:v>
                </c:pt>
                <c:pt idx="2">
                  <c:v>3030</c:v>
                </c:pt>
                <c:pt idx="3">
                  <c:v>3540</c:v>
                </c:pt>
                <c:pt idx="4">
                  <c:v>4210</c:v>
                </c:pt>
                <c:pt idx="5">
                  <c:v>4910</c:v>
                </c:pt>
                <c:pt idx="6">
                  <c:v>4650</c:v>
                </c:pt>
                <c:pt idx="7">
                  <c:v>5170</c:v>
                </c:pt>
                <c:pt idx="8">
                  <c:v>4860</c:v>
                </c:pt>
                <c:pt idx="9">
                  <c:v>5260</c:v>
                </c:pt>
                <c:pt idx="10">
                  <c:v>5310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7590-4F65-979B-2C63FFA31CB5}"/>
            </c:ext>
          </c:extLst>
        </c:ser>
        <c:ser>
          <c:idx val="3"/>
          <c:order val="3"/>
          <c:tx>
            <c:strRef>
              <c:f>Central!$AI$30</c:f>
              <c:strCache>
                <c:ptCount val="1"/>
                <c:pt idx="0">
                  <c:v>SD+SDK Conn. Interval 50ms</c:v>
                </c:pt>
              </c:strCache>
            </c:strRef>
          </c:tx>
          <c:spPr>
            <a:ln w="28575">
              <a:solidFill>
                <a:schemeClr val="accent2">
                  <a:lumMod val="40000"/>
                  <a:lumOff val="60000"/>
                </a:schemeClr>
              </a:solidFill>
            </a:ln>
          </c:spPr>
          <c:marker>
            <c:symbol val="square"/>
            <c:size val="3"/>
            <c:spPr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c:spPr>
          </c:marker>
          <c:xVal>
            <c:numRef>
              <c:f>Central!$M$86:$X$86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</c:numCache>
            </c:numRef>
          </c:xVal>
          <c:yVal>
            <c:numRef>
              <c:f>Central!$M$87:$X$87</c:f>
              <c:numCache>
                <c:formatCode>General</c:formatCode>
                <c:ptCount val="12"/>
                <c:pt idx="0">
                  <c:v>2610</c:v>
                </c:pt>
                <c:pt idx="1">
                  <c:v>2690</c:v>
                </c:pt>
                <c:pt idx="2">
                  <c:v>3170</c:v>
                </c:pt>
                <c:pt idx="3">
                  <c:v>3770</c:v>
                </c:pt>
                <c:pt idx="4">
                  <c:v>4720</c:v>
                </c:pt>
                <c:pt idx="5">
                  <c:v>5660</c:v>
                </c:pt>
                <c:pt idx="6">
                  <c:v>5120</c:v>
                </c:pt>
                <c:pt idx="7">
                  <c:v>5160</c:v>
                </c:pt>
                <c:pt idx="8">
                  <c:v>5400</c:v>
                </c:pt>
                <c:pt idx="9">
                  <c:v>5740</c:v>
                </c:pt>
                <c:pt idx="10">
                  <c:v>6070</c:v>
                </c:pt>
                <c:pt idx="11">
                  <c:v>5860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7590-4F65-979B-2C63FFA31CB5}"/>
            </c:ext>
          </c:extLst>
        </c:ser>
        <c:ser>
          <c:idx val="4"/>
          <c:order val="4"/>
          <c:tx>
            <c:strRef>
              <c:f>Central!$AI$26</c:f>
              <c:strCache>
                <c:ptCount val="1"/>
                <c:pt idx="0">
                  <c:v>Zephyr Conn. Interval 400ms</c:v>
                </c:pt>
              </c:strCache>
            </c:strRef>
          </c:tx>
          <c:spPr>
            <a:ln w="28575">
              <a:solidFill>
                <a:schemeClr val="accent6"/>
              </a:solidFill>
            </a:ln>
          </c:spPr>
          <c:marker>
            <c:symbol val="square"/>
            <c:size val="3"/>
            <c:spPr>
              <a:solidFill>
                <a:schemeClr val="accent6"/>
              </a:solidFill>
              <a:ln>
                <a:solidFill>
                  <a:schemeClr val="accent6"/>
                </a:solidFill>
              </a:ln>
            </c:spPr>
          </c:marker>
          <c:xVal>
            <c:numRef>
              <c:f>Central!$M$102:$X$102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</c:numCache>
            </c:numRef>
          </c:xVal>
          <c:yVal>
            <c:numRef>
              <c:f>Central!$M$103:$X$103</c:f>
              <c:numCache>
                <c:formatCode>General</c:formatCode>
                <c:ptCount val="12"/>
                <c:pt idx="0">
                  <c:v>1400</c:v>
                </c:pt>
                <c:pt idx="1">
                  <c:v>1400</c:v>
                </c:pt>
                <c:pt idx="2">
                  <c:v>1870</c:v>
                </c:pt>
                <c:pt idx="3">
                  <c:v>2450</c:v>
                </c:pt>
                <c:pt idx="4">
                  <c:v>3270</c:v>
                </c:pt>
                <c:pt idx="5">
                  <c:v>4110</c:v>
                </c:pt>
                <c:pt idx="6">
                  <c:v>3780</c:v>
                </c:pt>
                <c:pt idx="7">
                  <c:v>4350</c:v>
                </c:pt>
                <c:pt idx="8">
                  <c:v>4510</c:v>
                </c:pt>
                <c:pt idx="9">
                  <c:v>4540</c:v>
                </c:pt>
                <c:pt idx="10">
                  <c:v>4520</c:v>
                </c:pt>
                <c:pt idx="11">
                  <c:v>5240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7590-4F65-979B-2C63FFA31CB5}"/>
            </c:ext>
          </c:extLst>
        </c:ser>
        <c:ser>
          <c:idx val="5"/>
          <c:order val="5"/>
          <c:tx>
            <c:strRef>
              <c:f>Central!$AI$31</c:f>
              <c:strCache>
                <c:ptCount val="1"/>
                <c:pt idx="0">
                  <c:v>SD+SDK Conn. Interval 400ms</c:v>
                </c:pt>
              </c:strCache>
            </c:strRef>
          </c:tx>
          <c:spPr>
            <a:ln w="28575">
              <a:solidFill>
                <a:schemeClr val="accent6">
                  <a:lumMod val="40000"/>
                  <a:lumOff val="60000"/>
                </a:schemeClr>
              </a:solidFill>
            </a:ln>
          </c:spPr>
          <c:marker>
            <c:symbol val="square"/>
            <c:size val="3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c:spPr>
          </c:marker>
          <c:xVal>
            <c:numRef>
              <c:f>Central!$M$119:$X$119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  <c:pt idx="6">
                  <c:v>50</c:v>
                </c:pt>
                <c:pt idx="7">
                  <c:v>60</c:v>
                </c:pt>
                <c:pt idx="8">
                  <c:v>70</c:v>
                </c:pt>
                <c:pt idx="9">
                  <c:v>80</c:v>
                </c:pt>
                <c:pt idx="10">
                  <c:v>90</c:v>
                </c:pt>
                <c:pt idx="11">
                  <c:v>100</c:v>
                </c:pt>
              </c:numCache>
            </c:numRef>
          </c:xVal>
          <c:yVal>
            <c:numRef>
              <c:f>Central!$M$120:$X$120</c:f>
              <c:numCache>
                <c:formatCode>General</c:formatCode>
                <c:ptCount val="12"/>
                <c:pt idx="0">
                  <c:v>926</c:v>
                </c:pt>
                <c:pt idx="1">
                  <c:v>1030</c:v>
                </c:pt>
                <c:pt idx="2">
                  <c:v>1760</c:v>
                </c:pt>
                <c:pt idx="3">
                  <c:v>2550</c:v>
                </c:pt>
                <c:pt idx="4">
                  <c:v>3750</c:v>
                </c:pt>
                <c:pt idx="5">
                  <c:v>4850</c:v>
                </c:pt>
                <c:pt idx="6">
                  <c:v>4180</c:v>
                </c:pt>
                <c:pt idx="7">
                  <c:v>4110</c:v>
                </c:pt>
                <c:pt idx="8">
                  <c:v>4430</c:v>
                </c:pt>
                <c:pt idx="9">
                  <c:v>4880</c:v>
                </c:pt>
                <c:pt idx="10">
                  <c:v>5280</c:v>
                </c:pt>
                <c:pt idx="11">
                  <c:v>4910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7590-4F65-979B-2C63FFA31C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2749840"/>
        <c:axId val="142745904"/>
      </c:scatterChart>
      <c:valAx>
        <c:axId val="142749840"/>
        <c:scaling>
          <c:orientation val="minMax"/>
          <c:max val="1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/>
                  <a:t>Frequency [kHz]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745904"/>
        <c:crosses val="autoZero"/>
        <c:crossBetween val="midCat"/>
      </c:valAx>
      <c:valAx>
        <c:axId val="142745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/>
                  <a:t>Irms [uA]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74984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1000" dirty="0"/>
              <a:t>Interrupt Latency of the extension board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0349233683029924E-2"/>
          <c:y val="0.28403055555555556"/>
          <c:w val="0.83907001955690985"/>
          <c:h val="0.527747222222222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ExtBoard!$Q$72</c:f>
              <c:strCache>
                <c:ptCount val="1"/>
                <c:pt idx="0">
                  <c:v>Zephyr avg.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ExtBoard!$M$72:$M$74</c:f>
              <c:strCache>
                <c:ptCount val="3"/>
                <c:pt idx="0">
                  <c:v>Interrupt</c:v>
                </c:pt>
                <c:pt idx="1">
                  <c:v>Interrupt and Soft-Timer</c:v>
                </c:pt>
                <c:pt idx="2">
                  <c:v>Interrupt, Soft-Timer and Drivers</c:v>
                </c:pt>
              </c:strCache>
            </c:strRef>
          </c:cat>
          <c:val>
            <c:numRef>
              <c:f>(ExtBoard!$J$6,ExtBoard!$J$15,ExtBoard!$J$33)</c:f>
              <c:numCache>
                <c:formatCode>0.00</c:formatCode>
                <c:ptCount val="3"/>
                <c:pt idx="0">
                  <c:v>7.0772466666666674</c:v>
                </c:pt>
                <c:pt idx="1">
                  <c:v>14.967333333333334</c:v>
                </c:pt>
                <c:pt idx="2">
                  <c:v>14.868066666666666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3A-4ECB-A189-D193044BA42E}"/>
            </c:ext>
          </c:extLst>
        </c:ser>
        <c:ser>
          <c:idx val="1"/>
          <c:order val="1"/>
          <c:tx>
            <c:strRef>
              <c:f>ExtBoard!$Q$76</c:f>
              <c:strCache>
                <c:ptCount val="1"/>
                <c:pt idx="0">
                  <c:v>SD+SDK avg.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ExtBoard!$M$72:$M$74</c:f>
              <c:strCache>
                <c:ptCount val="3"/>
                <c:pt idx="0">
                  <c:v>Interrupt</c:v>
                </c:pt>
                <c:pt idx="1">
                  <c:v>Interrupt and Soft-Timer</c:v>
                </c:pt>
                <c:pt idx="2">
                  <c:v>Interrupt, Soft-Timer and Drivers</c:v>
                </c:pt>
              </c:strCache>
            </c:strRef>
          </c:cat>
          <c:val>
            <c:numRef>
              <c:f>(ExtBoard!$J$41,ExtBoard!$J$49,ExtBoard!$J$66)</c:f>
              <c:numCache>
                <c:formatCode>0.00</c:formatCode>
                <c:ptCount val="3"/>
                <c:pt idx="0">
                  <c:v>6.5961533333333335</c:v>
                </c:pt>
                <c:pt idx="1">
                  <c:v>6.8339999999999996</c:v>
                </c:pt>
                <c:pt idx="2">
                  <c:v>6.4533333333333331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3A-4ECB-A189-D193044BA42E}"/>
            </c:ext>
          </c:extLst>
        </c:ser>
        <c:ser>
          <c:idx val="2"/>
          <c:order val="2"/>
          <c:tx>
            <c:strRef>
              <c:f>ExtBoard!$Q$73</c:f>
              <c:strCache>
                <c:ptCount val="1"/>
                <c:pt idx="0">
                  <c:v>Zephyr min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(ExtBoard!$J$7,ExtBoard!$J$16,ExtBoard!$J$34)</c:f>
              <c:numCache>
                <c:formatCode>0.00</c:formatCode>
                <c:ptCount val="3"/>
                <c:pt idx="0">
                  <c:v>6.770833333333333</c:v>
                </c:pt>
                <c:pt idx="1">
                  <c:v>7.0798333333333332</c:v>
                </c:pt>
                <c:pt idx="2">
                  <c:v>7.436583333333334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83A-4ECB-A189-D193044BA42E}"/>
            </c:ext>
          </c:extLst>
        </c:ser>
        <c:ser>
          <c:idx val="3"/>
          <c:order val="3"/>
          <c:tx>
            <c:strRef>
              <c:f>ExtBoard!$Q$77</c:f>
              <c:strCache>
                <c:ptCount val="1"/>
                <c:pt idx="0">
                  <c:v>SD+SDK min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(ExtBoard!$J$42,ExtBoard!$J$50,ExtBoard!$J$67)</c:f>
              <c:numCache>
                <c:formatCode>0.00</c:formatCode>
                <c:ptCount val="3"/>
                <c:pt idx="0">
                  <c:v>6.541666666666667</c:v>
                </c:pt>
                <c:pt idx="1">
                  <c:v>6.4163333333333341</c:v>
                </c:pt>
                <c:pt idx="2">
                  <c:v>6.2913333333333341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83A-4ECB-A189-D193044BA42E}"/>
            </c:ext>
          </c:extLst>
        </c:ser>
        <c:ser>
          <c:idx val="4"/>
          <c:order val="4"/>
          <c:tx>
            <c:strRef>
              <c:f>ExtBoard!$Q$74</c:f>
              <c:strCache>
                <c:ptCount val="1"/>
                <c:pt idx="0">
                  <c:v>Zephyr max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accent6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(ExtBoard!$J$8,ExtBoard!$J$17,ExtBoard!$J$35)</c:f>
              <c:numCache>
                <c:formatCode>0.00</c:formatCode>
                <c:ptCount val="3"/>
                <c:pt idx="0">
                  <c:v>10.666666666666666</c:v>
                </c:pt>
                <c:pt idx="1">
                  <c:v>16.584</c:v>
                </c:pt>
                <c:pt idx="2">
                  <c:v>24.542000000000002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83A-4ECB-A189-D193044BA42E}"/>
            </c:ext>
          </c:extLst>
        </c:ser>
        <c:ser>
          <c:idx val="5"/>
          <c:order val="5"/>
          <c:tx>
            <c:strRef>
              <c:f>ExtBoard!$Q$78</c:f>
              <c:strCache>
                <c:ptCount val="1"/>
                <c:pt idx="0">
                  <c:v>SD+SDK max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(ExtBoard!$J$43,ExtBoard!$J$51,ExtBoard!$J$68)</c:f>
              <c:numCache>
                <c:formatCode>0.00</c:formatCode>
                <c:ptCount val="3"/>
                <c:pt idx="0">
                  <c:v>6.729166666666667</c:v>
                </c:pt>
                <c:pt idx="1">
                  <c:v>10.563000000000001</c:v>
                </c:pt>
                <c:pt idx="2">
                  <c:v>13.624333333333333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83A-4ECB-A189-D193044BA42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314802784"/>
        <c:axId val="314801472"/>
      </c:barChart>
      <c:catAx>
        <c:axId val="314802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4801472"/>
        <c:crosses val="autoZero"/>
        <c:auto val="1"/>
        <c:lblAlgn val="ctr"/>
        <c:lblOffset val="100"/>
        <c:noMultiLvlLbl val="0"/>
      </c:catAx>
      <c:valAx>
        <c:axId val="314801472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/>
                  <a:t>Interrupt LatencY [us]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crossAx val="314802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1000" dirty="0"/>
              <a:t>Interrupt Latency  of the peripheral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Peripheral!$AD$59</c:f>
              <c:strCache>
                <c:ptCount val="1"/>
                <c:pt idx="0">
                  <c:v>Zephyr avg.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Peripheral!$AB$59:$AB$62</c:f>
              <c:strCache>
                <c:ptCount val="4"/>
                <c:pt idx="0">
                  <c:v>Advertising</c:v>
                </c:pt>
                <c:pt idx="1">
                  <c:v>Conn. Interval 7.5ms</c:v>
                </c:pt>
                <c:pt idx="2">
                  <c:v>Conn. Interval 50ms</c:v>
                </c:pt>
                <c:pt idx="3">
                  <c:v>Conn. Interval 400ms</c:v>
                </c:pt>
              </c:strCache>
            </c:strRef>
          </c:cat>
          <c:val>
            <c:numRef>
              <c:f>(Peripheral!$P$6,Peripheral!$P$31,Peripheral!$P$57,Peripheral!$P$83)</c:f>
              <c:numCache>
                <c:formatCode>0.00</c:formatCode>
                <c:ptCount val="4"/>
                <c:pt idx="0">
                  <c:v>14.623333333333333</c:v>
                </c:pt>
                <c:pt idx="1">
                  <c:v>14.466406666666666</c:v>
                </c:pt>
                <c:pt idx="2">
                  <c:v>14.875743333333332</c:v>
                </c:pt>
                <c:pt idx="3">
                  <c:v>14.868366666666667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CA-4E93-B3C8-19A9438E94AE}"/>
            </c:ext>
          </c:extLst>
        </c:ser>
        <c:ser>
          <c:idx val="1"/>
          <c:order val="1"/>
          <c:tx>
            <c:strRef>
              <c:f>Peripheral!$AD$63</c:f>
              <c:strCache>
                <c:ptCount val="1"/>
                <c:pt idx="0">
                  <c:v>SD+SDK avg.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Peripheral!$AB$59:$AB$62</c:f>
              <c:strCache>
                <c:ptCount val="4"/>
                <c:pt idx="0">
                  <c:v>Advertising</c:v>
                </c:pt>
                <c:pt idx="1">
                  <c:v>Conn. Interval 7.5ms</c:v>
                </c:pt>
                <c:pt idx="2">
                  <c:v>Conn. Interval 50ms</c:v>
                </c:pt>
                <c:pt idx="3">
                  <c:v>Conn. Interval 400ms</c:v>
                </c:pt>
              </c:strCache>
            </c:strRef>
          </c:cat>
          <c:val>
            <c:numRef>
              <c:f>(Peripheral!$P$18,Peripheral!$P$43,Peripheral!$P$69,Peripheral!$P$95)</c:f>
              <c:numCache>
                <c:formatCode>0.00</c:formatCode>
                <c:ptCount val="4"/>
                <c:pt idx="0">
                  <c:v>6.4159499999999996</c:v>
                </c:pt>
                <c:pt idx="1">
                  <c:v>7.9379833333333343</c:v>
                </c:pt>
                <c:pt idx="2">
                  <c:v>6.7469866666666674</c:v>
                </c:pt>
                <c:pt idx="3">
                  <c:v>6.5333333333333341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CA-4E93-B3C8-19A9438E94AE}"/>
            </c:ext>
          </c:extLst>
        </c:ser>
        <c:ser>
          <c:idx val="2"/>
          <c:order val="2"/>
          <c:tx>
            <c:strRef>
              <c:f>Peripheral!$AD$60</c:f>
              <c:strCache>
                <c:ptCount val="1"/>
                <c:pt idx="0">
                  <c:v>Zephyr min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Peripheral!$AB$59:$AB$62</c:f>
              <c:strCache>
                <c:ptCount val="4"/>
                <c:pt idx="0">
                  <c:v>Advertising</c:v>
                </c:pt>
                <c:pt idx="1">
                  <c:v>Conn. Interval 7.5ms</c:v>
                </c:pt>
                <c:pt idx="2">
                  <c:v>Conn. Interval 50ms</c:v>
                </c:pt>
                <c:pt idx="3">
                  <c:v>Conn. Interval 400ms</c:v>
                </c:pt>
              </c:strCache>
            </c:strRef>
          </c:cat>
          <c:val>
            <c:numRef>
              <c:f>(Peripheral!$P$7,Peripheral!$P$32,Peripheral!$P$58,Peripheral!$P$84)</c:f>
              <c:numCache>
                <c:formatCode>0.00</c:formatCode>
                <c:ptCount val="4"/>
                <c:pt idx="0">
                  <c:v>10.6</c:v>
                </c:pt>
                <c:pt idx="1">
                  <c:v>6.6016666666666666</c:v>
                </c:pt>
                <c:pt idx="2">
                  <c:v>10.561666666666666</c:v>
                </c:pt>
                <c:pt idx="3">
                  <c:v>7.2458333333333336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5CA-4E93-B3C8-19A9438E94AE}"/>
            </c:ext>
          </c:extLst>
        </c:ser>
        <c:ser>
          <c:idx val="3"/>
          <c:order val="3"/>
          <c:tx>
            <c:strRef>
              <c:f>Peripheral!$AD$64</c:f>
              <c:strCache>
                <c:ptCount val="1"/>
                <c:pt idx="0">
                  <c:v>SD+SDK min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Peripheral!$AB$59:$AB$62</c:f>
              <c:strCache>
                <c:ptCount val="4"/>
                <c:pt idx="0">
                  <c:v>Advertising</c:v>
                </c:pt>
                <c:pt idx="1">
                  <c:v>Conn. Interval 7.5ms</c:v>
                </c:pt>
                <c:pt idx="2">
                  <c:v>Conn. Interval 50ms</c:v>
                </c:pt>
                <c:pt idx="3">
                  <c:v>Conn. Interval 400ms</c:v>
                </c:pt>
              </c:strCache>
            </c:strRef>
          </c:cat>
          <c:val>
            <c:numRef>
              <c:f>(Peripheral!$P$19,Peripheral!$P$44,Peripheral!$P$70,Peripheral!$P$96)</c:f>
              <c:numCache>
                <c:formatCode>0.00</c:formatCode>
                <c:ptCount val="4"/>
                <c:pt idx="0">
                  <c:v>6.229166666666667</c:v>
                </c:pt>
                <c:pt idx="1">
                  <c:v>6.270833333333333</c:v>
                </c:pt>
                <c:pt idx="2">
                  <c:v>6.2933333333333339</c:v>
                </c:pt>
                <c:pt idx="3">
                  <c:v>6.2399999999999993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5CA-4E93-B3C8-19A9438E94AE}"/>
            </c:ext>
          </c:extLst>
        </c:ser>
        <c:ser>
          <c:idx val="4"/>
          <c:order val="4"/>
          <c:tx>
            <c:strRef>
              <c:f>Peripheral!$AD$61</c:f>
              <c:strCache>
                <c:ptCount val="1"/>
                <c:pt idx="0">
                  <c:v>Zephyr max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accent6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Peripheral!$AB$59:$AB$62</c:f>
              <c:strCache>
                <c:ptCount val="4"/>
                <c:pt idx="0">
                  <c:v>Advertising</c:v>
                </c:pt>
                <c:pt idx="1">
                  <c:v>Conn. Interval 7.5ms</c:v>
                </c:pt>
                <c:pt idx="2">
                  <c:v>Conn. Interval 50ms</c:v>
                </c:pt>
                <c:pt idx="3">
                  <c:v>Conn. Interval 400ms</c:v>
                </c:pt>
              </c:strCache>
            </c:strRef>
          </c:cat>
          <c:val>
            <c:numRef>
              <c:f>(Peripheral!$P$8,Peripheral!$P$33,Peripheral!$P$59,Peripheral!$P$85)</c:f>
              <c:numCache>
                <c:formatCode>0.00</c:formatCode>
                <c:ptCount val="4"/>
                <c:pt idx="0">
                  <c:v>17.68</c:v>
                </c:pt>
                <c:pt idx="1">
                  <c:v>26.647499999999997</c:v>
                </c:pt>
                <c:pt idx="2">
                  <c:v>20.9375</c:v>
                </c:pt>
                <c:pt idx="3">
                  <c:v>24.833500000000001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5CA-4E93-B3C8-19A9438E94AE}"/>
            </c:ext>
          </c:extLst>
        </c:ser>
        <c:ser>
          <c:idx val="5"/>
          <c:order val="5"/>
          <c:tx>
            <c:strRef>
              <c:f>Peripheral!$AD$65</c:f>
              <c:strCache>
                <c:ptCount val="1"/>
                <c:pt idx="0">
                  <c:v>SD+SDK max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Peripheral!$AB$59:$AB$62</c:f>
              <c:strCache>
                <c:ptCount val="4"/>
                <c:pt idx="0">
                  <c:v>Advertising</c:v>
                </c:pt>
                <c:pt idx="1">
                  <c:v>Conn. Interval 7.5ms</c:v>
                </c:pt>
                <c:pt idx="2">
                  <c:v>Conn. Interval 50ms</c:v>
                </c:pt>
                <c:pt idx="3">
                  <c:v>Conn. Interval 400ms</c:v>
                </c:pt>
              </c:strCache>
            </c:strRef>
          </c:cat>
          <c:val>
            <c:numRef>
              <c:f>(Peripheral!$P$20,Peripheral!$P$45,Peripheral!$P$71,Peripheral!$P$97)</c:f>
              <c:numCache>
                <c:formatCode>0.00</c:formatCode>
                <c:ptCount val="4"/>
                <c:pt idx="0">
                  <c:v>9.8541666666666661</c:v>
                </c:pt>
                <c:pt idx="1">
                  <c:v>39.916499999999999</c:v>
                </c:pt>
                <c:pt idx="2">
                  <c:v>12.266666666666666</c:v>
                </c:pt>
                <c:pt idx="3">
                  <c:v>17.739999999999998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5CA-4E93-B3C8-19A9438E94A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314802784"/>
        <c:axId val="314801472"/>
      </c:barChart>
      <c:catAx>
        <c:axId val="314802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4801472"/>
        <c:crosses val="autoZero"/>
        <c:auto val="1"/>
        <c:lblAlgn val="ctr"/>
        <c:lblOffset val="100"/>
        <c:noMultiLvlLbl val="0"/>
      </c:catAx>
      <c:valAx>
        <c:axId val="314801472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/>
                  <a:t>Interrupt LatencY [us]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0" sourceLinked="1"/>
        <c:majorTickMark val="none"/>
        <c:minorTickMark val="none"/>
        <c:tickLblPos val="nextTo"/>
        <c:crossAx val="314802784"/>
        <c:crosses val="autoZero"/>
        <c:crossBetween val="between"/>
      </c:valAx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1000"/>
              <a:t>Interrupt Latency 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5.0349233683029924E-2"/>
          <c:y val="0.28403055555555556"/>
          <c:w val="0.83907001955690985"/>
          <c:h val="0.527747222222222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Peripheral!$AD$59</c:f>
              <c:strCache>
                <c:ptCount val="1"/>
                <c:pt idx="0">
                  <c:v>Zephyr avg.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Peripheral!$AB$59:$AB$62</c:f>
              <c:strCache>
                <c:ptCount val="4"/>
                <c:pt idx="0">
                  <c:v>Advertising</c:v>
                </c:pt>
                <c:pt idx="1">
                  <c:v>Conn. Interval 7.5ms</c:v>
                </c:pt>
                <c:pt idx="2">
                  <c:v>Conn. Interval 50ms</c:v>
                </c:pt>
                <c:pt idx="3">
                  <c:v>Conn. Interval 400ms</c:v>
                </c:pt>
              </c:strCache>
            </c:strRef>
          </c:cat>
          <c:val>
            <c:numRef>
              <c:f>(Peripheral!$P$6,Peripheral!$P$31,Peripheral!$P$57,Peripheral!$P$83)</c:f>
              <c:numCache>
                <c:formatCode>0.00</c:formatCode>
                <c:ptCount val="4"/>
                <c:pt idx="0">
                  <c:v>14.623333333333333</c:v>
                </c:pt>
                <c:pt idx="1">
                  <c:v>14.466406666666666</c:v>
                </c:pt>
                <c:pt idx="2">
                  <c:v>14.875743333333332</c:v>
                </c:pt>
                <c:pt idx="3">
                  <c:v>14.868366666666667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AC-449E-BDB6-FBAA53CAB1BD}"/>
            </c:ext>
          </c:extLst>
        </c:ser>
        <c:ser>
          <c:idx val="1"/>
          <c:order val="1"/>
          <c:tx>
            <c:strRef>
              <c:f>Peripheral!$AD$63</c:f>
              <c:strCache>
                <c:ptCount val="1"/>
                <c:pt idx="0">
                  <c:v>SD+SDK avg.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Peripheral!$AB$59:$AB$62</c:f>
              <c:strCache>
                <c:ptCount val="4"/>
                <c:pt idx="0">
                  <c:v>Advertising</c:v>
                </c:pt>
                <c:pt idx="1">
                  <c:v>Conn. Interval 7.5ms</c:v>
                </c:pt>
                <c:pt idx="2">
                  <c:v>Conn. Interval 50ms</c:v>
                </c:pt>
                <c:pt idx="3">
                  <c:v>Conn. Interval 400ms</c:v>
                </c:pt>
              </c:strCache>
            </c:strRef>
          </c:cat>
          <c:val>
            <c:numRef>
              <c:f>(Peripheral!$P$18,Peripheral!$P$43,Peripheral!$P$69,Peripheral!$P$95)</c:f>
              <c:numCache>
                <c:formatCode>0.00</c:formatCode>
                <c:ptCount val="4"/>
                <c:pt idx="0">
                  <c:v>6.4159499999999996</c:v>
                </c:pt>
                <c:pt idx="1">
                  <c:v>7.9379833333333343</c:v>
                </c:pt>
                <c:pt idx="2">
                  <c:v>6.7469866666666674</c:v>
                </c:pt>
                <c:pt idx="3">
                  <c:v>6.5333333333333341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AC-449E-BDB6-FBAA53CAB1BD}"/>
            </c:ext>
          </c:extLst>
        </c:ser>
        <c:ser>
          <c:idx val="2"/>
          <c:order val="2"/>
          <c:tx>
            <c:strRef>
              <c:f>Peripheral!$AD$60</c:f>
              <c:strCache>
                <c:ptCount val="1"/>
                <c:pt idx="0">
                  <c:v>Zephyr min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Peripheral!$AB$59:$AB$62</c:f>
              <c:strCache>
                <c:ptCount val="4"/>
                <c:pt idx="0">
                  <c:v>Advertising</c:v>
                </c:pt>
                <c:pt idx="1">
                  <c:v>Conn. Interval 7.5ms</c:v>
                </c:pt>
                <c:pt idx="2">
                  <c:v>Conn. Interval 50ms</c:v>
                </c:pt>
                <c:pt idx="3">
                  <c:v>Conn. Interval 400ms</c:v>
                </c:pt>
              </c:strCache>
            </c:strRef>
          </c:cat>
          <c:val>
            <c:numRef>
              <c:f>(Peripheral!$P$7,Peripheral!$P$32,Peripheral!$P$58,Peripheral!$P$84)</c:f>
              <c:numCache>
                <c:formatCode>0.00</c:formatCode>
                <c:ptCount val="4"/>
                <c:pt idx="0">
                  <c:v>10.6</c:v>
                </c:pt>
                <c:pt idx="1">
                  <c:v>6.6016666666666666</c:v>
                </c:pt>
                <c:pt idx="2">
                  <c:v>10.561666666666666</c:v>
                </c:pt>
                <c:pt idx="3">
                  <c:v>7.2458333333333336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3AC-449E-BDB6-FBAA53CAB1BD}"/>
            </c:ext>
          </c:extLst>
        </c:ser>
        <c:ser>
          <c:idx val="3"/>
          <c:order val="3"/>
          <c:tx>
            <c:strRef>
              <c:f>Peripheral!$AD$64</c:f>
              <c:strCache>
                <c:ptCount val="1"/>
                <c:pt idx="0">
                  <c:v>SD+SDK min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Peripheral!$AB$59:$AB$62</c:f>
              <c:strCache>
                <c:ptCount val="4"/>
                <c:pt idx="0">
                  <c:v>Advertising</c:v>
                </c:pt>
                <c:pt idx="1">
                  <c:v>Conn. Interval 7.5ms</c:v>
                </c:pt>
                <c:pt idx="2">
                  <c:v>Conn. Interval 50ms</c:v>
                </c:pt>
                <c:pt idx="3">
                  <c:v>Conn. Interval 400ms</c:v>
                </c:pt>
              </c:strCache>
            </c:strRef>
          </c:cat>
          <c:val>
            <c:numRef>
              <c:f>(Peripheral!$P$19,Peripheral!$P$44,Peripheral!$P$70,Peripheral!$P$96)</c:f>
              <c:numCache>
                <c:formatCode>0.00</c:formatCode>
                <c:ptCount val="4"/>
                <c:pt idx="0">
                  <c:v>6.229166666666667</c:v>
                </c:pt>
                <c:pt idx="1">
                  <c:v>6.270833333333333</c:v>
                </c:pt>
                <c:pt idx="2">
                  <c:v>6.2933333333333339</c:v>
                </c:pt>
                <c:pt idx="3">
                  <c:v>6.2399999999999993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3AC-449E-BDB6-FBAA53CAB1BD}"/>
            </c:ext>
          </c:extLst>
        </c:ser>
        <c:ser>
          <c:idx val="4"/>
          <c:order val="4"/>
          <c:tx>
            <c:strRef>
              <c:f>Peripheral!$AD$61</c:f>
              <c:strCache>
                <c:ptCount val="1"/>
                <c:pt idx="0">
                  <c:v>Zephyr max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accent6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Peripheral!$AB$59:$AB$62</c:f>
              <c:strCache>
                <c:ptCount val="4"/>
                <c:pt idx="0">
                  <c:v>Advertising</c:v>
                </c:pt>
                <c:pt idx="1">
                  <c:v>Conn. Interval 7.5ms</c:v>
                </c:pt>
                <c:pt idx="2">
                  <c:v>Conn. Interval 50ms</c:v>
                </c:pt>
                <c:pt idx="3">
                  <c:v>Conn. Interval 400ms</c:v>
                </c:pt>
              </c:strCache>
            </c:strRef>
          </c:cat>
          <c:val>
            <c:numRef>
              <c:f>(Peripheral!$P$8,Peripheral!$P$33,Peripheral!$P$59,Peripheral!$P$85)</c:f>
              <c:numCache>
                <c:formatCode>0.00</c:formatCode>
                <c:ptCount val="4"/>
                <c:pt idx="0">
                  <c:v>17.68</c:v>
                </c:pt>
                <c:pt idx="1">
                  <c:v>26.647499999999997</c:v>
                </c:pt>
                <c:pt idx="2">
                  <c:v>20.9375</c:v>
                </c:pt>
                <c:pt idx="3">
                  <c:v>24.833500000000001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3AC-449E-BDB6-FBAA53CAB1BD}"/>
            </c:ext>
          </c:extLst>
        </c:ser>
        <c:ser>
          <c:idx val="5"/>
          <c:order val="5"/>
          <c:tx>
            <c:strRef>
              <c:f>Peripheral!$AD$65</c:f>
              <c:strCache>
                <c:ptCount val="1"/>
                <c:pt idx="0">
                  <c:v>SD+SDK max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Peripheral!$AB$59:$AB$62</c:f>
              <c:strCache>
                <c:ptCount val="4"/>
                <c:pt idx="0">
                  <c:v>Advertising</c:v>
                </c:pt>
                <c:pt idx="1">
                  <c:v>Conn. Interval 7.5ms</c:v>
                </c:pt>
                <c:pt idx="2">
                  <c:v>Conn. Interval 50ms</c:v>
                </c:pt>
                <c:pt idx="3">
                  <c:v>Conn. Interval 400ms</c:v>
                </c:pt>
              </c:strCache>
            </c:strRef>
          </c:cat>
          <c:val>
            <c:numRef>
              <c:f>(Peripheral!$P$20,Peripheral!$P$45,Peripheral!$P$71,Peripheral!$P$97)</c:f>
              <c:numCache>
                <c:formatCode>0.00</c:formatCode>
                <c:ptCount val="4"/>
                <c:pt idx="0">
                  <c:v>9.8541666666666661</c:v>
                </c:pt>
                <c:pt idx="1">
                  <c:v>39.916499999999999</c:v>
                </c:pt>
                <c:pt idx="2">
                  <c:v>12.266666666666666</c:v>
                </c:pt>
                <c:pt idx="3">
                  <c:v>17.739999999999998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3AC-449E-BDB6-FBAA53CAB1B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314802784"/>
        <c:axId val="314801472"/>
      </c:barChart>
      <c:catAx>
        <c:axId val="314802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4801472"/>
        <c:crosses val="autoZero"/>
        <c:auto val="1"/>
        <c:lblAlgn val="ctr"/>
        <c:lblOffset val="100"/>
        <c:noMultiLvlLbl val="0"/>
      </c:catAx>
      <c:valAx>
        <c:axId val="314801472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/>
                  <a:t>Interrupt LatencY [us]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0" sourceLinked="1"/>
        <c:majorTickMark val="none"/>
        <c:minorTickMark val="none"/>
        <c:tickLblPos val="nextTo"/>
        <c:crossAx val="3148027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1000"/>
              <a:t>Stack Propagation</a:t>
            </a:r>
            <a:r>
              <a:rPr lang="nb-NO" sz="1000" baseline="0"/>
              <a:t> delay</a:t>
            </a:r>
            <a:endParaRPr lang="nb-NO" sz="100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Peripheral!$AD$59</c:f>
              <c:strCache>
                <c:ptCount val="1"/>
                <c:pt idx="0">
                  <c:v>Zephyr avg.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Peripheral!$AB$60:$AB$62</c:f>
              <c:strCache>
                <c:ptCount val="3"/>
                <c:pt idx="0">
                  <c:v>Conn. Interval 7.5ms</c:v>
                </c:pt>
                <c:pt idx="1">
                  <c:v>Conn. Interval 50ms</c:v>
                </c:pt>
                <c:pt idx="2">
                  <c:v>Conn. Interval 400ms</c:v>
                </c:pt>
              </c:strCache>
            </c:strRef>
          </c:cat>
          <c:val>
            <c:numRef>
              <c:f>(Peripheral!$M$35,Peripheral!$M$61,Peripheral!$M$87)</c:f>
              <c:numCache>
                <c:formatCode>0.00</c:formatCode>
                <c:ptCount val="3"/>
                <c:pt idx="0">
                  <c:v>95.5</c:v>
                </c:pt>
                <c:pt idx="1">
                  <c:v>91.692499999999995</c:v>
                </c:pt>
                <c:pt idx="2">
                  <c:v>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D9-4493-915F-CF570DF279DA}"/>
            </c:ext>
          </c:extLst>
        </c:ser>
        <c:ser>
          <c:idx val="1"/>
          <c:order val="1"/>
          <c:tx>
            <c:strRef>
              <c:f>Peripheral!$AD$63</c:f>
              <c:strCache>
                <c:ptCount val="1"/>
                <c:pt idx="0">
                  <c:v>SD+SDK avg.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Peripheral!$AB$60:$AB$62</c:f>
              <c:strCache>
                <c:ptCount val="3"/>
                <c:pt idx="0">
                  <c:v>Conn. Interval 7.5ms</c:v>
                </c:pt>
                <c:pt idx="1">
                  <c:v>Conn. Interval 50ms</c:v>
                </c:pt>
                <c:pt idx="2">
                  <c:v>Conn. Interval 400ms</c:v>
                </c:pt>
              </c:strCache>
            </c:strRef>
          </c:cat>
          <c:val>
            <c:numRef>
              <c:f>(Peripheral!$M$47,Peripheral!$M$73,Peripheral!$M$99)</c:f>
              <c:numCache>
                <c:formatCode>0.00</c:formatCode>
                <c:ptCount val="3"/>
                <c:pt idx="0">
                  <c:v>56.985100000000003</c:v>
                </c:pt>
                <c:pt idx="1">
                  <c:v>45.405200000000001</c:v>
                </c:pt>
                <c:pt idx="2">
                  <c:v>45.6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1D9-4493-915F-CF570DF279DA}"/>
            </c:ext>
          </c:extLst>
        </c:ser>
        <c:ser>
          <c:idx val="2"/>
          <c:order val="2"/>
          <c:tx>
            <c:strRef>
              <c:f>Peripheral!$AD$60</c:f>
              <c:strCache>
                <c:ptCount val="1"/>
                <c:pt idx="0">
                  <c:v>Zephyr min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Peripheral!$AB$60:$AB$62</c:f>
              <c:strCache>
                <c:ptCount val="3"/>
                <c:pt idx="0">
                  <c:v>Conn. Interval 7.5ms</c:v>
                </c:pt>
                <c:pt idx="1">
                  <c:v>Conn. Interval 50ms</c:v>
                </c:pt>
                <c:pt idx="2">
                  <c:v>Conn. Interval 400ms</c:v>
                </c:pt>
              </c:strCache>
            </c:strRef>
          </c:cat>
          <c:val>
            <c:numRef>
              <c:f>(Peripheral!$M$36,Peripheral!$M$62,Peripheral!$M$88)</c:f>
              <c:numCache>
                <c:formatCode>0.00</c:formatCode>
                <c:ptCount val="3"/>
                <c:pt idx="0">
                  <c:v>81.7</c:v>
                </c:pt>
                <c:pt idx="1">
                  <c:v>81.6875</c:v>
                </c:pt>
                <c:pt idx="2">
                  <c:v>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1D9-4493-915F-CF570DF279DA}"/>
            </c:ext>
          </c:extLst>
        </c:ser>
        <c:ser>
          <c:idx val="3"/>
          <c:order val="3"/>
          <c:tx>
            <c:strRef>
              <c:f>Peripheral!$AD$64</c:f>
              <c:strCache>
                <c:ptCount val="1"/>
                <c:pt idx="0">
                  <c:v>SD+SDK min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Peripheral!$AB$60:$AB$62</c:f>
              <c:strCache>
                <c:ptCount val="3"/>
                <c:pt idx="0">
                  <c:v>Conn. Interval 7.5ms</c:v>
                </c:pt>
                <c:pt idx="1">
                  <c:v>Conn. Interval 50ms</c:v>
                </c:pt>
                <c:pt idx="2">
                  <c:v>Conn. Interval 400ms</c:v>
                </c:pt>
              </c:strCache>
            </c:strRef>
          </c:cat>
          <c:val>
            <c:numRef>
              <c:f>(Peripheral!$M$48,Peripheral!$M$74,Peripheral!$M$100)</c:f>
              <c:numCache>
                <c:formatCode>0.00</c:formatCode>
                <c:ptCount val="3"/>
                <c:pt idx="0">
                  <c:v>43.125</c:v>
                </c:pt>
                <c:pt idx="1">
                  <c:v>35.200000000000003</c:v>
                </c:pt>
                <c:pt idx="2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1D9-4493-915F-CF570DF279DA}"/>
            </c:ext>
          </c:extLst>
        </c:ser>
        <c:ser>
          <c:idx val="4"/>
          <c:order val="4"/>
          <c:tx>
            <c:strRef>
              <c:f>Peripheral!$AD$61</c:f>
              <c:strCache>
                <c:ptCount val="1"/>
                <c:pt idx="0">
                  <c:v>Zephyr max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accent6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Peripheral!$AB$60:$AB$62</c:f>
              <c:strCache>
                <c:ptCount val="3"/>
                <c:pt idx="0">
                  <c:v>Conn. Interval 7.5ms</c:v>
                </c:pt>
                <c:pt idx="1">
                  <c:v>Conn. Interval 50ms</c:v>
                </c:pt>
                <c:pt idx="2">
                  <c:v>Conn. Interval 400ms</c:v>
                </c:pt>
              </c:strCache>
            </c:strRef>
          </c:cat>
          <c:val>
            <c:numRef>
              <c:f>(Peripheral!$M$37,Peripheral!$M$63,Peripheral!$M$89)</c:f>
              <c:numCache>
                <c:formatCode>0.00</c:formatCode>
                <c:ptCount val="3"/>
                <c:pt idx="0">
                  <c:v>256</c:v>
                </c:pt>
                <c:pt idx="1">
                  <c:v>222.18799999999999</c:v>
                </c:pt>
                <c:pt idx="2">
                  <c:v>170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1D9-4493-915F-CF570DF279DA}"/>
            </c:ext>
          </c:extLst>
        </c:ser>
        <c:ser>
          <c:idx val="5"/>
          <c:order val="5"/>
          <c:tx>
            <c:strRef>
              <c:f>Peripheral!$AD$65</c:f>
              <c:strCache>
                <c:ptCount val="1"/>
                <c:pt idx="0">
                  <c:v>SD+SDK max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Peripheral!$AB$60:$AB$62</c:f>
              <c:strCache>
                <c:ptCount val="3"/>
                <c:pt idx="0">
                  <c:v>Conn. Interval 7.5ms</c:v>
                </c:pt>
                <c:pt idx="1">
                  <c:v>Conn. Interval 50ms</c:v>
                </c:pt>
                <c:pt idx="2">
                  <c:v>Conn. Interval 400ms</c:v>
                </c:pt>
              </c:strCache>
            </c:strRef>
          </c:cat>
          <c:val>
            <c:numRef>
              <c:f>(Peripheral!$M$49,Peripheral!$M$75,Peripheral!$M$101)</c:f>
              <c:numCache>
                <c:formatCode>0.00</c:formatCode>
                <c:ptCount val="3"/>
                <c:pt idx="0">
                  <c:v>241.875</c:v>
                </c:pt>
                <c:pt idx="1">
                  <c:v>53.76</c:v>
                </c:pt>
                <c:pt idx="2">
                  <c:v>154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1D9-4493-915F-CF570DF279D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314802784"/>
        <c:axId val="314801472"/>
      </c:barChart>
      <c:catAx>
        <c:axId val="314802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4801472"/>
        <c:crosses val="autoZero"/>
        <c:auto val="1"/>
        <c:lblAlgn val="ctr"/>
        <c:lblOffset val="100"/>
        <c:noMultiLvlLbl val="0"/>
      </c:catAx>
      <c:valAx>
        <c:axId val="314801472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/>
                  <a:t>Delay [Us]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0" sourceLinked="1"/>
        <c:majorTickMark val="none"/>
        <c:minorTickMark val="none"/>
        <c:tickLblPos val="nextTo"/>
        <c:crossAx val="314802784"/>
        <c:crosses val="autoZero"/>
        <c:crossBetween val="between"/>
      </c:valAx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1000" dirty="0"/>
              <a:t>Connection events Interval, 1 Peripherals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3.5256666666666665E-2"/>
          <c:y val="0.28403055555555556"/>
          <c:w val="0.8603211111111112"/>
          <c:h val="0.527747222222222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Central!$AD$102</c:f>
              <c:strCache>
                <c:ptCount val="1"/>
                <c:pt idx="0">
                  <c:v>Zephyr avg.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Central!$AB$103:$AB$105</c:f>
              <c:strCache>
                <c:ptCount val="3"/>
                <c:pt idx="0">
                  <c:v>Conn. Interval 7.5ms</c:v>
                </c:pt>
                <c:pt idx="1">
                  <c:v>Conn. Interval 50ms</c:v>
                </c:pt>
                <c:pt idx="2">
                  <c:v>Conn. Interval 400ms</c:v>
                </c:pt>
              </c:strCache>
            </c:strRef>
          </c:cat>
          <c:val>
            <c:numRef>
              <c:f>(Central!$M$47,Central!$M$80,Central!$M$114)</c:f>
              <c:numCache>
                <c:formatCode>0.0000</c:formatCode>
                <c:ptCount val="3"/>
                <c:pt idx="0">
                  <c:v>5.9709500000000002</c:v>
                </c:pt>
                <c:pt idx="1">
                  <c:v>9.2543500000000005</c:v>
                </c:pt>
                <c:pt idx="2">
                  <c:v>21.457439999999998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FB-45FB-A5E4-5758A025812C}"/>
            </c:ext>
          </c:extLst>
        </c:ser>
        <c:ser>
          <c:idx val="1"/>
          <c:order val="1"/>
          <c:tx>
            <c:strRef>
              <c:f>Central!$AD$106</c:f>
              <c:strCache>
                <c:ptCount val="1"/>
                <c:pt idx="0">
                  <c:v>SD+SDK avg.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Central!$AB$103:$AB$105</c:f>
              <c:strCache>
                <c:ptCount val="3"/>
                <c:pt idx="0">
                  <c:v>Conn. Interval 7.5ms</c:v>
                </c:pt>
                <c:pt idx="1">
                  <c:v>Conn. Interval 50ms</c:v>
                </c:pt>
                <c:pt idx="2">
                  <c:v>Conn. Interval 400ms</c:v>
                </c:pt>
              </c:strCache>
            </c:strRef>
          </c:cat>
          <c:val>
            <c:numRef>
              <c:f>(Central!$M$63,Central!$M$97,Central!$M$130)</c:f>
              <c:numCache>
                <c:formatCode>0.0000</c:formatCode>
                <c:ptCount val="3"/>
                <c:pt idx="0">
                  <c:v>1.7401</c:v>
                </c:pt>
                <c:pt idx="1">
                  <c:v>2.0808200000000001</c:v>
                </c:pt>
                <c:pt idx="2">
                  <c:v>2.0802200000000002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FB-45FB-A5E4-5758A025812C}"/>
            </c:ext>
          </c:extLst>
        </c:ser>
        <c:ser>
          <c:idx val="2"/>
          <c:order val="2"/>
          <c:tx>
            <c:strRef>
              <c:f>Central!$AD$103</c:f>
              <c:strCache>
                <c:ptCount val="1"/>
                <c:pt idx="0">
                  <c:v>Zephyr min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Central!$AB$103:$AB$105</c:f>
              <c:strCache>
                <c:ptCount val="3"/>
                <c:pt idx="0">
                  <c:v>Conn. Interval 7.5ms</c:v>
                </c:pt>
                <c:pt idx="1">
                  <c:v>Conn. Interval 50ms</c:v>
                </c:pt>
                <c:pt idx="2">
                  <c:v>Conn. Interval 400ms</c:v>
                </c:pt>
              </c:strCache>
            </c:strRef>
          </c:cat>
          <c:val>
            <c:numRef>
              <c:f>(Central!$M$48,Central!$M$81,Central!$M$115)</c:f>
              <c:numCache>
                <c:formatCode>0.0000</c:formatCode>
                <c:ptCount val="3"/>
                <c:pt idx="0">
                  <c:v>5.88856</c:v>
                </c:pt>
                <c:pt idx="1">
                  <c:v>0.95655999999999997</c:v>
                </c:pt>
                <c:pt idx="2">
                  <c:v>18.121500000000001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5FB-45FB-A5E4-5758A025812C}"/>
            </c:ext>
          </c:extLst>
        </c:ser>
        <c:ser>
          <c:idx val="3"/>
          <c:order val="3"/>
          <c:tx>
            <c:strRef>
              <c:f>Central!$AD$107</c:f>
              <c:strCache>
                <c:ptCount val="1"/>
                <c:pt idx="0">
                  <c:v>SD+SDK min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Central!$AB$103:$AB$105</c:f>
              <c:strCache>
                <c:ptCount val="3"/>
                <c:pt idx="0">
                  <c:v>Conn. Interval 7.5ms</c:v>
                </c:pt>
                <c:pt idx="1">
                  <c:v>Conn. Interval 50ms</c:v>
                </c:pt>
                <c:pt idx="2">
                  <c:v>Conn. Interval 400ms</c:v>
                </c:pt>
              </c:strCache>
            </c:strRef>
          </c:cat>
          <c:val>
            <c:numRef>
              <c:f>(Central!$M$64,Central!$M$98,Central!$M$131)</c:f>
              <c:numCache>
                <c:formatCode>0.0000</c:formatCode>
                <c:ptCount val="3"/>
                <c:pt idx="0">
                  <c:v>0.9728</c:v>
                </c:pt>
                <c:pt idx="1">
                  <c:v>1.9681299999999999</c:v>
                </c:pt>
                <c:pt idx="2">
                  <c:v>2.0698699999999999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5FB-45FB-A5E4-5758A025812C}"/>
            </c:ext>
          </c:extLst>
        </c:ser>
        <c:ser>
          <c:idx val="4"/>
          <c:order val="4"/>
          <c:tx>
            <c:strRef>
              <c:f>Central!$AD$104</c:f>
              <c:strCache>
                <c:ptCount val="1"/>
                <c:pt idx="0">
                  <c:v>Zephyr max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accent6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Central!$AB$103:$AB$105</c:f>
              <c:strCache>
                <c:ptCount val="3"/>
                <c:pt idx="0">
                  <c:v>Conn. Interval 7.5ms</c:v>
                </c:pt>
                <c:pt idx="1">
                  <c:v>Conn. Interval 50ms</c:v>
                </c:pt>
                <c:pt idx="2">
                  <c:v>Conn. Interval 400ms</c:v>
                </c:pt>
              </c:strCache>
            </c:strRef>
          </c:cat>
          <c:val>
            <c:numRef>
              <c:f>(Central!$M$49,Central!$M$82,Central!$M$116)</c:f>
              <c:numCache>
                <c:formatCode>0.0</c:formatCode>
                <c:ptCount val="3"/>
                <c:pt idx="0" formatCode="0.0000">
                  <c:v>6.0458100000000004</c:v>
                </c:pt>
                <c:pt idx="1">
                  <c:v>37.510249999999999</c:v>
                </c:pt>
                <c:pt idx="2" formatCode="0.0000">
                  <c:v>24.761810000000001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5FB-45FB-A5E4-5758A025812C}"/>
            </c:ext>
          </c:extLst>
        </c:ser>
        <c:ser>
          <c:idx val="5"/>
          <c:order val="5"/>
          <c:tx>
            <c:strRef>
              <c:f>Central!$AD$108</c:f>
              <c:strCache>
                <c:ptCount val="1"/>
                <c:pt idx="0">
                  <c:v>SD+SDK max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Central!$AB$103:$AB$105</c:f>
              <c:strCache>
                <c:ptCount val="3"/>
                <c:pt idx="0">
                  <c:v>Conn. Interval 7.5ms</c:v>
                </c:pt>
                <c:pt idx="1">
                  <c:v>Conn. Interval 50ms</c:v>
                </c:pt>
                <c:pt idx="2">
                  <c:v>Conn. Interval 400ms</c:v>
                </c:pt>
              </c:strCache>
            </c:strRef>
          </c:cat>
          <c:val>
            <c:numRef>
              <c:f>(Central!$M$65,Central!$M$99,Central!$M$132)</c:f>
              <c:numCache>
                <c:formatCode>0.0000</c:formatCode>
                <c:ptCount val="3"/>
                <c:pt idx="0">
                  <c:v>2.0869</c:v>
                </c:pt>
                <c:pt idx="1">
                  <c:v>2.1028799999999999</c:v>
                </c:pt>
                <c:pt idx="2">
                  <c:v>2.0868699999999998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5FB-45FB-A5E4-5758A025812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314802784"/>
        <c:axId val="314801472"/>
      </c:barChart>
      <c:catAx>
        <c:axId val="314802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4801472"/>
        <c:crosses val="autoZero"/>
        <c:auto val="1"/>
        <c:lblAlgn val="ctr"/>
        <c:lblOffset val="100"/>
        <c:noMultiLvlLbl val="0"/>
      </c:catAx>
      <c:valAx>
        <c:axId val="314801472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/>
                  <a:t>Interval [ms]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000" sourceLinked="1"/>
        <c:majorTickMark val="none"/>
        <c:minorTickMark val="none"/>
        <c:tickLblPos val="nextTo"/>
        <c:crossAx val="3148027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 sz="1000" dirty="0"/>
              <a:t>Connection events Interval, 4 Peripherals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3.5256666666666665E-2"/>
          <c:y val="0.28403055555555556"/>
          <c:w val="0.85326555555555561"/>
          <c:h val="0.527747222222222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Central!$AD$102</c:f>
              <c:strCache>
                <c:ptCount val="1"/>
                <c:pt idx="0">
                  <c:v>Zephyr avg.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Central!$AB$104:$AC$105</c:f>
              <c:strCache>
                <c:ptCount val="2"/>
                <c:pt idx="0">
                  <c:v>Conn. Interval 50ms</c:v>
                </c:pt>
                <c:pt idx="1">
                  <c:v>Conn. Interval 400ms</c:v>
                </c:pt>
              </c:strCache>
            </c:strRef>
          </c:cat>
          <c:val>
            <c:numRef>
              <c:f>(Central!$M$147,Central!$M$180)</c:f>
              <c:numCache>
                <c:formatCode>0.0000</c:formatCode>
                <c:ptCount val="2"/>
                <c:pt idx="0">
                  <c:v>21.509399999999999</c:v>
                </c:pt>
                <c:pt idx="1">
                  <c:v>34.336370000000002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B1-4330-AE27-4F8227C02311}"/>
            </c:ext>
          </c:extLst>
        </c:ser>
        <c:ser>
          <c:idx val="1"/>
          <c:order val="1"/>
          <c:tx>
            <c:strRef>
              <c:f>Central!$AD$106</c:f>
              <c:strCache>
                <c:ptCount val="1"/>
                <c:pt idx="0">
                  <c:v>SD+SDK avg.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Central!$AB$104:$AC$105</c:f>
              <c:strCache>
                <c:ptCount val="2"/>
                <c:pt idx="0">
                  <c:v>Conn. Interval 50ms</c:v>
                </c:pt>
                <c:pt idx="1">
                  <c:v>Conn. Interval 400ms</c:v>
                </c:pt>
              </c:strCache>
            </c:strRef>
          </c:cat>
          <c:val>
            <c:numRef>
              <c:f>(Central!$M$163,Central!$M$196)</c:f>
              <c:numCache>
                <c:formatCode>0.0000</c:formatCode>
                <c:ptCount val="2"/>
                <c:pt idx="0">
                  <c:v>13.3368</c:v>
                </c:pt>
                <c:pt idx="1">
                  <c:v>13.329610000000001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7B1-4330-AE27-4F8227C02311}"/>
            </c:ext>
          </c:extLst>
        </c:ser>
        <c:ser>
          <c:idx val="2"/>
          <c:order val="2"/>
          <c:tx>
            <c:strRef>
              <c:f>Central!$AD$103</c:f>
              <c:strCache>
                <c:ptCount val="1"/>
                <c:pt idx="0">
                  <c:v>Zephyr min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Central!$AB$104:$AC$105</c:f>
              <c:strCache>
                <c:ptCount val="2"/>
                <c:pt idx="0">
                  <c:v>Conn. Interval 50ms</c:v>
                </c:pt>
                <c:pt idx="1">
                  <c:v>Conn. Interval 400ms</c:v>
                </c:pt>
              </c:strCache>
            </c:strRef>
          </c:cat>
          <c:val>
            <c:numRef>
              <c:f>(Central!$M$148,Central!$M$181)</c:f>
              <c:numCache>
                <c:formatCode>0.0000</c:formatCode>
                <c:ptCount val="2"/>
                <c:pt idx="0">
                  <c:v>15.265309999999999</c:v>
                </c:pt>
                <c:pt idx="1">
                  <c:v>31.309940000000001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7B1-4330-AE27-4F8227C02311}"/>
            </c:ext>
          </c:extLst>
        </c:ser>
        <c:ser>
          <c:idx val="3"/>
          <c:order val="3"/>
          <c:tx>
            <c:strRef>
              <c:f>Central!$AD$107</c:f>
              <c:strCache>
                <c:ptCount val="1"/>
                <c:pt idx="0">
                  <c:v>SD+SDK min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Central!$AB$104:$AC$105</c:f>
              <c:strCache>
                <c:ptCount val="2"/>
                <c:pt idx="0">
                  <c:v>Conn. Interval 50ms</c:v>
                </c:pt>
                <c:pt idx="1">
                  <c:v>Conn. Interval 400ms</c:v>
                </c:pt>
              </c:strCache>
            </c:strRef>
          </c:cat>
          <c:val>
            <c:numRef>
              <c:f>(Central!$M$164,Central!$M$197)</c:f>
              <c:numCache>
                <c:formatCode>0.0000</c:formatCode>
                <c:ptCount val="2"/>
                <c:pt idx="0">
                  <c:v>13.32044</c:v>
                </c:pt>
                <c:pt idx="1">
                  <c:v>13.320499999999999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7B1-4330-AE27-4F8227C02311}"/>
            </c:ext>
          </c:extLst>
        </c:ser>
        <c:ser>
          <c:idx val="4"/>
          <c:order val="4"/>
          <c:tx>
            <c:strRef>
              <c:f>Central!$AD$104</c:f>
              <c:strCache>
                <c:ptCount val="1"/>
                <c:pt idx="0">
                  <c:v>Zephyr max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accent6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Central!$AB$104:$AC$105</c:f>
              <c:strCache>
                <c:ptCount val="2"/>
                <c:pt idx="0">
                  <c:v>Conn. Interval 50ms</c:v>
                </c:pt>
                <c:pt idx="1">
                  <c:v>Conn. Interval 400ms</c:v>
                </c:pt>
              </c:strCache>
            </c:strRef>
          </c:cat>
          <c:val>
            <c:numRef>
              <c:f>(Central!$M$149,Central!$M$182)</c:f>
              <c:numCache>
                <c:formatCode>0.0000</c:formatCode>
                <c:ptCount val="2"/>
                <c:pt idx="0">
                  <c:v>28.49775</c:v>
                </c:pt>
                <c:pt idx="1">
                  <c:v>38.482500000000002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7B1-4330-AE27-4F8227C02311}"/>
            </c:ext>
          </c:extLst>
        </c:ser>
        <c:ser>
          <c:idx val="5"/>
          <c:order val="5"/>
          <c:tx>
            <c:strRef>
              <c:f>Central!$AD$108</c:f>
              <c:strCache>
                <c:ptCount val="1"/>
                <c:pt idx="0">
                  <c:v>SD+SDK max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Central!$AB$104:$AC$105</c:f>
              <c:strCache>
                <c:ptCount val="2"/>
                <c:pt idx="0">
                  <c:v>Conn. Interval 50ms</c:v>
                </c:pt>
                <c:pt idx="1">
                  <c:v>Conn. Interval 400ms</c:v>
                </c:pt>
              </c:strCache>
            </c:strRef>
          </c:cat>
          <c:val>
            <c:numRef>
              <c:f>(Central!$M$165,Central!$M$198)</c:f>
              <c:numCache>
                <c:formatCode>0.0000</c:formatCode>
                <c:ptCount val="2"/>
                <c:pt idx="0">
                  <c:v>13.35375</c:v>
                </c:pt>
                <c:pt idx="1">
                  <c:v>13.337440000000001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7B1-4330-AE27-4F8227C0231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314802784"/>
        <c:axId val="314801472"/>
      </c:barChart>
      <c:catAx>
        <c:axId val="314802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4801472"/>
        <c:crosses val="autoZero"/>
        <c:auto val="1"/>
        <c:lblAlgn val="ctr"/>
        <c:lblOffset val="100"/>
        <c:noMultiLvlLbl val="0"/>
      </c:catAx>
      <c:valAx>
        <c:axId val="314801472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b-NO" sz="900" b="0" i="0" u="none" strike="noStrike" cap="all" baseline="0">
                    <a:effectLst/>
                  </a:rPr>
                  <a:t>Interval</a:t>
                </a:r>
                <a:r>
                  <a:rPr lang="nb-NO"/>
                  <a:t> [ms]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000" sourceLinked="1"/>
        <c:majorTickMark val="none"/>
        <c:minorTickMark val="none"/>
        <c:tickLblPos val="nextTo"/>
        <c:crossAx val="3148027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3AB6A-EF2F-4B70-8D36-7297A3C8EB5E}" type="datetimeFigureOut">
              <a:rPr lang="fr-FR" smtClean="0"/>
              <a:t>28/08/2017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0320A-D463-4088-A78F-E514122085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39937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fr-CH"/>
          </a:p>
        </p:txBody>
      </p:sp>
      <p:sp>
        <p:nvSpPr>
          <p:cNvPr id="3075" name="AutoShape 2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fr-CH"/>
          </a:p>
        </p:txBody>
      </p:sp>
      <p:sp>
        <p:nvSpPr>
          <p:cNvPr id="3076" name="AutoShape 3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fr-CH"/>
          </a:p>
        </p:txBody>
      </p:sp>
      <p:sp>
        <p:nvSpPr>
          <p:cNvPr id="3077" name="AutoShape 4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fr-CH"/>
          </a:p>
        </p:txBody>
      </p:sp>
      <p:sp>
        <p:nvSpPr>
          <p:cNvPr id="3078" name="AutoShape 5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fr-CH"/>
          </a:p>
        </p:txBody>
      </p:sp>
      <p:sp>
        <p:nvSpPr>
          <p:cNvPr id="3079" name="AutoShape 6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fr-CH"/>
          </a:p>
        </p:txBody>
      </p:sp>
      <p:sp>
        <p:nvSpPr>
          <p:cNvPr id="3080" name="Text Box 7"/>
          <p:cNvSpPr txBox="1">
            <a:spLocks noChangeArrowheads="1"/>
          </p:cNvSpPr>
          <p:nvPr/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fr-CH"/>
          </a:p>
        </p:txBody>
      </p:sp>
      <p:sp>
        <p:nvSpPr>
          <p:cNvPr id="3081" name="Text Box 8"/>
          <p:cNvSpPr txBox="1">
            <a:spLocks noChangeArrowheads="1"/>
          </p:cNvSpPr>
          <p:nvPr/>
        </p:nvSpPr>
        <p:spPr bwMode="auto">
          <a:xfrm>
            <a:off x="3850443" y="1"/>
            <a:ext cx="2942512" cy="492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fr-CH"/>
          </a:p>
        </p:txBody>
      </p:sp>
      <p:sp>
        <p:nvSpPr>
          <p:cNvPr id="3082" name="Rectangle 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5250" y="744538"/>
            <a:ext cx="6597650" cy="371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10"/>
          <p:cNvSpPr>
            <a:spLocks noGrp="1" noChangeArrowheads="1"/>
          </p:cNvSpPr>
          <p:nvPr>
            <p:ph type="body"/>
          </p:nvPr>
        </p:nvSpPr>
        <p:spPr bwMode="auto">
          <a:xfrm>
            <a:off x="679768" y="4715154"/>
            <a:ext cx="5428699" cy="4456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noProof="0"/>
          </a:p>
        </p:txBody>
      </p:sp>
      <p:sp>
        <p:nvSpPr>
          <p:cNvPr id="3084" name="Text Box 11"/>
          <p:cNvSpPr txBox="1">
            <a:spLocks noChangeArrowheads="1"/>
          </p:cNvSpPr>
          <p:nvPr/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fr-CH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/>
          </p:nvPr>
        </p:nvSpPr>
        <p:spPr bwMode="auto">
          <a:xfrm>
            <a:off x="3850443" y="9428584"/>
            <a:ext cx="2936218" cy="485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Calibri" pitchFamily="34" charset="0"/>
              </a:defRPr>
            </a:lvl1pPr>
          </a:lstStyle>
          <a:p>
            <a:fld id="{B47368A1-340F-4E0A-A8DB-7BBEF4BAB3A0}" type="slidenum">
              <a:rPr lang="fr-CH"/>
              <a:pPr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4675506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dirty="0"/>
              <a:t>Exchange</a:t>
            </a:r>
            <a:r>
              <a:rPr lang="nb-NO" baseline="0" dirty="0"/>
              <a:t> students, Switzerland</a:t>
            </a:r>
          </a:p>
          <a:p>
            <a:pPr marL="171450" indent="-171450">
              <a:buFontTx/>
              <a:buChar char="-"/>
            </a:pPr>
            <a:r>
              <a:rPr lang="nb-NO" baseline="0" dirty="0"/>
              <a:t>Collaboration with HES-SO &amp; Nordic, help from NTNU</a:t>
            </a:r>
          </a:p>
          <a:p>
            <a:pPr marL="171450" indent="-171450">
              <a:buFontTx/>
              <a:buChar char="-"/>
            </a:pPr>
            <a:r>
              <a:rPr lang="nb-NO" baseline="0" dirty="0"/>
              <a:t>Not technical presentation</a:t>
            </a:r>
            <a:endParaRPr lang="nb-NO" dirty="0"/>
          </a:p>
          <a:p>
            <a:pPr marL="171450" indent="-171450">
              <a:buFontTx/>
              <a:buChar char="-"/>
            </a:pPr>
            <a:r>
              <a:rPr lang="nb-NO" dirty="0"/>
              <a:t>Not vs,</a:t>
            </a:r>
            <a:r>
              <a:rPr lang="nb-NO" baseline="0" dirty="0"/>
              <a:t> more compare</a:t>
            </a:r>
          </a:p>
          <a:p>
            <a:pPr marL="171450" indent="-171450">
              <a:buFontTx/>
              <a:buChar char="-"/>
            </a:pPr>
            <a:r>
              <a:rPr lang="nb-NO" baseline="0" dirty="0"/>
              <a:t>Me, no idea about Nordics components, Zephyr, SoftDevice, ...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373411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2780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79902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69586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35336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- Examples</a:t>
            </a:r>
            <a:r>
              <a:rPr lang="nb-NO" baseline="0" dirty="0"/>
              <a:t> from nRF5 SDK</a:t>
            </a:r>
          </a:p>
          <a:p>
            <a:pPr marL="171450" indent="-171450">
              <a:buFontTx/>
              <a:buChar char="-"/>
            </a:pPr>
            <a:r>
              <a:rPr lang="nb-NO" dirty="0"/>
              <a:t>Case 1,</a:t>
            </a:r>
            <a:r>
              <a:rPr lang="nb-NO" baseline="0" dirty="0"/>
              <a:t> worst cases, central only one connection.</a:t>
            </a:r>
          </a:p>
          <a:p>
            <a:pPr marL="171450" indent="-171450">
              <a:buFontTx/>
              <a:buChar char="-"/>
            </a:pPr>
            <a:r>
              <a:rPr lang="nb-NO" baseline="0" dirty="0"/>
              <a:t>Case 2, save power, good throughput, </a:t>
            </a:r>
          </a:p>
          <a:p>
            <a:pPr marL="171450" indent="-171450">
              <a:buFontTx/>
              <a:buChar char="-"/>
            </a:pPr>
            <a:r>
              <a:rPr lang="nb-NO" baseline="0" dirty="0"/>
              <a:t>Case 3, power more important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173708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Interrupt increase until break</a:t>
            </a:r>
          </a:p>
        </p:txBody>
      </p:sp>
    </p:spTree>
    <p:extLst>
      <p:ext uri="{BB962C8B-B14F-4D97-AF65-F5344CB8AC3E}">
        <p14:creationId xmlns:p14="http://schemas.microsoft.com/office/powerpoint/2010/main" val="36358068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baseline="0" dirty="0"/>
              <a:t>- Darker Zephyr</a:t>
            </a:r>
          </a:p>
          <a:p>
            <a:r>
              <a:rPr lang="nb-NO" baseline="0" dirty="0"/>
              <a:t>- Lighter SDK+SD</a:t>
            </a:r>
          </a:p>
          <a:p>
            <a:r>
              <a:rPr lang="nb-NO" baseline="0" dirty="0"/>
              <a:t>- Wrong sleep  first measurements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283867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5615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415207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Break frequency,</a:t>
            </a:r>
            <a:r>
              <a:rPr lang="nb-NO" baseline="0" dirty="0"/>
              <a:t> higher, not important in this case because interrupt latency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49947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08506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Apache 2.0:</a:t>
            </a:r>
          </a:p>
          <a:p>
            <a:pPr lvl="0"/>
            <a:r>
              <a:rPr lang="en-GB" sz="1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- all copies, modified or unmodified, are accompanied by a copy of the licence</a:t>
            </a:r>
            <a:endParaRPr lang="nb-NO" sz="1200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  <a:p>
            <a:pPr lvl="0"/>
            <a:r>
              <a:rPr lang="en-GB" sz="1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- all modifications are clearly marked as being the work of the modifier</a:t>
            </a:r>
            <a:endParaRPr lang="nb-NO" sz="1200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18650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- Measure important</a:t>
            </a:r>
            <a:r>
              <a:rPr lang="nb-NO" baseline="0" dirty="0"/>
              <a:t> elements for embedded system</a:t>
            </a:r>
            <a:endParaRPr lang="nb-NO" dirty="0"/>
          </a:p>
          <a:p>
            <a:pPr marL="171450" indent="-171450">
              <a:buFontTx/>
              <a:buChar char="-"/>
            </a:pPr>
            <a:r>
              <a:rPr lang="nb-NO" dirty="0"/>
              <a:t>Not the Best, SD+SDK as Reference</a:t>
            </a:r>
          </a:p>
          <a:p>
            <a:pPr marL="171450" indent="-171450">
              <a:buFontTx/>
              <a:buChar char="-"/>
            </a:pPr>
            <a:endParaRPr lang="nb-NO" dirty="0"/>
          </a:p>
          <a:p>
            <a:pPr marL="171450" indent="-171450">
              <a:buFontTx/>
              <a:buChar char="-"/>
            </a:pPr>
            <a:r>
              <a:rPr lang="nb-NO" dirty="0"/>
              <a:t>Application,</a:t>
            </a:r>
            <a:r>
              <a:rPr lang="nb-NO" baseline="0" dirty="0"/>
              <a:t> </a:t>
            </a:r>
          </a:p>
          <a:p>
            <a:pPr marL="742950" lvl="1" indent="0">
              <a:buFontTx/>
              <a:buNone/>
            </a:pPr>
            <a:r>
              <a:rPr lang="nb-NO" baseline="0" dirty="0"/>
              <a:t>Peripherals, acquire data and central, receive data</a:t>
            </a:r>
          </a:p>
          <a:p>
            <a:pPr marL="742950" lvl="1" indent="0">
              <a:buFontTx/>
              <a:buNone/>
            </a:pPr>
            <a:r>
              <a:rPr lang="nb-NO" baseline="0" dirty="0"/>
              <a:t>P&amp;C because maintain connection</a:t>
            </a:r>
          </a:p>
          <a:p>
            <a:pPr marL="742950" lvl="1" indent="0">
              <a:buFontTx/>
              <a:buNone/>
            </a:pPr>
            <a:r>
              <a:rPr lang="nb-NO" baseline="0" dirty="0"/>
              <a:t>real condition</a:t>
            </a:r>
          </a:p>
          <a:p>
            <a:pPr marL="742950" lvl="1" indent="0">
              <a:buFontTx/>
              <a:buNone/>
            </a:pPr>
            <a:r>
              <a:rPr lang="nb-NO" baseline="0" dirty="0"/>
              <a:t>acquire data from sensors</a:t>
            </a:r>
          </a:p>
          <a:p>
            <a:pPr marL="742950" lvl="1" indent="0">
              <a:buFontTx/>
              <a:buNone/>
            </a:pPr>
            <a:r>
              <a:rPr lang="nb-NO" baseline="0" dirty="0"/>
              <a:t>Stress the systems</a:t>
            </a:r>
            <a:endParaRPr lang="nb-NO" dirty="0"/>
          </a:p>
          <a:p>
            <a:pPr marL="171450" indent="-171450">
              <a:buFontTx/>
              <a:buChar char="-"/>
            </a:pPr>
            <a:endParaRPr lang="nb-NO" dirty="0"/>
          </a:p>
          <a:p>
            <a:pPr marL="171450" indent="-171450">
              <a:buFontTx/>
              <a:buChar char="-"/>
            </a:pPr>
            <a:r>
              <a:rPr lang="nb-NO" dirty="0"/>
              <a:t>Use</a:t>
            </a:r>
            <a:r>
              <a:rPr lang="nb-NO" baseline="0" dirty="0"/>
              <a:t> cases for application, commnication with BLE</a:t>
            </a:r>
          </a:p>
          <a:p>
            <a:pPr marL="171450" indent="-171450">
              <a:buFontTx/>
              <a:buChar char="-"/>
            </a:pPr>
            <a:r>
              <a:rPr lang="nb-NO" baseline="0" dirty="0"/>
              <a:t>Test cases element enabled with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3356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7804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b-NO" dirty="0"/>
              <a:t>nRF52840,</a:t>
            </a:r>
            <a:r>
              <a:rPr lang="nb-NO" baseline="0" dirty="0"/>
              <a:t> more features  to not be restricted</a:t>
            </a:r>
            <a:endParaRPr lang="nb-NO" dirty="0"/>
          </a:p>
          <a:p>
            <a:pPr marL="171450" indent="-171450">
              <a:buFontTx/>
              <a:buChar char="-"/>
            </a:pPr>
            <a:r>
              <a:rPr lang="nb-NO" dirty="0"/>
              <a:t>Power Profiler Kit, performant</a:t>
            </a:r>
            <a:r>
              <a:rPr lang="nb-NO" baseline="0" dirty="0"/>
              <a:t> and easily use</a:t>
            </a:r>
          </a:p>
          <a:p>
            <a:pPr marL="171450" indent="-171450">
              <a:buFontTx/>
              <a:buChar char="-"/>
            </a:pPr>
            <a:r>
              <a:rPr lang="nb-NO" baseline="0" dirty="0"/>
              <a:t>Accelerometer A/D Converter, quickly implemented, use serial communication</a:t>
            </a:r>
          </a:p>
          <a:p>
            <a:pPr marL="171450" indent="-171450">
              <a:buFontTx/>
              <a:buChar char="-"/>
            </a:pPr>
            <a:r>
              <a:rPr lang="nb-NO" baseline="0" dirty="0"/>
              <a:t>Interrupt generator, stress and measure the interrupt latency</a:t>
            </a:r>
          </a:p>
          <a:p>
            <a:pPr marL="171450" indent="-171450">
              <a:buFontTx/>
              <a:buChar char="-"/>
            </a:pPr>
            <a:endParaRPr lang="nb-NO" baseline="0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76869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E-Peripheral nRF52832,</a:t>
            </a:r>
            <a:r>
              <a:rPr lang="nb-NO" baseline="0" dirty="0"/>
              <a:t> because possibility to have more</a:t>
            </a:r>
          </a:p>
        </p:txBody>
      </p:sp>
    </p:spTree>
    <p:extLst>
      <p:ext uri="{BB962C8B-B14F-4D97-AF65-F5344CB8AC3E}">
        <p14:creationId xmlns:p14="http://schemas.microsoft.com/office/powerpoint/2010/main" val="195206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Interval,</a:t>
            </a:r>
            <a:r>
              <a:rPr lang="nb-NO" baseline="0" dirty="0"/>
              <a:t> define by Bluetooth core, work or not</a:t>
            </a:r>
          </a:p>
          <a:p>
            <a:endParaRPr lang="nb-NO" baseline="0" dirty="0"/>
          </a:p>
        </p:txBody>
      </p:sp>
    </p:spTree>
    <p:extLst>
      <p:ext uri="{BB962C8B-B14F-4D97-AF65-F5344CB8AC3E}">
        <p14:creationId xmlns:p14="http://schemas.microsoft.com/office/powerpoint/2010/main" val="1791609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172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39864" y="1060450"/>
            <a:ext cx="8643937" cy="225583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39864" y="3403602"/>
            <a:ext cx="8643937" cy="15652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fr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888F-8D42-154E-9089-74F5984754F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09455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888F-8D42-154E-9089-74F5984754F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1796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247064" y="344488"/>
            <a:ext cx="2484437" cy="549275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792163" y="344488"/>
            <a:ext cx="7302501" cy="54927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888F-8D42-154E-9089-74F5984754F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23714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39864" y="1060450"/>
            <a:ext cx="8643937" cy="225583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39864" y="3403602"/>
            <a:ext cx="8643937" cy="15652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fr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77770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66485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5814" y="1616077"/>
            <a:ext cx="9939337" cy="26955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85814" y="4337050"/>
            <a:ext cx="9939337" cy="14176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00520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92163" y="1725614"/>
            <a:ext cx="4892675" cy="41116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37238" y="1725614"/>
            <a:ext cx="4894262" cy="41116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5689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3750" y="344489"/>
            <a:ext cx="9939338" cy="125253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3750" y="1589088"/>
            <a:ext cx="4875213" cy="77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793750" y="2366963"/>
            <a:ext cx="4875213" cy="34813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834064" y="1589088"/>
            <a:ext cx="4899025" cy="77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834064" y="2366963"/>
            <a:ext cx="4899025" cy="34813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16159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326043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377452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3750" y="431800"/>
            <a:ext cx="3716339" cy="151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99026" y="933450"/>
            <a:ext cx="5834063" cy="46053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3750" y="1944688"/>
            <a:ext cx="3716339" cy="3600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82212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888F-8D42-154E-9089-74F5984754F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903422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3750" y="431800"/>
            <a:ext cx="3716339" cy="151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899026" y="933450"/>
            <a:ext cx="5834063" cy="4605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3750" y="1944688"/>
            <a:ext cx="3716339" cy="3600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234596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977349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247064" y="344488"/>
            <a:ext cx="2484437" cy="549275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792163" y="344488"/>
            <a:ext cx="7302501" cy="54927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045995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 bwMode="auto">
          <a:xfrm>
            <a:off x="1" y="5976391"/>
            <a:ext cx="11522471" cy="0"/>
          </a:xfrm>
          <a:prstGeom prst="line">
            <a:avLst/>
          </a:prstGeom>
          <a:solidFill>
            <a:srgbClr val="00B8FF"/>
          </a:solidFill>
          <a:ln w="12700" cap="flat" cmpd="sng" algn="ctr">
            <a:solidFill>
              <a:srgbClr val="A7A39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287393" y="1295589"/>
            <a:ext cx="10945216" cy="468080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6986888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458" y="1060529"/>
            <a:ext cx="8642747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458" y="3403592"/>
            <a:ext cx="8642747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665891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841811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250" y="1615545"/>
            <a:ext cx="9939159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250" y="4336618"/>
            <a:ext cx="9939159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90725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252" y="1725046"/>
            <a:ext cx="4897557" cy="41116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3854" y="1725046"/>
            <a:ext cx="4897557" cy="41116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550865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753" y="345010"/>
            <a:ext cx="9939159" cy="125253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753" y="1588543"/>
            <a:ext cx="4875049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753" y="2367064"/>
            <a:ext cx="4875049" cy="348159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3854" y="1588543"/>
            <a:ext cx="4899058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3854" y="2367064"/>
            <a:ext cx="4899058" cy="348159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802038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07720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5814" y="1616077"/>
            <a:ext cx="9939337" cy="26955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85814" y="4337050"/>
            <a:ext cx="9939337" cy="14176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888F-8D42-154E-9089-74F5984754F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889688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779061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753" y="432012"/>
            <a:ext cx="3716681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9058" y="933026"/>
            <a:ext cx="5833854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753" y="1944052"/>
            <a:ext cx="3716681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504914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753" y="432012"/>
            <a:ext cx="3716681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9058" y="933026"/>
            <a:ext cx="5833854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753" y="1944052"/>
            <a:ext cx="3716681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536247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478848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6621" y="345009"/>
            <a:ext cx="2484790" cy="5491649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252" y="345009"/>
            <a:ext cx="7310324" cy="549164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1945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92163" y="1725614"/>
            <a:ext cx="4892675" cy="41116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37238" y="1725614"/>
            <a:ext cx="4894262" cy="41116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888F-8D42-154E-9089-74F5984754F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49481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3750" y="344489"/>
            <a:ext cx="9939338" cy="125253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3750" y="1589088"/>
            <a:ext cx="4875213" cy="77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793750" y="2366963"/>
            <a:ext cx="4875213" cy="34813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834064" y="1589088"/>
            <a:ext cx="4899025" cy="777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834064" y="2366963"/>
            <a:ext cx="4899025" cy="34813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888F-8D42-154E-9089-74F5984754F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68683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888F-8D42-154E-9089-74F5984754F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98023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888F-8D42-154E-9089-74F5984754F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50958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3750" y="431800"/>
            <a:ext cx="3716339" cy="151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99026" y="933450"/>
            <a:ext cx="5834063" cy="46053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3750" y="1944688"/>
            <a:ext cx="3716339" cy="3600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888F-8D42-154E-9089-74F5984754F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00082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3750" y="431800"/>
            <a:ext cx="3716339" cy="151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899026" y="933450"/>
            <a:ext cx="5834063" cy="4605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3750" y="1944688"/>
            <a:ext cx="3716339" cy="3600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Page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888F-8D42-154E-9089-74F5984754F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0337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792164" y="344489"/>
            <a:ext cx="9939337" cy="1252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2164" y="1725614"/>
            <a:ext cx="9939337" cy="4111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fr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2163" y="6005515"/>
            <a:ext cx="2592387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817939" y="6005515"/>
            <a:ext cx="3887787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/>
              <a:t>Page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39114" y="6005515"/>
            <a:ext cx="2592387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0888F-8D42-154E-9089-74F5984754F2}" type="slidenum">
              <a:rPr lang="fr-CH" smtClean="0"/>
              <a:t>‹N°›</a:t>
            </a:fld>
            <a:endParaRPr lang="fr-CH"/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439" y="252415"/>
            <a:ext cx="4032250" cy="70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ext Box 3"/>
          <p:cNvSpPr txBox="1">
            <a:spLocks noChangeArrowheads="1"/>
          </p:cNvSpPr>
          <p:nvPr userDrawn="1"/>
        </p:nvSpPr>
        <p:spPr bwMode="auto">
          <a:xfrm>
            <a:off x="1674814" y="6024240"/>
            <a:ext cx="2700337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itchFamily="34" charset="0"/>
                <a:ea typeface="Microsoft YaHei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itchFamily="34" charset="0"/>
                <a:ea typeface="Microsoft YaHei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itchFamily="34" charset="0"/>
                <a:ea typeface="Microsoft YaHei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itchFamily="34" charset="0"/>
                <a:ea typeface="Microsoft YaHei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itchFamily="34" charset="0"/>
                <a:ea typeface="Microsoft YaHei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itchFamily="34" charset="0"/>
                <a:ea typeface="Microsoft YaHei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itchFamily="34" charset="0"/>
                <a:ea typeface="Microsoft YaHei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itchFamily="34" charset="0"/>
                <a:ea typeface="Microsoft YaHei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bg1"/>
                </a:solidFill>
                <a:latin typeface="Arial" pitchFamily="34" charset="0"/>
                <a:ea typeface="Microsoft YaHei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fr-CH" sz="1200" b="1" dirty="0">
                <a:solidFill>
                  <a:srgbClr val="4C4C4C"/>
                </a:solidFill>
              </a:rPr>
              <a:t>HES-SO Valais-Wallis 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</a:pPr>
            <a:endParaRPr lang="fr-CH" sz="1000" dirty="0">
              <a:solidFill>
                <a:srgbClr val="4C4C4C"/>
              </a:solidFill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99" y="6048054"/>
            <a:ext cx="1169989" cy="25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9546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792164" y="344489"/>
            <a:ext cx="9939337" cy="1252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fr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2164" y="1725614"/>
            <a:ext cx="9939337" cy="4111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92163" y="6005515"/>
            <a:ext cx="2592387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817939" y="6005515"/>
            <a:ext cx="3887787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/>
              <a:t>Page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39114" y="6005515"/>
            <a:ext cx="2592387" cy="346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0FE9E-6148-814E-A5CB-2DCD66C6722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022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98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252" y="345010"/>
            <a:ext cx="9939159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252" y="1725046"/>
            <a:ext cx="9939159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252" y="6006163"/>
            <a:ext cx="2592824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7214" y="6006163"/>
            <a:ext cx="3889236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/>
              <a:t>Page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8587" y="6006163"/>
            <a:ext cx="2592824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0888F-8D42-154E-9089-74F5984754F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7890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hdr="0" dt="0"/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Relationship Id="rId4" Type="http://schemas.openxmlformats.org/officeDocument/2006/relationships/chart" Target="../charts/char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Relationship Id="rId4" Type="http://schemas.openxmlformats.org/officeDocument/2006/relationships/chart" Target="../charts/char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5.xml"/><Relationship Id="rId4" Type="http://schemas.openxmlformats.org/officeDocument/2006/relationships/chart" Target="../charts/char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5.xml"/><Relationship Id="rId4" Type="http://schemas.openxmlformats.org/officeDocument/2006/relationships/chart" Target="../charts/char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/>
          <p:nvPr/>
        </p:nvSpPr>
        <p:spPr>
          <a:xfrm>
            <a:off x="145207" y="3888159"/>
            <a:ext cx="612068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b="1" dirty="0">
                <a:solidFill>
                  <a:schemeClr val="tx1"/>
                </a:solidFill>
              </a:rPr>
              <a:t>Nathan Loretan</a:t>
            </a:r>
            <a:endParaRPr lang="fr-CH" dirty="0">
              <a:solidFill>
                <a:schemeClr val="tx1"/>
              </a:solidFill>
            </a:endParaRPr>
          </a:p>
          <a:p>
            <a:r>
              <a:rPr lang="fr-CH" dirty="0">
                <a:solidFill>
                  <a:schemeClr val="tx1"/>
                </a:solidFill>
              </a:rPr>
              <a:t>August 2017, Trondheim </a:t>
            </a:r>
            <a:r>
              <a:rPr lang="fr-CH" dirty="0" err="1">
                <a:solidFill>
                  <a:schemeClr val="tx1"/>
                </a:solidFill>
              </a:rPr>
              <a:t>Norway</a:t>
            </a:r>
            <a:endParaRPr lang="fr-CH" dirty="0">
              <a:solidFill>
                <a:schemeClr val="tx1"/>
              </a:solidFill>
            </a:endParaRPr>
          </a:p>
          <a:p>
            <a:endParaRPr lang="fr-CH" b="1" dirty="0">
              <a:solidFill>
                <a:schemeClr val="tx1"/>
              </a:solidFill>
            </a:endParaRPr>
          </a:p>
          <a:p>
            <a:r>
              <a:rPr lang="fr-CH" sz="1600" dirty="0">
                <a:solidFill>
                  <a:schemeClr val="tx1"/>
                </a:solidFill>
              </a:rPr>
              <a:t>Professor HES-SO:	 </a:t>
            </a:r>
            <a:r>
              <a:rPr lang="fr-CH" sz="1600" dirty="0" err="1">
                <a:solidFill>
                  <a:schemeClr val="tx1"/>
                </a:solidFill>
              </a:rPr>
              <a:t>Medard</a:t>
            </a:r>
            <a:r>
              <a:rPr lang="fr-CH" sz="1600" dirty="0">
                <a:solidFill>
                  <a:schemeClr val="tx1"/>
                </a:solidFill>
              </a:rPr>
              <a:t> </a:t>
            </a:r>
            <a:r>
              <a:rPr lang="fr-CH" sz="1600" dirty="0" err="1">
                <a:solidFill>
                  <a:schemeClr val="tx1"/>
                </a:solidFill>
              </a:rPr>
              <a:t>Rieder</a:t>
            </a:r>
            <a:endParaRPr lang="fr-CH" sz="1600" dirty="0">
              <a:solidFill>
                <a:schemeClr val="tx1"/>
              </a:solidFill>
            </a:endParaRPr>
          </a:p>
          <a:p>
            <a:r>
              <a:rPr lang="fr-CH" sz="1600" dirty="0">
                <a:solidFill>
                  <a:schemeClr val="tx1"/>
                </a:solidFill>
              </a:rPr>
              <a:t>Professor NTNU: 	Dag </a:t>
            </a:r>
            <a:r>
              <a:rPr lang="fr-CH" sz="1600" dirty="0" err="1">
                <a:solidFill>
                  <a:schemeClr val="tx1"/>
                </a:solidFill>
              </a:rPr>
              <a:t>Roar</a:t>
            </a:r>
            <a:r>
              <a:rPr lang="fr-CH" sz="1600" dirty="0">
                <a:solidFill>
                  <a:schemeClr val="tx1"/>
                </a:solidFill>
              </a:rPr>
              <a:t> </a:t>
            </a:r>
            <a:r>
              <a:rPr lang="fr-CH" sz="1600" dirty="0" err="1">
                <a:solidFill>
                  <a:schemeClr val="tx1"/>
                </a:solidFill>
              </a:rPr>
              <a:t>Hjelme</a:t>
            </a:r>
            <a:endParaRPr lang="fr-CH" sz="1600" dirty="0">
              <a:solidFill>
                <a:schemeClr val="tx1"/>
              </a:solidFill>
            </a:endParaRPr>
          </a:p>
          <a:p>
            <a:r>
              <a:rPr lang="fr-CH" sz="1600" dirty="0">
                <a:solidFill>
                  <a:schemeClr val="tx1"/>
                </a:solidFill>
              </a:rPr>
              <a:t>Contact at Nordic: 	</a:t>
            </a:r>
            <a:r>
              <a:rPr lang="fr-CH" sz="1600" dirty="0" err="1">
                <a:solidFill>
                  <a:schemeClr val="tx1"/>
                </a:solidFill>
              </a:rPr>
              <a:t>Torstein</a:t>
            </a:r>
            <a:r>
              <a:rPr lang="fr-CH" sz="1600" dirty="0">
                <a:solidFill>
                  <a:schemeClr val="tx1"/>
                </a:solidFill>
              </a:rPr>
              <a:t> </a:t>
            </a:r>
            <a:r>
              <a:rPr lang="fr-CH" sz="1600" dirty="0" err="1">
                <a:solidFill>
                  <a:schemeClr val="tx1"/>
                </a:solidFill>
              </a:rPr>
              <a:t>Heggebo</a:t>
            </a:r>
            <a:endParaRPr lang="fr-CH" sz="1600" dirty="0">
              <a:solidFill>
                <a:schemeClr val="tx1"/>
              </a:solidFill>
            </a:endParaRPr>
          </a:p>
          <a:p>
            <a:endParaRPr lang="fr-CH" dirty="0">
              <a:solidFill>
                <a:schemeClr val="tx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7A56C41-08CD-4CD2-95C0-0A6320BD27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007" y="2303983"/>
            <a:ext cx="3024336" cy="87114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7EE7CB2-216B-448C-813A-49653369BC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007" y="3600127"/>
            <a:ext cx="2676523" cy="84296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B144F2ED-18ED-46B4-BFB5-397EFCE5073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007" y="5112295"/>
            <a:ext cx="3168352" cy="60125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CB0CAC-8657-41A2-9B89-4F6CF040FE8E}"/>
              </a:ext>
            </a:extLst>
          </p:cNvPr>
          <p:cNvSpPr/>
          <p:nvPr/>
        </p:nvSpPr>
        <p:spPr>
          <a:xfrm>
            <a:off x="0" y="509294"/>
            <a:ext cx="11523663" cy="1224871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5400" dirty="0"/>
              <a:t>Analyse of Zephyr’s Performances</a:t>
            </a:r>
          </a:p>
          <a:p>
            <a:pPr algn="r"/>
            <a:r>
              <a:rPr lang="en-GB" dirty="0"/>
              <a:t>Bachelor’s Thesis</a:t>
            </a:r>
          </a:p>
        </p:txBody>
      </p:sp>
    </p:spTree>
    <p:extLst>
      <p:ext uri="{BB962C8B-B14F-4D97-AF65-F5344CB8AC3E}">
        <p14:creationId xmlns:p14="http://schemas.microsoft.com/office/powerpoint/2010/main" val="1572510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10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Measurements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9" name="Titel 2">
            <a:extLst>
              <a:ext uri="{FF2B5EF4-FFF2-40B4-BE49-F238E27FC236}">
                <a16:creationId xmlns:a16="http://schemas.microsoft.com/office/drawing/2014/main" id="{E6D5B74C-E946-4E5E-8C84-9DF8D5501CAD}"/>
              </a:ext>
            </a:extLst>
          </p:cNvPr>
          <p:cNvSpPr txBox="1">
            <a:spLocks/>
          </p:cNvSpPr>
          <p:nvPr/>
        </p:nvSpPr>
        <p:spPr>
          <a:xfrm rot="10800000">
            <a:off x="1" y="431775"/>
            <a:ext cx="384176" cy="6046784"/>
          </a:xfrm>
          <a:prstGeom prst="rect">
            <a:avLst/>
          </a:prstGeom>
          <a:solidFill>
            <a:srgbClr val="4674C6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>
                <a:solidFill>
                  <a:schemeClr val="bg1"/>
                </a:solidFill>
              </a:rPr>
              <a:t>Software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7B8F07-1CF3-493C-942D-33C1B425D72F}"/>
              </a:ext>
            </a:extLst>
          </p:cNvPr>
          <p:cNvSpPr txBox="1">
            <a:spLocks/>
          </p:cNvSpPr>
          <p:nvPr/>
        </p:nvSpPr>
        <p:spPr bwMode="auto">
          <a:xfrm>
            <a:off x="987620" y="1079847"/>
            <a:ext cx="10514360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en-GB" sz="2500" dirty="0"/>
          </a:p>
          <a:p>
            <a:pPr marL="457200" indent="-457200">
              <a:buFont typeface="+mj-lt"/>
              <a:buAutoNum type="arabicPeriod"/>
            </a:pPr>
            <a:endParaRPr lang="en-GB" sz="2500" dirty="0"/>
          </a:p>
          <a:p>
            <a:pPr marL="457200" indent="-457200">
              <a:buFont typeface="+mj-lt"/>
              <a:buAutoNum type="arabicPeriod"/>
            </a:pPr>
            <a:endParaRPr lang="en-GB" sz="2500" dirty="0"/>
          </a:p>
          <a:p>
            <a:pPr marL="457200" indent="-457200">
              <a:buFont typeface="+mj-lt"/>
              <a:buAutoNum type="arabicPeriod"/>
            </a:pPr>
            <a:endParaRPr lang="en-GB" sz="2500" dirty="0"/>
          </a:p>
          <a:p>
            <a:pPr marL="457200" indent="-457200">
              <a:buFont typeface="+mj-lt"/>
              <a:buAutoNum type="arabicPeriod"/>
            </a:pPr>
            <a:endParaRPr lang="en-GB" sz="2500" dirty="0"/>
          </a:p>
          <a:p>
            <a:pPr marL="0" indent="0"/>
            <a:endParaRPr lang="en-GB" sz="2500" dirty="0"/>
          </a:p>
          <a:p>
            <a:pPr marL="457200" indent="-457200">
              <a:buFont typeface="Calibri" panose="020F0502020204030204" pitchFamily="34" charset="0"/>
              <a:buChar char="‒"/>
            </a:pPr>
            <a:r>
              <a:rPr lang="en-GB" sz="2400" dirty="0"/>
              <a:t>SoftDevice S140, nRF5 SDK v13.0.0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en-GB" sz="2400" dirty="0"/>
              <a:t>Zephyr SDK v0.9.1,  source code frequently updated from GitHub repository</a:t>
            </a:r>
          </a:p>
          <a:p>
            <a:pPr marL="457200" indent="-457200">
              <a:buFont typeface="+mj-lt"/>
              <a:buAutoNum type="arabicPeriod"/>
            </a:pPr>
            <a:endParaRPr lang="en-GB" sz="2500" dirty="0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Architecture</a:t>
            </a: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884BFCB3-6BB9-4A0D-9D1F-B00E4D5D40A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21271" y="777074"/>
            <a:ext cx="10154156" cy="34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996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11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22B9B230-56FE-41F3-AF3A-754E8D179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663" y="1296499"/>
            <a:ext cx="7126508" cy="4607612"/>
          </a:xfrm>
          <a:prstGeom prst="rect">
            <a:avLst/>
          </a:prstGeom>
        </p:spPr>
      </p:pic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Measurements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9" name="Titel 2">
            <a:extLst>
              <a:ext uri="{FF2B5EF4-FFF2-40B4-BE49-F238E27FC236}">
                <a16:creationId xmlns:a16="http://schemas.microsoft.com/office/drawing/2014/main" id="{E6D5B74C-E946-4E5E-8C84-9DF8D5501CAD}"/>
              </a:ext>
            </a:extLst>
          </p:cNvPr>
          <p:cNvSpPr txBox="1">
            <a:spLocks/>
          </p:cNvSpPr>
          <p:nvPr/>
        </p:nvSpPr>
        <p:spPr>
          <a:xfrm rot="10800000">
            <a:off x="1" y="431775"/>
            <a:ext cx="384176" cy="6046784"/>
          </a:xfrm>
          <a:prstGeom prst="rect">
            <a:avLst/>
          </a:prstGeom>
          <a:solidFill>
            <a:srgbClr val="4674C6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>
                <a:solidFill>
                  <a:schemeClr val="bg1"/>
                </a:solidFill>
              </a:rPr>
              <a:t>Software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7B8F07-1CF3-493C-942D-33C1B425D72F}"/>
              </a:ext>
            </a:extLst>
          </p:cNvPr>
          <p:cNvSpPr txBox="1">
            <a:spLocks/>
          </p:cNvSpPr>
          <p:nvPr/>
        </p:nvSpPr>
        <p:spPr bwMode="auto">
          <a:xfrm>
            <a:off x="987620" y="1079847"/>
            <a:ext cx="10514360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‒"/>
            </a:pPr>
            <a:r>
              <a:rPr lang="en-GB" sz="2500" dirty="0"/>
              <a:t>3 applications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Peripheral 	connected to 1 central        </a:t>
            </a:r>
            <a:r>
              <a:rPr lang="en-GB" dirty="0" err="1"/>
              <a:t>nRF</a:t>
            </a:r>
            <a:r>
              <a:rPr lang="en-GB" dirty="0"/>
              <a:t>-Connect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Central 		connected to 1-8 E-Peripherals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E-Peripheral	Emulated peripherals, nRF52832 S132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en-GB" sz="2500" dirty="0"/>
              <a:t>2 services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en-GB" sz="2500" dirty="0"/>
              <a:t>Soft Timer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en-GB" sz="2500" dirty="0"/>
              <a:t>External interrupt</a:t>
            </a:r>
          </a:p>
          <a:p>
            <a:pPr>
              <a:buFont typeface="Calibri" panose="020F0502020204030204" pitchFamily="34" charset="0"/>
              <a:buChar char="‒"/>
            </a:pPr>
            <a:r>
              <a:rPr lang="en-GB" sz="2500" dirty="0"/>
              <a:t>Buttons &amp; </a:t>
            </a:r>
            <a:r>
              <a:rPr lang="en-GB" sz="2500" dirty="0" err="1"/>
              <a:t>Leds</a:t>
            </a:r>
            <a:endParaRPr lang="en-GB" sz="2500" dirty="0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Applications</a:t>
            </a:r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id="{78D726B8-F64D-42D4-A407-C563AFCAB2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791" y="1655911"/>
            <a:ext cx="288032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97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7B8F07-1CF3-493C-942D-33C1B425D72F}"/>
              </a:ext>
            </a:extLst>
          </p:cNvPr>
          <p:cNvSpPr txBox="1">
            <a:spLocks/>
          </p:cNvSpPr>
          <p:nvPr/>
        </p:nvSpPr>
        <p:spPr bwMode="auto">
          <a:xfrm>
            <a:off x="982514" y="1049221"/>
            <a:ext cx="8163693" cy="485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Calibri" panose="020F0502020204030204" pitchFamily="34" charset="0"/>
              <a:buChar char="–"/>
            </a:pPr>
            <a:r>
              <a:rPr lang="en-GB" sz="2500" dirty="0"/>
              <a:t>Power Consumption</a:t>
            </a:r>
          </a:p>
          <a:p>
            <a:pPr marL="457200" indent="-457200">
              <a:buFont typeface="Calibri" panose="020F0502020204030204" pitchFamily="34" charset="0"/>
              <a:buChar char="–"/>
            </a:pPr>
            <a:r>
              <a:rPr lang="en-GB" sz="2500" dirty="0"/>
              <a:t>Interrupt Latency</a:t>
            </a:r>
          </a:p>
          <a:p>
            <a:pPr marL="457200" indent="-457200">
              <a:buFont typeface="Calibri" panose="020F0502020204030204" pitchFamily="34" charset="0"/>
              <a:buChar char="–"/>
            </a:pPr>
            <a:r>
              <a:rPr lang="en-GB" sz="2500" dirty="0"/>
              <a:t>Bluetooth Low Energy Behaviour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Advertising interval			</a:t>
            </a:r>
            <a:r>
              <a:rPr lang="en-GB" b="1" dirty="0"/>
              <a:t>Peripheral	</a:t>
            </a:r>
            <a:r>
              <a:rPr lang="en-GB" dirty="0">
                <a:latin typeface="Calibri" panose="020F0502020204030204" pitchFamily="34" charset="0"/>
              </a:rPr>
              <a:t>→</a:t>
            </a:r>
            <a:r>
              <a:rPr lang="en-GB" dirty="0"/>
              <a:t> defined by Bluetooth Core 4.0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Stack Propagation Delay		</a:t>
            </a:r>
            <a:r>
              <a:rPr lang="en-GB" b="1" dirty="0"/>
              <a:t>Peripheral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Scanning Interval/Window	</a:t>
            </a:r>
            <a:r>
              <a:rPr lang="en-GB" b="1" dirty="0"/>
              <a:t>Central		</a:t>
            </a:r>
            <a:r>
              <a:rPr lang="en-GB" dirty="0">
                <a:latin typeface="Calibri" panose="020F0502020204030204" pitchFamily="34" charset="0"/>
              </a:rPr>
              <a:t>→</a:t>
            </a:r>
            <a:r>
              <a:rPr lang="en-GB" dirty="0"/>
              <a:t> defined by Bluetooth Core 4.0</a:t>
            </a:r>
            <a:endParaRPr lang="en-GB" b="1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Connection Interval			</a:t>
            </a:r>
            <a:r>
              <a:rPr lang="en-GB" b="1" dirty="0"/>
              <a:t>Central		</a:t>
            </a:r>
            <a:r>
              <a:rPr lang="en-GB" dirty="0">
                <a:latin typeface="Calibri" panose="020F0502020204030204" pitchFamily="34" charset="0"/>
              </a:rPr>
              <a:t>→</a:t>
            </a:r>
            <a:r>
              <a:rPr lang="en-GB" dirty="0"/>
              <a:t> defined by Bluetooth Core 4.0</a:t>
            </a:r>
            <a:endParaRPr lang="en-GB" b="1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Connection Event Interval	</a:t>
            </a:r>
            <a:r>
              <a:rPr lang="en-GB" b="1" dirty="0"/>
              <a:t>Central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GB" b="1" dirty="0"/>
          </a:p>
          <a:p>
            <a:pPr marL="0" indent="0"/>
            <a:r>
              <a:rPr lang="en-GB" sz="2500" dirty="0"/>
              <a:t>Difficult because no access to the source code of SoftDevice</a:t>
            </a:r>
            <a:endParaRPr lang="en-GB" b="1" dirty="0"/>
          </a:p>
          <a:p>
            <a:pPr marL="400050" lvl="1" indent="0"/>
            <a:endParaRPr lang="en-GB" b="1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GB" b="1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12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 err="1">
                <a:solidFill>
                  <a:schemeClr val="bg1"/>
                </a:solidFill>
              </a:rPr>
              <a:t>Measurements</a:t>
            </a:r>
            <a:endParaRPr lang="fr-CH" sz="2000" b="1" dirty="0">
              <a:solidFill>
                <a:schemeClr val="bg1"/>
              </a:solidFill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Type</a:t>
            </a:r>
          </a:p>
        </p:txBody>
      </p:sp>
      <p:sp>
        <p:nvSpPr>
          <p:cNvPr id="3" name="Accolade fermante 2">
            <a:extLst>
              <a:ext uri="{FF2B5EF4-FFF2-40B4-BE49-F238E27FC236}">
                <a16:creationId xmlns:a16="http://schemas.microsoft.com/office/drawing/2014/main" id="{351779AF-E4F0-46F3-94AB-56FB4F76CBFD}"/>
              </a:ext>
            </a:extLst>
          </p:cNvPr>
          <p:cNvSpPr/>
          <p:nvPr/>
        </p:nvSpPr>
        <p:spPr>
          <a:xfrm>
            <a:off x="9290223" y="1571933"/>
            <a:ext cx="504056" cy="3168352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ccolade fermante 10">
            <a:extLst>
              <a:ext uri="{FF2B5EF4-FFF2-40B4-BE49-F238E27FC236}">
                <a16:creationId xmlns:a16="http://schemas.microsoft.com/office/drawing/2014/main" id="{8875BC52-F00F-4D67-BAA6-AF562FC44EC6}"/>
              </a:ext>
            </a:extLst>
          </p:cNvPr>
          <p:cNvSpPr/>
          <p:nvPr/>
        </p:nvSpPr>
        <p:spPr>
          <a:xfrm>
            <a:off x="9290223" y="1037251"/>
            <a:ext cx="504056" cy="462674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DFA31F0-8674-482B-A508-E01A34D17BD7}"/>
              </a:ext>
            </a:extLst>
          </p:cNvPr>
          <p:cNvSpPr txBox="1"/>
          <p:nvPr/>
        </p:nvSpPr>
        <p:spPr>
          <a:xfrm rot="16200000">
            <a:off x="8671315" y="3028061"/>
            <a:ext cx="2934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GPIOs &amp; Logic Analyser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7A17DCD-60C5-4894-A107-7F4C9E59BC04}"/>
              </a:ext>
            </a:extLst>
          </p:cNvPr>
          <p:cNvSpPr txBox="1"/>
          <p:nvPr/>
        </p:nvSpPr>
        <p:spPr>
          <a:xfrm rot="16200000">
            <a:off x="9788736" y="1068533"/>
            <a:ext cx="699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PPK</a:t>
            </a:r>
          </a:p>
        </p:txBody>
      </p:sp>
    </p:spTree>
    <p:extLst>
      <p:ext uri="{BB962C8B-B14F-4D97-AF65-F5344CB8AC3E}">
        <p14:creationId xmlns:p14="http://schemas.microsoft.com/office/powerpoint/2010/main" val="1956048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13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 err="1">
                <a:solidFill>
                  <a:schemeClr val="bg1"/>
                </a:solidFill>
              </a:rPr>
              <a:t>Measurements</a:t>
            </a:r>
            <a:endParaRPr lang="fr-CH" sz="2000" b="1" dirty="0">
              <a:solidFill>
                <a:schemeClr val="bg1"/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7F6548C-517C-4925-8863-97C3403CA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287" y="2185662"/>
            <a:ext cx="5127920" cy="2350570"/>
          </a:xfrm>
          <a:prstGeom prst="rect">
            <a:avLst/>
          </a:prstGeom>
        </p:spPr>
      </p:pic>
      <p:sp>
        <p:nvSpPr>
          <p:cNvPr id="16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GB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Interrupt Latency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274824C-9190-42EA-A1A1-40427D80F91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121871" y="2185662"/>
            <a:ext cx="5040560" cy="242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94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14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 err="1">
                <a:solidFill>
                  <a:schemeClr val="bg1"/>
                </a:solidFill>
              </a:rPr>
              <a:t>Measurements</a:t>
            </a:r>
            <a:endParaRPr lang="fr-CH" sz="2000" b="1" dirty="0">
              <a:solidFill>
                <a:schemeClr val="bg1"/>
              </a:solidFill>
            </a:endParaRP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7B8F07-1CF3-493C-942D-33C1B425D72F}"/>
              </a:ext>
            </a:extLst>
          </p:cNvPr>
          <p:cNvSpPr txBox="1">
            <a:spLocks/>
          </p:cNvSpPr>
          <p:nvPr/>
        </p:nvSpPr>
        <p:spPr bwMode="auto">
          <a:xfrm>
            <a:off x="1018704" y="1079847"/>
            <a:ext cx="10514360" cy="3991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lvl="1" indent="-457200">
              <a:buFont typeface="+mj-lt"/>
              <a:buAutoNum type="arabicPeriod"/>
            </a:pPr>
            <a:endParaRPr lang="en-GB" sz="2300" dirty="0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GB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BLE Interval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1BD1F8E-88CE-47BA-9766-FBBBE8A33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797" y="3600127"/>
            <a:ext cx="10446715" cy="2087397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3E848054-E630-4EE4-B6A5-299D52A6EE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0632" y="891287"/>
            <a:ext cx="9450503" cy="242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235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15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 err="1">
                <a:solidFill>
                  <a:schemeClr val="bg1"/>
                </a:solidFill>
              </a:rPr>
              <a:t>Measurements</a:t>
            </a:r>
            <a:endParaRPr lang="fr-CH" sz="2000" b="1" dirty="0">
              <a:solidFill>
                <a:schemeClr val="bg1"/>
              </a:solidFill>
            </a:endParaRP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7B8F07-1CF3-493C-942D-33C1B425D72F}"/>
              </a:ext>
            </a:extLst>
          </p:cNvPr>
          <p:cNvSpPr txBox="1">
            <a:spLocks/>
          </p:cNvSpPr>
          <p:nvPr/>
        </p:nvSpPr>
        <p:spPr bwMode="auto">
          <a:xfrm>
            <a:off x="1006326" y="1076692"/>
            <a:ext cx="10514360" cy="3991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lvl="1" indent="-457200">
              <a:buFont typeface="+mj-lt"/>
              <a:buAutoNum type="arabicPeriod"/>
            </a:pPr>
            <a:endParaRPr lang="en-GB" sz="2300" dirty="0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GB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BLE Interval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5E0F27D-0C16-4CB2-AD40-E714BDA70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46" y="1283287"/>
            <a:ext cx="7779515" cy="391359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FCA3C85-D3D4-4A56-969C-C702E96D6E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6601" y="1310886"/>
            <a:ext cx="2811265" cy="374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514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16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 err="1">
                <a:solidFill>
                  <a:schemeClr val="bg1"/>
                </a:solidFill>
              </a:rPr>
              <a:t>Measurements</a:t>
            </a:r>
            <a:endParaRPr lang="fr-CH" sz="2000" b="1" dirty="0">
              <a:solidFill>
                <a:schemeClr val="bg1"/>
              </a:solidFill>
            </a:endParaRP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7B8F07-1CF3-493C-942D-33C1B425D72F}"/>
              </a:ext>
            </a:extLst>
          </p:cNvPr>
          <p:cNvSpPr txBox="1">
            <a:spLocks/>
          </p:cNvSpPr>
          <p:nvPr/>
        </p:nvSpPr>
        <p:spPr bwMode="auto">
          <a:xfrm>
            <a:off x="1006326" y="1076692"/>
            <a:ext cx="10514360" cy="3991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/>
            <a:endParaRPr lang="en-GB" sz="2300" dirty="0"/>
          </a:p>
          <a:p>
            <a:pPr marL="857250" lvl="1" indent="-457200">
              <a:buFont typeface="+mj-lt"/>
              <a:buAutoNum type="arabicPeriod"/>
            </a:pPr>
            <a:endParaRPr lang="en-GB" sz="2300" dirty="0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GB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BLE Stack Propagation Delay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A80933A-14F3-4851-B19E-EA9AE700C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390" y="893619"/>
            <a:ext cx="3886919" cy="528504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C114F46-2298-4FCA-8441-BA627C2D67C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310457" y="779231"/>
            <a:ext cx="5036526" cy="492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585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17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 err="1">
                <a:solidFill>
                  <a:schemeClr val="bg1"/>
                </a:solidFill>
              </a:rPr>
              <a:t>Measurements</a:t>
            </a:r>
            <a:endParaRPr lang="fr-CH" sz="2000" b="1" dirty="0">
              <a:solidFill>
                <a:schemeClr val="bg1"/>
              </a:solidFill>
            </a:endParaRP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7B8F07-1CF3-493C-942D-33C1B425D72F}"/>
              </a:ext>
            </a:extLst>
          </p:cNvPr>
          <p:cNvSpPr txBox="1">
            <a:spLocks/>
          </p:cNvSpPr>
          <p:nvPr/>
        </p:nvSpPr>
        <p:spPr bwMode="auto">
          <a:xfrm>
            <a:off x="1021730" y="1079847"/>
            <a:ext cx="10514360" cy="3991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/>
            <a:endParaRPr lang="en-GB" sz="2300" dirty="0"/>
          </a:p>
          <a:p>
            <a:pPr marL="857250" lvl="1" indent="-457200">
              <a:buFont typeface="+mj-lt"/>
              <a:buAutoNum type="arabicPeriod"/>
            </a:pPr>
            <a:endParaRPr lang="en-GB" sz="2300" dirty="0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GB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Example of measurement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473C7258-1DA8-4212-8E6D-5DDE568CE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21" y="1223863"/>
            <a:ext cx="10967225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91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18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Measurements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0B92DEA4-18B3-426A-A545-0B0AB0A3AF56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Use cases</a:t>
            </a:r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F2619F87-AD71-41D3-9521-A1CB0915BB8C}"/>
              </a:ext>
            </a:extLst>
          </p:cNvPr>
          <p:cNvSpPr txBox="1">
            <a:spLocks/>
          </p:cNvSpPr>
          <p:nvPr/>
        </p:nvSpPr>
        <p:spPr bwMode="auto">
          <a:xfrm>
            <a:off x="937295" y="1079847"/>
            <a:ext cx="10586368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–"/>
            </a:pPr>
            <a:r>
              <a:rPr lang="en-GB" sz="2500" dirty="0"/>
              <a:t>Based on examples of nRF5 SDK v13.0.0</a:t>
            </a:r>
          </a:p>
          <a:p>
            <a:pPr>
              <a:buFont typeface="Calibri" panose="020F0502020204030204" pitchFamily="34" charset="0"/>
              <a:buChar char="–"/>
            </a:pPr>
            <a:endParaRPr lang="en-GB" sz="2500" dirty="0"/>
          </a:p>
          <a:p>
            <a:pPr>
              <a:buFont typeface="Calibri" panose="020F0502020204030204" pitchFamily="34" charset="0"/>
              <a:buChar char="–"/>
            </a:pPr>
            <a:endParaRPr lang="en-GB" sz="2500" dirty="0"/>
          </a:p>
          <a:p>
            <a:pPr>
              <a:buFont typeface="Calibri" panose="020F0502020204030204" pitchFamily="34" charset="0"/>
              <a:buChar char="–"/>
            </a:pPr>
            <a:endParaRPr lang="en-GB" sz="2500" dirty="0"/>
          </a:p>
          <a:p>
            <a:pPr>
              <a:buFont typeface="Calibri" panose="020F0502020204030204" pitchFamily="34" charset="0"/>
              <a:buChar char="–"/>
            </a:pPr>
            <a:endParaRPr lang="en-GB" sz="2500" dirty="0"/>
          </a:p>
          <a:p>
            <a:pPr marL="0" indent="0"/>
            <a:endParaRPr lang="en-GB" sz="2500" dirty="0"/>
          </a:p>
          <a:p>
            <a:pPr>
              <a:buFont typeface="Calibri" panose="020F0502020204030204" pitchFamily="34" charset="0"/>
              <a:buChar char="–"/>
            </a:pPr>
            <a:r>
              <a:rPr lang="en-GB" sz="2500" dirty="0"/>
              <a:t>Central tested with 1, 4, 8 peripherals connected</a:t>
            </a:r>
          </a:p>
          <a:p>
            <a:pPr>
              <a:buFont typeface="Calibri" panose="020F0502020204030204" pitchFamily="34" charset="0"/>
              <a:buChar char="–"/>
            </a:pPr>
            <a:endParaRPr lang="en-GB" sz="2500" dirty="0"/>
          </a:p>
          <a:p>
            <a:pPr marL="0" indent="0"/>
            <a:r>
              <a:rPr lang="en-GB" sz="2500" dirty="0"/>
              <a:t>  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0F0F74D-06EF-4D3C-B546-882AD282B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112" y="1799927"/>
            <a:ext cx="6887079" cy="228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51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19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 err="1">
                <a:solidFill>
                  <a:schemeClr val="bg1"/>
                </a:solidFill>
              </a:rPr>
              <a:t>Measurements</a:t>
            </a:r>
            <a:endParaRPr lang="fr-CH" sz="2000" b="1" dirty="0">
              <a:solidFill>
                <a:schemeClr val="bg1"/>
              </a:solidFill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Test cases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8E37155-8FF5-4456-82E5-B6B84DDA6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96" y="863823"/>
            <a:ext cx="3702470" cy="172819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37F0A0B5-5BF6-4DA8-AB8D-FFA9C6139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93" y="2520007"/>
            <a:ext cx="3588942" cy="287886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F254824-3F95-49EE-BE1F-08F2D17F95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5807" y="903050"/>
            <a:ext cx="5547240" cy="319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847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2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Measurements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9" name="Titel 2">
            <a:extLst>
              <a:ext uri="{FF2B5EF4-FFF2-40B4-BE49-F238E27FC236}">
                <a16:creationId xmlns:a16="http://schemas.microsoft.com/office/drawing/2014/main" id="{E6D5B74C-E946-4E5E-8C84-9DF8D5501CAD}"/>
              </a:ext>
            </a:extLst>
          </p:cNvPr>
          <p:cNvSpPr txBox="1">
            <a:spLocks/>
          </p:cNvSpPr>
          <p:nvPr/>
        </p:nvSpPr>
        <p:spPr>
          <a:xfrm rot="10800000">
            <a:off x="1" y="431775"/>
            <a:ext cx="384176" cy="6046784"/>
          </a:xfrm>
          <a:prstGeom prst="rect">
            <a:avLst/>
          </a:prstGeom>
          <a:solidFill>
            <a:srgbClr val="4674C6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Software</a:t>
            </a:r>
          </a:p>
        </p:txBody>
      </p:sp>
      <p:sp>
        <p:nvSpPr>
          <p:cNvPr id="10" name="Titel 2">
            <a:extLst>
              <a:ext uri="{FF2B5EF4-FFF2-40B4-BE49-F238E27FC236}">
                <a16:creationId xmlns:a16="http://schemas.microsoft.com/office/drawing/2014/main" id="{BE6BE4DA-77D5-407B-9C3D-2BDFCDD67140}"/>
              </a:ext>
            </a:extLst>
          </p:cNvPr>
          <p:cNvSpPr txBox="1">
            <a:spLocks/>
          </p:cNvSpPr>
          <p:nvPr/>
        </p:nvSpPr>
        <p:spPr>
          <a:xfrm rot="10800000">
            <a:off x="1" y="575791"/>
            <a:ext cx="384176" cy="5902768"/>
          </a:xfrm>
          <a:prstGeom prst="rect">
            <a:avLst/>
          </a:prstGeom>
          <a:solidFill>
            <a:srgbClr val="345EAA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Hardware</a:t>
            </a:r>
          </a:p>
        </p:txBody>
      </p:sp>
      <p:sp>
        <p:nvSpPr>
          <p:cNvPr id="11" name="Titel 2">
            <a:extLst>
              <a:ext uri="{FF2B5EF4-FFF2-40B4-BE49-F238E27FC236}">
                <a16:creationId xmlns:a16="http://schemas.microsoft.com/office/drawing/2014/main" id="{390A614A-FAB3-4BDC-9FC8-D0E7804613ED}"/>
              </a:ext>
            </a:extLst>
          </p:cNvPr>
          <p:cNvSpPr txBox="1">
            <a:spLocks/>
          </p:cNvSpPr>
          <p:nvPr/>
        </p:nvSpPr>
        <p:spPr>
          <a:xfrm rot="10800000">
            <a:off x="-2" y="719807"/>
            <a:ext cx="384176" cy="5758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Specifications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12" name="Titel 2">
            <a:extLst>
              <a:ext uri="{FF2B5EF4-FFF2-40B4-BE49-F238E27FC236}">
                <a16:creationId xmlns:a16="http://schemas.microsoft.com/office/drawing/2014/main" id="{439D067A-31E5-47F9-8483-FDBEA09A6AA2}"/>
              </a:ext>
            </a:extLst>
          </p:cNvPr>
          <p:cNvSpPr txBox="1">
            <a:spLocks/>
          </p:cNvSpPr>
          <p:nvPr/>
        </p:nvSpPr>
        <p:spPr>
          <a:xfrm rot="10800000">
            <a:off x="0" y="863823"/>
            <a:ext cx="384176" cy="5614736"/>
          </a:xfrm>
          <a:prstGeom prst="rect">
            <a:avLst/>
          </a:prstGeom>
          <a:solidFill>
            <a:srgbClr val="28467C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>
                <a:solidFill>
                  <a:schemeClr val="bg1"/>
                </a:solidFill>
              </a:rPr>
              <a:t>Table of Contents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0B92DEA4-18B3-426A-A545-0B0AB0A3AF56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Table of contents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7B8F07-1CF3-493C-942D-33C1B425D72F}"/>
              </a:ext>
            </a:extLst>
          </p:cNvPr>
          <p:cNvSpPr txBox="1">
            <a:spLocks/>
          </p:cNvSpPr>
          <p:nvPr/>
        </p:nvSpPr>
        <p:spPr bwMode="auto">
          <a:xfrm>
            <a:off x="937295" y="1079847"/>
            <a:ext cx="10586368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fr-CH" sz="2500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500" dirty="0"/>
              <a:t>Specifications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500" dirty="0"/>
              <a:t>Hardware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500" dirty="0"/>
              <a:t>Software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500" dirty="0" err="1"/>
              <a:t>Measurements</a:t>
            </a:r>
            <a:endParaRPr lang="de-DE" sz="2500" dirty="0"/>
          </a:p>
          <a:p>
            <a:pPr marL="457200" indent="-457200">
              <a:buFont typeface="+mj-lt"/>
              <a:buAutoNum type="arabicPeriod"/>
            </a:pPr>
            <a:r>
              <a:rPr lang="de-DE" sz="2500" dirty="0" err="1"/>
              <a:t>Results</a:t>
            </a:r>
            <a:endParaRPr lang="de-DE" sz="2500" dirty="0"/>
          </a:p>
          <a:p>
            <a:pPr marL="457200" indent="-457200">
              <a:buFont typeface="+mj-lt"/>
              <a:buAutoNum type="arabicPeriod"/>
            </a:pPr>
            <a:r>
              <a:rPr lang="en-GB" sz="25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6301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20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 err="1">
                <a:solidFill>
                  <a:schemeClr val="bg1"/>
                </a:solidFill>
              </a:rPr>
              <a:t>Results</a:t>
            </a:r>
            <a:endParaRPr lang="fr-CH" sz="2000" b="1" dirty="0">
              <a:solidFill>
                <a:schemeClr val="bg1"/>
              </a:solidFill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Power </a:t>
            </a:r>
            <a:r>
              <a:rPr lang="fr-CH" sz="3500" dirty="0" err="1">
                <a:solidFill>
                  <a:srgbClr val="2F74A3"/>
                </a:solidFill>
                <a:latin typeface="+mn-lt"/>
                <a:cs typeface="Arial" pitchFamily="34" charset="0"/>
              </a:rPr>
              <a:t>Consumption</a:t>
            </a:r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 </a:t>
            </a:r>
            <a:r>
              <a:rPr lang="fr-CH" sz="3500" dirty="0" err="1">
                <a:solidFill>
                  <a:srgbClr val="2F74A3"/>
                </a:solidFill>
                <a:latin typeface="+mn-lt"/>
                <a:cs typeface="Arial" pitchFamily="34" charset="0"/>
              </a:rPr>
              <a:t>without</a:t>
            </a:r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 BLE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0823411-D2CA-4E84-9C38-3BBC88583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527" y="1067410"/>
            <a:ext cx="5681669" cy="1798945"/>
          </a:xfrm>
          <a:prstGeom prst="rect">
            <a:avLst/>
          </a:prstGeom>
        </p:spPr>
      </p:pic>
      <p:graphicFrame>
        <p:nvGraphicFramePr>
          <p:cNvPr id="10" name="Graphique 9">
            <a:extLst>
              <a:ext uri="{FF2B5EF4-FFF2-40B4-BE49-F238E27FC236}">
                <a16:creationId xmlns:a16="http://schemas.microsoft.com/office/drawing/2014/main" id="{00000000-0008-0000-0100-000006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9062576"/>
              </p:ext>
            </p:extLst>
          </p:nvPr>
        </p:nvGraphicFramePr>
        <p:xfrm>
          <a:off x="1035389" y="3176259"/>
          <a:ext cx="972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430013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21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 err="1">
                <a:solidFill>
                  <a:schemeClr val="bg1"/>
                </a:solidFill>
              </a:rPr>
              <a:t>Results</a:t>
            </a:r>
            <a:endParaRPr lang="fr-CH" sz="2000" b="1" dirty="0">
              <a:solidFill>
                <a:schemeClr val="bg1"/>
              </a:solidFill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Power </a:t>
            </a:r>
            <a:r>
              <a:rPr lang="fr-CH" sz="3500" dirty="0" err="1">
                <a:solidFill>
                  <a:srgbClr val="2F74A3"/>
                </a:solidFill>
                <a:latin typeface="+mn-lt"/>
                <a:cs typeface="Arial" pitchFamily="34" charset="0"/>
              </a:rPr>
              <a:t>Consumption</a:t>
            </a:r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 </a:t>
            </a:r>
            <a:r>
              <a:rPr lang="fr-CH" sz="3500" dirty="0" err="1">
                <a:solidFill>
                  <a:srgbClr val="2F74A3"/>
                </a:solidFill>
                <a:latin typeface="+mn-lt"/>
                <a:cs typeface="Arial" pitchFamily="34" charset="0"/>
              </a:rPr>
              <a:t>with</a:t>
            </a:r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 BLE</a:t>
            </a:r>
          </a:p>
        </p:txBody>
      </p:sp>
      <p:graphicFrame>
        <p:nvGraphicFramePr>
          <p:cNvPr id="9" name="Graphique 8">
            <a:extLst>
              <a:ext uri="{FF2B5EF4-FFF2-40B4-BE49-F238E27FC236}">
                <a16:creationId xmlns:a16="http://schemas.microsoft.com/office/drawing/2014/main" id="{00000000-0008-0000-0200-000003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7756495"/>
              </p:ext>
            </p:extLst>
          </p:nvPr>
        </p:nvGraphicFramePr>
        <p:xfrm>
          <a:off x="1153319" y="791815"/>
          <a:ext cx="972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Graphique 10">
            <a:extLst>
              <a:ext uri="{FF2B5EF4-FFF2-40B4-BE49-F238E27FC236}">
                <a16:creationId xmlns:a16="http://schemas.microsoft.com/office/drawing/2014/main" id="{00000000-0008-0000-0300-000003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4289960"/>
              </p:ext>
            </p:extLst>
          </p:nvPr>
        </p:nvGraphicFramePr>
        <p:xfrm>
          <a:off x="1153319" y="3398989"/>
          <a:ext cx="9720000" cy="25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829633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22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 err="1">
                <a:solidFill>
                  <a:schemeClr val="bg1"/>
                </a:solidFill>
              </a:rPr>
              <a:t>Results</a:t>
            </a:r>
            <a:endParaRPr lang="fr-CH" sz="2000" b="1" dirty="0">
              <a:solidFill>
                <a:schemeClr val="bg1"/>
              </a:solidFill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 err="1">
                <a:solidFill>
                  <a:srgbClr val="2F74A3"/>
                </a:solidFill>
                <a:latin typeface="+mn-lt"/>
                <a:cs typeface="Arial" pitchFamily="34" charset="0"/>
              </a:rPr>
              <a:t>Interrupt</a:t>
            </a:r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 </a:t>
            </a:r>
            <a:r>
              <a:rPr lang="fr-CH" sz="3500" dirty="0" err="1">
                <a:solidFill>
                  <a:srgbClr val="2F74A3"/>
                </a:solidFill>
                <a:latin typeface="+mn-lt"/>
                <a:cs typeface="Arial" pitchFamily="34" charset="0"/>
              </a:rPr>
              <a:t>Latency</a:t>
            </a:r>
            <a:endParaRPr lang="fr-CH" sz="3500" dirty="0">
              <a:solidFill>
                <a:srgbClr val="2F74A3"/>
              </a:solidFill>
              <a:latin typeface="+mn-lt"/>
              <a:cs typeface="Arial" pitchFamily="34" charset="0"/>
            </a:endParaRPr>
          </a:p>
        </p:txBody>
      </p:sp>
      <p:graphicFrame>
        <p:nvGraphicFramePr>
          <p:cNvPr id="13" name="Graphique 12">
            <a:extLst>
              <a:ext uri="{FF2B5EF4-FFF2-40B4-BE49-F238E27FC236}">
                <a16:creationId xmlns:a16="http://schemas.microsoft.com/office/drawing/2014/main" id="{00000000-0008-0000-0100-000005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356463"/>
              </p:ext>
            </p:extLst>
          </p:nvPr>
        </p:nvGraphicFramePr>
        <p:xfrm>
          <a:off x="1225327" y="959024"/>
          <a:ext cx="9000000" cy="14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Graphique 16">
            <a:extLst>
              <a:ext uri="{FF2B5EF4-FFF2-40B4-BE49-F238E27FC236}">
                <a16:creationId xmlns:a16="http://schemas.microsoft.com/office/drawing/2014/main" id="{00000000-0008-0000-0200-000004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6052133"/>
              </p:ext>
            </p:extLst>
          </p:nvPr>
        </p:nvGraphicFramePr>
        <p:xfrm>
          <a:off x="1225326" y="2522955"/>
          <a:ext cx="9000000" cy="14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Graphique 17">
            <a:extLst>
              <a:ext uri="{FF2B5EF4-FFF2-40B4-BE49-F238E27FC236}">
                <a16:creationId xmlns:a16="http://schemas.microsoft.com/office/drawing/2014/main" id="{00000000-0008-0000-0300-000006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9473195"/>
              </p:ext>
            </p:extLst>
          </p:nvPr>
        </p:nvGraphicFramePr>
        <p:xfrm>
          <a:off x="1225327" y="4032175"/>
          <a:ext cx="9000000" cy="14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85659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23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 err="1">
                <a:solidFill>
                  <a:schemeClr val="bg1"/>
                </a:solidFill>
              </a:rPr>
              <a:t>Results</a:t>
            </a:r>
            <a:endParaRPr lang="fr-CH" sz="2000" b="1" dirty="0">
              <a:solidFill>
                <a:schemeClr val="bg1"/>
              </a:solidFill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Stack Propagation Delay</a:t>
            </a:r>
          </a:p>
        </p:txBody>
      </p:sp>
      <p:graphicFrame>
        <p:nvGraphicFramePr>
          <p:cNvPr id="8" name="Graphique 7">
            <a:extLst>
              <a:ext uri="{FF2B5EF4-FFF2-40B4-BE49-F238E27FC236}">
                <a16:creationId xmlns:a16="http://schemas.microsoft.com/office/drawing/2014/main" id="{00000000-0008-0000-0200-000005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1725014"/>
              </p:ext>
            </p:extLst>
          </p:nvPr>
        </p:nvGraphicFramePr>
        <p:xfrm>
          <a:off x="1657375" y="1007839"/>
          <a:ext cx="9074036" cy="3566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7869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24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 err="1">
                <a:solidFill>
                  <a:schemeClr val="bg1"/>
                </a:solidFill>
              </a:rPr>
              <a:t>Results</a:t>
            </a:r>
            <a:endParaRPr lang="fr-CH" sz="2000" b="1" dirty="0">
              <a:solidFill>
                <a:schemeClr val="bg1"/>
              </a:solidFill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Connection Event </a:t>
            </a:r>
            <a:r>
              <a:rPr lang="fr-CH" sz="3500" dirty="0" err="1">
                <a:solidFill>
                  <a:srgbClr val="2F74A3"/>
                </a:solidFill>
                <a:latin typeface="+mn-lt"/>
                <a:cs typeface="Arial" pitchFamily="34" charset="0"/>
              </a:rPr>
              <a:t>Interval</a:t>
            </a:r>
            <a:endParaRPr lang="fr-CH" sz="3500" dirty="0">
              <a:solidFill>
                <a:srgbClr val="2F74A3"/>
              </a:solidFill>
              <a:latin typeface="+mn-lt"/>
              <a:cs typeface="Arial" pitchFamily="34" charset="0"/>
            </a:endParaRPr>
          </a:p>
        </p:txBody>
      </p:sp>
      <p:graphicFrame>
        <p:nvGraphicFramePr>
          <p:cNvPr id="10" name="Graphique 9">
            <a:extLst>
              <a:ext uri="{FF2B5EF4-FFF2-40B4-BE49-F238E27FC236}">
                <a16:creationId xmlns:a16="http://schemas.microsoft.com/office/drawing/2014/main" id="{00000000-0008-0000-0300-000007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8943107"/>
              </p:ext>
            </p:extLst>
          </p:nvPr>
        </p:nvGraphicFramePr>
        <p:xfrm>
          <a:off x="1225327" y="1144718"/>
          <a:ext cx="9000000" cy="14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Graphique 11">
            <a:extLst>
              <a:ext uri="{FF2B5EF4-FFF2-40B4-BE49-F238E27FC236}">
                <a16:creationId xmlns:a16="http://schemas.microsoft.com/office/drawing/2014/main" id="{00000000-0008-0000-0300-000008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601033"/>
              </p:ext>
            </p:extLst>
          </p:nvPr>
        </p:nvGraphicFramePr>
        <p:xfrm>
          <a:off x="1225326" y="4050406"/>
          <a:ext cx="9000000" cy="14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Graphique 13">
            <a:extLst>
              <a:ext uri="{FF2B5EF4-FFF2-40B4-BE49-F238E27FC236}">
                <a16:creationId xmlns:a16="http://schemas.microsoft.com/office/drawing/2014/main" id="{00000000-0008-0000-0300-00000A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3734994"/>
              </p:ext>
            </p:extLst>
          </p:nvPr>
        </p:nvGraphicFramePr>
        <p:xfrm>
          <a:off x="1225327" y="2664023"/>
          <a:ext cx="9000000" cy="14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51296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25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 err="1">
                <a:solidFill>
                  <a:schemeClr val="bg1"/>
                </a:solidFill>
              </a:rPr>
              <a:t>Results</a:t>
            </a:r>
            <a:endParaRPr lang="fr-CH" sz="2000" b="1" dirty="0">
              <a:solidFill>
                <a:schemeClr val="bg1"/>
              </a:solidFill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Connection Event </a:t>
            </a:r>
            <a:r>
              <a:rPr lang="fr-CH" sz="3500" dirty="0" err="1">
                <a:solidFill>
                  <a:srgbClr val="2F74A3"/>
                </a:solidFill>
                <a:latin typeface="+mn-lt"/>
                <a:cs typeface="Arial" pitchFamily="34" charset="0"/>
              </a:rPr>
              <a:t>Interval</a:t>
            </a:r>
            <a:endParaRPr lang="fr-CH" sz="3500" dirty="0">
              <a:solidFill>
                <a:srgbClr val="2F74A3"/>
              </a:solidFill>
              <a:latin typeface="+mn-lt"/>
              <a:cs typeface="Arial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02A819A-FA76-4713-9A56-C841EB8AD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367" y="808260"/>
            <a:ext cx="7952528" cy="5197903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E037D16-AC4C-4818-A4B2-BB6A0205AFBF}"/>
              </a:ext>
            </a:extLst>
          </p:cNvPr>
          <p:cNvSpPr txBox="1"/>
          <p:nvPr/>
        </p:nvSpPr>
        <p:spPr>
          <a:xfrm rot="16200000">
            <a:off x="7559464" y="1810026"/>
            <a:ext cx="1413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SoftDevice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B2740D6-04CB-4A6D-83BF-AE1AF2786681}"/>
              </a:ext>
            </a:extLst>
          </p:cNvPr>
          <p:cNvSpPr txBox="1"/>
          <p:nvPr/>
        </p:nvSpPr>
        <p:spPr>
          <a:xfrm rot="16200000">
            <a:off x="8831217" y="4128482"/>
            <a:ext cx="1413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Zephyr</a:t>
            </a:r>
          </a:p>
        </p:txBody>
      </p:sp>
    </p:spTree>
    <p:extLst>
      <p:ext uri="{BB962C8B-B14F-4D97-AF65-F5344CB8AC3E}">
        <p14:creationId xmlns:p14="http://schemas.microsoft.com/office/powerpoint/2010/main" val="13600798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26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 err="1">
                <a:solidFill>
                  <a:schemeClr val="bg1"/>
                </a:solidFill>
              </a:rPr>
              <a:t>Results</a:t>
            </a:r>
            <a:endParaRPr lang="fr-CH" sz="2000" b="1" dirty="0">
              <a:solidFill>
                <a:schemeClr val="bg1"/>
              </a:solidFill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 err="1">
                <a:solidFill>
                  <a:srgbClr val="2F74A3"/>
                </a:solidFill>
                <a:latin typeface="+mn-lt"/>
                <a:cs typeface="Arial" pitchFamily="34" charset="0"/>
              </a:rPr>
              <a:t>Summary</a:t>
            </a:r>
            <a:endParaRPr lang="fr-CH" sz="3500" dirty="0">
              <a:solidFill>
                <a:srgbClr val="2F74A3"/>
              </a:solidFill>
              <a:latin typeface="+mn-lt"/>
              <a:cs typeface="Arial" pitchFamily="34" charset="0"/>
            </a:endParaRP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10A68F6C-1F72-4A44-BDAA-22B19AD11DEF}"/>
              </a:ext>
            </a:extLst>
          </p:cNvPr>
          <p:cNvSpPr txBox="1">
            <a:spLocks/>
          </p:cNvSpPr>
          <p:nvPr/>
        </p:nvSpPr>
        <p:spPr bwMode="auto">
          <a:xfrm>
            <a:off x="982514" y="1049221"/>
            <a:ext cx="8163693" cy="485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Calibri" panose="020F0502020204030204" pitchFamily="34" charset="0"/>
              <a:buChar char="–"/>
            </a:pPr>
            <a:r>
              <a:rPr lang="en-GB" sz="2500" dirty="0"/>
              <a:t>Power Consumption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GB" dirty="0"/>
              <a:t>Zephyr slightly lower than SD+SDK</a:t>
            </a:r>
          </a:p>
          <a:p>
            <a:pPr marL="457200" indent="-457200">
              <a:buFont typeface="Calibri" panose="020F0502020204030204" pitchFamily="34" charset="0"/>
              <a:buChar char="–"/>
            </a:pPr>
            <a:r>
              <a:rPr lang="en-GB" sz="2500" dirty="0"/>
              <a:t>Interrupt Latency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GB" dirty="0"/>
              <a:t>Zephyr: 15µs		SD+SDK: 7µs</a:t>
            </a:r>
          </a:p>
          <a:p>
            <a:pPr marL="457200" indent="-457200">
              <a:buFont typeface="Calibri" panose="020F0502020204030204" pitchFamily="34" charset="0"/>
              <a:buChar char="–"/>
            </a:pPr>
            <a:r>
              <a:rPr lang="en-GB" sz="2500" dirty="0"/>
              <a:t>Break Frequency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GB" dirty="0"/>
              <a:t>Zephyr: 130kHz 		SD+SDK: 130kHz	</a:t>
            </a:r>
          </a:p>
          <a:p>
            <a:pPr marL="457200" indent="-457200">
              <a:buFont typeface="Calibri" panose="020F0502020204030204" pitchFamily="34" charset="0"/>
              <a:buChar char="–"/>
            </a:pPr>
            <a:r>
              <a:rPr lang="en-GB" sz="2500" dirty="0"/>
              <a:t>Bluetooth Low Energy Behaviour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Advertising interval			OK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Scanning Interval/Window	OK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Connection Interval			OK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7130188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27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rgbClr val="ADC2E5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7B8F07-1CF3-493C-942D-33C1B425D72F}"/>
              </a:ext>
            </a:extLst>
          </p:cNvPr>
          <p:cNvSpPr txBox="1">
            <a:spLocks/>
          </p:cNvSpPr>
          <p:nvPr/>
        </p:nvSpPr>
        <p:spPr bwMode="auto">
          <a:xfrm>
            <a:off x="982514" y="1049222"/>
            <a:ext cx="10514360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en-GB" sz="2500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6514197B-7ADD-442B-886A-BB47BF1DAD07}"/>
              </a:ext>
            </a:extLst>
          </p:cNvPr>
          <p:cNvSpPr txBox="1">
            <a:spLocks/>
          </p:cNvSpPr>
          <p:nvPr/>
        </p:nvSpPr>
        <p:spPr bwMode="auto">
          <a:xfrm>
            <a:off x="1009232" y="1079847"/>
            <a:ext cx="10514360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en-GB" sz="2500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EE7B8F07-1CF3-493C-942D-33C1B425D72F}"/>
              </a:ext>
            </a:extLst>
          </p:cNvPr>
          <p:cNvSpPr txBox="1">
            <a:spLocks/>
          </p:cNvSpPr>
          <p:nvPr/>
        </p:nvSpPr>
        <p:spPr bwMode="auto">
          <a:xfrm>
            <a:off x="982514" y="1049221"/>
            <a:ext cx="8163693" cy="485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GB" sz="2500" dirty="0"/>
              <a:t>Zephyr RTOS performance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Satisfy the conditions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Near SD+SDK</a:t>
            </a:r>
            <a:endParaRPr lang="en-GB" sz="2500" dirty="0"/>
          </a:p>
          <a:p>
            <a:pPr marL="0" indent="0"/>
            <a:r>
              <a:rPr lang="en-GB" sz="2500" dirty="0"/>
              <a:t>My impression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Better API Documentation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Easier to configure</a:t>
            </a:r>
          </a:p>
          <a:p>
            <a:pPr marL="457200" lvl="1" indent="0"/>
            <a:endParaRPr lang="en-GB" sz="2500" dirty="0"/>
          </a:p>
          <a:p>
            <a:pPr marL="0" indent="0"/>
            <a:r>
              <a:rPr lang="en-GB" sz="2500" dirty="0"/>
              <a:t>Questions ?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GB" b="1" dirty="0"/>
          </a:p>
          <a:p>
            <a:pPr marL="400050" lvl="1" indent="0"/>
            <a:endParaRPr lang="en-GB" b="1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GB" b="1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743312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3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Measurements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9" name="Titel 2">
            <a:extLst>
              <a:ext uri="{FF2B5EF4-FFF2-40B4-BE49-F238E27FC236}">
                <a16:creationId xmlns:a16="http://schemas.microsoft.com/office/drawing/2014/main" id="{E6D5B74C-E946-4E5E-8C84-9DF8D5501CAD}"/>
              </a:ext>
            </a:extLst>
          </p:cNvPr>
          <p:cNvSpPr txBox="1">
            <a:spLocks/>
          </p:cNvSpPr>
          <p:nvPr/>
        </p:nvSpPr>
        <p:spPr>
          <a:xfrm rot="10800000">
            <a:off x="1" y="431775"/>
            <a:ext cx="384176" cy="6046784"/>
          </a:xfrm>
          <a:prstGeom prst="rect">
            <a:avLst/>
          </a:prstGeom>
          <a:solidFill>
            <a:srgbClr val="4674C6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Software</a:t>
            </a:r>
          </a:p>
        </p:txBody>
      </p:sp>
      <p:sp>
        <p:nvSpPr>
          <p:cNvPr id="10" name="Titel 2">
            <a:extLst>
              <a:ext uri="{FF2B5EF4-FFF2-40B4-BE49-F238E27FC236}">
                <a16:creationId xmlns:a16="http://schemas.microsoft.com/office/drawing/2014/main" id="{BE6BE4DA-77D5-407B-9C3D-2BDFCDD67140}"/>
              </a:ext>
            </a:extLst>
          </p:cNvPr>
          <p:cNvSpPr txBox="1">
            <a:spLocks/>
          </p:cNvSpPr>
          <p:nvPr/>
        </p:nvSpPr>
        <p:spPr>
          <a:xfrm rot="10800000">
            <a:off x="1" y="575791"/>
            <a:ext cx="384176" cy="5902768"/>
          </a:xfrm>
          <a:prstGeom prst="rect">
            <a:avLst/>
          </a:prstGeom>
          <a:solidFill>
            <a:srgbClr val="345EAA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Hardware</a:t>
            </a:r>
          </a:p>
        </p:txBody>
      </p:sp>
      <p:sp>
        <p:nvSpPr>
          <p:cNvPr id="11" name="Titel 2">
            <a:extLst>
              <a:ext uri="{FF2B5EF4-FFF2-40B4-BE49-F238E27FC236}">
                <a16:creationId xmlns:a16="http://schemas.microsoft.com/office/drawing/2014/main" id="{390A614A-FAB3-4BDC-9FC8-D0E7804613ED}"/>
              </a:ext>
            </a:extLst>
          </p:cNvPr>
          <p:cNvSpPr txBox="1">
            <a:spLocks/>
          </p:cNvSpPr>
          <p:nvPr/>
        </p:nvSpPr>
        <p:spPr>
          <a:xfrm rot="10800000">
            <a:off x="-2" y="719807"/>
            <a:ext cx="384176" cy="5758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Specifications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12" name="Titel 2">
            <a:extLst>
              <a:ext uri="{FF2B5EF4-FFF2-40B4-BE49-F238E27FC236}">
                <a16:creationId xmlns:a16="http://schemas.microsoft.com/office/drawing/2014/main" id="{439D067A-31E5-47F9-8483-FDBEA09A6AA2}"/>
              </a:ext>
            </a:extLst>
          </p:cNvPr>
          <p:cNvSpPr txBox="1">
            <a:spLocks/>
          </p:cNvSpPr>
          <p:nvPr/>
        </p:nvSpPr>
        <p:spPr>
          <a:xfrm rot="10800000">
            <a:off x="0" y="863823"/>
            <a:ext cx="384176" cy="5614736"/>
          </a:xfrm>
          <a:prstGeom prst="rect">
            <a:avLst/>
          </a:prstGeom>
          <a:solidFill>
            <a:srgbClr val="28467C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0B92DEA4-18B3-426A-A545-0B0AB0A3AF56}"/>
              </a:ext>
            </a:extLst>
          </p:cNvPr>
          <p:cNvSpPr/>
          <p:nvPr/>
        </p:nvSpPr>
        <p:spPr>
          <a:xfrm>
            <a:off x="505247" y="287759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 err="1">
                <a:solidFill>
                  <a:srgbClr val="2F74A3"/>
                </a:solidFill>
                <a:latin typeface="+mn-lt"/>
                <a:cs typeface="Arial" pitchFamily="34" charset="0"/>
              </a:rPr>
              <a:t>What</a:t>
            </a:r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 Nordic </a:t>
            </a:r>
            <a:r>
              <a:rPr lang="fr-CH" sz="3500" dirty="0" err="1">
                <a:solidFill>
                  <a:srgbClr val="2F74A3"/>
                </a:solidFill>
                <a:latin typeface="+mn-lt"/>
                <a:cs typeface="Arial" pitchFamily="34" charset="0"/>
              </a:rPr>
              <a:t>provides</a:t>
            </a:r>
            <a:endParaRPr lang="fr-CH" sz="3500" dirty="0">
              <a:solidFill>
                <a:srgbClr val="2F74A3"/>
              </a:solidFill>
              <a:latin typeface="+mn-lt"/>
              <a:cs typeface="Arial" pitchFamily="34" charset="0"/>
            </a:endParaRP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7B8F07-1CF3-493C-942D-33C1B425D72F}"/>
              </a:ext>
            </a:extLst>
          </p:cNvPr>
          <p:cNvSpPr txBox="1">
            <a:spLocks/>
          </p:cNvSpPr>
          <p:nvPr/>
        </p:nvSpPr>
        <p:spPr bwMode="auto">
          <a:xfrm>
            <a:off x="937295" y="1079847"/>
            <a:ext cx="10586368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GB" sz="2400" dirty="0"/>
              <a:t>Customers use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SoftDevice	</a:t>
            </a:r>
            <a:r>
              <a:rPr lang="en-GB" dirty="0">
                <a:latin typeface="Calibri" panose="020F0502020204030204" pitchFamily="34" charset="0"/>
              </a:rPr>
              <a:t> 	→ 	API for Bluetooth Low Energy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</a:rPr>
              <a:t>Nordic SDK		→	API for GPIO, Serial Communication, …</a:t>
            </a:r>
          </a:p>
          <a:p>
            <a:pPr marL="400050" lvl="1" indent="0"/>
            <a:r>
              <a:rPr lang="en-GB" dirty="0">
                <a:latin typeface="Calibri" panose="020F0502020204030204" pitchFamily="34" charset="0"/>
              </a:rPr>
              <a:t>If necessary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</a:rPr>
              <a:t>RTOS, e.g. </a:t>
            </a:r>
            <a:r>
              <a:rPr lang="en-GB" dirty="0" err="1">
                <a:latin typeface="Calibri" panose="020F0502020204030204" pitchFamily="34" charset="0"/>
              </a:rPr>
              <a:t>FreeRTOS</a:t>
            </a:r>
            <a:endParaRPr lang="en-GB" dirty="0">
              <a:latin typeface="Calibri" panose="020F0502020204030204" pitchFamily="34" charset="0"/>
            </a:endParaRPr>
          </a:p>
          <a:p>
            <a:pPr marL="0" indent="0"/>
            <a:r>
              <a:rPr lang="en-GB" sz="2400" dirty="0">
                <a:latin typeface="Calibri" panose="020F0502020204030204" pitchFamily="34" charset="0"/>
              </a:rPr>
              <a:t>But</a:t>
            </a:r>
            <a:endParaRPr lang="en-GB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Versions of SoftDevice and Nordic SDK not adaptable with every SoC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If required, RTOS in addition of SD and SDK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SoC with memory requirement to use complex RTOS</a:t>
            </a:r>
          </a:p>
          <a:p>
            <a:pPr marL="0" indent="0"/>
            <a:r>
              <a:rPr lang="en-GB" sz="2800" dirty="0"/>
              <a:t>Why could Zephyr RTOS be another solution ?</a:t>
            </a:r>
          </a:p>
        </p:txBody>
      </p:sp>
    </p:spTree>
    <p:extLst>
      <p:ext uri="{BB962C8B-B14F-4D97-AF65-F5344CB8AC3E}">
        <p14:creationId xmlns:p14="http://schemas.microsoft.com/office/powerpoint/2010/main" val="2651047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4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Measurements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9" name="Titel 2">
            <a:extLst>
              <a:ext uri="{FF2B5EF4-FFF2-40B4-BE49-F238E27FC236}">
                <a16:creationId xmlns:a16="http://schemas.microsoft.com/office/drawing/2014/main" id="{E6D5B74C-E946-4E5E-8C84-9DF8D5501CAD}"/>
              </a:ext>
            </a:extLst>
          </p:cNvPr>
          <p:cNvSpPr txBox="1">
            <a:spLocks/>
          </p:cNvSpPr>
          <p:nvPr/>
        </p:nvSpPr>
        <p:spPr>
          <a:xfrm rot="10800000">
            <a:off x="1" y="431775"/>
            <a:ext cx="384176" cy="6046784"/>
          </a:xfrm>
          <a:prstGeom prst="rect">
            <a:avLst/>
          </a:prstGeom>
          <a:solidFill>
            <a:srgbClr val="4674C6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Software</a:t>
            </a:r>
          </a:p>
        </p:txBody>
      </p:sp>
      <p:sp>
        <p:nvSpPr>
          <p:cNvPr id="10" name="Titel 2">
            <a:extLst>
              <a:ext uri="{FF2B5EF4-FFF2-40B4-BE49-F238E27FC236}">
                <a16:creationId xmlns:a16="http://schemas.microsoft.com/office/drawing/2014/main" id="{BE6BE4DA-77D5-407B-9C3D-2BDFCDD67140}"/>
              </a:ext>
            </a:extLst>
          </p:cNvPr>
          <p:cNvSpPr txBox="1">
            <a:spLocks/>
          </p:cNvSpPr>
          <p:nvPr/>
        </p:nvSpPr>
        <p:spPr>
          <a:xfrm rot="10800000">
            <a:off x="1" y="575791"/>
            <a:ext cx="384176" cy="5902768"/>
          </a:xfrm>
          <a:prstGeom prst="rect">
            <a:avLst/>
          </a:prstGeom>
          <a:solidFill>
            <a:srgbClr val="345EAA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Hardware</a:t>
            </a:r>
          </a:p>
        </p:txBody>
      </p:sp>
      <p:sp>
        <p:nvSpPr>
          <p:cNvPr id="11" name="Titel 2">
            <a:extLst>
              <a:ext uri="{FF2B5EF4-FFF2-40B4-BE49-F238E27FC236}">
                <a16:creationId xmlns:a16="http://schemas.microsoft.com/office/drawing/2014/main" id="{390A614A-FAB3-4BDC-9FC8-D0E7804613ED}"/>
              </a:ext>
            </a:extLst>
          </p:cNvPr>
          <p:cNvSpPr txBox="1">
            <a:spLocks/>
          </p:cNvSpPr>
          <p:nvPr/>
        </p:nvSpPr>
        <p:spPr>
          <a:xfrm rot="10800000">
            <a:off x="-2" y="719807"/>
            <a:ext cx="384176" cy="5758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Specifications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12" name="Titel 2">
            <a:extLst>
              <a:ext uri="{FF2B5EF4-FFF2-40B4-BE49-F238E27FC236}">
                <a16:creationId xmlns:a16="http://schemas.microsoft.com/office/drawing/2014/main" id="{439D067A-31E5-47F9-8483-FDBEA09A6AA2}"/>
              </a:ext>
            </a:extLst>
          </p:cNvPr>
          <p:cNvSpPr txBox="1">
            <a:spLocks/>
          </p:cNvSpPr>
          <p:nvPr/>
        </p:nvSpPr>
        <p:spPr>
          <a:xfrm rot="10800000">
            <a:off x="0" y="863823"/>
            <a:ext cx="384176" cy="5614736"/>
          </a:xfrm>
          <a:prstGeom prst="rect">
            <a:avLst/>
          </a:prstGeom>
          <a:solidFill>
            <a:srgbClr val="28467C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0B92DEA4-18B3-426A-A545-0B0AB0A3AF56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 err="1">
                <a:solidFill>
                  <a:srgbClr val="2F74A3"/>
                </a:solidFill>
                <a:latin typeface="+mn-lt"/>
                <a:cs typeface="Arial" pitchFamily="34" charset="0"/>
              </a:rPr>
              <a:t>Why</a:t>
            </a:r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 </a:t>
            </a:r>
            <a:r>
              <a:rPr lang="fr-CH" sz="3500" dirty="0" err="1">
                <a:solidFill>
                  <a:srgbClr val="2F74A3"/>
                </a:solidFill>
                <a:latin typeface="+mn-lt"/>
                <a:cs typeface="Arial" pitchFamily="34" charset="0"/>
              </a:rPr>
              <a:t>Zephyr</a:t>
            </a:r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 RTOS ?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7B8F07-1CF3-493C-942D-33C1B425D72F}"/>
              </a:ext>
            </a:extLst>
          </p:cNvPr>
          <p:cNvSpPr txBox="1">
            <a:spLocks/>
          </p:cNvSpPr>
          <p:nvPr/>
        </p:nvSpPr>
        <p:spPr bwMode="auto">
          <a:xfrm>
            <a:off x="946696" y="1079847"/>
            <a:ext cx="10586368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Calibri" panose="020F0502020204030204" pitchFamily="34" charset="0"/>
              <a:buChar char="‒"/>
            </a:pPr>
            <a:r>
              <a:rPr lang="en-GB" sz="2500" dirty="0"/>
              <a:t>Open source RTOS designed for IoT application</a:t>
            </a:r>
          </a:p>
          <a:p>
            <a:pPr marL="457200" indent="-457200">
              <a:buFont typeface="Calibri" panose="020F0502020204030204" pitchFamily="34" charset="0"/>
              <a:buChar char="‒"/>
            </a:pPr>
            <a:r>
              <a:rPr lang="en-GB" sz="2500" dirty="0"/>
              <a:t>Easily Portable</a:t>
            </a:r>
          </a:p>
          <a:p>
            <a:pPr marL="457200" indent="-457200">
              <a:buFont typeface="Calibri" panose="020F0502020204030204" pitchFamily="34" charset="0"/>
              <a:buChar char="‒"/>
            </a:pPr>
            <a:r>
              <a:rPr lang="en-GB" sz="2500" dirty="0"/>
              <a:t>Supports multiple hardware architectures</a:t>
            </a:r>
          </a:p>
          <a:p>
            <a:pPr marL="457200" indent="-457200">
              <a:buFont typeface="Calibri" panose="020F0502020204030204" pitchFamily="34" charset="0"/>
              <a:buChar char="‒"/>
            </a:pPr>
            <a:r>
              <a:rPr lang="en-GB" sz="2500" dirty="0"/>
              <a:t>Licensed Apache 2.0</a:t>
            </a:r>
          </a:p>
          <a:p>
            <a:pPr marL="457200" indent="-457200">
              <a:buFont typeface="Calibri" panose="020F0502020204030204" pitchFamily="34" charset="0"/>
              <a:buChar char="‒"/>
            </a:pPr>
            <a:r>
              <a:rPr lang="en-GB" sz="2500" dirty="0"/>
              <a:t>Maintained on public GitHub Repository</a:t>
            </a:r>
          </a:p>
          <a:p>
            <a:pPr marL="0" indent="0"/>
            <a:endParaRPr lang="en-GB" sz="2500" dirty="0"/>
          </a:p>
          <a:p>
            <a:pPr marL="0" indent="0" algn="ctr"/>
            <a:r>
              <a:rPr lang="en-GB" sz="3200" dirty="0"/>
              <a:t>Zephyr Project = SD + SDK + RTOS</a:t>
            </a:r>
            <a:endParaRPr lang="en-GB" sz="2500" dirty="0"/>
          </a:p>
          <a:p>
            <a:pPr marL="0" indent="0"/>
            <a:endParaRPr lang="en-GB" sz="2500" dirty="0"/>
          </a:p>
        </p:txBody>
      </p:sp>
      <p:pic>
        <p:nvPicPr>
          <p:cNvPr id="16" name="Image 15" descr="C:\Users\Nathan Loretan\AppData\Local\Microsoft\Windows\INetCache\Content.Word\logo_zephyr.png">
            <a:extLst>
              <a:ext uri="{FF2B5EF4-FFF2-40B4-BE49-F238E27FC236}">
                <a16:creationId xmlns:a16="http://schemas.microsoft.com/office/drawing/2014/main" id="{4D2B6BDF-49BD-4E94-8A7B-B8329EEB98A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441" y="163569"/>
            <a:ext cx="3897116" cy="14005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6398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5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Measurements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9" name="Titel 2">
            <a:extLst>
              <a:ext uri="{FF2B5EF4-FFF2-40B4-BE49-F238E27FC236}">
                <a16:creationId xmlns:a16="http://schemas.microsoft.com/office/drawing/2014/main" id="{E6D5B74C-E946-4E5E-8C84-9DF8D5501CAD}"/>
              </a:ext>
            </a:extLst>
          </p:cNvPr>
          <p:cNvSpPr txBox="1">
            <a:spLocks/>
          </p:cNvSpPr>
          <p:nvPr/>
        </p:nvSpPr>
        <p:spPr>
          <a:xfrm rot="10800000">
            <a:off x="1" y="431775"/>
            <a:ext cx="384176" cy="6046784"/>
          </a:xfrm>
          <a:prstGeom prst="rect">
            <a:avLst/>
          </a:prstGeom>
          <a:solidFill>
            <a:srgbClr val="4674C6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Software</a:t>
            </a:r>
          </a:p>
        </p:txBody>
      </p:sp>
      <p:sp>
        <p:nvSpPr>
          <p:cNvPr id="10" name="Titel 2">
            <a:extLst>
              <a:ext uri="{FF2B5EF4-FFF2-40B4-BE49-F238E27FC236}">
                <a16:creationId xmlns:a16="http://schemas.microsoft.com/office/drawing/2014/main" id="{BE6BE4DA-77D5-407B-9C3D-2BDFCDD67140}"/>
              </a:ext>
            </a:extLst>
          </p:cNvPr>
          <p:cNvSpPr txBox="1">
            <a:spLocks/>
          </p:cNvSpPr>
          <p:nvPr/>
        </p:nvSpPr>
        <p:spPr>
          <a:xfrm rot="10800000">
            <a:off x="1" y="575791"/>
            <a:ext cx="384176" cy="5902768"/>
          </a:xfrm>
          <a:prstGeom prst="rect">
            <a:avLst/>
          </a:prstGeom>
          <a:solidFill>
            <a:srgbClr val="345EAA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Hardware</a:t>
            </a:r>
          </a:p>
        </p:txBody>
      </p:sp>
      <p:sp>
        <p:nvSpPr>
          <p:cNvPr id="11" name="Titel 2">
            <a:extLst>
              <a:ext uri="{FF2B5EF4-FFF2-40B4-BE49-F238E27FC236}">
                <a16:creationId xmlns:a16="http://schemas.microsoft.com/office/drawing/2014/main" id="{390A614A-FAB3-4BDC-9FC8-D0E7804613ED}"/>
              </a:ext>
            </a:extLst>
          </p:cNvPr>
          <p:cNvSpPr txBox="1">
            <a:spLocks/>
          </p:cNvSpPr>
          <p:nvPr/>
        </p:nvSpPr>
        <p:spPr>
          <a:xfrm rot="10800000">
            <a:off x="-2" y="719807"/>
            <a:ext cx="384176" cy="5758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Specifications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12" name="Titel 2">
            <a:extLst>
              <a:ext uri="{FF2B5EF4-FFF2-40B4-BE49-F238E27FC236}">
                <a16:creationId xmlns:a16="http://schemas.microsoft.com/office/drawing/2014/main" id="{439D067A-31E5-47F9-8483-FDBEA09A6AA2}"/>
              </a:ext>
            </a:extLst>
          </p:cNvPr>
          <p:cNvSpPr txBox="1">
            <a:spLocks/>
          </p:cNvSpPr>
          <p:nvPr/>
        </p:nvSpPr>
        <p:spPr>
          <a:xfrm rot="10800000">
            <a:off x="0" y="863823"/>
            <a:ext cx="384176" cy="5614736"/>
          </a:xfrm>
          <a:prstGeom prst="rect">
            <a:avLst/>
          </a:prstGeom>
          <a:solidFill>
            <a:srgbClr val="28467C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0B92DEA4-18B3-426A-A545-0B0AB0A3AF56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 err="1">
                <a:solidFill>
                  <a:srgbClr val="2F74A3"/>
                </a:solidFill>
                <a:latin typeface="+mn-lt"/>
                <a:cs typeface="Arial" pitchFamily="34" charset="0"/>
              </a:rPr>
              <a:t>However</a:t>
            </a:r>
            <a:endParaRPr lang="fr-CH" sz="3500" dirty="0">
              <a:solidFill>
                <a:srgbClr val="2F74A3"/>
              </a:solidFill>
              <a:latin typeface="+mn-lt"/>
              <a:cs typeface="Arial" pitchFamily="34" charset="0"/>
            </a:endParaRP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7B8F07-1CF3-493C-942D-33C1B425D72F}"/>
              </a:ext>
            </a:extLst>
          </p:cNvPr>
          <p:cNvSpPr txBox="1">
            <a:spLocks/>
          </p:cNvSpPr>
          <p:nvPr/>
        </p:nvSpPr>
        <p:spPr bwMode="auto">
          <a:xfrm>
            <a:off x="946696" y="1007839"/>
            <a:ext cx="10586368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GB" sz="2400" dirty="0"/>
              <a:t>Important to know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sz="1600" dirty="0"/>
              <a:t>the performance of Zephyr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sz="1600" dirty="0"/>
              <a:t>the behaviour of Zephyr with high BLE traffic</a:t>
            </a:r>
          </a:p>
          <a:p>
            <a:pPr marL="400050" lvl="1" indent="0"/>
            <a:endParaRPr lang="en-GB" sz="800" dirty="0"/>
          </a:p>
          <a:p>
            <a:pPr marL="0" indent="0"/>
            <a:r>
              <a:rPr lang="en-GB" sz="2400" dirty="0"/>
              <a:t>Contribution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/>
              <a:t>Fix a bug  nRF5x SPI driver configuration</a:t>
            </a:r>
          </a:p>
          <a:p>
            <a:pPr marL="0" indent="0"/>
            <a:r>
              <a:rPr lang="en-GB" sz="2400" dirty="0"/>
              <a:t>Added for my project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/>
              <a:t>nRF52840 GPIO Port 1 Driver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/>
              <a:t>nRF52840 SPI2 Driver</a:t>
            </a:r>
          </a:p>
          <a:p>
            <a:pPr marL="914400" lvl="2" indent="0"/>
            <a:endParaRPr lang="en-GB" sz="2000" dirty="0"/>
          </a:p>
          <a:p>
            <a:pPr marL="0" indent="0"/>
            <a:endParaRPr lang="en-GB" sz="2400" dirty="0"/>
          </a:p>
          <a:p>
            <a:pPr marL="0" indent="0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12327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6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Measurements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9" name="Titel 2">
            <a:extLst>
              <a:ext uri="{FF2B5EF4-FFF2-40B4-BE49-F238E27FC236}">
                <a16:creationId xmlns:a16="http://schemas.microsoft.com/office/drawing/2014/main" id="{E6D5B74C-E946-4E5E-8C84-9DF8D5501CAD}"/>
              </a:ext>
            </a:extLst>
          </p:cNvPr>
          <p:cNvSpPr txBox="1">
            <a:spLocks/>
          </p:cNvSpPr>
          <p:nvPr/>
        </p:nvSpPr>
        <p:spPr>
          <a:xfrm rot="10800000">
            <a:off x="1" y="431775"/>
            <a:ext cx="384176" cy="6046784"/>
          </a:xfrm>
          <a:prstGeom prst="rect">
            <a:avLst/>
          </a:prstGeom>
          <a:solidFill>
            <a:srgbClr val="4674C6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Software</a:t>
            </a:r>
          </a:p>
        </p:txBody>
      </p:sp>
      <p:sp>
        <p:nvSpPr>
          <p:cNvPr id="10" name="Titel 2">
            <a:extLst>
              <a:ext uri="{FF2B5EF4-FFF2-40B4-BE49-F238E27FC236}">
                <a16:creationId xmlns:a16="http://schemas.microsoft.com/office/drawing/2014/main" id="{BE6BE4DA-77D5-407B-9C3D-2BDFCDD67140}"/>
              </a:ext>
            </a:extLst>
          </p:cNvPr>
          <p:cNvSpPr txBox="1">
            <a:spLocks/>
          </p:cNvSpPr>
          <p:nvPr/>
        </p:nvSpPr>
        <p:spPr>
          <a:xfrm rot="10800000">
            <a:off x="1" y="575791"/>
            <a:ext cx="384176" cy="5902768"/>
          </a:xfrm>
          <a:prstGeom prst="rect">
            <a:avLst/>
          </a:prstGeom>
          <a:solidFill>
            <a:srgbClr val="345EAA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Hardware</a:t>
            </a:r>
          </a:p>
        </p:txBody>
      </p:sp>
      <p:sp>
        <p:nvSpPr>
          <p:cNvPr id="11" name="Titel 2">
            <a:extLst>
              <a:ext uri="{FF2B5EF4-FFF2-40B4-BE49-F238E27FC236}">
                <a16:creationId xmlns:a16="http://schemas.microsoft.com/office/drawing/2014/main" id="{390A614A-FAB3-4BDC-9FC8-D0E7804613ED}"/>
              </a:ext>
            </a:extLst>
          </p:cNvPr>
          <p:cNvSpPr txBox="1">
            <a:spLocks/>
          </p:cNvSpPr>
          <p:nvPr/>
        </p:nvSpPr>
        <p:spPr>
          <a:xfrm rot="10800000">
            <a:off x="-2" y="719807"/>
            <a:ext cx="384176" cy="5758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 err="1">
                <a:solidFill>
                  <a:schemeClr val="bg1"/>
                </a:solidFill>
              </a:rPr>
              <a:t>Specifications</a:t>
            </a:r>
            <a:endParaRPr lang="fr-CH" sz="2000" b="1" dirty="0">
              <a:solidFill>
                <a:schemeClr val="bg1"/>
              </a:solidFill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0B92DEA4-18B3-426A-A545-0B0AB0A3AF56}"/>
              </a:ext>
            </a:extLst>
          </p:cNvPr>
          <p:cNvSpPr/>
          <p:nvPr/>
        </p:nvSpPr>
        <p:spPr>
          <a:xfrm>
            <a:off x="477731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Goals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7B8F07-1CF3-493C-942D-33C1B425D72F}"/>
              </a:ext>
            </a:extLst>
          </p:cNvPr>
          <p:cNvSpPr txBox="1">
            <a:spLocks/>
          </p:cNvSpPr>
          <p:nvPr/>
        </p:nvSpPr>
        <p:spPr bwMode="auto">
          <a:xfrm>
            <a:off x="982513" y="1049221"/>
            <a:ext cx="10541149" cy="4956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GB" sz="2400" dirty="0"/>
              <a:t>Measure the performance of Zephyr RTOS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sz="1600" dirty="0"/>
              <a:t>Power Consumption</a:t>
            </a:r>
            <a:endParaRPr lang="en-GB" sz="1600" dirty="0">
              <a:latin typeface="Calibri" panose="020F0502020204030204" pitchFamily="34" charset="0"/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sz="1600" dirty="0">
                <a:latin typeface="Calibri" panose="020F0502020204030204" pitchFamily="34" charset="0"/>
              </a:rPr>
              <a:t>Interrupt Latency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sz="1600" dirty="0">
                <a:latin typeface="Calibri" panose="020F0502020204030204" pitchFamily="34" charset="0"/>
              </a:rPr>
              <a:t>Bluetooth Low Energy Behaviour</a:t>
            </a:r>
            <a:endParaRPr lang="en-GB" sz="1600" dirty="0"/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Compare with Bare Metal system using Nordic SD+SDK</a:t>
            </a:r>
          </a:p>
          <a:p>
            <a:pPr marL="0" indent="0"/>
            <a:r>
              <a:rPr lang="en-GB" sz="2400" b="1" dirty="0">
                <a:solidFill>
                  <a:srgbClr val="FF0000"/>
                </a:solidFill>
              </a:rPr>
              <a:t>Important:</a:t>
            </a:r>
            <a:r>
              <a:rPr lang="en-GB" sz="2400" dirty="0"/>
              <a:t> </a:t>
            </a:r>
            <a:r>
              <a:rPr lang="en-GB" dirty="0"/>
              <a:t>not determine which one is the best</a:t>
            </a:r>
          </a:p>
          <a:p>
            <a:pPr marL="0" indent="0"/>
            <a:endParaRPr lang="en-GB" sz="800" dirty="0"/>
          </a:p>
          <a:p>
            <a:pPr marL="0" indent="0"/>
            <a:r>
              <a:rPr lang="en-GB" sz="2400" dirty="0"/>
              <a:t>To do this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GB" sz="1600" dirty="0"/>
              <a:t>Create Application Peripheral and central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GB" sz="1600" dirty="0"/>
              <a:t>Use cases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GB" sz="1600" dirty="0"/>
              <a:t>Test cases</a:t>
            </a:r>
          </a:p>
          <a:p>
            <a:pPr marL="0" indent="0"/>
            <a:endParaRPr lang="en-GB" sz="2500" dirty="0"/>
          </a:p>
          <a:p>
            <a:pPr marL="457200" indent="-457200">
              <a:buFont typeface="+mj-lt"/>
              <a:buAutoNum type="arabicPeriod"/>
            </a:pPr>
            <a:endParaRPr lang="en-GB" sz="2500" dirty="0"/>
          </a:p>
          <a:p>
            <a:pPr marL="457200" indent="-457200">
              <a:buFont typeface="+mj-lt"/>
              <a:buAutoNum type="arabicPeriod"/>
            </a:pPr>
            <a:endParaRPr lang="en-GB" sz="2500" dirty="0"/>
          </a:p>
          <a:p>
            <a:pPr marL="457200" indent="-457200">
              <a:buFont typeface="+mj-lt"/>
              <a:buAutoNum type="arabicPeriod"/>
            </a:pPr>
            <a:endParaRPr lang="en-GB" sz="2500" dirty="0"/>
          </a:p>
          <a:p>
            <a:pPr marL="457200" indent="-457200">
              <a:buFont typeface="+mj-lt"/>
              <a:buAutoNum type="arabicPeriod"/>
            </a:pPr>
            <a:endParaRPr lang="en-GB" sz="2500" dirty="0"/>
          </a:p>
          <a:p>
            <a:pPr marL="457200" indent="-457200">
              <a:buFont typeface="+mj-lt"/>
              <a:buAutoNum type="arabicPeriod"/>
            </a:pP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3251095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7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Measurements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9" name="Titel 2">
            <a:extLst>
              <a:ext uri="{FF2B5EF4-FFF2-40B4-BE49-F238E27FC236}">
                <a16:creationId xmlns:a16="http://schemas.microsoft.com/office/drawing/2014/main" id="{E6D5B74C-E946-4E5E-8C84-9DF8D5501CAD}"/>
              </a:ext>
            </a:extLst>
          </p:cNvPr>
          <p:cNvSpPr txBox="1">
            <a:spLocks/>
          </p:cNvSpPr>
          <p:nvPr/>
        </p:nvSpPr>
        <p:spPr>
          <a:xfrm rot="10800000">
            <a:off x="1" y="431775"/>
            <a:ext cx="384176" cy="6046784"/>
          </a:xfrm>
          <a:prstGeom prst="rect">
            <a:avLst/>
          </a:prstGeom>
          <a:solidFill>
            <a:srgbClr val="4674C6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Software</a:t>
            </a:r>
          </a:p>
        </p:txBody>
      </p:sp>
      <p:sp>
        <p:nvSpPr>
          <p:cNvPr id="10" name="Titel 2">
            <a:extLst>
              <a:ext uri="{FF2B5EF4-FFF2-40B4-BE49-F238E27FC236}">
                <a16:creationId xmlns:a16="http://schemas.microsoft.com/office/drawing/2014/main" id="{BE6BE4DA-77D5-407B-9C3D-2BDFCDD67140}"/>
              </a:ext>
            </a:extLst>
          </p:cNvPr>
          <p:cNvSpPr txBox="1">
            <a:spLocks/>
          </p:cNvSpPr>
          <p:nvPr/>
        </p:nvSpPr>
        <p:spPr>
          <a:xfrm rot="10800000">
            <a:off x="1" y="575791"/>
            <a:ext cx="384176" cy="5902768"/>
          </a:xfrm>
          <a:prstGeom prst="rect">
            <a:avLst/>
          </a:prstGeom>
          <a:solidFill>
            <a:srgbClr val="345EAA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Hardware</a:t>
            </a:r>
          </a:p>
        </p:txBody>
      </p:sp>
      <p:sp>
        <p:nvSpPr>
          <p:cNvPr id="11" name="Titel 2">
            <a:extLst>
              <a:ext uri="{FF2B5EF4-FFF2-40B4-BE49-F238E27FC236}">
                <a16:creationId xmlns:a16="http://schemas.microsoft.com/office/drawing/2014/main" id="{390A614A-FAB3-4BDC-9FC8-D0E7804613ED}"/>
              </a:ext>
            </a:extLst>
          </p:cNvPr>
          <p:cNvSpPr txBox="1">
            <a:spLocks/>
          </p:cNvSpPr>
          <p:nvPr/>
        </p:nvSpPr>
        <p:spPr>
          <a:xfrm rot="10800000">
            <a:off x="-2" y="719807"/>
            <a:ext cx="384176" cy="5758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 err="1">
                <a:solidFill>
                  <a:schemeClr val="bg1"/>
                </a:solidFill>
              </a:rPr>
              <a:t>Specifications</a:t>
            </a:r>
            <a:endParaRPr lang="fr-CH" sz="2000" b="1" dirty="0">
              <a:solidFill>
                <a:schemeClr val="bg1"/>
              </a:solidFill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0B92DEA4-18B3-426A-A545-0B0AB0A3AF56}"/>
              </a:ext>
            </a:extLst>
          </p:cNvPr>
          <p:cNvSpPr/>
          <p:nvPr/>
        </p:nvSpPr>
        <p:spPr>
          <a:xfrm>
            <a:off x="477731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GB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Peripheral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7B8F07-1CF3-493C-942D-33C1B425D72F}"/>
              </a:ext>
            </a:extLst>
          </p:cNvPr>
          <p:cNvSpPr txBox="1">
            <a:spLocks/>
          </p:cNvSpPr>
          <p:nvPr/>
        </p:nvSpPr>
        <p:spPr bwMode="auto">
          <a:xfrm>
            <a:off x="982514" y="1049222"/>
            <a:ext cx="10514360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en-GB" sz="2500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8188B4B-B2A7-4D47-8D73-F05E12B93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638" y="1799927"/>
            <a:ext cx="9835230" cy="351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916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8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Measurements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9" name="Titel 2">
            <a:extLst>
              <a:ext uri="{FF2B5EF4-FFF2-40B4-BE49-F238E27FC236}">
                <a16:creationId xmlns:a16="http://schemas.microsoft.com/office/drawing/2014/main" id="{E6D5B74C-E946-4E5E-8C84-9DF8D5501CAD}"/>
              </a:ext>
            </a:extLst>
          </p:cNvPr>
          <p:cNvSpPr txBox="1">
            <a:spLocks/>
          </p:cNvSpPr>
          <p:nvPr/>
        </p:nvSpPr>
        <p:spPr>
          <a:xfrm rot="10800000">
            <a:off x="1" y="431775"/>
            <a:ext cx="384176" cy="6046784"/>
          </a:xfrm>
          <a:prstGeom prst="rect">
            <a:avLst/>
          </a:prstGeom>
          <a:solidFill>
            <a:srgbClr val="4674C6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Software</a:t>
            </a:r>
          </a:p>
        </p:txBody>
      </p:sp>
      <p:sp>
        <p:nvSpPr>
          <p:cNvPr id="10" name="Titel 2">
            <a:extLst>
              <a:ext uri="{FF2B5EF4-FFF2-40B4-BE49-F238E27FC236}">
                <a16:creationId xmlns:a16="http://schemas.microsoft.com/office/drawing/2014/main" id="{BE6BE4DA-77D5-407B-9C3D-2BDFCDD67140}"/>
              </a:ext>
            </a:extLst>
          </p:cNvPr>
          <p:cNvSpPr txBox="1">
            <a:spLocks/>
          </p:cNvSpPr>
          <p:nvPr/>
        </p:nvSpPr>
        <p:spPr>
          <a:xfrm rot="10800000">
            <a:off x="1" y="575791"/>
            <a:ext cx="384176" cy="5902768"/>
          </a:xfrm>
          <a:prstGeom prst="rect">
            <a:avLst/>
          </a:prstGeom>
          <a:solidFill>
            <a:srgbClr val="345EAA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Hardware</a:t>
            </a:r>
          </a:p>
        </p:txBody>
      </p:sp>
      <p:sp>
        <p:nvSpPr>
          <p:cNvPr id="11" name="Titel 2">
            <a:extLst>
              <a:ext uri="{FF2B5EF4-FFF2-40B4-BE49-F238E27FC236}">
                <a16:creationId xmlns:a16="http://schemas.microsoft.com/office/drawing/2014/main" id="{390A614A-FAB3-4BDC-9FC8-D0E7804613ED}"/>
              </a:ext>
            </a:extLst>
          </p:cNvPr>
          <p:cNvSpPr txBox="1">
            <a:spLocks/>
          </p:cNvSpPr>
          <p:nvPr/>
        </p:nvSpPr>
        <p:spPr>
          <a:xfrm rot="10800000">
            <a:off x="-2" y="719807"/>
            <a:ext cx="384176" cy="57587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 err="1">
                <a:solidFill>
                  <a:schemeClr val="bg1"/>
                </a:solidFill>
              </a:rPr>
              <a:t>Specifications</a:t>
            </a:r>
            <a:endParaRPr lang="fr-CH" sz="2000" b="1" dirty="0">
              <a:solidFill>
                <a:schemeClr val="bg1"/>
              </a:solidFill>
            </a:endParaRP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7B8F07-1CF3-493C-942D-33C1B425D72F}"/>
              </a:ext>
            </a:extLst>
          </p:cNvPr>
          <p:cNvSpPr txBox="1">
            <a:spLocks/>
          </p:cNvSpPr>
          <p:nvPr/>
        </p:nvSpPr>
        <p:spPr bwMode="auto">
          <a:xfrm>
            <a:off x="982514" y="1049222"/>
            <a:ext cx="10514360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en-GB" sz="2500" dirty="0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Central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F35EEB2-D8C3-4260-9C46-C62F4E5B3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131" y="1257751"/>
            <a:ext cx="9280048" cy="474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762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9ACAB-C330-481A-BDF2-AE616002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8587" y="6006163"/>
            <a:ext cx="2592824" cy="345009"/>
          </a:xfrm>
        </p:spPr>
        <p:txBody>
          <a:bodyPr/>
          <a:lstStyle/>
          <a:p>
            <a:r>
              <a:rPr lang="fr-CH" dirty="0"/>
              <a:t>Page </a:t>
            </a:r>
            <a:fld id="{F800FE9E-6148-814E-A5CB-2DCD66C67222}" type="slidenum">
              <a:rPr lang="fr-CH" smtClean="0"/>
              <a:t>9</a:t>
            </a:fld>
            <a:endParaRPr lang="fr-CH" dirty="0"/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FCC3F0EF-C665-42D3-90AC-D4251F00178B}"/>
              </a:ext>
            </a:extLst>
          </p:cNvPr>
          <p:cNvSpPr txBox="1">
            <a:spLocks/>
          </p:cNvSpPr>
          <p:nvPr/>
        </p:nvSpPr>
        <p:spPr>
          <a:xfrm rot="10800000">
            <a:off x="0" y="0"/>
            <a:ext cx="384176" cy="64801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D0779A03-656A-47B0-8F37-EBD56ABAA4D6}"/>
              </a:ext>
            </a:extLst>
          </p:cNvPr>
          <p:cNvSpPr txBox="1">
            <a:spLocks/>
          </p:cNvSpPr>
          <p:nvPr/>
        </p:nvSpPr>
        <p:spPr>
          <a:xfrm rot="10800000">
            <a:off x="1" y="143743"/>
            <a:ext cx="384176" cy="6336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Results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E4DA6150-1EBA-41C6-A135-AFE6ED4D0E46}"/>
              </a:ext>
            </a:extLst>
          </p:cNvPr>
          <p:cNvSpPr txBox="1">
            <a:spLocks/>
          </p:cNvSpPr>
          <p:nvPr/>
        </p:nvSpPr>
        <p:spPr>
          <a:xfrm rot="10800000">
            <a:off x="1" y="287759"/>
            <a:ext cx="384176" cy="6190801"/>
          </a:xfrm>
          <a:prstGeom prst="rect">
            <a:avLst/>
          </a:prstGeom>
          <a:solidFill>
            <a:srgbClr val="698ED1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 err="1">
                <a:solidFill>
                  <a:schemeClr val="bg1"/>
                </a:solidFill>
              </a:rPr>
              <a:t>Measurements</a:t>
            </a:r>
            <a:endParaRPr lang="fr-CH" sz="1800" b="1" dirty="0">
              <a:solidFill>
                <a:schemeClr val="bg1"/>
              </a:solidFill>
            </a:endParaRPr>
          </a:p>
        </p:txBody>
      </p:sp>
      <p:sp>
        <p:nvSpPr>
          <p:cNvPr id="9" name="Titel 2">
            <a:extLst>
              <a:ext uri="{FF2B5EF4-FFF2-40B4-BE49-F238E27FC236}">
                <a16:creationId xmlns:a16="http://schemas.microsoft.com/office/drawing/2014/main" id="{E6D5B74C-E946-4E5E-8C84-9DF8D5501CAD}"/>
              </a:ext>
            </a:extLst>
          </p:cNvPr>
          <p:cNvSpPr txBox="1">
            <a:spLocks/>
          </p:cNvSpPr>
          <p:nvPr/>
        </p:nvSpPr>
        <p:spPr>
          <a:xfrm rot="10800000">
            <a:off x="1" y="431775"/>
            <a:ext cx="384176" cy="6046784"/>
          </a:xfrm>
          <a:prstGeom prst="rect">
            <a:avLst/>
          </a:prstGeom>
          <a:solidFill>
            <a:srgbClr val="4674C6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1800" b="1" dirty="0">
                <a:solidFill>
                  <a:schemeClr val="bg1"/>
                </a:solidFill>
              </a:rPr>
              <a:t>Software</a:t>
            </a:r>
          </a:p>
        </p:txBody>
      </p:sp>
      <p:sp>
        <p:nvSpPr>
          <p:cNvPr id="10" name="Titel 2">
            <a:extLst>
              <a:ext uri="{FF2B5EF4-FFF2-40B4-BE49-F238E27FC236}">
                <a16:creationId xmlns:a16="http://schemas.microsoft.com/office/drawing/2014/main" id="{BE6BE4DA-77D5-407B-9C3D-2BDFCDD67140}"/>
              </a:ext>
            </a:extLst>
          </p:cNvPr>
          <p:cNvSpPr txBox="1">
            <a:spLocks/>
          </p:cNvSpPr>
          <p:nvPr/>
        </p:nvSpPr>
        <p:spPr>
          <a:xfrm rot="10800000">
            <a:off x="1" y="575791"/>
            <a:ext cx="384176" cy="5902768"/>
          </a:xfrm>
          <a:prstGeom prst="rect">
            <a:avLst/>
          </a:prstGeom>
          <a:solidFill>
            <a:srgbClr val="345EAA"/>
          </a:solidFill>
        </p:spPr>
        <p:txBody>
          <a:bodyPr vert="vert"/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fr-CH" sz="2000" b="1" dirty="0">
                <a:solidFill>
                  <a:schemeClr val="bg1"/>
                </a:solidFill>
              </a:rPr>
              <a:t>Hardware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7B8F07-1CF3-493C-942D-33C1B425D72F}"/>
              </a:ext>
            </a:extLst>
          </p:cNvPr>
          <p:cNvSpPr txBox="1">
            <a:spLocks/>
          </p:cNvSpPr>
          <p:nvPr/>
        </p:nvSpPr>
        <p:spPr bwMode="auto">
          <a:xfrm>
            <a:off x="982514" y="1049222"/>
            <a:ext cx="10514360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18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16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4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200" kern="1200">
                <a:solidFill>
                  <a:srgbClr val="000000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en-GB" sz="2500" dirty="0"/>
          </a:p>
        </p:txBody>
      </p:sp>
      <p:pic>
        <p:nvPicPr>
          <p:cNvPr id="100" name="Image 99">
            <a:extLst>
              <a:ext uri="{FF2B5EF4-FFF2-40B4-BE49-F238E27FC236}">
                <a16:creationId xmlns:a16="http://schemas.microsoft.com/office/drawing/2014/main" id="{924FB0D7-87C0-451F-925C-983C3CC5C26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93279" y="215751"/>
            <a:ext cx="10297144" cy="5790412"/>
          </a:xfrm>
          <a:prstGeom prst="rect">
            <a:avLst/>
          </a:prstGeom>
        </p:spPr>
      </p:pic>
      <p:sp>
        <p:nvSpPr>
          <p:cNvPr id="16" name="Rectangle 4">
            <a:extLst>
              <a:ext uri="{FF2B5EF4-FFF2-40B4-BE49-F238E27FC236}">
                <a16:creationId xmlns:a16="http://schemas.microsoft.com/office/drawing/2014/main" id="{2B1CC4EE-527D-41C7-AF72-A8D2DD95489A}"/>
              </a:ext>
            </a:extLst>
          </p:cNvPr>
          <p:cNvSpPr/>
          <p:nvPr/>
        </p:nvSpPr>
        <p:spPr>
          <a:xfrm>
            <a:off x="505247" y="279722"/>
            <a:ext cx="11027817" cy="63094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CH" sz="3500" dirty="0" err="1">
                <a:solidFill>
                  <a:srgbClr val="2F74A3"/>
                </a:solidFill>
                <a:latin typeface="+mn-lt"/>
                <a:cs typeface="Arial" pitchFamily="34" charset="0"/>
              </a:rPr>
              <a:t>Schema</a:t>
            </a:r>
            <a:r>
              <a:rPr lang="fr-CH" sz="3500" dirty="0">
                <a:solidFill>
                  <a:srgbClr val="2F74A3"/>
                </a:solidFill>
                <a:latin typeface="+mn-lt"/>
                <a:cs typeface="Arial" pitchFamily="34" charset="0"/>
              </a:rPr>
              <a:t> Block</a:t>
            </a:r>
          </a:p>
        </p:txBody>
      </p:sp>
    </p:spTree>
    <p:extLst>
      <p:ext uri="{BB962C8B-B14F-4D97-AF65-F5344CB8AC3E}">
        <p14:creationId xmlns:p14="http://schemas.microsoft.com/office/powerpoint/2010/main" val="1506383845"/>
      </p:ext>
    </p:extLst>
  </p:cSld>
  <p:clrMapOvr>
    <a:masterClrMapping/>
  </p:clrMapOvr>
</p:sld>
</file>

<file path=ppt/theme/theme1.xml><?xml version="1.0" encoding="utf-8"?>
<a:theme xmlns:a="http://schemas.openxmlformats.org/drawingml/2006/main" name="1_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4_HEI_PowerPoint_HEI</Template>
  <TotalTime>809</TotalTime>
  <Words>779</Words>
  <Application>Microsoft Office PowerPoint</Application>
  <PresentationFormat>Personnalisé</PresentationFormat>
  <Paragraphs>324</Paragraphs>
  <Slides>27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27</vt:i4>
      </vt:variant>
    </vt:vector>
  </HeadingPairs>
  <TitlesOfParts>
    <vt:vector size="35" baseType="lpstr">
      <vt:lpstr>Microsoft YaHei</vt:lpstr>
      <vt:lpstr>Arial</vt:lpstr>
      <vt:lpstr>Calibri</vt:lpstr>
      <vt:lpstr>Calibri Light</vt:lpstr>
      <vt:lpstr>Times New Roman</vt:lpstr>
      <vt:lpstr>1_Benutzerdefiniertes Design</vt:lpstr>
      <vt:lpstr>Benutzerdefiniertes Design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HES-SO // Valais - Wallis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HaV</dc:creator>
  <cp:lastModifiedBy>Nathan Loretan</cp:lastModifiedBy>
  <cp:revision>1539</cp:revision>
  <cp:lastPrinted>2016-11-29T14:11:29Z</cp:lastPrinted>
  <dcterms:created xsi:type="dcterms:W3CDTF">2013-05-24T13:12:02Z</dcterms:created>
  <dcterms:modified xsi:type="dcterms:W3CDTF">2017-08-28T13:47:47Z</dcterms:modified>
</cp:coreProperties>
</file>