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2"/>
  </p:notesMasterIdLst>
  <p:handoutMasterIdLst>
    <p:handoutMasterId r:id="rId33"/>
  </p:handoutMasterIdLst>
  <p:sldIdLst>
    <p:sldId id="362" r:id="rId4"/>
    <p:sldId id="363" r:id="rId5"/>
    <p:sldId id="378" r:id="rId6"/>
    <p:sldId id="384" r:id="rId7"/>
    <p:sldId id="393" r:id="rId8"/>
    <p:sldId id="394" r:id="rId9"/>
    <p:sldId id="387" r:id="rId10"/>
    <p:sldId id="375" r:id="rId11"/>
    <p:sldId id="365" r:id="rId12"/>
    <p:sldId id="366" r:id="rId13"/>
    <p:sldId id="373" r:id="rId14"/>
    <p:sldId id="374" r:id="rId15"/>
    <p:sldId id="368" r:id="rId16"/>
    <p:sldId id="389" r:id="rId17"/>
    <p:sldId id="396" r:id="rId18"/>
    <p:sldId id="395" r:id="rId19"/>
    <p:sldId id="390" r:id="rId20"/>
    <p:sldId id="392" r:id="rId21"/>
    <p:sldId id="386" r:id="rId22"/>
    <p:sldId id="376" r:id="rId23"/>
    <p:sldId id="381" r:id="rId24"/>
    <p:sldId id="385" r:id="rId25"/>
    <p:sldId id="369" r:id="rId26"/>
    <p:sldId id="382" r:id="rId27"/>
    <p:sldId id="379" r:id="rId28"/>
    <p:sldId id="380" r:id="rId29"/>
    <p:sldId id="377" r:id="rId30"/>
    <p:sldId id="370" r:id="rId31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 autoAdjust="0"/>
    <p:restoredTop sz="90981" autoAdjust="0"/>
  </p:normalViewPr>
  <p:slideViewPr>
    <p:cSldViewPr>
      <p:cViewPr varScale="1">
        <p:scale>
          <a:sx n="75" d="100"/>
          <a:sy n="75" d="100"/>
        </p:scale>
        <p:origin x="1227" y="30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Compare Power Consumption, INterrupT AND Drivers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6C-44D1-AA9E-B6D4A17A2160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6C-44D1-AA9E-B6D4A17A2160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6C-44D1-AA9E-B6D4A17A2160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SD+SDK,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6C-44D1-AA9E-B6D4A17A2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8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Peripheral</a:t>
            </a:r>
            <a:r>
              <a:rPr lang="nb-NO" sz="1000" baseline="0" dirty="0"/>
              <a:t> </a:t>
            </a:r>
            <a:r>
              <a:rPr lang="nb-NO" sz="1000" dirty="0"/>
              <a:t>Power Consumption when connected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8E-4B05-BB31-4CE5A48C7FB9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8E-4B05-BB31-4CE5A48C7FB9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8E-4B05-BB31-4CE5A48C7FB9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8E-4B05-BB31-4CE5A48C7FB9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C8E-4B05-BB31-4CE5A48C7FB9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C8E-4B05-BB31-4CE5A48C7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Central </a:t>
            </a:r>
            <a:r>
              <a:rPr lang="nb-NO" sz="1000" b="1" i="0" u="none" strike="noStrike" cap="all" normalizeH="0" baseline="0" dirty="0">
                <a:effectLst/>
              </a:rPr>
              <a:t>Power Consumption</a:t>
            </a:r>
            <a:r>
              <a:rPr lang="nb-NO" sz="1000" dirty="0"/>
              <a:t> when connected to 1 Peripheral </a:t>
            </a:r>
          </a:p>
        </c:rich>
      </c:tx>
      <c:layout>
        <c:manualLayout>
          <c:xMode val="edge"/>
          <c:yMode val="edge"/>
          <c:x val="0.16662257495590829"/>
          <c:y val="1.967051880993361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70931872427983544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90-4F65-979B-2C63FFA31CB5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90-4F65-979B-2C63FFA31CB5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90-4F65-979B-2C63FFA31CB5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590-4F65-979B-2C63FFA31CB5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590-4F65-979B-2C63FFA31CB5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590-4F65-979B-2C63FFA31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of the extension board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 of the peripheral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Interrupt Latency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Stack Propagation</a:t>
            </a:r>
            <a:r>
              <a:rPr lang="nb-NO" sz="1000" baseline="0"/>
              <a:t> delay</a:t>
            </a:r>
            <a:endParaRPr lang="nb-NO" sz="10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Delay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1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603211111111112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Interval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4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5326555555555561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64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Interrupt increase until break</a:t>
            </a:r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145207" y="3888159"/>
            <a:ext cx="61206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Nathan Loretan</a:t>
            </a:r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August 2017</a:t>
            </a:r>
          </a:p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HES-SO:	 </a:t>
            </a:r>
            <a:r>
              <a:rPr lang="fr-CH" sz="1600" dirty="0" err="1">
                <a:solidFill>
                  <a:schemeClr val="tx1"/>
                </a:solidFill>
              </a:rPr>
              <a:t>Medard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Rieder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NTNU: 	Dag </a:t>
            </a:r>
            <a:r>
              <a:rPr lang="fr-CH" sz="1600" dirty="0" err="1">
                <a:solidFill>
                  <a:schemeClr val="tx1"/>
                </a:solidFill>
              </a:rPr>
              <a:t>Roar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Hjelme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Contact at Nordic: 	</a:t>
            </a:r>
            <a:r>
              <a:rPr lang="fr-CH" sz="1600" dirty="0" err="1">
                <a:solidFill>
                  <a:schemeClr val="tx1"/>
                </a:solidFill>
              </a:rPr>
              <a:t>Torstein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Heggebo</a:t>
            </a:r>
            <a:endParaRPr lang="fr-CH" sz="1600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Zephyr RTOS vs SD+SDK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  source code frequently updated from GitHub repository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peripherals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 Soft 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interrupt</a:t>
            </a:r>
          </a:p>
          <a:p>
            <a:pPr marL="0" indent="0"/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F6548C-517C-4925-8863-97C3403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7" y="2185662"/>
            <a:ext cx="5127920" cy="2350570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18704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7" y="3600127"/>
            <a:ext cx="10446715" cy="20873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32" y="891287"/>
            <a:ext cx="9450503" cy="24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6" y="1283287"/>
            <a:ext cx="7779515" cy="39135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01" y="1310886"/>
            <a:ext cx="2811265" cy="37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91" y="1007839"/>
            <a:ext cx="3886919" cy="52850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0458" y="910663"/>
            <a:ext cx="5036526" cy="4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23" y="2015951"/>
            <a:ext cx="7808086" cy="25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E37155-8FF5-4456-82E5-B6B84DDA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3" y="1151855"/>
            <a:ext cx="3561903" cy="16625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F0A0B5-5BF6-4DA8-AB8D-FFA9C613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3" y="3025587"/>
            <a:ext cx="3500993" cy="2808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254824-3F95-49EE-BE1F-08F2D17F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743" y="1727919"/>
            <a:ext cx="52533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823411-D2CA-4E84-9C38-3BBC8858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27" y="1067410"/>
            <a:ext cx="5681669" cy="1798945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62576"/>
              </p:ext>
            </p:extLst>
          </p:nvPr>
        </p:nvGraphicFramePr>
        <p:xfrm>
          <a:off x="1035389" y="317625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56495"/>
              </p:ext>
            </p:extLst>
          </p:nvPr>
        </p:nvGraphicFramePr>
        <p:xfrm>
          <a:off x="1153319" y="791815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89960"/>
              </p:ext>
            </p:extLst>
          </p:nvPr>
        </p:nvGraphicFramePr>
        <p:xfrm>
          <a:off x="1153319" y="339898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6463"/>
              </p:ext>
            </p:extLst>
          </p:nvPr>
        </p:nvGraphicFramePr>
        <p:xfrm>
          <a:off x="1225327" y="959024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52133"/>
              </p:ext>
            </p:extLst>
          </p:nvPr>
        </p:nvGraphicFramePr>
        <p:xfrm>
          <a:off x="1225326" y="252295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73195"/>
              </p:ext>
            </p:extLst>
          </p:nvPr>
        </p:nvGraphicFramePr>
        <p:xfrm>
          <a:off x="1225327" y="403217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25014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3107"/>
              </p:ext>
            </p:extLst>
          </p:nvPr>
        </p:nvGraphicFramePr>
        <p:xfrm>
          <a:off x="1225327" y="1144718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1033"/>
              </p:ext>
            </p:extLst>
          </p:nvPr>
        </p:nvGraphicFramePr>
        <p:xfrm>
          <a:off x="1225326" y="4050406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34994"/>
              </p:ext>
            </p:extLst>
          </p:nvPr>
        </p:nvGraphicFramePr>
        <p:xfrm>
          <a:off x="1225327" y="2664023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Customers use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Bluetooth 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GPIO,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500" dirty="0">
                <a:latin typeface="Calibri" panose="020F0502020204030204" pitchFamily="34" charset="0"/>
              </a:rPr>
              <a:t>But</a:t>
            </a:r>
            <a:endParaRPr lang="en-GB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required, RTOS in addition of SD and SDK</a:t>
            </a:r>
          </a:p>
          <a:p>
            <a:pPr marL="457200" lvl="1" indent="0"/>
            <a:endParaRPr lang="en-GB" dirty="0"/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41" y="163569"/>
            <a:ext cx="3897116" cy="140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performance of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behaviour of Zephyr with high BLE traffic</a:t>
            </a:r>
          </a:p>
          <a:p>
            <a:pPr marL="400050" lvl="1" indent="0"/>
            <a:endParaRPr lang="en-GB" dirty="0"/>
          </a:p>
          <a:p>
            <a:pPr marL="0" indent="0"/>
            <a:r>
              <a:rPr lang="en-GB" sz="2500" dirty="0"/>
              <a:t>First comparison				</a:t>
            </a:r>
            <a:r>
              <a:rPr lang="en-GB" sz="2500" u="sng" dirty="0"/>
              <a:t>SD+SDK    	   	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Source code:				Confidential	 	Open Source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Memory:		Peripheral	ROM:  ,RAM:	   	 ROM:  ,RAM: 			</a:t>
            </a:r>
          </a:p>
          <a:p>
            <a:pPr marL="800100" lvl="2" indent="0"/>
            <a:r>
              <a:rPr lang="en-GB" dirty="0"/>
              <a:t>				</a:t>
            </a:r>
            <a:r>
              <a:rPr lang="en-GB" sz="1800" dirty="0"/>
              <a:t>E-Peripheral	ROM:  ,RAM:	   	 ROM:  ,RAM: 			</a:t>
            </a:r>
          </a:p>
          <a:p>
            <a:pPr marL="800100" lvl="2" indent="0"/>
            <a:r>
              <a:rPr lang="en-GB" sz="1800" dirty="0"/>
              <a:t>				Central		ROM:  ,RAM:	   	 ROM:  ,RAM: </a:t>
            </a:r>
            <a:r>
              <a:rPr lang="en-GB" dirty="0"/>
              <a:t>			</a:t>
            </a:r>
          </a:p>
          <a:p>
            <a:pPr marL="800100" lvl="2" indent="0"/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sz="2500" dirty="0"/>
          </a:p>
          <a:p>
            <a:pPr marL="0" indent="0"/>
            <a:endParaRPr lang="en-GB" sz="2500" dirty="0"/>
          </a:p>
          <a:p>
            <a:pPr marL="0" indent="0"/>
            <a:endParaRPr lang="en-GB" dirty="0"/>
          </a:p>
          <a:p>
            <a:pPr marL="0" indent="0"/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Me &amp;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Fix a bug  nRF5x SPI driver configuration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Add to my repertory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SPI2 Driver</a:t>
            </a:r>
          </a:p>
        </p:txBody>
      </p:sp>
    </p:spTree>
    <p:extLst>
      <p:ext uri="{BB962C8B-B14F-4D97-AF65-F5344CB8AC3E}">
        <p14:creationId xmlns:p14="http://schemas.microsoft.com/office/powerpoint/2010/main" val="407040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Goal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5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Power Consumption</a:t>
            </a:r>
            <a:endParaRPr lang="en-GB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Bluetooth Low Energy Behaviour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Compare with Bare Metal system using Nordic SD+SDK</a:t>
            </a:r>
          </a:p>
          <a:p>
            <a:pPr marL="0" indent="0"/>
            <a:r>
              <a:rPr lang="en-GB" sz="2500" b="1" dirty="0">
                <a:solidFill>
                  <a:srgbClr val="FF0000"/>
                </a:solidFill>
              </a:rPr>
              <a:t>Important:</a:t>
            </a:r>
            <a:r>
              <a:rPr lang="en-GB" sz="2500" dirty="0"/>
              <a:t> not determine which one is the best</a:t>
            </a:r>
          </a:p>
          <a:p>
            <a:pPr marL="0" indent="0"/>
            <a:endParaRPr lang="en-GB" sz="2500" dirty="0"/>
          </a:p>
          <a:p>
            <a:pPr marL="0" indent="0"/>
            <a:r>
              <a:rPr lang="en-GB" sz="25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>
                <a:ea typeface="Microsoft YaHei" panose="020B0503020204020204" pitchFamily="34" charset="-122"/>
              </a:rPr>
              <a:t>Application Peripheral and central developed</a:t>
            </a: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8" y="1694057"/>
            <a:ext cx="9993821" cy="35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31" y="1152969"/>
            <a:ext cx="9280048" cy="4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474</TotalTime>
  <Words>524</Words>
  <Application>Microsoft Office PowerPoint</Application>
  <PresentationFormat>Personnalisé</PresentationFormat>
  <Paragraphs>289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Nathan Loretan</cp:lastModifiedBy>
  <cp:revision>1436</cp:revision>
  <cp:lastPrinted>2016-11-29T14:11:29Z</cp:lastPrinted>
  <dcterms:created xsi:type="dcterms:W3CDTF">2013-05-24T13:12:02Z</dcterms:created>
  <dcterms:modified xsi:type="dcterms:W3CDTF">2017-08-24T01:37:48Z</dcterms:modified>
</cp:coreProperties>
</file>