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3" r:id="rId3"/>
    <p:sldId id="264" r:id="rId4"/>
    <p:sldId id="259" r:id="rId5"/>
    <p:sldId id="260" r:id="rId6"/>
    <p:sldId id="262" r:id="rId7"/>
    <p:sldId id="261" r:id="rId8"/>
    <p:sldId id="268" r:id="rId9"/>
    <p:sldId id="266" r:id="rId10"/>
    <p:sldId id="269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12"/>
  </p:normalViewPr>
  <p:slideViewPr>
    <p:cSldViewPr snapToGrid="0" snapToObjects="1">
      <p:cViewPr>
        <p:scale>
          <a:sx n="88" d="100"/>
          <a:sy n="88" d="100"/>
        </p:scale>
        <p:origin x="9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Churn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Paulo </a:t>
            </a:r>
            <a:r>
              <a:rPr lang="en-US" dirty="0" err="1" smtClean="0"/>
              <a:t>Arantes</a:t>
            </a:r>
            <a:r>
              <a:rPr lang="en-US" dirty="0" smtClean="0"/>
              <a:t>, </a:t>
            </a:r>
            <a:r>
              <a:rPr lang="en-US" dirty="0" err="1" smtClean="0"/>
              <a:t>Neelima</a:t>
            </a:r>
            <a:r>
              <a:rPr lang="en-US" dirty="0" smtClean="0"/>
              <a:t> </a:t>
            </a:r>
            <a:r>
              <a:rPr lang="en-US" dirty="0" err="1" smtClean="0"/>
              <a:t>Rathi</a:t>
            </a:r>
            <a:r>
              <a:rPr lang="en-US" dirty="0" smtClean="0"/>
              <a:t>, Nathanael Robertson, and Joe Warren</a:t>
            </a:r>
          </a:p>
          <a:p>
            <a:r>
              <a:rPr lang="en-US" dirty="0" smtClean="0"/>
              <a:t>Galvanize Cohort 13: Case Study 2</a:t>
            </a:r>
          </a:p>
          <a:p>
            <a:r>
              <a:rPr lang="en-US" dirty="0" smtClean="0"/>
              <a:t>May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744"/>
            <a:ext cx="11277600" cy="64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Non-Luxury Car Users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avg_dist</a:t>
            </a:r>
            <a:r>
              <a:rPr lang="en-US" dirty="0"/>
              <a:t> by 1 unit increases the chance of churn by a factor of 0.84088.</a:t>
            </a:r>
          </a:p>
          <a:p>
            <a:r>
              <a:rPr lang="en-US" dirty="0" smtClean="0"/>
              <a:t>Decreasing </a:t>
            </a:r>
            <a:r>
              <a:rPr lang="en-US" dirty="0"/>
              <a:t>the </a:t>
            </a:r>
            <a:r>
              <a:rPr lang="en-US" dirty="0" err="1"/>
              <a:t>avg_dist</a:t>
            </a:r>
            <a:r>
              <a:rPr lang="en-US" dirty="0"/>
              <a:t> by 4 units doubles the chance of churn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avg_rating_of_driver</a:t>
            </a:r>
            <a:r>
              <a:rPr lang="en-US" dirty="0"/>
              <a:t> by 1 unit increases the chance of churn by a factor of 1.01848.</a:t>
            </a:r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avg_rating_of_driver</a:t>
            </a:r>
            <a:r>
              <a:rPr lang="en-US" dirty="0"/>
              <a:t> by 37.8 units doubles the chance of churn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trips_in_first_30_days by 1 unit increases the chance of churn by a factor of 1.44776.</a:t>
            </a:r>
          </a:p>
          <a:p>
            <a:r>
              <a:rPr lang="en-US" dirty="0" smtClean="0"/>
              <a:t>Increasing </a:t>
            </a:r>
            <a:r>
              <a:rPr lang="en-US" dirty="0"/>
              <a:t>the trips_in_first_30_days by 1.87 units doubles the chance of churn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weekday_pct</a:t>
            </a:r>
            <a:r>
              <a:rPr lang="en-US" dirty="0"/>
              <a:t> by 1 unit increases the chance of churn by a factor of 1.03612.</a:t>
            </a:r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weekday_pct</a:t>
            </a:r>
            <a:r>
              <a:rPr lang="en-US" dirty="0"/>
              <a:t> by 19.5 units doubles the chance of churn.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Luxury Car Users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avg_dist</a:t>
            </a:r>
            <a:r>
              <a:rPr lang="en-US" dirty="0"/>
              <a:t> by 1 unit increases the chance of churn by a factor of 0.82599.</a:t>
            </a:r>
          </a:p>
          <a:p>
            <a:r>
              <a:rPr lang="en-US" dirty="0" smtClean="0"/>
              <a:t>Decreasing </a:t>
            </a:r>
            <a:r>
              <a:rPr lang="en-US" dirty="0"/>
              <a:t>the </a:t>
            </a:r>
            <a:r>
              <a:rPr lang="en-US" dirty="0" err="1"/>
              <a:t>avg_dist</a:t>
            </a:r>
            <a:r>
              <a:rPr lang="en-US" dirty="0"/>
              <a:t> by 3.7 units doubles the chance of churn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avg_rating_of_driver</a:t>
            </a:r>
            <a:r>
              <a:rPr lang="en-US" dirty="0"/>
              <a:t> by 1 unit increases the chance of churn by a factor of 0.99504.</a:t>
            </a:r>
          </a:p>
          <a:p>
            <a:r>
              <a:rPr lang="en-US" dirty="0" smtClean="0"/>
              <a:t>Decreasing </a:t>
            </a:r>
            <a:r>
              <a:rPr lang="en-US" dirty="0"/>
              <a:t>the </a:t>
            </a:r>
            <a:r>
              <a:rPr lang="en-US" dirty="0" err="1"/>
              <a:t>avg_rating_of_driver</a:t>
            </a:r>
            <a:r>
              <a:rPr lang="en-US" dirty="0"/>
              <a:t> by 139 units doubles the chance of churn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trips_in_first_30_days by 1 unit increases the chance of churn by a factor of 1.73897.</a:t>
            </a:r>
          </a:p>
          <a:p>
            <a:r>
              <a:rPr lang="en-US" dirty="0" smtClean="0"/>
              <a:t>Increasing </a:t>
            </a:r>
            <a:r>
              <a:rPr lang="en-US" dirty="0"/>
              <a:t>the trips_in_first_30_days by 1.25 units doubles the chance of churn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weekday_pct</a:t>
            </a:r>
            <a:r>
              <a:rPr lang="en-US" dirty="0"/>
              <a:t> by 1 unit increases the chance of churn by a factor of 1.05709.</a:t>
            </a:r>
          </a:p>
          <a:p>
            <a:r>
              <a:rPr lang="en-US" dirty="0" smtClean="0"/>
              <a:t>Increasing </a:t>
            </a:r>
            <a:r>
              <a:rPr lang="en-US" dirty="0"/>
              <a:t>the </a:t>
            </a:r>
            <a:r>
              <a:rPr lang="en-US" dirty="0" err="1"/>
              <a:t>weekday_pct</a:t>
            </a:r>
            <a:r>
              <a:rPr lang="en-US" dirty="0"/>
              <a:t> by 12.5 units doubles the chance of churn.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Churn: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Acquiring new customers expensive</a:t>
            </a:r>
          </a:p>
          <a:p>
            <a:r>
              <a:rPr lang="en-US" sz="2800" dirty="0" smtClean="0"/>
              <a:t>Better to maintain customer 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Cleaned Data</a:t>
            </a:r>
          </a:p>
          <a:p>
            <a:r>
              <a:rPr lang="en-US" sz="2800" dirty="0" smtClean="0"/>
              <a:t>Exploratory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30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Average Distance: Shorter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Weekend Percentage: Weekends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Rides in first 30 days: More is better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199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Data: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Churn by City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King’s Landing</a:t>
            </a:r>
          </a:p>
          <a:p>
            <a:pPr lvl="1"/>
            <a:r>
              <a:rPr lang="en-US" sz="2400" dirty="0" smtClean="0"/>
              <a:t>48% </a:t>
            </a:r>
            <a:r>
              <a:rPr lang="en-US" sz="2400" dirty="0"/>
              <a:t>Churn</a:t>
            </a:r>
          </a:p>
          <a:p>
            <a:r>
              <a:rPr lang="en-US" sz="2800" dirty="0"/>
              <a:t>Winterfell</a:t>
            </a:r>
          </a:p>
          <a:p>
            <a:pPr lvl="1"/>
            <a:r>
              <a:rPr lang="en-US" sz="2400" dirty="0" smtClean="0"/>
              <a:t>64% </a:t>
            </a:r>
            <a:r>
              <a:rPr lang="en-US" sz="2400" dirty="0"/>
              <a:t>Churn</a:t>
            </a:r>
          </a:p>
          <a:p>
            <a:r>
              <a:rPr lang="en-US" sz="2800" dirty="0" err="1"/>
              <a:t>Astapor</a:t>
            </a:r>
            <a:endParaRPr lang="en-US" sz="2800" dirty="0"/>
          </a:p>
          <a:p>
            <a:pPr lvl="1"/>
            <a:r>
              <a:rPr lang="en-US" sz="2400" dirty="0" smtClean="0"/>
              <a:t>76% </a:t>
            </a:r>
            <a:r>
              <a:rPr lang="en-US" sz="2400" dirty="0"/>
              <a:t>Churn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Churn by Phone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 err="1"/>
              <a:t>Iphone</a:t>
            </a:r>
            <a:endParaRPr lang="en-US" sz="2800" dirty="0"/>
          </a:p>
          <a:p>
            <a:pPr lvl="1"/>
            <a:r>
              <a:rPr lang="en-US" sz="2400" dirty="0" smtClean="0"/>
              <a:t>66% </a:t>
            </a:r>
            <a:r>
              <a:rPr lang="en-US" sz="2400" dirty="0"/>
              <a:t>Churn</a:t>
            </a:r>
          </a:p>
          <a:p>
            <a:r>
              <a:rPr lang="en-US" sz="2800" dirty="0"/>
              <a:t>Android</a:t>
            </a:r>
          </a:p>
          <a:p>
            <a:pPr lvl="1"/>
            <a:r>
              <a:rPr lang="en-US" sz="2400" dirty="0" smtClean="0"/>
              <a:t>80% </a:t>
            </a:r>
            <a:r>
              <a:rPr lang="en-US" sz="2400" dirty="0"/>
              <a:t>Churn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difference 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Feature importance was the same across all cities and phone types</a:t>
            </a:r>
          </a:p>
          <a:p>
            <a:r>
              <a:rPr lang="en-US" sz="2800" dirty="0" smtClean="0"/>
              <a:t>Predictive models were relatively unaffected by splits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24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on luxury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Luxury: 70% Churn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Important Features:</a:t>
            </a:r>
          </a:p>
          <a:p>
            <a:pPr lvl="1"/>
            <a:r>
              <a:rPr lang="en-US" sz="2200" dirty="0" smtClean="0"/>
              <a:t>Weekend use</a:t>
            </a:r>
          </a:p>
          <a:p>
            <a:pPr lvl="1"/>
            <a:r>
              <a:rPr lang="en-US" sz="2200" dirty="0" smtClean="0"/>
              <a:t>Score they give their driver</a:t>
            </a: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Not-Luxury: 85% Churn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8192" y="2507550"/>
            <a:ext cx="4480560" cy="3664650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Rides in first 30 days</a:t>
            </a:r>
          </a:p>
        </p:txBody>
      </p:sp>
    </p:spTree>
    <p:extLst>
      <p:ext uri="{BB962C8B-B14F-4D97-AF65-F5344CB8AC3E}">
        <p14:creationId xmlns:p14="http://schemas.microsoft.com/office/powerpoint/2010/main" val="480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/ Benefit</a:t>
            </a:r>
            <a:br>
              <a:rPr lang="en-US" dirty="0" smtClean="0"/>
            </a:b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791" y="3330423"/>
            <a:ext cx="406982" cy="512837"/>
          </a:xfrm>
        </p:spPr>
        <p:txBody>
          <a:bodyPr>
            <a:norm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7" t="7544" r="66664" b="44612"/>
          <a:stretch/>
        </p:blipFill>
        <p:spPr>
          <a:xfrm>
            <a:off x="4418148" y="1001486"/>
            <a:ext cx="6204857" cy="517071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87849"/>
              </p:ext>
            </p:extLst>
          </p:nvPr>
        </p:nvGraphicFramePr>
        <p:xfrm>
          <a:off x="121920" y="2468575"/>
          <a:ext cx="4296228" cy="254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114"/>
                <a:gridCol w="2148114"/>
              </a:tblGrid>
              <a:tr h="1273085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</a:p>
                    <a:p>
                      <a:r>
                        <a:rPr lang="en-US" dirty="0" smtClean="0"/>
                        <a:t>$2,189,920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</a:t>
                      </a:r>
                    </a:p>
                    <a:p>
                      <a:r>
                        <a:rPr lang="en-US" dirty="0" smtClean="0"/>
                        <a:t>-$86,320</a:t>
                      </a:r>
                      <a:endParaRPr lang="en-US" dirty="0"/>
                    </a:p>
                  </a:txBody>
                  <a:tcPr/>
                </a:tc>
              </a:tr>
              <a:tr h="1273085">
                <a:tc>
                  <a:txBody>
                    <a:bodyPr/>
                    <a:lstStyle/>
                    <a:p>
                      <a:r>
                        <a:rPr lang="en-US" dirty="0" smtClean="0"/>
                        <a:t>-100</a:t>
                      </a:r>
                    </a:p>
                    <a:p>
                      <a:r>
                        <a:rPr lang="en-US" dirty="0" smtClean="0"/>
                        <a:t>-$431,600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3829" y="5270306"/>
            <a:ext cx="3707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Total Profit:</a:t>
            </a:r>
          </a:p>
          <a:p>
            <a:r>
              <a:rPr lang="en-US" sz="3200" dirty="0" smtClean="0"/>
              <a:t>$1,624,440</a:t>
            </a:r>
          </a:p>
        </p:txBody>
      </p:sp>
    </p:spTree>
    <p:extLst>
      <p:ext uri="{BB962C8B-B14F-4D97-AF65-F5344CB8AC3E}">
        <p14:creationId xmlns:p14="http://schemas.microsoft.com/office/powerpoint/2010/main" val="9874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Motivate people to take shorter rides</a:t>
            </a:r>
          </a:p>
          <a:p>
            <a:r>
              <a:rPr lang="en-US" sz="2800" dirty="0" smtClean="0"/>
              <a:t>Luxury Riders</a:t>
            </a:r>
            <a:endParaRPr lang="en-US" sz="2600" dirty="0" smtClean="0"/>
          </a:p>
          <a:p>
            <a:pPr lvl="1"/>
            <a:r>
              <a:rPr lang="en-US" sz="2400" dirty="0" smtClean="0"/>
              <a:t>Weekend Use</a:t>
            </a:r>
          </a:p>
          <a:p>
            <a:pPr lvl="1"/>
            <a:r>
              <a:rPr lang="en-US" sz="2400" dirty="0" smtClean="0"/>
              <a:t>Customer Relations</a:t>
            </a:r>
          </a:p>
          <a:p>
            <a:r>
              <a:rPr lang="en-US" sz="2800" dirty="0" smtClean="0"/>
              <a:t>Rides in 30 Days</a:t>
            </a:r>
          </a:p>
          <a:p>
            <a:r>
              <a:rPr lang="en-US" sz="2800" dirty="0" err="1" smtClean="0"/>
              <a:t>Astapor</a:t>
            </a:r>
            <a:endParaRPr lang="en-US" sz="2800" dirty="0" smtClean="0"/>
          </a:p>
          <a:p>
            <a:r>
              <a:rPr lang="en-US" sz="2800" dirty="0" smtClean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7146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1366</TotalTime>
  <Words>429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 2</vt:lpstr>
      <vt:lpstr>Arial</vt:lpstr>
      <vt:lpstr>View</vt:lpstr>
      <vt:lpstr>Churn Analysis</vt:lpstr>
      <vt:lpstr>Why Churn:</vt:lpstr>
      <vt:lpstr>First Steps:</vt:lpstr>
      <vt:lpstr>Important Features</vt:lpstr>
      <vt:lpstr>Splitting the Data:</vt:lpstr>
      <vt:lpstr>No difference in Features</vt:lpstr>
      <vt:lpstr>Splitting on luxury</vt:lpstr>
      <vt:lpstr>Cost / Benefit Matrix</vt:lpstr>
      <vt:lpstr>Final Suggestions</vt:lpstr>
      <vt:lpstr>PowerPoint Presentation</vt:lpstr>
      <vt:lpstr>Non-Luxury Car Users:</vt:lpstr>
      <vt:lpstr>Luxury Car Users: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</dc:title>
  <dc:creator>Nathanael Robertson</dc:creator>
  <cp:lastModifiedBy>Nathanael Robertson</cp:lastModifiedBy>
  <cp:revision>22</cp:revision>
  <dcterms:created xsi:type="dcterms:W3CDTF">2016-05-20T20:20:23Z</dcterms:created>
  <dcterms:modified xsi:type="dcterms:W3CDTF">2016-05-21T19:06:31Z</dcterms:modified>
</cp:coreProperties>
</file>