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32" Type="http://schemas.openxmlformats.org/officeDocument/2006/relationships/font" Target="fonts/RobotoSlab-bold.fntdata"/><Relationship Id="rId13" Type="http://schemas.openxmlformats.org/officeDocument/2006/relationships/slide" Target="slides/slide9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8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8512edc0f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08512edc0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8512edc0f_1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08512edc0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8512edc0f_1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08512edc0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8512edc0f_1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8512edc0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8512edc0f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08512edc0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8512edc0f_1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08512edc0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8512edc0f_1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08512edc0f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8512edc0f_1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08512edc0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8512edc0f_1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08512edc0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8512edc0f_1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08512edc0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8512edc0f_1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08512edc0f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8512edc0f_1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08512edc0f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8512edc0f_1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08512edc0f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8512edc0f_1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08512edc0f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8512edc0f_1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08512edc0f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8512edc0f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08512edc0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tanuprabhu/list-of-countries-by-number-of-internet-users" TargetMode="External"/><Relationship Id="rId4" Type="http://schemas.openxmlformats.org/officeDocument/2006/relationships/hyperlink" Target="https://gs.statcounter.com/search-engine-market-share/desktop/worldwide/#monthly-201611-20211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0"/>
            <a:ext cx="4286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>
            <p:ph type="ctrTitle"/>
          </p:nvPr>
        </p:nvSpPr>
        <p:spPr>
          <a:xfrm>
            <a:off x="320210" y="32121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Internet Usage by Users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0" y="356925"/>
            <a:ext cx="9032475" cy="37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b="0" l="0" r="0" t="6716"/>
          <a:stretch/>
        </p:blipFill>
        <p:spPr>
          <a:xfrm>
            <a:off x="951225" y="496800"/>
            <a:ext cx="6984626" cy="45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China</a:t>
            </a:r>
            <a:endParaRPr/>
          </a:p>
        </p:txBody>
      </p:sp>
      <p:grpSp>
        <p:nvGrpSpPr>
          <p:cNvPr id="185" name="Google Shape;185;p22"/>
          <p:cNvGrpSpPr/>
          <p:nvPr/>
        </p:nvGrpSpPr>
        <p:grpSpPr>
          <a:xfrm>
            <a:off x="219235" y="119249"/>
            <a:ext cx="445779" cy="427469"/>
            <a:chOff x="8074325" y="4438852"/>
            <a:chExt cx="720160" cy="690579"/>
          </a:xfrm>
        </p:grpSpPr>
        <p:sp>
          <p:nvSpPr>
            <p:cNvPr id="186" name="Google Shape;186;p22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India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0" l="0" r="0" t="10562"/>
          <a:stretch/>
        </p:blipFill>
        <p:spPr>
          <a:xfrm>
            <a:off x="764775" y="707612"/>
            <a:ext cx="7707500" cy="3930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23"/>
          <p:cNvGrpSpPr/>
          <p:nvPr/>
        </p:nvGrpSpPr>
        <p:grpSpPr>
          <a:xfrm>
            <a:off x="114364" y="121389"/>
            <a:ext cx="445549" cy="403936"/>
            <a:chOff x="4852681" y="4457861"/>
            <a:chExt cx="719788" cy="652562"/>
          </a:xfrm>
        </p:grpSpPr>
        <p:sp>
          <p:nvSpPr>
            <p:cNvPr id="200" name="Google Shape;200;p23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United States of America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b="0" l="0" r="0" t="8130"/>
          <a:stretch/>
        </p:blipFill>
        <p:spPr>
          <a:xfrm>
            <a:off x="832675" y="672175"/>
            <a:ext cx="7284650" cy="3653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4"/>
          <p:cNvGrpSpPr/>
          <p:nvPr/>
        </p:nvGrpSpPr>
        <p:grpSpPr>
          <a:xfrm>
            <a:off x="107764" y="82439"/>
            <a:ext cx="445549" cy="403936"/>
            <a:chOff x="4852681" y="4457861"/>
            <a:chExt cx="719788" cy="652562"/>
          </a:xfrm>
        </p:grpSpPr>
        <p:sp>
          <p:nvSpPr>
            <p:cNvPr id="211" name="Google Shape;211;p24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5"/>
          <p:cNvSpPr txBox="1"/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Brazil</a:t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b="0" l="0" r="0" t="8256"/>
          <a:stretch/>
        </p:blipFill>
        <p:spPr>
          <a:xfrm>
            <a:off x="832663" y="741563"/>
            <a:ext cx="7084326" cy="35807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5"/>
          <p:cNvGrpSpPr/>
          <p:nvPr/>
        </p:nvGrpSpPr>
        <p:grpSpPr>
          <a:xfrm>
            <a:off x="281124" y="149659"/>
            <a:ext cx="445833" cy="445792"/>
            <a:chOff x="5926265" y="4424051"/>
            <a:chExt cx="720247" cy="720181"/>
          </a:xfrm>
        </p:grpSpPr>
        <p:sp>
          <p:nvSpPr>
            <p:cNvPr id="222" name="Google Shape;222;p25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6"/>
          <p:cNvSpPr txBox="1"/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Japan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 rotWithShape="1">
          <a:blip r:embed="rId3">
            <a:alphaModFix/>
          </a:blip>
          <a:srcRect b="0" l="0" r="0" t="8424"/>
          <a:stretch/>
        </p:blipFill>
        <p:spPr>
          <a:xfrm>
            <a:off x="921975" y="549988"/>
            <a:ext cx="7571701" cy="38264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6"/>
          <p:cNvGrpSpPr/>
          <p:nvPr/>
        </p:nvGrpSpPr>
        <p:grpSpPr>
          <a:xfrm>
            <a:off x="123574" y="225859"/>
            <a:ext cx="445833" cy="445792"/>
            <a:chOff x="5926265" y="4424051"/>
            <a:chExt cx="720247" cy="720181"/>
          </a:xfrm>
        </p:grpSpPr>
        <p:sp>
          <p:nvSpPr>
            <p:cNvPr id="234" name="Google Shape;234;p26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Russia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3">
            <a:alphaModFix/>
          </a:blip>
          <a:srcRect b="0" l="0" r="0" t="9181"/>
          <a:stretch/>
        </p:blipFill>
        <p:spPr>
          <a:xfrm>
            <a:off x="825863" y="595450"/>
            <a:ext cx="7585313" cy="415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386859" y="172378"/>
            <a:ext cx="445818" cy="423064"/>
            <a:chOff x="7000306" y="4442411"/>
            <a:chExt cx="720224" cy="683463"/>
          </a:xfrm>
        </p:grpSpPr>
        <p:sp>
          <p:nvSpPr>
            <p:cNvPr id="246" name="Google Shape;246;p27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28"/>
          <p:cNvSpPr txBox="1"/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Indonesia</a:t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3">
            <a:alphaModFix/>
          </a:blip>
          <a:srcRect b="0" l="0" r="0" t="8908"/>
          <a:stretch/>
        </p:blipFill>
        <p:spPr>
          <a:xfrm>
            <a:off x="832675" y="595450"/>
            <a:ext cx="8120400" cy="4043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8"/>
          <p:cNvGrpSpPr/>
          <p:nvPr/>
        </p:nvGrpSpPr>
        <p:grpSpPr>
          <a:xfrm>
            <a:off x="123574" y="149659"/>
            <a:ext cx="445833" cy="445792"/>
            <a:chOff x="5926265" y="4424051"/>
            <a:chExt cx="720247" cy="720181"/>
          </a:xfrm>
        </p:grpSpPr>
        <p:sp>
          <p:nvSpPr>
            <p:cNvPr id="259" name="Google Shape;259;p2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29"/>
          <p:cNvSpPr txBox="1"/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Mexico</a:t>
            </a:r>
            <a:endParaRPr/>
          </a:p>
        </p:txBody>
      </p:sp>
      <p:pic>
        <p:nvPicPr>
          <p:cNvPr id="269" name="Google Shape;269;p29"/>
          <p:cNvPicPr preferRelativeResize="0"/>
          <p:nvPr/>
        </p:nvPicPr>
        <p:blipFill rotWithShape="1">
          <a:blip r:embed="rId3">
            <a:alphaModFix/>
          </a:blip>
          <a:srcRect b="0" l="0" r="0" t="8273"/>
          <a:stretch/>
        </p:blipFill>
        <p:spPr>
          <a:xfrm>
            <a:off x="610250" y="595450"/>
            <a:ext cx="7987599" cy="4031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29"/>
          <p:cNvGrpSpPr/>
          <p:nvPr/>
        </p:nvGrpSpPr>
        <p:grpSpPr>
          <a:xfrm>
            <a:off x="164424" y="149659"/>
            <a:ext cx="445833" cy="445792"/>
            <a:chOff x="5926265" y="4424051"/>
            <a:chExt cx="720247" cy="720181"/>
          </a:xfrm>
        </p:grpSpPr>
        <p:sp>
          <p:nvSpPr>
            <p:cNvPr id="271" name="Google Shape;271;p2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0"/>
          <p:cNvSpPr txBox="1"/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Germany</a:t>
            </a:r>
            <a:endParaRPr/>
          </a:p>
        </p:txBody>
      </p:sp>
      <p:pic>
        <p:nvPicPr>
          <p:cNvPr id="281" name="Google Shape;281;p30"/>
          <p:cNvPicPr preferRelativeResize="0"/>
          <p:nvPr/>
        </p:nvPicPr>
        <p:blipFill rotWithShape="1">
          <a:blip r:embed="rId3">
            <a:alphaModFix/>
          </a:blip>
          <a:srcRect b="0" l="0" r="0" t="8298"/>
          <a:stretch/>
        </p:blipFill>
        <p:spPr>
          <a:xfrm>
            <a:off x="832675" y="595450"/>
            <a:ext cx="7951701" cy="400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30"/>
          <p:cNvGrpSpPr/>
          <p:nvPr/>
        </p:nvGrpSpPr>
        <p:grpSpPr>
          <a:xfrm>
            <a:off x="183699" y="149659"/>
            <a:ext cx="445833" cy="445792"/>
            <a:chOff x="5926265" y="4424051"/>
            <a:chExt cx="720247" cy="720181"/>
          </a:xfrm>
        </p:grpSpPr>
        <p:sp>
          <p:nvSpPr>
            <p:cNvPr id="283" name="Google Shape;283;p3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RStudio</a:t>
            </a:r>
            <a:endParaRPr b="0" i="0" sz="14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FIlter Data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 Data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Merge datasets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Tableau</a:t>
            </a:r>
            <a:endParaRPr b="0" i="0" sz="14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Visualizations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Conclude Questions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832675" y="2872750"/>
            <a:ext cx="75717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Internet Usage by users by different search engines (Google, bing, </a:t>
            </a:r>
            <a:r>
              <a:rPr lang="en"/>
              <a:t>Yahoo!) by the top 12 Countries.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1"/>
          <p:cNvSpPr txBox="1"/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Philippines</a:t>
            </a:r>
            <a:endParaRPr/>
          </a:p>
        </p:txBody>
      </p:sp>
      <p:pic>
        <p:nvPicPr>
          <p:cNvPr id="293" name="Google Shape;293;p31"/>
          <p:cNvPicPr preferRelativeResize="0"/>
          <p:nvPr/>
        </p:nvPicPr>
        <p:blipFill rotWithShape="1">
          <a:blip r:embed="rId3">
            <a:alphaModFix/>
          </a:blip>
          <a:srcRect b="0" l="0" r="0" t="8775"/>
          <a:stretch/>
        </p:blipFill>
        <p:spPr>
          <a:xfrm>
            <a:off x="832675" y="541263"/>
            <a:ext cx="7954775" cy="4060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31"/>
          <p:cNvGrpSpPr/>
          <p:nvPr/>
        </p:nvGrpSpPr>
        <p:grpSpPr>
          <a:xfrm>
            <a:off x="212924" y="149659"/>
            <a:ext cx="445833" cy="445792"/>
            <a:chOff x="5926265" y="4424051"/>
            <a:chExt cx="720247" cy="720181"/>
          </a:xfrm>
        </p:grpSpPr>
        <p:sp>
          <p:nvSpPr>
            <p:cNvPr id="295" name="Google Shape;295;p31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2"/>
          <p:cNvSpPr txBox="1"/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United Kingdom</a:t>
            </a:r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0" r="0" t="7304"/>
          <a:stretch/>
        </p:blipFill>
        <p:spPr>
          <a:xfrm>
            <a:off x="832675" y="595450"/>
            <a:ext cx="7709426" cy="4023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32"/>
          <p:cNvGrpSpPr/>
          <p:nvPr/>
        </p:nvGrpSpPr>
        <p:grpSpPr>
          <a:xfrm>
            <a:off x="386849" y="149659"/>
            <a:ext cx="445833" cy="445792"/>
            <a:chOff x="5926265" y="4424051"/>
            <a:chExt cx="720247" cy="720181"/>
          </a:xfrm>
        </p:grpSpPr>
        <p:sp>
          <p:nvSpPr>
            <p:cNvPr id="307" name="Google Shape;307;p32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3"/>
          <p:cNvSpPr txBox="1"/>
          <p:nvPr>
            <p:ph type="title"/>
          </p:nvPr>
        </p:nvSpPr>
        <p:spPr>
          <a:xfrm>
            <a:off x="832675" y="-1071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Pakistan</a:t>
            </a:r>
            <a:endParaRPr/>
          </a:p>
        </p:txBody>
      </p:sp>
      <p:pic>
        <p:nvPicPr>
          <p:cNvPr id="317" name="Google Shape;317;p33"/>
          <p:cNvPicPr preferRelativeResize="0"/>
          <p:nvPr/>
        </p:nvPicPr>
        <p:blipFill rotWithShape="1">
          <a:blip r:embed="rId3">
            <a:alphaModFix/>
          </a:blip>
          <a:srcRect b="0" l="0" r="0" t="7808"/>
          <a:stretch/>
        </p:blipFill>
        <p:spPr>
          <a:xfrm>
            <a:off x="832675" y="595450"/>
            <a:ext cx="8081751" cy="3828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33"/>
          <p:cNvGrpSpPr/>
          <p:nvPr/>
        </p:nvGrpSpPr>
        <p:grpSpPr>
          <a:xfrm>
            <a:off x="386859" y="172378"/>
            <a:ext cx="445818" cy="423064"/>
            <a:chOff x="7000306" y="4442411"/>
            <a:chExt cx="720224" cy="683463"/>
          </a:xfrm>
        </p:grpSpPr>
        <p:sp>
          <p:nvSpPr>
            <p:cNvPr id="319" name="Google Shape;319;p33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9" name="Google Shape;3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50" y="446625"/>
            <a:ext cx="8174220" cy="444504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4"/>
          <p:cNvSpPr txBox="1"/>
          <p:nvPr/>
        </p:nvSpPr>
        <p:spPr>
          <a:xfrm>
            <a:off x="594225" y="136375"/>
            <a:ext cx="230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Google by all Countries</a:t>
            </a:r>
            <a:endParaRPr b="1" sz="15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594225" y="136375"/>
            <a:ext cx="230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Bing </a:t>
            </a:r>
            <a:r>
              <a:rPr b="1" lang="en" sz="15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by all Countries</a:t>
            </a:r>
            <a:endParaRPr b="1" sz="15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37" name="Google Shape;3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25" y="496825"/>
            <a:ext cx="8026974" cy="41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36"/>
          <p:cNvSpPr txBox="1"/>
          <p:nvPr/>
        </p:nvSpPr>
        <p:spPr>
          <a:xfrm>
            <a:off x="594225" y="136375"/>
            <a:ext cx="230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Yahoo!</a:t>
            </a:r>
            <a:r>
              <a:rPr b="1" lang="en" sz="15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by all Countries</a:t>
            </a:r>
            <a:endParaRPr b="1" sz="15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44" name="Google Shape;3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5" y="551875"/>
            <a:ext cx="8010951" cy="42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6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1" i="0" sz="60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0" name="Google Shape;350;p37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questions?</a:t>
            </a:r>
            <a:endParaRPr b="1" i="0" sz="3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Google Shape;351;p3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None/>
            </a:pPr>
            <a:r>
              <a:rPr lang="en"/>
              <a:t>Every year the internet is becoming more useable by more people, so the demand on internet search engines will increase as the number of users increases.</a:t>
            </a:r>
            <a:endParaRPr/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786150" y="1261700"/>
            <a:ext cx="75717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List of Countries by number of Internet Users [1]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Desktop Search Engine Market Share[2] from Dec. 2011 to Dec. 2021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7744975" y="4134250"/>
            <a:ext cx="120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[1]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Source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[2]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Source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786150" y="214579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Fields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2675" y="2872750"/>
            <a:ext cx="75717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Country, Population, Search Engine, Number of users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◎"/>
            </a:pPr>
            <a:r>
              <a:rPr lang="en" sz="1900"/>
              <a:t>Which countries in order has the most users using a search engine by Desktop?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◎"/>
            </a:pPr>
            <a:r>
              <a:rPr lang="en" sz="1900"/>
              <a:t>What’s the total amount of users using every different kind of search engines like Google, Bing, Yahoo!, etc?</a:t>
            </a:r>
            <a:endParaRPr sz="1900"/>
          </a:p>
        </p:txBody>
      </p:sp>
      <p:cxnSp>
        <p:nvCxnSpPr>
          <p:cNvPr id="104" name="Google Shape;104;p16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6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6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96" y="1668325"/>
            <a:ext cx="2766900" cy="2856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5651200" y="2386650"/>
            <a:ext cx="1052100" cy="122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200" y="2597400"/>
            <a:ext cx="806100" cy="8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86150" y="11329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Map of Internet Usage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 b="0" i="0" sz="1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 b="0" i="0" sz="1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 b="0" i="0" sz="1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3025" l="0" r="0" t="0"/>
          <a:stretch/>
        </p:blipFill>
        <p:spPr>
          <a:xfrm>
            <a:off x="836150" y="815900"/>
            <a:ext cx="7521700" cy="42204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8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26" name="Google Shape;126;p18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Decisions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Choosing Countries.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choose the top 12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countries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by how much internet users they had to their population, but by the highest number of internet users for that country.</a:t>
            </a:r>
            <a:endParaRPr b="0" i="0" sz="1200" u="none" cap="none" strike="noStrik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Choosing which Search Engine</a:t>
            </a:r>
            <a:endParaRPr b="0" i="0" sz="1400" u="none" cap="none" strike="noStrik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Based on the % of users on the search engine, I choose those who had a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percentage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more that 1%.</a:t>
            </a:r>
            <a:endParaRPr b="0" i="0" sz="1200" u="none" cap="none" strike="noStrik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125" y="657757"/>
            <a:ext cx="3514578" cy="382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Pie chart: Countries by Internet Users.</a:t>
            </a:r>
            <a:endParaRPr/>
          </a:p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225" y="1010725"/>
            <a:ext cx="6510750" cy="35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