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aleway"/>
      <p:regular r:id="rId30"/>
      <p:bold r:id="rId31"/>
      <p:italic r:id="rId32"/>
      <p:boldItalic r:id="rId33"/>
    </p:embeddedFont>
    <p:embeddedFont>
      <p:font typeface="Lato"/>
      <p:regular r:id="rId34"/>
      <p:bold r:id="rId35"/>
      <p:italic r:id="rId36"/>
      <p:boldItalic r:id="rId37"/>
    </p:embeddedFont>
    <p:embeddedFont>
      <p:font typeface="Anaheim"/>
      <p:regular r:id="rId38"/>
    </p:embeddedFont>
    <p:embeddedFont>
      <p:font typeface="Barlow Condensed ExtraBold"/>
      <p:bold r:id="rId39"/>
      <p:boldItalic r:id="rId40"/>
    </p:embeddedFont>
    <p:embeddedFont>
      <p:font typeface="Overpass Mono"/>
      <p:regular r:id="rId41"/>
      <p:bold r:id="rId42"/>
    </p:embeddedFont>
    <p:embeddedFont>
      <p:font typeface="Barlow"/>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ExtraBold-boldItalic.fntdata"/><Relationship Id="rId20" Type="http://schemas.openxmlformats.org/officeDocument/2006/relationships/slide" Target="slides/slide14.xml"/><Relationship Id="rId42" Type="http://schemas.openxmlformats.org/officeDocument/2006/relationships/font" Target="fonts/OverpassMono-bold.fntdata"/><Relationship Id="rId41" Type="http://schemas.openxmlformats.org/officeDocument/2006/relationships/font" Target="fonts/OverpassMono-regular.fntdata"/><Relationship Id="rId22" Type="http://schemas.openxmlformats.org/officeDocument/2006/relationships/slide" Target="slides/slide16.xml"/><Relationship Id="rId44" Type="http://schemas.openxmlformats.org/officeDocument/2006/relationships/font" Target="fonts/Barlow-bold.fntdata"/><Relationship Id="rId21" Type="http://schemas.openxmlformats.org/officeDocument/2006/relationships/slide" Target="slides/slide15.xml"/><Relationship Id="rId43" Type="http://schemas.openxmlformats.org/officeDocument/2006/relationships/font" Target="fonts/Barlow-regular.fntdata"/><Relationship Id="rId24" Type="http://schemas.openxmlformats.org/officeDocument/2006/relationships/slide" Target="slides/slide18.xml"/><Relationship Id="rId46" Type="http://schemas.openxmlformats.org/officeDocument/2006/relationships/font" Target="fonts/Barlow-boldItalic.fntdata"/><Relationship Id="rId23" Type="http://schemas.openxmlformats.org/officeDocument/2006/relationships/slide" Target="slides/slide17.xml"/><Relationship Id="rId45" Type="http://schemas.openxmlformats.org/officeDocument/2006/relationships/font" Target="fonts/Barlow-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bold.fntdata"/><Relationship Id="rId30" Type="http://schemas.openxmlformats.org/officeDocument/2006/relationships/font" Target="fonts/Raleway-regular.fntdata"/><Relationship Id="rId11" Type="http://schemas.openxmlformats.org/officeDocument/2006/relationships/slide" Target="slides/slide5.xml"/><Relationship Id="rId33" Type="http://schemas.openxmlformats.org/officeDocument/2006/relationships/font" Target="fonts/Raleway-boldItalic.fntdata"/><Relationship Id="rId10" Type="http://schemas.openxmlformats.org/officeDocument/2006/relationships/slide" Target="slides/slide4.xml"/><Relationship Id="rId32" Type="http://schemas.openxmlformats.org/officeDocument/2006/relationships/font" Target="fonts/Raleway-italic.fntdata"/><Relationship Id="rId13" Type="http://schemas.openxmlformats.org/officeDocument/2006/relationships/slide" Target="slides/slide7.xml"/><Relationship Id="rId35" Type="http://schemas.openxmlformats.org/officeDocument/2006/relationships/font" Target="fonts/Lato-bold.fntdata"/><Relationship Id="rId12" Type="http://schemas.openxmlformats.org/officeDocument/2006/relationships/slide" Target="slides/slide6.xml"/><Relationship Id="rId34" Type="http://schemas.openxmlformats.org/officeDocument/2006/relationships/font" Target="fonts/Lato-regular.fntdata"/><Relationship Id="rId15" Type="http://schemas.openxmlformats.org/officeDocument/2006/relationships/slide" Target="slides/slide9.xml"/><Relationship Id="rId37" Type="http://schemas.openxmlformats.org/officeDocument/2006/relationships/font" Target="fonts/Lato-boldItalic.fntdata"/><Relationship Id="rId14" Type="http://schemas.openxmlformats.org/officeDocument/2006/relationships/slide" Target="slides/slide8.xml"/><Relationship Id="rId36" Type="http://schemas.openxmlformats.org/officeDocument/2006/relationships/font" Target="fonts/Lato-italic.fntdata"/><Relationship Id="rId17" Type="http://schemas.openxmlformats.org/officeDocument/2006/relationships/slide" Target="slides/slide11.xml"/><Relationship Id="rId39" Type="http://schemas.openxmlformats.org/officeDocument/2006/relationships/font" Target="fonts/BarlowCondensedExtraBold-bold.fntdata"/><Relationship Id="rId16" Type="http://schemas.openxmlformats.org/officeDocument/2006/relationships/slide" Target="slides/slide10.xml"/><Relationship Id="rId38" Type="http://schemas.openxmlformats.org/officeDocument/2006/relationships/font" Target="fonts/Anaheim-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26af532a67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26af532a67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12684448bf9_0_1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12684448bf9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2684448bf9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2684448bf9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12684448bf9_0_8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12684448bf9_0_8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Different Races: Black, White, Hispanic, Other, Pacific Islander, American Indian and Asain.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2684448bf9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2684448bf9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2684448bf9_0_1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12684448bf9_0_1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2684448bf9_0_9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2684448bf9_0_9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2684448bf9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2684448bf9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2684448bf9_0_9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2684448bf9_0_9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2684448bf9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2684448bf9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2684448bf9_0_15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2684448bf9_0_1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126af532a67_0_5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126af532a67_0_5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2684448bf9_0_8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2684448bf9_0_8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2684448bf9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2684448bf9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2684448bf9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2684448bf9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12684448bf9_0_8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12684448bf9_0_8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26af532a67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26af532a67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26af532a67_0_3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26af532a67_0_3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2684448bf9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2684448bf9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26af532a67_0_1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26af532a67_0_1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2684448bf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2684448bf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26af532a67_0_4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26af532a67_0_4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26af532a67_0_40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26af532a67_0_40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grpSp>
        <p:nvGrpSpPr>
          <p:cNvPr id="86" name="Google Shape;86;p14"/>
          <p:cNvGrpSpPr/>
          <p:nvPr/>
        </p:nvGrpSpPr>
        <p:grpSpPr>
          <a:xfrm>
            <a:off x="7362284" y="1723643"/>
            <a:ext cx="1781706" cy="3419867"/>
            <a:chOff x="7397009" y="1731193"/>
            <a:chExt cx="1781706" cy="3419867"/>
          </a:xfrm>
        </p:grpSpPr>
        <p:sp>
          <p:nvSpPr>
            <p:cNvPr id="87" name="Google Shape;87;p14"/>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4"/>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4"/>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4"/>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4"/>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4"/>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4"/>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 name="Google Shape;114;p14"/>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4"/>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4"/>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4"/>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127" name="Google Shape;127;p14"/>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128" name="Shape 128"/>
        <p:cNvGrpSpPr/>
        <p:nvPr/>
      </p:nvGrpSpPr>
      <p:grpSpPr>
        <a:xfrm>
          <a:off x="0" y="0"/>
          <a:ext cx="0" cy="0"/>
          <a:chOff x="0" y="0"/>
          <a:chExt cx="0" cy="0"/>
        </a:xfrm>
      </p:grpSpPr>
      <p:sp>
        <p:nvSpPr>
          <p:cNvPr id="129" name="Google Shape;129;p15"/>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5"/>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5"/>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133" name="Google Shape;133;p15"/>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134" name="Google Shape;134;p15"/>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135" name="Google Shape;135;p15"/>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5"/>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5"/>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5"/>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5"/>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4" name="Shape 144"/>
        <p:cNvGrpSpPr/>
        <p:nvPr/>
      </p:nvGrpSpPr>
      <p:grpSpPr>
        <a:xfrm>
          <a:off x="0" y="0"/>
          <a:ext cx="0" cy="0"/>
          <a:chOff x="0" y="0"/>
          <a:chExt cx="0" cy="0"/>
        </a:xfrm>
      </p:grpSpPr>
      <p:sp>
        <p:nvSpPr>
          <p:cNvPr id="145" name="Google Shape;145;p16"/>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6"/>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6"/>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6"/>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6"/>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6"/>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6"/>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6"/>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6"/>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4" name="Google Shape;164;p16"/>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5" name="Shape 165"/>
        <p:cNvGrpSpPr/>
        <p:nvPr/>
      </p:nvGrpSpPr>
      <p:grpSpPr>
        <a:xfrm>
          <a:off x="0" y="0"/>
          <a:ext cx="0" cy="0"/>
          <a:chOff x="0" y="0"/>
          <a:chExt cx="0" cy="0"/>
        </a:xfrm>
      </p:grpSpPr>
      <p:sp>
        <p:nvSpPr>
          <p:cNvPr id="166" name="Google Shape;166;p17"/>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7"/>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168" name="Google Shape;168;p17"/>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9" name="Shape 169"/>
        <p:cNvGrpSpPr/>
        <p:nvPr/>
      </p:nvGrpSpPr>
      <p:grpSpPr>
        <a:xfrm>
          <a:off x="0" y="0"/>
          <a:ext cx="0" cy="0"/>
          <a:chOff x="0" y="0"/>
          <a:chExt cx="0" cy="0"/>
        </a:xfrm>
      </p:grpSpPr>
      <p:sp>
        <p:nvSpPr>
          <p:cNvPr id="170" name="Google Shape;170;p1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71" name="Google Shape;171;p18"/>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72" name="Google Shape;172;p18"/>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73" name="Google Shape;173;p18"/>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174" name="Google Shape;174;p18"/>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175" name="Google Shape;175;p18"/>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6" name="Shape 176"/>
        <p:cNvGrpSpPr/>
        <p:nvPr/>
      </p:nvGrpSpPr>
      <p:grpSpPr>
        <a:xfrm>
          <a:off x="0" y="0"/>
          <a:ext cx="0" cy="0"/>
          <a:chOff x="0" y="0"/>
          <a:chExt cx="0" cy="0"/>
        </a:xfrm>
      </p:grpSpPr>
      <p:sp>
        <p:nvSpPr>
          <p:cNvPr id="177" name="Google Shape;177;p1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8" name="Shape 178"/>
        <p:cNvGrpSpPr/>
        <p:nvPr/>
      </p:nvGrpSpPr>
      <p:grpSpPr>
        <a:xfrm>
          <a:off x="0" y="0"/>
          <a:ext cx="0" cy="0"/>
          <a:chOff x="0" y="0"/>
          <a:chExt cx="0" cy="0"/>
        </a:xfrm>
      </p:grpSpPr>
      <p:sp>
        <p:nvSpPr>
          <p:cNvPr id="179" name="Google Shape;179;p2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80" name="Google Shape;180;p20"/>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81" name="Google Shape;181;p20"/>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0"/>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183" name="Shape 183"/>
        <p:cNvGrpSpPr/>
        <p:nvPr/>
      </p:nvGrpSpPr>
      <p:grpSpPr>
        <a:xfrm>
          <a:off x="0" y="0"/>
          <a:ext cx="0" cy="0"/>
          <a:chOff x="0" y="0"/>
          <a:chExt cx="0" cy="0"/>
        </a:xfrm>
      </p:grpSpPr>
      <p:sp>
        <p:nvSpPr>
          <p:cNvPr id="184" name="Google Shape;184;p21"/>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210" name="Google Shape;210;p21"/>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11" name="Shape 211"/>
        <p:cNvGrpSpPr/>
        <p:nvPr/>
      </p:nvGrpSpPr>
      <p:grpSpPr>
        <a:xfrm>
          <a:off x="0" y="0"/>
          <a:ext cx="0" cy="0"/>
          <a:chOff x="0" y="0"/>
          <a:chExt cx="0" cy="0"/>
        </a:xfrm>
      </p:grpSpPr>
      <p:sp>
        <p:nvSpPr>
          <p:cNvPr id="212" name="Google Shape;212;p22"/>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13" name="Google Shape;213;p22"/>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214" name="Google Shape;214;p22"/>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216" name="Shape 216"/>
        <p:cNvGrpSpPr/>
        <p:nvPr/>
      </p:nvGrpSpPr>
      <p:grpSpPr>
        <a:xfrm>
          <a:off x="0" y="0"/>
          <a:ext cx="0" cy="0"/>
          <a:chOff x="0" y="0"/>
          <a:chExt cx="0" cy="0"/>
        </a:xfrm>
      </p:grpSpPr>
      <p:sp>
        <p:nvSpPr>
          <p:cNvPr id="217" name="Google Shape;217;p23"/>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3"/>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3"/>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220" name="Google Shape;220;p23"/>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3"/>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3"/>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4" name="Shape 224"/>
        <p:cNvGrpSpPr/>
        <p:nvPr/>
      </p:nvGrpSpPr>
      <p:grpSpPr>
        <a:xfrm>
          <a:off x="0" y="0"/>
          <a:ext cx="0" cy="0"/>
          <a:chOff x="0" y="0"/>
          <a:chExt cx="0" cy="0"/>
        </a:xfrm>
      </p:grpSpPr>
      <p:sp>
        <p:nvSpPr>
          <p:cNvPr id="225" name="Google Shape;225;p24"/>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226" name="Google Shape;226;p24"/>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4"/>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8" name="Shape 238"/>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239" name="Shape 239"/>
        <p:cNvGrpSpPr/>
        <p:nvPr/>
      </p:nvGrpSpPr>
      <p:grpSpPr>
        <a:xfrm>
          <a:off x="0" y="0"/>
          <a:ext cx="0" cy="0"/>
          <a:chOff x="0" y="0"/>
          <a:chExt cx="0" cy="0"/>
        </a:xfrm>
      </p:grpSpPr>
      <p:grpSp>
        <p:nvGrpSpPr>
          <p:cNvPr id="240" name="Google Shape;240;p26"/>
          <p:cNvGrpSpPr/>
          <p:nvPr/>
        </p:nvGrpSpPr>
        <p:grpSpPr>
          <a:xfrm>
            <a:off x="-25" y="2816286"/>
            <a:ext cx="9144046" cy="948350"/>
            <a:chOff x="-25" y="2816286"/>
            <a:chExt cx="9144046" cy="948350"/>
          </a:xfrm>
        </p:grpSpPr>
        <p:sp>
          <p:nvSpPr>
            <p:cNvPr id="241" name="Google Shape;241;p26"/>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6"/>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6"/>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6"/>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6"/>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6"/>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6"/>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6"/>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6"/>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6"/>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6"/>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6"/>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6"/>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6"/>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6"/>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6"/>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6"/>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9" name="Google Shape;259;p26"/>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60" name="Google Shape;260;p26"/>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61" name="Google Shape;261;p26"/>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62" name="Google Shape;262;p26"/>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63" name="Google Shape;263;p26"/>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64" name="Google Shape;264;p26"/>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265" name="Google Shape;265;p26"/>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266" name="Google Shape;266;p26"/>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267" name="Google Shape;267;p26"/>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68" name="Shape 268"/>
        <p:cNvGrpSpPr/>
        <p:nvPr/>
      </p:nvGrpSpPr>
      <p:grpSpPr>
        <a:xfrm>
          <a:off x="0" y="0"/>
          <a:ext cx="0" cy="0"/>
          <a:chOff x="0" y="0"/>
          <a:chExt cx="0" cy="0"/>
        </a:xfrm>
      </p:grpSpPr>
      <p:sp>
        <p:nvSpPr>
          <p:cNvPr id="269" name="Google Shape;269;p27"/>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7"/>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7"/>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7"/>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7"/>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75" name="Google Shape;275;p27"/>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76" name="Google Shape;276;p27"/>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77" name="Google Shape;277;p27"/>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78" name="Google Shape;278;p27"/>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279" name="Google Shape;279;p27"/>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80" name="Google Shape;280;p27"/>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281" name="Google Shape;281;p27"/>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282" name="Google Shape;282;p27"/>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283" name="Google Shape;283;p27"/>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284" name="Shape 284"/>
        <p:cNvGrpSpPr/>
        <p:nvPr/>
      </p:nvGrpSpPr>
      <p:grpSpPr>
        <a:xfrm>
          <a:off x="0" y="0"/>
          <a:ext cx="0" cy="0"/>
          <a:chOff x="0" y="0"/>
          <a:chExt cx="0" cy="0"/>
        </a:xfrm>
      </p:grpSpPr>
      <p:sp>
        <p:nvSpPr>
          <p:cNvPr id="285" name="Google Shape;285;p28"/>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6" name="Google Shape;286;p28"/>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7" name="Google Shape;287;p28"/>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88" name="Google Shape;288;p28"/>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89" name="Google Shape;289;p28"/>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90" name="Google Shape;290;p28"/>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291" name="Google Shape;291;p28"/>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292" name="Google Shape;292;p28"/>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293" name="Google Shape;293;p28"/>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294" name="Shape 294"/>
        <p:cNvGrpSpPr/>
        <p:nvPr/>
      </p:nvGrpSpPr>
      <p:grpSpPr>
        <a:xfrm>
          <a:off x="0" y="0"/>
          <a:ext cx="0" cy="0"/>
          <a:chOff x="0" y="0"/>
          <a:chExt cx="0" cy="0"/>
        </a:xfrm>
      </p:grpSpPr>
      <p:sp>
        <p:nvSpPr>
          <p:cNvPr id="295" name="Google Shape;295;p29"/>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297" name="Google Shape;297;p29"/>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298" name="Google Shape;298;p29"/>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9"/>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9"/>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302" name="Shape 302"/>
        <p:cNvGrpSpPr/>
        <p:nvPr/>
      </p:nvGrpSpPr>
      <p:grpSpPr>
        <a:xfrm>
          <a:off x="0" y="0"/>
          <a:ext cx="0" cy="0"/>
          <a:chOff x="0" y="0"/>
          <a:chExt cx="0" cy="0"/>
        </a:xfrm>
      </p:grpSpPr>
      <p:sp>
        <p:nvSpPr>
          <p:cNvPr id="303" name="Google Shape;303;p30"/>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315" name="Shape 315"/>
        <p:cNvGrpSpPr/>
        <p:nvPr/>
      </p:nvGrpSpPr>
      <p:grpSpPr>
        <a:xfrm>
          <a:off x="0" y="0"/>
          <a:ext cx="0" cy="0"/>
          <a:chOff x="0" y="0"/>
          <a:chExt cx="0" cy="0"/>
        </a:xfrm>
      </p:grpSpPr>
      <p:sp>
        <p:nvSpPr>
          <p:cNvPr id="316" name="Google Shape;316;p31"/>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1"/>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318" name="Google Shape;318;p31"/>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319" name="Google Shape;319;p31"/>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1"/>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1"/>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1"/>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1"/>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1"/>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1"/>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1"/>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1"/>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1"/>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1"/>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1"/>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1"/>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1"/>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1"/>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1"/>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351" name="Shape 351"/>
        <p:cNvGrpSpPr/>
        <p:nvPr/>
      </p:nvGrpSpPr>
      <p:grpSpPr>
        <a:xfrm>
          <a:off x="0" y="0"/>
          <a:ext cx="0" cy="0"/>
          <a:chOff x="0" y="0"/>
          <a:chExt cx="0" cy="0"/>
        </a:xfrm>
      </p:grpSpPr>
      <p:sp>
        <p:nvSpPr>
          <p:cNvPr id="352" name="Google Shape;352;p32"/>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2"/>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358" name="Google Shape;358;p32"/>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359" name="Google Shape;359;p32"/>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360" name="Google Shape;360;p32"/>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361" name="Shape 361"/>
        <p:cNvGrpSpPr/>
        <p:nvPr/>
      </p:nvGrpSpPr>
      <p:grpSpPr>
        <a:xfrm>
          <a:off x="0" y="0"/>
          <a:ext cx="0" cy="0"/>
          <a:chOff x="0" y="0"/>
          <a:chExt cx="0" cy="0"/>
        </a:xfrm>
      </p:grpSpPr>
      <p:sp>
        <p:nvSpPr>
          <p:cNvPr id="362" name="Google Shape;362;p33"/>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363" name="Google Shape;363;p3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364" name="Shape 364"/>
        <p:cNvGrpSpPr/>
        <p:nvPr/>
      </p:nvGrpSpPr>
      <p:grpSpPr>
        <a:xfrm>
          <a:off x="0" y="0"/>
          <a:ext cx="0" cy="0"/>
          <a:chOff x="0" y="0"/>
          <a:chExt cx="0" cy="0"/>
        </a:xfrm>
      </p:grpSpPr>
      <p:sp>
        <p:nvSpPr>
          <p:cNvPr id="365" name="Google Shape;365;p34"/>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6" name="Google Shape;366;p34"/>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67" name="Google Shape;367;p34"/>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8" name="Google Shape;368;p34"/>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69" name="Google Shape;369;p34"/>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0" name="Google Shape;370;p34"/>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71" name="Google Shape;371;p34"/>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2" name="Google Shape;372;p34"/>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73" name="Google Shape;373;p34"/>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4" name="Google Shape;374;p34"/>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75" name="Google Shape;375;p34"/>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6" name="Google Shape;376;p34"/>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377" name="Google Shape;377;p34"/>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78" name="Google Shape;378;p34"/>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4"/>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380" name="Shape 380"/>
        <p:cNvGrpSpPr/>
        <p:nvPr/>
      </p:nvGrpSpPr>
      <p:grpSpPr>
        <a:xfrm>
          <a:off x="0" y="0"/>
          <a:ext cx="0" cy="0"/>
          <a:chOff x="0" y="0"/>
          <a:chExt cx="0" cy="0"/>
        </a:xfrm>
      </p:grpSpPr>
      <p:sp>
        <p:nvSpPr>
          <p:cNvPr id="381" name="Google Shape;381;p35"/>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382" name="Google Shape;382;p35"/>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83" name="Google Shape;383;p35"/>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384" name="Google Shape;384;p35"/>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5"/>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5"/>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387" name="Shape 387"/>
        <p:cNvGrpSpPr/>
        <p:nvPr/>
      </p:nvGrpSpPr>
      <p:grpSpPr>
        <a:xfrm>
          <a:off x="0" y="0"/>
          <a:ext cx="0" cy="0"/>
          <a:chOff x="0" y="0"/>
          <a:chExt cx="0" cy="0"/>
        </a:xfrm>
      </p:grpSpPr>
      <p:sp>
        <p:nvSpPr>
          <p:cNvPr id="388" name="Google Shape;388;p36"/>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9" name="Google Shape;389;p36"/>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90" name="Google Shape;390;p36"/>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1" name="Google Shape;391;p36"/>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92" name="Google Shape;392;p36"/>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3" name="Google Shape;393;p36"/>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394" name="Google Shape;394;p36"/>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6"/>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6"/>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6"/>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6"/>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6"/>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6"/>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6"/>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2.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 Id="rId9" Type="http://schemas.openxmlformats.org/officeDocument/2006/relationships/image" Target="../media/image3.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15.png"/><Relationship Id="rId8"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4.png"/><Relationship Id="rId5"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2.xml"/><Relationship Id="rId3" Type="http://schemas.openxmlformats.org/officeDocument/2006/relationships/hyperlink" Target="https://data.cdc.gov/Case-Surveillance/COVID-19-Case-Surveillance-Public-Use-Data/vbim-akq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7"/>
          <p:cNvSpPr txBox="1"/>
          <p:nvPr>
            <p:ph type="ctrTitle"/>
          </p:nvPr>
        </p:nvSpPr>
        <p:spPr>
          <a:xfrm>
            <a:off x="460875" y="1470451"/>
            <a:ext cx="8520600" cy="22026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sz="5200"/>
              <a:t>COVID-19 Case Surveillance Public Use Data</a:t>
            </a:r>
            <a:endParaRPr sz="5200"/>
          </a:p>
        </p:txBody>
      </p:sp>
      <p:sp>
        <p:nvSpPr>
          <p:cNvPr id="408" name="Google Shape;408;p37"/>
          <p:cNvSpPr txBox="1"/>
          <p:nvPr>
            <p:ph idx="1" type="subTitle"/>
          </p:nvPr>
        </p:nvSpPr>
        <p:spPr>
          <a:xfrm>
            <a:off x="674950" y="3726275"/>
            <a:ext cx="8520600" cy="546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solidFill>
                  <a:schemeClr val="dk2"/>
                </a:solidFill>
              </a:rPr>
              <a:t>Jeffrey, </a:t>
            </a:r>
            <a:r>
              <a:rPr lang="en">
                <a:solidFill>
                  <a:schemeClr val="dk2"/>
                </a:solidFill>
              </a:rPr>
              <a:t>Nathan, Nathanael</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spcBef>
                <a:spcPts val="0"/>
              </a:spcBef>
              <a:spcAft>
                <a:spcPts val="0"/>
              </a:spcAft>
              <a:buNone/>
            </a:pPr>
            <a:r>
              <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46"/>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Visualizations</a:t>
            </a:r>
            <a:endParaRPr/>
          </a:p>
        </p:txBody>
      </p:sp>
      <p:sp>
        <p:nvSpPr>
          <p:cNvPr id="525" name="Google Shape;525;p46"/>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7"/>
          <p:cNvSpPr txBox="1"/>
          <p:nvPr>
            <p:ph type="title"/>
          </p:nvPr>
        </p:nvSpPr>
        <p:spPr>
          <a:xfrm>
            <a:off x="1278000" y="427275"/>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Distribution</a:t>
            </a:r>
            <a:r>
              <a:rPr lang="en"/>
              <a:t> of People</a:t>
            </a:r>
            <a:endParaRPr/>
          </a:p>
        </p:txBody>
      </p:sp>
      <p:pic>
        <p:nvPicPr>
          <p:cNvPr id="531" name="Google Shape;531;p47"/>
          <p:cNvPicPr preferRelativeResize="0"/>
          <p:nvPr/>
        </p:nvPicPr>
        <p:blipFill>
          <a:blip r:embed="rId3">
            <a:alphaModFix/>
          </a:blip>
          <a:stretch>
            <a:fillRect/>
          </a:stretch>
        </p:blipFill>
        <p:spPr>
          <a:xfrm>
            <a:off x="1487975" y="1096275"/>
            <a:ext cx="6378075" cy="36921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8"/>
          <p:cNvSpPr txBox="1"/>
          <p:nvPr>
            <p:ph idx="6" type="title"/>
          </p:nvPr>
        </p:nvSpPr>
        <p:spPr>
          <a:xfrm>
            <a:off x="579600" y="125550"/>
            <a:ext cx="78444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Visualizations of different Races</a:t>
            </a:r>
            <a:endParaRPr/>
          </a:p>
        </p:txBody>
      </p:sp>
      <p:pic>
        <p:nvPicPr>
          <p:cNvPr id="537" name="Google Shape;537;p48"/>
          <p:cNvPicPr preferRelativeResize="0"/>
          <p:nvPr/>
        </p:nvPicPr>
        <p:blipFill>
          <a:blip r:embed="rId3">
            <a:alphaModFix/>
          </a:blip>
          <a:stretch>
            <a:fillRect/>
          </a:stretch>
        </p:blipFill>
        <p:spPr>
          <a:xfrm>
            <a:off x="244850" y="794550"/>
            <a:ext cx="2410494" cy="1922249"/>
          </a:xfrm>
          <a:prstGeom prst="rect">
            <a:avLst/>
          </a:prstGeom>
          <a:noFill/>
          <a:ln>
            <a:noFill/>
          </a:ln>
        </p:spPr>
      </p:pic>
      <p:pic>
        <p:nvPicPr>
          <p:cNvPr id="538" name="Google Shape;538;p48"/>
          <p:cNvPicPr preferRelativeResize="0"/>
          <p:nvPr/>
        </p:nvPicPr>
        <p:blipFill>
          <a:blip r:embed="rId4">
            <a:alphaModFix/>
          </a:blip>
          <a:stretch>
            <a:fillRect/>
          </a:stretch>
        </p:blipFill>
        <p:spPr>
          <a:xfrm>
            <a:off x="3610575" y="693425"/>
            <a:ext cx="1922900" cy="1472000"/>
          </a:xfrm>
          <a:prstGeom prst="rect">
            <a:avLst/>
          </a:prstGeom>
          <a:noFill/>
          <a:ln>
            <a:noFill/>
          </a:ln>
        </p:spPr>
      </p:pic>
      <p:pic>
        <p:nvPicPr>
          <p:cNvPr id="539" name="Google Shape;539;p48"/>
          <p:cNvPicPr preferRelativeResize="0"/>
          <p:nvPr/>
        </p:nvPicPr>
        <p:blipFill>
          <a:blip r:embed="rId5">
            <a:alphaModFix/>
          </a:blip>
          <a:stretch>
            <a:fillRect/>
          </a:stretch>
        </p:blipFill>
        <p:spPr>
          <a:xfrm>
            <a:off x="6330275" y="761750"/>
            <a:ext cx="2537824" cy="1987875"/>
          </a:xfrm>
          <a:prstGeom prst="rect">
            <a:avLst/>
          </a:prstGeom>
          <a:noFill/>
          <a:ln>
            <a:noFill/>
          </a:ln>
        </p:spPr>
      </p:pic>
      <p:pic>
        <p:nvPicPr>
          <p:cNvPr id="540" name="Google Shape;540;p48"/>
          <p:cNvPicPr preferRelativeResize="0"/>
          <p:nvPr/>
        </p:nvPicPr>
        <p:blipFill>
          <a:blip r:embed="rId6">
            <a:alphaModFix/>
          </a:blip>
          <a:stretch>
            <a:fillRect/>
          </a:stretch>
        </p:blipFill>
        <p:spPr>
          <a:xfrm>
            <a:off x="192425" y="3096137"/>
            <a:ext cx="2401503" cy="1966387"/>
          </a:xfrm>
          <a:prstGeom prst="rect">
            <a:avLst/>
          </a:prstGeom>
          <a:noFill/>
          <a:ln>
            <a:noFill/>
          </a:ln>
        </p:spPr>
      </p:pic>
      <p:pic>
        <p:nvPicPr>
          <p:cNvPr id="541" name="Google Shape;541;p48"/>
          <p:cNvPicPr preferRelativeResize="0"/>
          <p:nvPr/>
        </p:nvPicPr>
        <p:blipFill>
          <a:blip r:embed="rId7">
            <a:alphaModFix/>
          </a:blip>
          <a:stretch>
            <a:fillRect/>
          </a:stretch>
        </p:blipFill>
        <p:spPr>
          <a:xfrm>
            <a:off x="3810938" y="3884950"/>
            <a:ext cx="1522175" cy="1177567"/>
          </a:xfrm>
          <a:prstGeom prst="rect">
            <a:avLst/>
          </a:prstGeom>
          <a:noFill/>
          <a:ln>
            <a:noFill/>
          </a:ln>
        </p:spPr>
      </p:pic>
      <p:pic>
        <p:nvPicPr>
          <p:cNvPr id="542" name="Google Shape;542;p48"/>
          <p:cNvPicPr preferRelativeResize="0"/>
          <p:nvPr/>
        </p:nvPicPr>
        <p:blipFill>
          <a:blip r:embed="rId8">
            <a:alphaModFix/>
          </a:blip>
          <a:stretch>
            <a:fillRect/>
          </a:stretch>
        </p:blipFill>
        <p:spPr>
          <a:xfrm>
            <a:off x="6421375" y="3021425"/>
            <a:ext cx="2537825" cy="1933600"/>
          </a:xfrm>
          <a:prstGeom prst="rect">
            <a:avLst/>
          </a:prstGeom>
          <a:noFill/>
          <a:ln>
            <a:noFill/>
          </a:ln>
        </p:spPr>
      </p:pic>
      <p:pic>
        <p:nvPicPr>
          <p:cNvPr id="543" name="Google Shape;543;p48"/>
          <p:cNvPicPr preferRelativeResize="0"/>
          <p:nvPr/>
        </p:nvPicPr>
        <p:blipFill>
          <a:blip r:embed="rId9">
            <a:alphaModFix/>
          </a:blip>
          <a:stretch>
            <a:fillRect/>
          </a:stretch>
        </p:blipFill>
        <p:spPr>
          <a:xfrm>
            <a:off x="3670200" y="2253300"/>
            <a:ext cx="1803675" cy="15437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49"/>
          <p:cNvSpPr txBox="1"/>
          <p:nvPr>
            <p:ph idx="6" type="title"/>
          </p:nvPr>
        </p:nvSpPr>
        <p:spPr>
          <a:xfrm>
            <a:off x="579600" y="125550"/>
            <a:ext cx="78444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Visualizations of All</a:t>
            </a:r>
            <a:endParaRPr/>
          </a:p>
        </p:txBody>
      </p:sp>
      <p:pic>
        <p:nvPicPr>
          <p:cNvPr id="549" name="Google Shape;549;p49"/>
          <p:cNvPicPr preferRelativeResize="0"/>
          <p:nvPr/>
        </p:nvPicPr>
        <p:blipFill>
          <a:blip r:embed="rId3">
            <a:alphaModFix/>
          </a:blip>
          <a:stretch>
            <a:fillRect/>
          </a:stretch>
        </p:blipFill>
        <p:spPr>
          <a:xfrm>
            <a:off x="152400" y="794550"/>
            <a:ext cx="3086525" cy="2201750"/>
          </a:xfrm>
          <a:prstGeom prst="rect">
            <a:avLst/>
          </a:prstGeom>
          <a:noFill/>
          <a:ln>
            <a:noFill/>
          </a:ln>
        </p:spPr>
      </p:pic>
      <p:pic>
        <p:nvPicPr>
          <p:cNvPr id="550" name="Google Shape;550;p49"/>
          <p:cNvPicPr preferRelativeResize="0"/>
          <p:nvPr/>
        </p:nvPicPr>
        <p:blipFill>
          <a:blip r:embed="rId4">
            <a:alphaModFix/>
          </a:blip>
          <a:stretch>
            <a:fillRect/>
          </a:stretch>
        </p:blipFill>
        <p:spPr>
          <a:xfrm>
            <a:off x="6602550" y="2571750"/>
            <a:ext cx="2326600" cy="2429500"/>
          </a:xfrm>
          <a:prstGeom prst="rect">
            <a:avLst/>
          </a:prstGeom>
          <a:noFill/>
          <a:ln>
            <a:noFill/>
          </a:ln>
        </p:spPr>
      </p:pic>
      <p:pic>
        <p:nvPicPr>
          <p:cNvPr id="551" name="Google Shape;551;p49"/>
          <p:cNvPicPr preferRelativeResize="0"/>
          <p:nvPr/>
        </p:nvPicPr>
        <p:blipFill>
          <a:blip r:embed="rId5">
            <a:alphaModFix/>
          </a:blip>
          <a:stretch>
            <a:fillRect/>
          </a:stretch>
        </p:blipFill>
        <p:spPr>
          <a:xfrm>
            <a:off x="3391325" y="1326638"/>
            <a:ext cx="3058825" cy="2490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0"/>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Methods</a:t>
            </a:r>
            <a:endParaRPr/>
          </a:p>
        </p:txBody>
      </p:sp>
      <p:sp>
        <p:nvSpPr>
          <p:cNvPr id="557" name="Google Shape;557;p50"/>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1"/>
          <p:cNvSpPr txBox="1"/>
          <p:nvPr>
            <p:ph idx="6" type="title"/>
          </p:nvPr>
        </p:nvSpPr>
        <p:spPr>
          <a:xfrm>
            <a:off x="579600" y="125550"/>
            <a:ext cx="78444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Naive-Bayes</a:t>
            </a:r>
            <a:endParaRPr/>
          </a:p>
        </p:txBody>
      </p:sp>
      <p:pic>
        <p:nvPicPr>
          <p:cNvPr id="563" name="Google Shape;563;p51"/>
          <p:cNvPicPr preferRelativeResize="0"/>
          <p:nvPr/>
        </p:nvPicPr>
        <p:blipFill>
          <a:blip r:embed="rId3">
            <a:alphaModFix/>
          </a:blip>
          <a:stretch>
            <a:fillRect/>
          </a:stretch>
        </p:blipFill>
        <p:spPr>
          <a:xfrm>
            <a:off x="1109188" y="3937425"/>
            <a:ext cx="4339775" cy="1048225"/>
          </a:xfrm>
          <a:prstGeom prst="rect">
            <a:avLst/>
          </a:prstGeom>
          <a:noFill/>
          <a:ln>
            <a:noFill/>
          </a:ln>
        </p:spPr>
      </p:pic>
      <p:sp>
        <p:nvSpPr>
          <p:cNvPr id="564" name="Google Shape;564;p51"/>
          <p:cNvSpPr txBox="1"/>
          <p:nvPr>
            <p:ph idx="1" type="subTitle"/>
          </p:nvPr>
        </p:nvSpPr>
        <p:spPr>
          <a:xfrm flipH="1">
            <a:off x="345975" y="894900"/>
            <a:ext cx="4917900" cy="2982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800"/>
              <a:t>First we calculated the percentages that ended in death, then we calculated a likelihood table to determine the individual percentage of death based on specific feature. Lastly, we used a naive-bayes model to create an angorthim that would </a:t>
            </a:r>
            <a:r>
              <a:rPr lang="en" sz="1800"/>
              <a:t>predict the possibility of death based on the input of these specific features such as; lab confirmed case, sex, age, race, hospitalization, ICU, and underlying conditions.</a:t>
            </a:r>
            <a:endParaRPr sz="1800"/>
          </a:p>
          <a:p>
            <a:pPr indent="0" lvl="0" marL="457200" rtl="0" algn="ctr">
              <a:spcBef>
                <a:spcPts val="0"/>
              </a:spcBef>
              <a:spcAft>
                <a:spcPts val="0"/>
              </a:spcAft>
              <a:buNone/>
            </a:pPr>
            <a:r>
              <a:t/>
            </a:r>
            <a:endParaRPr sz="1800"/>
          </a:p>
        </p:txBody>
      </p:sp>
      <p:pic>
        <p:nvPicPr>
          <p:cNvPr id="565" name="Google Shape;565;p51"/>
          <p:cNvPicPr preferRelativeResize="0"/>
          <p:nvPr/>
        </p:nvPicPr>
        <p:blipFill>
          <a:blip r:embed="rId4">
            <a:alphaModFix/>
          </a:blip>
          <a:stretch>
            <a:fillRect/>
          </a:stretch>
        </p:blipFill>
        <p:spPr>
          <a:xfrm>
            <a:off x="5505126" y="794550"/>
            <a:ext cx="3566175" cy="3982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52"/>
          <p:cNvSpPr txBox="1"/>
          <p:nvPr>
            <p:ph idx="6" type="title"/>
          </p:nvPr>
        </p:nvSpPr>
        <p:spPr>
          <a:xfrm>
            <a:off x="579600" y="125550"/>
            <a:ext cx="78444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K-Means</a:t>
            </a:r>
            <a:endParaRPr/>
          </a:p>
        </p:txBody>
      </p:sp>
      <p:sp>
        <p:nvSpPr>
          <p:cNvPr id="571" name="Google Shape;571;p52"/>
          <p:cNvSpPr txBox="1"/>
          <p:nvPr>
            <p:ph idx="1" type="subTitle"/>
          </p:nvPr>
        </p:nvSpPr>
        <p:spPr>
          <a:xfrm flipH="1">
            <a:off x="720000" y="924750"/>
            <a:ext cx="7704000" cy="2982600"/>
          </a:xfrm>
          <a:prstGeom prst="rect">
            <a:avLst/>
          </a:prstGeom>
        </p:spPr>
        <p:txBody>
          <a:bodyPr anchorCtr="0" anchor="t" bIns="91425" lIns="91425" spcFirstLastPara="1" rIns="91425" wrap="square" tIns="0">
            <a:noAutofit/>
          </a:bodyPr>
          <a:lstStyle/>
          <a:p>
            <a:pPr indent="-342900" lvl="0" marL="457200" rtl="0" algn="l">
              <a:spcBef>
                <a:spcPts val="0"/>
              </a:spcBef>
              <a:spcAft>
                <a:spcPts val="0"/>
              </a:spcAft>
              <a:buSzPts val="1800"/>
              <a:buChar char="●"/>
            </a:pPr>
            <a:r>
              <a:rPr lang="en" sz="1800"/>
              <a:t>First we took the </a:t>
            </a:r>
            <a:r>
              <a:rPr lang="en" sz="1800"/>
              <a:t>earliest</a:t>
            </a:r>
            <a:r>
              <a:rPr lang="en" sz="1800"/>
              <a:t> report column and changed it from dates to ints, then we used sklearn’s k-means model and Principle Component Analysis (PCA) estimator to help us plot the centroid locations. The </a:t>
            </a:r>
            <a:r>
              <a:rPr lang="en" sz="1800"/>
              <a:t>columns</a:t>
            </a:r>
            <a:r>
              <a:rPr lang="en" sz="1800"/>
              <a:t> that we plotted were the </a:t>
            </a:r>
            <a:r>
              <a:rPr lang="en" sz="1800"/>
              <a:t>earliest</a:t>
            </a:r>
            <a:r>
              <a:rPr lang="en" sz="1800"/>
              <a:t> report column and death column. </a:t>
            </a:r>
            <a:endParaRPr sz="1800"/>
          </a:p>
          <a:p>
            <a:pPr indent="0" lvl="0" marL="457200" rtl="0" algn="ctr">
              <a:spcBef>
                <a:spcPts val="0"/>
              </a:spcBef>
              <a:spcAft>
                <a:spcPts val="0"/>
              </a:spcAft>
              <a:buNone/>
            </a:pPr>
            <a:r>
              <a:t/>
            </a:r>
            <a:endParaRPr sz="1800"/>
          </a:p>
        </p:txBody>
      </p:sp>
      <p:pic>
        <p:nvPicPr>
          <p:cNvPr id="572" name="Google Shape;572;p52"/>
          <p:cNvPicPr preferRelativeResize="0"/>
          <p:nvPr/>
        </p:nvPicPr>
        <p:blipFill>
          <a:blip r:embed="rId3">
            <a:alphaModFix/>
          </a:blip>
          <a:stretch>
            <a:fillRect/>
          </a:stretch>
        </p:blipFill>
        <p:spPr>
          <a:xfrm>
            <a:off x="1314150" y="2513575"/>
            <a:ext cx="6375301" cy="2309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53"/>
          <p:cNvSpPr txBox="1"/>
          <p:nvPr>
            <p:ph idx="6" type="title"/>
          </p:nvPr>
        </p:nvSpPr>
        <p:spPr>
          <a:xfrm>
            <a:off x="579600" y="125550"/>
            <a:ext cx="78444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k-Nearest Neighbors</a:t>
            </a:r>
            <a:endParaRPr/>
          </a:p>
        </p:txBody>
      </p:sp>
      <p:sp>
        <p:nvSpPr>
          <p:cNvPr id="578" name="Google Shape;578;p53"/>
          <p:cNvSpPr txBox="1"/>
          <p:nvPr>
            <p:ph idx="1" type="subTitle"/>
          </p:nvPr>
        </p:nvSpPr>
        <p:spPr>
          <a:xfrm flipH="1">
            <a:off x="720000" y="924750"/>
            <a:ext cx="7704000" cy="2982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800"/>
              <a:t>F</a:t>
            </a:r>
            <a:r>
              <a:rPr lang="en" sz="1800"/>
              <a:t>irst we took the earliest report column and changed it from dates to ints, and changed the deaths column to a binary value (0,1), then we selected the training set and testing set, then we did preprocessing using sklearn’s standardscaler. Then we used the sklearn’s k-neighbors classifier to test the predicted data. Lastly. to determine the results of the tests we made a confusion matrix and called classification_report.</a:t>
            </a:r>
            <a:endParaRPr sz="1800"/>
          </a:p>
          <a:p>
            <a:pPr indent="0" lvl="0" marL="457200" rtl="0" algn="ctr">
              <a:spcBef>
                <a:spcPts val="0"/>
              </a:spcBef>
              <a:spcAft>
                <a:spcPts val="0"/>
              </a:spcAft>
              <a:buNone/>
            </a:pPr>
            <a:r>
              <a:t/>
            </a:r>
            <a:endParaRPr sz="1800"/>
          </a:p>
        </p:txBody>
      </p:sp>
      <p:pic>
        <p:nvPicPr>
          <p:cNvPr id="579" name="Google Shape;579;p53"/>
          <p:cNvPicPr preferRelativeResize="0"/>
          <p:nvPr/>
        </p:nvPicPr>
        <p:blipFill>
          <a:blip r:embed="rId3">
            <a:alphaModFix/>
          </a:blip>
          <a:stretch>
            <a:fillRect/>
          </a:stretch>
        </p:blipFill>
        <p:spPr>
          <a:xfrm>
            <a:off x="2346600" y="3228100"/>
            <a:ext cx="4231399" cy="1372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54"/>
          <p:cNvSpPr txBox="1"/>
          <p:nvPr>
            <p:ph idx="6" type="title"/>
          </p:nvPr>
        </p:nvSpPr>
        <p:spPr>
          <a:xfrm>
            <a:off x="579600" y="125550"/>
            <a:ext cx="78444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Spectral Clustering</a:t>
            </a:r>
            <a:endParaRPr/>
          </a:p>
        </p:txBody>
      </p:sp>
      <p:sp>
        <p:nvSpPr>
          <p:cNvPr id="585" name="Google Shape;585;p54"/>
          <p:cNvSpPr txBox="1"/>
          <p:nvPr>
            <p:ph idx="1" type="subTitle"/>
          </p:nvPr>
        </p:nvSpPr>
        <p:spPr>
          <a:xfrm flipH="1">
            <a:off x="579700" y="924750"/>
            <a:ext cx="4226400" cy="41418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800"/>
              <a:t>First we took the earliest report column and changed it from dates to ints, and changed the deaths column to a binary value (0,1), then we imported numpy in order to change our dataframe into more friendly arrays. With these arrays we used sklearning spectral clustering to fit our data. Unfortunately our dataset was too large to work with the spectral clustering model, and even with a minimal amount of clusters the jupyter notebook would not complete and die.</a:t>
            </a:r>
            <a:endParaRPr sz="1800"/>
          </a:p>
          <a:p>
            <a:pPr indent="0" lvl="0" marL="457200" rtl="0" algn="ctr">
              <a:spcBef>
                <a:spcPts val="0"/>
              </a:spcBef>
              <a:spcAft>
                <a:spcPts val="0"/>
              </a:spcAft>
              <a:buNone/>
            </a:pPr>
            <a:r>
              <a:t/>
            </a:r>
            <a:endParaRPr sz="1800"/>
          </a:p>
        </p:txBody>
      </p:sp>
      <p:pic>
        <p:nvPicPr>
          <p:cNvPr id="586" name="Google Shape;586;p54"/>
          <p:cNvPicPr preferRelativeResize="0"/>
          <p:nvPr/>
        </p:nvPicPr>
        <p:blipFill>
          <a:blip r:embed="rId3">
            <a:alphaModFix/>
          </a:blip>
          <a:stretch>
            <a:fillRect/>
          </a:stretch>
        </p:blipFill>
        <p:spPr>
          <a:xfrm>
            <a:off x="4914752" y="924750"/>
            <a:ext cx="4109176" cy="4141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55"/>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a:t>Analysis</a:t>
            </a:r>
            <a:r>
              <a:rPr lang="en"/>
              <a:t> / Conclusion</a:t>
            </a:r>
            <a:endParaRPr/>
          </a:p>
        </p:txBody>
      </p:sp>
      <p:sp>
        <p:nvSpPr>
          <p:cNvPr id="592" name="Google Shape;592;p55"/>
          <p:cNvSpPr txBox="1"/>
          <p:nvPr>
            <p:ph idx="2" type="title"/>
          </p:nvPr>
        </p:nvSpPr>
        <p:spPr>
          <a:xfrm>
            <a:off x="454800" y="2150850"/>
            <a:ext cx="8425200" cy="4896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8"/>
          <p:cNvSpPr txBox="1"/>
          <p:nvPr>
            <p:ph idx="1" type="body"/>
          </p:nvPr>
        </p:nvSpPr>
        <p:spPr>
          <a:xfrm>
            <a:off x="180300" y="1691250"/>
            <a:ext cx="3942000" cy="318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COVID-19:</a:t>
            </a:r>
            <a:endParaRPr sz="1500"/>
          </a:p>
          <a:p>
            <a:pPr indent="-323850" lvl="0" marL="457200" rtl="0" algn="l">
              <a:spcBef>
                <a:spcPts val="0"/>
              </a:spcBef>
              <a:spcAft>
                <a:spcPts val="0"/>
              </a:spcAft>
              <a:buSzPts val="1500"/>
              <a:buChar char="●"/>
            </a:pPr>
            <a:r>
              <a:rPr lang="en" sz="1500"/>
              <a:t>Is an infectious disease started back in December 12, 2019</a:t>
            </a:r>
            <a:endParaRPr sz="1500"/>
          </a:p>
          <a:p>
            <a:pPr indent="-323850" lvl="0" marL="457200" rtl="0" algn="l">
              <a:spcBef>
                <a:spcPts val="0"/>
              </a:spcBef>
              <a:spcAft>
                <a:spcPts val="0"/>
              </a:spcAft>
              <a:buSzPts val="1500"/>
              <a:buChar char="●"/>
            </a:pPr>
            <a:r>
              <a:rPr lang="en" sz="1500"/>
              <a:t>The  CDC has a database that stores all covid-19 cases. (US)</a:t>
            </a:r>
            <a:endParaRPr sz="1500"/>
          </a:p>
          <a:p>
            <a:pPr indent="0" lvl="0" marL="0" rtl="0" algn="l">
              <a:spcBef>
                <a:spcPts val="0"/>
              </a:spcBef>
              <a:spcAft>
                <a:spcPts val="0"/>
              </a:spcAft>
              <a:buNone/>
            </a:pPr>
            <a:r>
              <a:rPr lang="en" sz="1500"/>
              <a:t>Data:</a:t>
            </a:r>
            <a:endParaRPr sz="1500"/>
          </a:p>
          <a:p>
            <a:pPr indent="-330200" lvl="0" marL="457200" rtl="0" algn="l">
              <a:spcBef>
                <a:spcPts val="0"/>
              </a:spcBef>
              <a:spcAft>
                <a:spcPts val="0"/>
              </a:spcAft>
              <a:buSzPts val="1600"/>
              <a:buChar char="●"/>
            </a:pPr>
            <a:r>
              <a:rPr lang="en"/>
              <a:t>Clean and Visualize data by different distributions and predict the outcome by different data algorithms.</a:t>
            </a:r>
            <a:endParaRPr/>
          </a:p>
          <a:p>
            <a:pPr indent="0" lvl="0" marL="0" rtl="0" algn="l">
              <a:spcBef>
                <a:spcPts val="0"/>
              </a:spcBef>
              <a:spcAft>
                <a:spcPts val="0"/>
              </a:spcAft>
              <a:buNone/>
            </a:pPr>
            <a:r>
              <a:rPr lang="en"/>
              <a:t>Algorithms:</a:t>
            </a:r>
            <a:endParaRPr/>
          </a:p>
          <a:p>
            <a:pPr indent="-330200" lvl="0" marL="457200" rtl="0" algn="l">
              <a:spcBef>
                <a:spcPts val="0"/>
              </a:spcBef>
              <a:spcAft>
                <a:spcPts val="0"/>
              </a:spcAft>
              <a:buSzPts val="1600"/>
              <a:buChar char="●"/>
            </a:pPr>
            <a:r>
              <a:rPr lang="en"/>
              <a:t>Using Naive Bayes, K-Means, kNN and Spectral Clustering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4" name="Google Shape;414;p38"/>
          <p:cNvSpPr txBox="1"/>
          <p:nvPr>
            <p:ph type="title"/>
          </p:nvPr>
        </p:nvSpPr>
        <p:spPr>
          <a:xfrm>
            <a:off x="561000" y="1022250"/>
            <a:ext cx="3561300" cy="66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solidFill>
                <a:schemeClr val="dk2"/>
              </a:solidFill>
            </a:endParaRPr>
          </a:p>
        </p:txBody>
      </p:sp>
      <p:pic>
        <p:nvPicPr>
          <p:cNvPr id="415" name="Google Shape;415;p38"/>
          <p:cNvPicPr preferRelativeResize="0"/>
          <p:nvPr/>
        </p:nvPicPr>
        <p:blipFill>
          <a:blip r:embed="rId3">
            <a:alphaModFix/>
          </a:blip>
          <a:stretch>
            <a:fillRect/>
          </a:stretch>
        </p:blipFill>
        <p:spPr>
          <a:xfrm>
            <a:off x="4864175" y="1503375"/>
            <a:ext cx="3941898" cy="2883275"/>
          </a:xfrm>
          <a:prstGeom prst="rect">
            <a:avLst/>
          </a:prstGeom>
          <a:noFill/>
          <a:ln>
            <a:noFill/>
          </a:ln>
        </p:spPr>
      </p:pic>
      <p:sp>
        <p:nvSpPr>
          <p:cNvPr id="416" name="Google Shape;416;p38"/>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56"/>
          <p:cNvSpPr txBox="1"/>
          <p:nvPr>
            <p:ph idx="1" type="subTitle"/>
          </p:nvPr>
        </p:nvSpPr>
        <p:spPr>
          <a:xfrm flipH="1">
            <a:off x="6066825" y="1603800"/>
            <a:ext cx="2160000" cy="4305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Given the date of someone contracting covid, there is a low </a:t>
            </a:r>
            <a:r>
              <a:rPr lang="en"/>
              <a:t>probability</a:t>
            </a:r>
            <a:r>
              <a:rPr lang="en"/>
              <a:t> that death can be predicted. On the other hand, the kNN model had a high </a:t>
            </a:r>
            <a:r>
              <a:rPr lang="en"/>
              <a:t>accuracy</a:t>
            </a:r>
            <a:r>
              <a:rPr lang="en"/>
              <a:t> of predicting non-deaths.</a:t>
            </a:r>
            <a:endParaRPr/>
          </a:p>
        </p:txBody>
      </p:sp>
      <p:sp>
        <p:nvSpPr>
          <p:cNvPr id="598" name="Google Shape;598;p56"/>
          <p:cNvSpPr txBox="1"/>
          <p:nvPr>
            <p:ph idx="2" type="ctrTitle"/>
          </p:nvPr>
        </p:nvSpPr>
        <p:spPr>
          <a:xfrm flipH="1">
            <a:off x="944000" y="1146000"/>
            <a:ext cx="21600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Naive-Bayes</a:t>
            </a:r>
            <a:endParaRPr/>
          </a:p>
        </p:txBody>
      </p:sp>
      <p:sp>
        <p:nvSpPr>
          <p:cNvPr id="599" name="Google Shape;599;p56"/>
          <p:cNvSpPr txBox="1"/>
          <p:nvPr>
            <p:ph idx="3" type="subTitle"/>
          </p:nvPr>
        </p:nvSpPr>
        <p:spPr>
          <a:xfrm flipH="1">
            <a:off x="780050" y="1603800"/>
            <a:ext cx="2322600" cy="4305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The Naive-Bayes model provided us with an accurate algorithm to predict likelihood of death based on select features. According to our demographic, there is a high </a:t>
            </a:r>
            <a:r>
              <a:rPr lang="en"/>
              <a:t>probability that we would not die.</a:t>
            </a:r>
            <a:r>
              <a:rPr lang="en"/>
              <a:t> </a:t>
            </a:r>
            <a:endParaRPr/>
          </a:p>
        </p:txBody>
      </p:sp>
      <p:sp>
        <p:nvSpPr>
          <p:cNvPr id="600" name="Google Shape;600;p56"/>
          <p:cNvSpPr txBox="1"/>
          <p:nvPr>
            <p:ph idx="5" type="subTitle"/>
          </p:nvPr>
        </p:nvSpPr>
        <p:spPr>
          <a:xfrm flipH="1">
            <a:off x="3445201" y="1603800"/>
            <a:ext cx="2353500" cy="4305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The K-Means model showed an accurate distribution of peak covid transmission time periods. While deaths increased in peak periods, the proportionality of deaths to not deaths stay consistent regardless of peak times.</a:t>
            </a:r>
            <a:endParaRPr/>
          </a:p>
        </p:txBody>
      </p:sp>
      <p:sp>
        <p:nvSpPr>
          <p:cNvPr id="601" name="Google Shape;601;p56"/>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Analyzation</a:t>
            </a:r>
            <a:r>
              <a:rPr lang="en"/>
              <a:t> of Data</a:t>
            </a:r>
            <a:endParaRPr/>
          </a:p>
        </p:txBody>
      </p:sp>
      <p:sp>
        <p:nvSpPr>
          <p:cNvPr id="602" name="Google Shape;602;p56"/>
          <p:cNvSpPr txBox="1"/>
          <p:nvPr>
            <p:ph idx="7" type="ctrTitle"/>
          </p:nvPr>
        </p:nvSpPr>
        <p:spPr>
          <a:xfrm flipH="1">
            <a:off x="3539787" y="1146004"/>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K-Means</a:t>
            </a:r>
            <a:endParaRPr/>
          </a:p>
        </p:txBody>
      </p:sp>
      <p:sp>
        <p:nvSpPr>
          <p:cNvPr id="603" name="Google Shape;603;p56"/>
          <p:cNvSpPr txBox="1"/>
          <p:nvPr>
            <p:ph idx="8" type="ctrTitle"/>
          </p:nvPr>
        </p:nvSpPr>
        <p:spPr>
          <a:xfrm flipH="1">
            <a:off x="6041962" y="1146004"/>
            <a:ext cx="2066400" cy="4305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kNN</a:t>
            </a:r>
            <a:endParaRPr/>
          </a:p>
        </p:txBody>
      </p:sp>
      <p:sp>
        <p:nvSpPr>
          <p:cNvPr id="604" name="Google Shape;604;p56"/>
          <p:cNvSpPr txBox="1"/>
          <p:nvPr>
            <p:ph idx="7" type="ctrTitle"/>
          </p:nvPr>
        </p:nvSpPr>
        <p:spPr>
          <a:xfrm flipH="1">
            <a:off x="866025" y="3931798"/>
            <a:ext cx="2066400" cy="669000"/>
          </a:xfrm>
          <a:prstGeom prst="rect">
            <a:avLst/>
          </a:prstGeom>
        </p:spPr>
        <p:txBody>
          <a:bodyPr anchorCtr="0" anchor="b" bIns="0" lIns="91425" spcFirstLastPara="1" rIns="91425" wrap="square" tIns="91425">
            <a:noAutofit/>
          </a:bodyPr>
          <a:lstStyle/>
          <a:p>
            <a:pPr indent="0" lvl="0" marL="0" rtl="0" algn="ctr">
              <a:spcBef>
                <a:spcPts val="0"/>
              </a:spcBef>
              <a:spcAft>
                <a:spcPts val="0"/>
              </a:spcAft>
              <a:buNone/>
            </a:pPr>
            <a:r>
              <a:rPr lang="en"/>
              <a:t>Spectral</a:t>
            </a:r>
            <a:r>
              <a:rPr lang="en"/>
              <a:t> </a:t>
            </a:r>
            <a:endParaRPr/>
          </a:p>
          <a:p>
            <a:pPr indent="0" lvl="0" marL="0" rtl="0" algn="ctr">
              <a:spcBef>
                <a:spcPts val="0"/>
              </a:spcBef>
              <a:spcAft>
                <a:spcPts val="0"/>
              </a:spcAft>
              <a:buNone/>
            </a:pPr>
            <a:r>
              <a:rPr lang="en"/>
              <a:t>Clustering</a:t>
            </a:r>
            <a:endParaRPr/>
          </a:p>
        </p:txBody>
      </p:sp>
      <p:sp>
        <p:nvSpPr>
          <p:cNvPr id="605" name="Google Shape;605;p56"/>
          <p:cNvSpPr txBox="1"/>
          <p:nvPr>
            <p:ph idx="5" type="subTitle"/>
          </p:nvPr>
        </p:nvSpPr>
        <p:spPr>
          <a:xfrm flipH="1">
            <a:off x="3395350" y="3903850"/>
            <a:ext cx="4713000" cy="9900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a:t>Unfortunately, our dataset was too large to </a:t>
            </a:r>
            <a:r>
              <a:rPr lang="en"/>
              <a:t>accommodate</a:t>
            </a:r>
            <a:r>
              <a:rPr lang="en"/>
              <a:t> </a:t>
            </a:r>
            <a:r>
              <a:rPr lang="en"/>
              <a:t>spectral</a:t>
            </a:r>
            <a:r>
              <a:rPr lang="en"/>
              <a:t> </a:t>
            </a:r>
            <a:r>
              <a:rPr lang="en"/>
              <a:t>clustering</a:t>
            </a:r>
            <a:r>
              <a:rPr lang="en"/>
              <a:t> given the </a:t>
            </a:r>
            <a:r>
              <a:rPr lang="en"/>
              <a:t>constraints</a:t>
            </a:r>
            <a:r>
              <a:rPr lang="en"/>
              <a:t> of our environments.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7"/>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Comparison</a:t>
            </a:r>
            <a:endParaRPr/>
          </a:p>
        </p:txBody>
      </p:sp>
      <p:sp>
        <p:nvSpPr>
          <p:cNvPr id="611" name="Google Shape;611;p57"/>
          <p:cNvSpPr txBox="1"/>
          <p:nvPr>
            <p:ph idx="1" type="subTitle"/>
          </p:nvPr>
        </p:nvSpPr>
        <p:spPr>
          <a:xfrm flipH="1">
            <a:off x="720000" y="1132375"/>
            <a:ext cx="7704000" cy="3294000"/>
          </a:xfrm>
          <a:prstGeom prst="rect">
            <a:avLst/>
          </a:prstGeom>
        </p:spPr>
        <p:txBody>
          <a:bodyPr anchorCtr="0" anchor="t" bIns="91425" lIns="91425" spcFirstLastPara="1" rIns="91425" wrap="square" tIns="0">
            <a:noAutofit/>
          </a:bodyPr>
          <a:lstStyle/>
          <a:p>
            <a:pPr indent="-349250" lvl="0" marL="457200" rtl="0" algn="l">
              <a:spcBef>
                <a:spcPts val="0"/>
              </a:spcBef>
              <a:spcAft>
                <a:spcPts val="0"/>
              </a:spcAft>
              <a:buSzPts val="1900"/>
              <a:buChar char="●"/>
            </a:pPr>
            <a:r>
              <a:rPr lang="en" sz="1900"/>
              <a:t>Both the Naive-Bayes and kNN models struggled to classify instances where death </a:t>
            </a:r>
            <a:r>
              <a:rPr lang="en" sz="1900"/>
              <a:t>occurred</a:t>
            </a:r>
            <a:r>
              <a:rPr lang="en" sz="1900"/>
              <a:t>. However they were both highly accurate in predicting instances of non-deaths. The Naive-Bayes did allow for more specification then the kNN model. </a:t>
            </a:r>
            <a:endParaRPr sz="1900"/>
          </a:p>
          <a:p>
            <a:pPr indent="-349250" lvl="0" marL="457200" rtl="0" algn="l">
              <a:spcBef>
                <a:spcPts val="0"/>
              </a:spcBef>
              <a:spcAft>
                <a:spcPts val="0"/>
              </a:spcAft>
              <a:buSzPts val="1900"/>
              <a:buChar char="●"/>
            </a:pPr>
            <a:r>
              <a:rPr lang="en" sz="1900"/>
              <a:t>The K-means model worked well to cluster our data into three clustoids, but still struggled to classify deaths similarly to the kNN model.</a:t>
            </a:r>
            <a:endParaRPr sz="1900"/>
          </a:p>
          <a:p>
            <a:pPr indent="-349250" lvl="0" marL="457200" rtl="0" algn="l">
              <a:spcBef>
                <a:spcPts val="0"/>
              </a:spcBef>
              <a:spcAft>
                <a:spcPts val="0"/>
              </a:spcAft>
              <a:buSzPts val="1900"/>
              <a:buChar char="●"/>
            </a:pPr>
            <a:r>
              <a:rPr lang="en" sz="1900"/>
              <a:t>Project Specification- 70:30</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a:t>
            </a:r>
            <a:endParaRPr/>
          </a:p>
        </p:txBody>
      </p:sp>
      <p:sp>
        <p:nvSpPr>
          <p:cNvPr id="617" name="Google Shape;617;p58"/>
          <p:cNvSpPr txBox="1"/>
          <p:nvPr>
            <p:ph idx="1" type="subTitle"/>
          </p:nvPr>
        </p:nvSpPr>
        <p:spPr>
          <a:xfrm flipH="1">
            <a:off x="374525" y="1617100"/>
            <a:ext cx="8506500" cy="103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[1] </a:t>
            </a:r>
            <a:r>
              <a:rPr lang="en" u="sng">
                <a:solidFill>
                  <a:schemeClr val="hlink"/>
                </a:solidFill>
                <a:hlinkClick r:id="rId3"/>
              </a:rPr>
              <a:t>https://data.cdc.gov/Case-Surveillance/COVID-19-Case-Surveillance-Public-Use-Data/vbim-akqf</a:t>
            </a:r>
            <a:endParaRPr/>
          </a:p>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9"/>
          <p:cNvSpPr txBox="1"/>
          <p:nvPr>
            <p:ph type="title"/>
          </p:nvPr>
        </p:nvSpPr>
        <p:spPr>
          <a:xfrm>
            <a:off x="528050" y="1437900"/>
            <a:ext cx="8520600" cy="1382700"/>
          </a:xfrm>
          <a:prstGeom prst="rect">
            <a:avLst/>
          </a:prstGeom>
        </p:spPr>
        <p:txBody>
          <a:bodyPr anchorCtr="0" anchor="b" bIns="0" lIns="91425" spcFirstLastPara="1" rIns="91425" wrap="square" tIns="0">
            <a:noAutofit/>
          </a:bodyPr>
          <a:lstStyle/>
          <a:p>
            <a:pPr indent="0" lvl="0" marL="0" rtl="0" algn="ctr">
              <a:spcBef>
                <a:spcPts val="0"/>
              </a:spcBef>
              <a:spcAft>
                <a:spcPts val="0"/>
              </a:spcAft>
              <a:buNone/>
            </a:pPr>
            <a:r>
              <a:rPr lang="en" sz="3600">
                <a:latin typeface="Raleway"/>
                <a:ea typeface="Raleway"/>
                <a:cs typeface="Raleway"/>
                <a:sym typeface="Raleway"/>
              </a:rPr>
              <a:t>Thanks for listening.</a:t>
            </a:r>
            <a:endParaRPr sz="3600">
              <a:latin typeface="Raleway"/>
              <a:ea typeface="Raleway"/>
              <a:cs typeface="Raleway"/>
              <a:sym typeface="Raleway"/>
            </a:endParaRPr>
          </a:p>
          <a:p>
            <a:pPr indent="0" lvl="0" marL="0" rtl="0" algn="ctr">
              <a:spcBef>
                <a:spcPts val="0"/>
              </a:spcBef>
              <a:spcAft>
                <a:spcPts val="0"/>
              </a:spcAft>
              <a:buNone/>
            </a:pPr>
            <a:r>
              <a:rPr lang="en" sz="3600">
                <a:latin typeface="Raleway"/>
                <a:ea typeface="Raleway"/>
                <a:cs typeface="Raleway"/>
                <a:sym typeface="Raleway"/>
              </a:rPr>
              <a:t>Any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9"/>
          <p:cNvSpPr txBox="1"/>
          <p:nvPr>
            <p:ph idx="1" type="body"/>
          </p:nvPr>
        </p:nvSpPr>
        <p:spPr>
          <a:xfrm>
            <a:off x="4245725" y="1209000"/>
            <a:ext cx="4504500" cy="3305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t/>
            </a:r>
            <a:endParaRPr/>
          </a:p>
          <a:p>
            <a:pPr indent="-330200" lvl="0" marL="457200" rtl="0" algn="l">
              <a:spcBef>
                <a:spcPts val="0"/>
              </a:spcBef>
              <a:spcAft>
                <a:spcPts val="0"/>
              </a:spcAft>
              <a:buSzPts val="1600"/>
              <a:buFont typeface="Raleway SemiBold"/>
              <a:buChar char="●"/>
            </a:pPr>
            <a:r>
              <a:rPr lang="en"/>
              <a:t>Quantitatively compare and contrast spectral clustering with K-means and KNN clustering in order to determine the relationship between peaks of Covid-19 transmission and likelihood of death.</a:t>
            </a:r>
            <a:endParaRPr/>
          </a:p>
          <a:p>
            <a:pPr indent="-330200" lvl="0" marL="457200" rtl="0" algn="l">
              <a:spcBef>
                <a:spcPts val="0"/>
              </a:spcBef>
              <a:spcAft>
                <a:spcPts val="0"/>
              </a:spcAft>
              <a:buSzPts val="1600"/>
              <a:buFont typeface="Raleway SemiBold"/>
              <a:buChar char="●"/>
            </a:pPr>
            <a:r>
              <a:rPr lang="en"/>
              <a:t>Predict the likelihood of death given multiple factors about a patient. </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
        <p:nvSpPr>
          <p:cNvPr id="422" name="Google Shape;422;p39"/>
          <p:cNvSpPr txBox="1"/>
          <p:nvPr>
            <p:ph type="title"/>
          </p:nvPr>
        </p:nvSpPr>
        <p:spPr>
          <a:xfrm>
            <a:off x="4516331" y="540000"/>
            <a:ext cx="3963300" cy="669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Purpose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0"/>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Techniques &amp; Tools</a:t>
            </a:r>
            <a:endParaRPr/>
          </a:p>
          <a:p>
            <a:pPr indent="0" lvl="0" marL="0" rtl="0" algn="ctr">
              <a:spcBef>
                <a:spcPts val="0"/>
              </a:spcBef>
              <a:spcAft>
                <a:spcPts val="0"/>
              </a:spcAft>
              <a:buNone/>
            </a:pPr>
            <a:r>
              <a:t/>
            </a:r>
            <a:endParaRPr/>
          </a:p>
        </p:txBody>
      </p:sp>
      <p:sp>
        <p:nvSpPr>
          <p:cNvPr id="428" name="Google Shape;428;p40"/>
          <p:cNvSpPr/>
          <p:nvPr/>
        </p:nvSpPr>
        <p:spPr>
          <a:xfrm flipH="1">
            <a:off x="7903705" y="1829925"/>
            <a:ext cx="407895" cy="179698"/>
          </a:xfrm>
          <a:custGeom>
            <a:rect b="b" l="l" r="r" t="t"/>
            <a:pathLst>
              <a:path extrusionOk="0" h="2346" w="21766">
                <a:moveTo>
                  <a:pt x="1" y="0"/>
                </a:moveTo>
                <a:lnTo>
                  <a:pt x="1" y="2346"/>
                </a:lnTo>
                <a:lnTo>
                  <a:pt x="21765" y="2346"/>
                </a:lnTo>
                <a:lnTo>
                  <a:pt x="21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0"/>
          <p:cNvSpPr/>
          <p:nvPr/>
        </p:nvSpPr>
        <p:spPr>
          <a:xfrm flipH="1">
            <a:off x="1187626" y="3498350"/>
            <a:ext cx="218403"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40"/>
          <p:cNvSpPr/>
          <p:nvPr/>
        </p:nvSpPr>
        <p:spPr>
          <a:xfrm flipH="1">
            <a:off x="1082114" y="2126750"/>
            <a:ext cx="323913"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40"/>
          <p:cNvSpPr/>
          <p:nvPr/>
        </p:nvSpPr>
        <p:spPr>
          <a:xfrm>
            <a:off x="7737303" y="3498350"/>
            <a:ext cx="407888" cy="179751"/>
          </a:xfrm>
          <a:custGeom>
            <a:rect b="b" l="l" r="r" t="t"/>
            <a:pathLst>
              <a:path extrusionOk="0" h="2347" w="5323">
                <a:moveTo>
                  <a:pt x="1" y="1"/>
                </a:moveTo>
                <a:lnTo>
                  <a:pt x="1" y="2346"/>
                </a:lnTo>
                <a:lnTo>
                  <a:pt x="5323" y="2346"/>
                </a:lnTo>
                <a:lnTo>
                  <a:pt x="532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40"/>
          <p:cNvSpPr/>
          <p:nvPr/>
        </p:nvSpPr>
        <p:spPr>
          <a:xfrm flipH="1">
            <a:off x="7734270" y="2126750"/>
            <a:ext cx="218409"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0"/>
          <p:cNvSpPr/>
          <p:nvPr/>
        </p:nvSpPr>
        <p:spPr>
          <a:xfrm flipH="1">
            <a:off x="6370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0"/>
          <p:cNvSpPr/>
          <p:nvPr/>
        </p:nvSpPr>
        <p:spPr>
          <a:xfrm flipH="1" rot="-5400000">
            <a:off x="1333500" y="18299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0"/>
          <p:cNvSpPr txBox="1"/>
          <p:nvPr>
            <p:ph type="ctrTitle"/>
          </p:nvPr>
        </p:nvSpPr>
        <p:spPr>
          <a:xfrm flipH="1">
            <a:off x="4710933" y="1531313"/>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K-Means</a:t>
            </a:r>
            <a:endParaRPr/>
          </a:p>
        </p:txBody>
      </p:sp>
      <p:sp>
        <p:nvSpPr>
          <p:cNvPr id="436" name="Google Shape;436;p40"/>
          <p:cNvSpPr txBox="1"/>
          <p:nvPr>
            <p:ph idx="2" type="ctrTitle"/>
          </p:nvPr>
        </p:nvSpPr>
        <p:spPr>
          <a:xfrm flipH="1">
            <a:off x="2243300" y="1531327"/>
            <a:ext cx="2163900" cy="3567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Naive Bayes</a:t>
            </a:r>
            <a:r>
              <a:rPr lang="en"/>
              <a:t>        </a:t>
            </a:r>
            <a:endParaRPr/>
          </a:p>
        </p:txBody>
      </p:sp>
      <p:sp>
        <p:nvSpPr>
          <p:cNvPr id="437" name="Google Shape;437;p40"/>
          <p:cNvSpPr txBox="1"/>
          <p:nvPr>
            <p:ph idx="1" type="subTitle"/>
          </p:nvPr>
        </p:nvSpPr>
        <p:spPr>
          <a:xfrm flipH="1">
            <a:off x="4728375" y="1923295"/>
            <a:ext cx="2163900" cy="5823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200"/>
              <a:t>Analyzes unlabeled samples and attempts to place in related clusters. The variable k represents the number of clusters imposed on the data.</a:t>
            </a:r>
            <a:endParaRPr sz="1200"/>
          </a:p>
          <a:p>
            <a:pPr indent="0" lvl="0" marL="0" rtl="0" algn="r">
              <a:spcBef>
                <a:spcPts val="0"/>
              </a:spcBef>
              <a:spcAft>
                <a:spcPts val="0"/>
              </a:spcAft>
              <a:buNone/>
            </a:pPr>
            <a:r>
              <a:t/>
            </a:r>
            <a:endParaRPr/>
          </a:p>
        </p:txBody>
      </p:sp>
      <p:sp>
        <p:nvSpPr>
          <p:cNvPr id="438" name="Google Shape;438;p40"/>
          <p:cNvSpPr txBox="1"/>
          <p:nvPr>
            <p:ph idx="3" type="ctrTitle"/>
          </p:nvPr>
        </p:nvSpPr>
        <p:spPr>
          <a:xfrm flipH="1">
            <a:off x="2243301" y="3003600"/>
            <a:ext cx="2163900" cy="3567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KNN</a:t>
            </a:r>
            <a:endParaRPr/>
          </a:p>
        </p:txBody>
      </p:sp>
      <p:sp>
        <p:nvSpPr>
          <p:cNvPr id="439" name="Google Shape;439;p40"/>
          <p:cNvSpPr txBox="1"/>
          <p:nvPr>
            <p:ph idx="4" type="subTitle"/>
          </p:nvPr>
        </p:nvSpPr>
        <p:spPr>
          <a:xfrm flipH="1">
            <a:off x="2212475" y="3416700"/>
            <a:ext cx="2650800" cy="1809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200"/>
              <a:t>• </a:t>
            </a:r>
            <a:r>
              <a:rPr lang="en"/>
              <a:t>U</a:t>
            </a:r>
            <a:r>
              <a:rPr lang="en" sz="1200"/>
              <a:t>sed to identify k records in the training dataset that are similar to </a:t>
            </a:r>
            <a:endParaRPr sz="1200"/>
          </a:p>
          <a:p>
            <a:pPr indent="0" lvl="0" marL="0" rtl="0" algn="l">
              <a:spcBef>
                <a:spcPts val="0"/>
              </a:spcBef>
              <a:spcAft>
                <a:spcPts val="0"/>
              </a:spcAft>
              <a:buNone/>
            </a:pPr>
            <a:r>
              <a:rPr lang="en" sz="1200"/>
              <a:t>the new record we intend to classify.</a:t>
            </a:r>
            <a:endParaRPr sz="1200"/>
          </a:p>
          <a:p>
            <a:pPr indent="0" lvl="0" marL="0" rtl="0" algn="l">
              <a:spcBef>
                <a:spcPts val="0"/>
              </a:spcBef>
              <a:spcAft>
                <a:spcPts val="0"/>
              </a:spcAft>
              <a:buNone/>
            </a:pPr>
            <a:r>
              <a:rPr lang="en" sz="1200"/>
              <a:t>• U</a:t>
            </a:r>
            <a:r>
              <a:rPr lang="en" sz="1200"/>
              <a:t>ses the similar records to classify the new record associated to its </a:t>
            </a:r>
            <a:endParaRPr sz="1200"/>
          </a:p>
          <a:p>
            <a:pPr indent="0" lvl="0" marL="0" rtl="0" algn="l">
              <a:spcBef>
                <a:spcPts val="0"/>
              </a:spcBef>
              <a:spcAft>
                <a:spcPts val="0"/>
              </a:spcAft>
              <a:buNone/>
            </a:pPr>
            <a:r>
              <a:rPr lang="en" sz="1200"/>
              <a:t>nearest neighbors.</a:t>
            </a:r>
            <a:endParaRPr sz="1200"/>
          </a:p>
          <a:p>
            <a:pPr indent="0" lvl="0" marL="0" rtl="0" algn="l">
              <a:spcBef>
                <a:spcPts val="0"/>
              </a:spcBef>
              <a:spcAft>
                <a:spcPts val="0"/>
              </a:spcAft>
              <a:buNone/>
            </a:pPr>
            <a:r>
              <a:rPr lang="en" sz="1200"/>
              <a:t>• </a:t>
            </a:r>
            <a:r>
              <a:rPr lang="en" sz="1200"/>
              <a:t>does not make assumptions about the relationship between the class membership and the predictors.</a:t>
            </a:r>
            <a:endParaRPr sz="1200"/>
          </a:p>
          <a:p>
            <a:pPr indent="0" lvl="0" marL="0" rtl="0" algn="l">
              <a:spcBef>
                <a:spcPts val="0"/>
              </a:spcBef>
              <a:spcAft>
                <a:spcPts val="0"/>
              </a:spcAft>
              <a:buNone/>
            </a:pPr>
            <a:r>
              <a:t/>
            </a:r>
            <a:endParaRPr sz="1200"/>
          </a:p>
        </p:txBody>
      </p:sp>
      <p:sp>
        <p:nvSpPr>
          <p:cNvPr id="440" name="Google Shape;440;p40"/>
          <p:cNvSpPr txBox="1"/>
          <p:nvPr>
            <p:ph idx="5" type="ctrTitle"/>
          </p:nvPr>
        </p:nvSpPr>
        <p:spPr>
          <a:xfrm flipH="1">
            <a:off x="4710925" y="2847447"/>
            <a:ext cx="2163900" cy="6690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Spectral</a:t>
            </a:r>
            <a:r>
              <a:rPr lang="en"/>
              <a:t> Clustering</a:t>
            </a:r>
            <a:endParaRPr/>
          </a:p>
        </p:txBody>
      </p:sp>
      <p:sp>
        <p:nvSpPr>
          <p:cNvPr id="441" name="Google Shape;441;p40"/>
          <p:cNvSpPr txBox="1"/>
          <p:nvPr>
            <p:ph idx="6" type="subTitle"/>
          </p:nvPr>
        </p:nvSpPr>
        <p:spPr>
          <a:xfrm flipH="1">
            <a:off x="4887525" y="3585925"/>
            <a:ext cx="2132400" cy="4131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sz="1200"/>
              <a:t>D</a:t>
            </a:r>
            <a:r>
              <a:rPr lang="en" sz="1200"/>
              <a:t>ivides the data points into several groups such that points in the same group are similar and points in different groups are dissimilar to each other.</a:t>
            </a:r>
            <a:endParaRPr sz="1200"/>
          </a:p>
        </p:txBody>
      </p:sp>
      <p:sp>
        <p:nvSpPr>
          <p:cNvPr id="442" name="Google Shape;442;p40"/>
          <p:cNvSpPr/>
          <p:nvPr/>
        </p:nvSpPr>
        <p:spPr>
          <a:xfrm>
            <a:off x="7019925" y="18299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40"/>
          <p:cNvSpPr/>
          <p:nvPr/>
        </p:nvSpPr>
        <p:spPr>
          <a:xfrm flipH="1" rot="10800000">
            <a:off x="1333500" y="3201525"/>
            <a:ext cx="773400" cy="773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40"/>
          <p:cNvSpPr/>
          <p:nvPr/>
        </p:nvSpPr>
        <p:spPr>
          <a:xfrm>
            <a:off x="7935174" y="3200675"/>
            <a:ext cx="471506" cy="179698"/>
          </a:xfrm>
          <a:custGeom>
            <a:rect b="b" l="l" r="r" t="t"/>
            <a:pathLst>
              <a:path extrusionOk="0" h="2346" w="21766">
                <a:moveTo>
                  <a:pt x="1" y="0"/>
                </a:moveTo>
                <a:lnTo>
                  <a:pt x="1" y="2346"/>
                </a:lnTo>
                <a:lnTo>
                  <a:pt x="21765" y="2346"/>
                </a:lnTo>
                <a:lnTo>
                  <a:pt x="217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0"/>
          <p:cNvSpPr/>
          <p:nvPr/>
        </p:nvSpPr>
        <p:spPr>
          <a:xfrm>
            <a:off x="8250834" y="3498349"/>
            <a:ext cx="377605"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0"/>
          <p:cNvSpPr/>
          <p:nvPr/>
        </p:nvSpPr>
        <p:spPr>
          <a:xfrm>
            <a:off x="7949925" y="3796075"/>
            <a:ext cx="300908" cy="178849"/>
          </a:xfrm>
          <a:custGeom>
            <a:rect b="b" l="l" r="r" t="t"/>
            <a:pathLst>
              <a:path extrusionOk="0" h="2335" w="12098">
                <a:moveTo>
                  <a:pt x="1" y="1"/>
                </a:moveTo>
                <a:lnTo>
                  <a:pt x="1" y="2335"/>
                </a:lnTo>
                <a:lnTo>
                  <a:pt x="12098" y="2335"/>
                </a:lnTo>
                <a:lnTo>
                  <a:pt x="120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0"/>
          <p:cNvSpPr/>
          <p:nvPr/>
        </p:nvSpPr>
        <p:spPr>
          <a:xfrm rot="5400000">
            <a:off x="7019925" y="3201525"/>
            <a:ext cx="773400" cy="773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0"/>
          <p:cNvSpPr/>
          <p:nvPr/>
        </p:nvSpPr>
        <p:spPr>
          <a:xfrm flipH="1">
            <a:off x="728536" y="3201525"/>
            <a:ext cx="488864" cy="179698"/>
          </a:xfrm>
          <a:custGeom>
            <a:rect b="b" l="l" r="r" t="t"/>
            <a:pathLst>
              <a:path extrusionOk="0" h="2346" w="21766">
                <a:moveTo>
                  <a:pt x="1" y="0"/>
                </a:moveTo>
                <a:lnTo>
                  <a:pt x="1" y="2346"/>
                </a:lnTo>
                <a:lnTo>
                  <a:pt x="21765" y="2346"/>
                </a:lnTo>
                <a:lnTo>
                  <a:pt x="2176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40"/>
          <p:cNvSpPr/>
          <p:nvPr/>
        </p:nvSpPr>
        <p:spPr>
          <a:xfrm flipH="1">
            <a:off x="514308" y="3498350"/>
            <a:ext cx="570167" cy="179751"/>
          </a:xfrm>
          <a:custGeom>
            <a:rect b="b" l="l" r="r" t="t"/>
            <a:pathLst>
              <a:path extrusionOk="0" h="2347" w="46995">
                <a:moveTo>
                  <a:pt x="0" y="1"/>
                </a:moveTo>
                <a:lnTo>
                  <a:pt x="0" y="2346"/>
                </a:lnTo>
                <a:lnTo>
                  <a:pt x="46994" y="2346"/>
                </a:lnTo>
                <a:lnTo>
                  <a:pt x="4699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40"/>
          <p:cNvSpPr/>
          <p:nvPr/>
        </p:nvSpPr>
        <p:spPr>
          <a:xfrm flipH="1">
            <a:off x="877356" y="3796075"/>
            <a:ext cx="323894" cy="178849"/>
          </a:xfrm>
          <a:custGeom>
            <a:rect b="b" l="l" r="r" t="t"/>
            <a:pathLst>
              <a:path extrusionOk="0" h="2335" w="12098">
                <a:moveTo>
                  <a:pt x="1" y="1"/>
                </a:moveTo>
                <a:lnTo>
                  <a:pt x="1" y="2335"/>
                </a:lnTo>
                <a:lnTo>
                  <a:pt x="12098" y="2335"/>
                </a:lnTo>
                <a:lnTo>
                  <a:pt x="1209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0"/>
          <p:cNvSpPr/>
          <p:nvPr/>
        </p:nvSpPr>
        <p:spPr>
          <a:xfrm flipH="1">
            <a:off x="514360" y="1829925"/>
            <a:ext cx="703042" cy="179698"/>
          </a:xfrm>
          <a:custGeom>
            <a:rect b="b" l="l" r="r" t="t"/>
            <a:pathLst>
              <a:path extrusionOk="0" h="2346" w="21766">
                <a:moveTo>
                  <a:pt x="1" y="0"/>
                </a:moveTo>
                <a:lnTo>
                  <a:pt x="1" y="2346"/>
                </a:lnTo>
                <a:lnTo>
                  <a:pt x="21765" y="2346"/>
                </a:lnTo>
                <a:lnTo>
                  <a:pt x="2176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0"/>
          <p:cNvSpPr/>
          <p:nvPr/>
        </p:nvSpPr>
        <p:spPr>
          <a:xfrm flipH="1">
            <a:off x="783204" y="2127175"/>
            <a:ext cx="178816" cy="179751"/>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40"/>
          <p:cNvSpPr/>
          <p:nvPr/>
        </p:nvSpPr>
        <p:spPr>
          <a:xfrm flipH="1">
            <a:off x="8071052" y="2126750"/>
            <a:ext cx="570173" cy="179751"/>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40"/>
          <p:cNvSpPr/>
          <p:nvPr/>
        </p:nvSpPr>
        <p:spPr>
          <a:xfrm flipH="1">
            <a:off x="7930661" y="2424475"/>
            <a:ext cx="471489" cy="178849"/>
          </a:xfrm>
          <a:custGeom>
            <a:rect b="b" l="l" r="r" t="t"/>
            <a:pathLst>
              <a:path extrusionOk="0" h="2335" w="12098">
                <a:moveTo>
                  <a:pt x="1" y="1"/>
                </a:moveTo>
                <a:lnTo>
                  <a:pt x="1" y="2335"/>
                </a:lnTo>
                <a:lnTo>
                  <a:pt x="12098" y="2335"/>
                </a:lnTo>
                <a:lnTo>
                  <a:pt x="12098"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40"/>
          <p:cNvSpPr txBox="1"/>
          <p:nvPr>
            <p:ph idx="8" type="subTitle"/>
          </p:nvPr>
        </p:nvSpPr>
        <p:spPr>
          <a:xfrm flipH="1">
            <a:off x="2243300" y="1923296"/>
            <a:ext cx="2163900" cy="5823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Used to apply data with categorical predictors and compare probability or the likelihood of an event</a:t>
            </a:r>
            <a:endParaRPr/>
          </a:p>
          <a:p>
            <a:pPr indent="0" lvl="0" marL="0" rtl="0" algn="l">
              <a:spcBef>
                <a:spcPts val="0"/>
              </a:spcBef>
              <a:spcAft>
                <a:spcPts val="0"/>
              </a:spcAft>
              <a:buNone/>
            </a:pPr>
            <a:r>
              <a:t/>
            </a:r>
            <a:endParaRPr/>
          </a:p>
        </p:txBody>
      </p:sp>
      <p:sp>
        <p:nvSpPr>
          <p:cNvPr id="456" name="Google Shape;456;p40"/>
          <p:cNvSpPr/>
          <p:nvPr/>
        </p:nvSpPr>
        <p:spPr>
          <a:xfrm>
            <a:off x="1489597" y="3357804"/>
            <a:ext cx="461206" cy="460842"/>
          </a:xfrm>
          <a:custGeom>
            <a:rect b="b" l="l" r="r" t="t"/>
            <a:pathLst>
              <a:path extrusionOk="0" h="15193" w="15205">
                <a:moveTo>
                  <a:pt x="10109" y="4501"/>
                </a:moveTo>
                <a:cubicBezTo>
                  <a:pt x="10430" y="4501"/>
                  <a:pt x="10692" y="4763"/>
                  <a:pt x="10692" y="5096"/>
                </a:cubicBezTo>
                <a:lnTo>
                  <a:pt x="10692" y="10097"/>
                </a:lnTo>
                <a:cubicBezTo>
                  <a:pt x="10692" y="10418"/>
                  <a:pt x="10430" y="10692"/>
                  <a:pt x="10109" y="10692"/>
                </a:cubicBezTo>
                <a:lnTo>
                  <a:pt x="5096" y="10692"/>
                </a:lnTo>
                <a:cubicBezTo>
                  <a:pt x="4775" y="10692"/>
                  <a:pt x="4513" y="10418"/>
                  <a:pt x="4513" y="10097"/>
                </a:cubicBezTo>
                <a:lnTo>
                  <a:pt x="4513" y="5096"/>
                </a:lnTo>
                <a:cubicBezTo>
                  <a:pt x="4513" y="4763"/>
                  <a:pt x="4775" y="4501"/>
                  <a:pt x="5096" y="4501"/>
                </a:cubicBezTo>
                <a:close/>
                <a:moveTo>
                  <a:pt x="4584" y="1"/>
                </a:moveTo>
                <a:cubicBezTo>
                  <a:pt x="4215" y="1"/>
                  <a:pt x="3918" y="298"/>
                  <a:pt x="3918" y="667"/>
                </a:cubicBezTo>
                <a:lnTo>
                  <a:pt x="3918" y="2001"/>
                </a:lnTo>
                <a:lnTo>
                  <a:pt x="3072" y="2001"/>
                </a:lnTo>
                <a:cubicBezTo>
                  <a:pt x="2477" y="2001"/>
                  <a:pt x="2001" y="2477"/>
                  <a:pt x="2001" y="3060"/>
                </a:cubicBezTo>
                <a:lnTo>
                  <a:pt x="2001" y="3906"/>
                </a:lnTo>
                <a:lnTo>
                  <a:pt x="667" y="3906"/>
                </a:lnTo>
                <a:cubicBezTo>
                  <a:pt x="298" y="3906"/>
                  <a:pt x="1" y="4203"/>
                  <a:pt x="1" y="4573"/>
                </a:cubicBezTo>
                <a:cubicBezTo>
                  <a:pt x="1" y="4942"/>
                  <a:pt x="298" y="5239"/>
                  <a:pt x="667" y="5239"/>
                </a:cubicBezTo>
                <a:lnTo>
                  <a:pt x="2001" y="5239"/>
                </a:lnTo>
                <a:lnTo>
                  <a:pt x="2001" y="6930"/>
                </a:lnTo>
                <a:lnTo>
                  <a:pt x="667" y="6930"/>
                </a:lnTo>
                <a:cubicBezTo>
                  <a:pt x="298" y="6930"/>
                  <a:pt x="1" y="7228"/>
                  <a:pt x="1" y="7597"/>
                </a:cubicBezTo>
                <a:cubicBezTo>
                  <a:pt x="1" y="7966"/>
                  <a:pt x="298" y="8263"/>
                  <a:pt x="667" y="8263"/>
                </a:cubicBezTo>
                <a:lnTo>
                  <a:pt x="2001" y="8263"/>
                </a:lnTo>
                <a:lnTo>
                  <a:pt x="2001" y="9942"/>
                </a:lnTo>
                <a:lnTo>
                  <a:pt x="667" y="9942"/>
                </a:lnTo>
                <a:cubicBezTo>
                  <a:pt x="298" y="9942"/>
                  <a:pt x="1" y="10240"/>
                  <a:pt x="1" y="10609"/>
                </a:cubicBezTo>
                <a:cubicBezTo>
                  <a:pt x="1" y="10978"/>
                  <a:pt x="298" y="11276"/>
                  <a:pt x="667" y="11276"/>
                </a:cubicBezTo>
                <a:lnTo>
                  <a:pt x="2001" y="11276"/>
                </a:lnTo>
                <a:lnTo>
                  <a:pt x="2001" y="12133"/>
                </a:lnTo>
                <a:cubicBezTo>
                  <a:pt x="2001" y="12716"/>
                  <a:pt x="2477" y="13193"/>
                  <a:pt x="3072" y="13193"/>
                </a:cubicBezTo>
                <a:lnTo>
                  <a:pt x="3918" y="13193"/>
                </a:lnTo>
                <a:lnTo>
                  <a:pt x="3918" y="14526"/>
                </a:lnTo>
                <a:cubicBezTo>
                  <a:pt x="3918" y="14895"/>
                  <a:pt x="4215" y="15193"/>
                  <a:pt x="4584" y="15193"/>
                </a:cubicBezTo>
                <a:cubicBezTo>
                  <a:pt x="4954" y="15193"/>
                  <a:pt x="5251" y="14895"/>
                  <a:pt x="5251" y="14526"/>
                </a:cubicBezTo>
                <a:lnTo>
                  <a:pt x="5251" y="13193"/>
                </a:lnTo>
                <a:lnTo>
                  <a:pt x="6930" y="13193"/>
                </a:lnTo>
                <a:lnTo>
                  <a:pt x="6930" y="14526"/>
                </a:lnTo>
                <a:cubicBezTo>
                  <a:pt x="6930" y="14895"/>
                  <a:pt x="7240" y="15193"/>
                  <a:pt x="7597" y="15193"/>
                </a:cubicBezTo>
                <a:cubicBezTo>
                  <a:pt x="7966" y="15193"/>
                  <a:pt x="8264" y="14895"/>
                  <a:pt x="8264" y="14526"/>
                </a:cubicBezTo>
                <a:lnTo>
                  <a:pt x="8264" y="13193"/>
                </a:lnTo>
                <a:lnTo>
                  <a:pt x="9954" y="13193"/>
                </a:lnTo>
                <a:lnTo>
                  <a:pt x="9954" y="14526"/>
                </a:lnTo>
                <a:cubicBezTo>
                  <a:pt x="9954" y="14895"/>
                  <a:pt x="10252" y="15193"/>
                  <a:pt x="10621" y="15193"/>
                </a:cubicBezTo>
                <a:cubicBezTo>
                  <a:pt x="10990" y="15193"/>
                  <a:pt x="11288" y="14895"/>
                  <a:pt x="11288" y="14526"/>
                </a:cubicBezTo>
                <a:lnTo>
                  <a:pt x="11288" y="13193"/>
                </a:lnTo>
                <a:lnTo>
                  <a:pt x="12133" y="13193"/>
                </a:lnTo>
                <a:cubicBezTo>
                  <a:pt x="12728" y="13193"/>
                  <a:pt x="13205" y="12716"/>
                  <a:pt x="13205" y="12133"/>
                </a:cubicBezTo>
                <a:lnTo>
                  <a:pt x="13205" y="11276"/>
                </a:lnTo>
                <a:lnTo>
                  <a:pt x="14538" y="11276"/>
                </a:lnTo>
                <a:cubicBezTo>
                  <a:pt x="14907" y="11276"/>
                  <a:pt x="15205" y="10978"/>
                  <a:pt x="15205" y="10609"/>
                </a:cubicBezTo>
                <a:cubicBezTo>
                  <a:pt x="15205" y="10240"/>
                  <a:pt x="14907" y="9942"/>
                  <a:pt x="14538" y="9942"/>
                </a:cubicBezTo>
                <a:lnTo>
                  <a:pt x="13205" y="9942"/>
                </a:lnTo>
                <a:lnTo>
                  <a:pt x="13205" y="8263"/>
                </a:lnTo>
                <a:lnTo>
                  <a:pt x="14538" y="8263"/>
                </a:lnTo>
                <a:cubicBezTo>
                  <a:pt x="14907" y="8263"/>
                  <a:pt x="15205" y="7966"/>
                  <a:pt x="15205" y="7597"/>
                </a:cubicBezTo>
                <a:cubicBezTo>
                  <a:pt x="15205" y="7228"/>
                  <a:pt x="14907" y="6930"/>
                  <a:pt x="14538" y="6930"/>
                </a:cubicBezTo>
                <a:lnTo>
                  <a:pt x="13205" y="6930"/>
                </a:lnTo>
                <a:lnTo>
                  <a:pt x="13205" y="5239"/>
                </a:lnTo>
                <a:lnTo>
                  <a:pt x="14538" y="5239"/>
                </a:lnTo>
                <a:cubicBezTo>
                  <a:pt x="14907" y="5239"/>
                  <a:pt x="15205" y="4942"/>
                  <a:pt x="15205" y="4573"/>
                </a:cubicBezTo>
                <a:cubicBezTo>
                  <a:pt x="15205" y="4203"/>
                  <a:pt x="14907" y="3906"/>
                  <a:pt x="14538" y="3906"/>
                </a:cubicBezTo>
                <a:lnTo>
                  <a:pt x="13205" y="3906"/>
                </a:lnTo>
                <a:lnTo>
                  <a:pt x="13205" y="3060"/>
                </a:lnTo>
                <a:cubicBezTo>
                  <a:pt x="13205" y="2477"/>
                  <a:pt x="12728" y="2001"/>
                  <a:pt x="12133" y="2001"/>
                </a:cubicBezTo>
                <a:lnTo>
                  <a:pt x="11288" y="2001"/>
                </a:lnTo>
                <a:lnTo>
                  <a:pt x="11288" y="667"/>
                </a:lnTo>
                <a:cubicBezTo>
                  <a:pt x="11288" y="298"/>
                  <a:pt x="10990" y="1"/>
                  <a:pt x="10621" y="1"/>
                </a:cubicBezTo>
                <a:cubicBezTo>
                  <a:pt x="10252" y="1"/>
                  <a:pt x="9954" y="298"/>
                  <a:pt x="9954" y="667"/>
                </a:cubicBezTo>
                <a:lnTo>
                  <a:pt x="9954" y="2001"/>
                </a:lnTo>
                <a:lnTo>
                  <a:pt x="8264" y="2001"/>
                </a:lnTo>
                <a:lnTo>
                  <a:pt x="8264" y="667"/>
                </a:lnTo>
                <a:cubicBezTo>
                  <a:pt x="8264" y="298"/>
                  <a:pt x="7966" y="1"/>
                  <a:pt x="7597" y="1"/>
                </a:cubicBezTo>
                <a:cubicBezTo>
                  <a:pt x="7240" y="1"/>
                  <a:pt x="6930" y="298"/>
                  <a:pt x="6930" y="667"/>
                </a:cubicBezTo>
                <a:lnTo>
                  <a:pt x="6930" y="2001"/>
                </a:lnTo>
                <a:lnTo>
                  <a:pt x="5251" y="2001"/>
                </a:lnTo>
                <a:lnTo>
                  <a:pt x="5251" y="667"/>
                </a:lnTo>
                <a:cubicBezTo>
                  <a:pt x="5251" y="298"/>
                  <a:pt x="4954" y="1"/>
                  <a:pt x="45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40"/>
          <p:cNvGrpSpPr/>
          <p:nvPr/>
        </p:nvGrpSpPr>
        <p:grpSpPr>
          <a:xfrm>
            <a:off x="7178541" y="3360348"/>
            <a:ext cx="456169" cy="455755"/>
            <a:chOff x="858739" y="828453"/>
            <a:chExt cx="456169" cy="455755"/>
          </a:xfrm>
        </p:grpSpPr>
        <p:sp>
          <p:nvSpPr>
            <p:cNvPr id="458" name="Google Shape;458;p40"/>
            <p:cNvSpPr/>
            <p:nvPr/>
          </p:nvSpPr>
          <p:spPr>
            <a:xfrm>
              <a:off x="860893" y="976860"/>
              <a:ext cx="113080" cy="114505"/>
            </a:xfrm>
            <a:custGeom>
              <a:rect b="b" l="l" r="r" t="t"/>
              <a:pathLst>
                <a:path extrusionOk="0" h="3775" w="3728">
                  <a:moveTo>
                    <a:pt x="3728" y="1"/>
                  </a:moveTo>
                  <a:lnTo>
                    <a:pt x="3728" y="1"/>
                  </a:lnTo>
                  <a:cubicBezTo>
                    <a:pt x="1823" y="167"/>
                    <a:pt x="1" y="2525"/>
                    <a:pt x="1" y="2525"/>
                  </a:cubicBezTo>
                  <a:lnTo>
                    <a:pt x="1263" y="3775"/>
                  </a:lnTo>
                  <a:cubicBezTo>
                    <a:pt x="1299" y="3692"/>
                    <a:pt x="1346" y="3596"/>
                    <a:pt x="1406" y="3513"/>
                  </a:cubicBezTo>
                  <a:cubicBezTo>
                    <a:pt x="2549" y="1858"/>
                    <a:pt x="3228" y="786"/>
                    <a:pt x="37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40"/>
            <p:cNvSpPr/>
            <p:nvPr/>
          </p:nvSpPr>
          <p:spPr>
            <a:xfrm>
              <a:off x="1051951" y="1169337"/>
              <a:ext cx="114505" cy="112716"/>
            </a:xfrm>
            <a:custGeom>
              <a:rect b="b" l="l" r="r" t="t"/>
              <a:pathLst>
                <a:path extrusionOk="0" h="3716" w="3775">
                  <a:moveTo>
                    <a:pt x="3775" y="1"/>
                  </a:moveTo>
                  <a:lnTo>
                    <a:pt x="3775" y="1"/>
                  </a:lnTo>
                  <a:cubicBezTo>
                    <a:pt x="2989" y="501"/>
                    <a:pt x="1917" y="1179"/>
                    <a:pt x="262" y="2322"/>
                  </a:cubicBezTo>
                  <a:cubicBezTo>
                    <a:pt x="179" y="2382"/>
                    <a:pt x="84" y="2430"/>
                    <a:pt x="0" y="2465"/>
                  </a:cubicBezTo>
                  <a:lnTo>
                    <a:pt x="1251" y="3715"/>
                  </a:lnTo>
                  <a:cubicBezTo>
                    <a:pt x="1251" y="3715"/>
                    <a:pt x="3608" y="1906"/>
                    <a:pt x="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40"/>
            <p:cNvSpPr/>
            <p:nvPr/>
          </p:nvSpPr>
          <p:spPr>
            <a:xfrm>
              <a:off x="858739" y="1141888"/>
              <a:ext cx="142684" cy="142320"/>
            </a:xfrm>
            <a:custGeom>
              <a:rect b="b" l="l" r="r" t="t"/>
              <a:pathLst>
                <a:path extrusionOk="0" h="4692" w="4704">
                  <a:moveTo>
                    <a:pt x="1894" y="1"/>
                  </a:moveTo>
                  <a:cubicBezTo>
                    <a:pt x="1584" y="215"/>
                    <a:pt x="1322" y="465"/>
                    <a:pt x="1096" y="763"/>
                  </a:cubicBezTo>
                  <a:cubicBezTo>
                    <a:pt x="763" y="1203"/>
                    <a:pt x="513" y="1691"/>
                    <a:pt x="334" y="2215"/>
                  </a:cubicBezTo>
                  <a:cubicBezTo>
                    <a:pt x="143" y="2775"/>
                    <a:pt x="36" y="3358"/>
                    <a:pt x="12" y="3954"/>
                  </a:cubicBezTo>
                  <a:cubicBezTo>
                    <a:pt x="12" y="4037"/>
                    <a:pt x="1" y="4120"/>
                    <a:pt x="24" y="4204"/>
                  </a:cubicBezTo>
                  <a:cubicBezTo>
                    <a:pt x="36" y="4311"/>
                    <a:pt x="84" y="4406"/>
                    <a:pt x="155" y="4489"/>
                  </a:cubicBezTo>
                  <a:cubicBezTo>
                    <a:pt x="227" y="4573"/>
                    <a:pt x="310" y="4632"/>
                    <a:pt x="417" y="4668"/>
                  </a:cubicBezTo>
                  <a:cubicBezTo>
                    <a:pt x="501" y="4692"/>
                    <a:pt x="584" y="4692"/>
                    <a:pt x="667" y="4692"/>
                  </a:cubicBezTo>
                  <a:cubicBezTo>
                    <a:pt x="1203" y="4692"/>
                    <a:pt x="1751" y="4597"/>
                    <a:pt x="2263" y="4442"/>
                  </a:cubicBezTo>
                  <a:cubicBezTo>
                    <a:pt x="3203" y="4168"/>
                    <a:pt x="4144" y="3644"/>
                    <a:pt x="4704" y="2811"/>
                  </a:cubicBezTo>
                  <a:lnTo>
                    <a:pt x="4573" y="2680"/>
                  </a:lnTo>
                  <a:cubicBezTo>
                    <a:pt x="4537" y="2692"/>
                    <a:pt x="4501" y="2715"/>
                    <a:pt x="4465" y="2727"/>
                  </a:cubicBezTo>
                  <a:cubicBezTo>
                    <a:pt x="4251" y="2811"/>
                    <a:pt x="4037" y="2906"/>
                    <a:pt x="3811" y="2977"/>
                  </a:cubicBezTo>
                  <a:cubicBezTo>
                    <a:pt x="3227" y="3180"/>
                    <a:pt x="2620" y="3311"/>
                    <a:pt x="2001" y="3394"/>
                  </a:cubicBezTo>
                  <a:cubicBezTo>
                    <a:pt x="1751" y="3430"/>
                    <a:pt x="1489" y="3454"/>
                    <a:pt x="1227" y="3477"/>
                  </a:cubicBezTo>
                  <a:cubicBezTo>
                    <a:pt x="1227" y="3442"/>
                    <a:pt x="1239" y="3418"/>
                    <a:pt x="1239" y="3382"/>
                  </a:cubicBezTo>
                  <a:cubicBezTo>
                    <a:pt x="1286" y="2751"/>
                    <a:pt x="1382" y="2132"/>
                    <a:pt x="1536" y="1525"/>
                  </a:cubicBezTo>
                  <a:cubicBezTo>
                    <a:pt x="1608" y="1227"/>
                    <a:pt x="1703" y="941"/>
                    <a:pt x="1810" y="656"/>
                  </a:cubicBezTo>
                  <a:cubicBezTo>
                    <a:pt x="1870" y="477"/>
                    <a:pt x="1953" y="310"/>
                    <a:pt x="2025" y="144"/>
                  </a:cubicBezTo>
                  <a:lnTo>
                    <a:pt x="189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40"/>
            <p:cNvSpPr/>
            <p:nvPr/>
          </p:nvSpPr>
          <p:spPr>
            <a:xfrm>
              <a:off x="1192416" y="1024903"/>
              <a:ext cx="30" cy="30"/>
            </a:xfrm>
            <a:custGeom>
              <a:rect b="b" l="l" r="r" t="t"/>
              <a:pathLst>
                <a:path extrusionOk="0" h="1" w="1">
                  <a:moveTo>
                    <a:pt x="1" y="0"/>
                  </a:move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40"/>
            <p:cNvSpPr/>
            <p:nvPr/>
          </p:nvSpPr>
          <p:spPr>
            <a:xfrm>
              <a:off x="915065" y="828453"/>
              <a:ext cx="399843" cy="398357"/>
            </a:xfrm>
            <a:custGeom>
              <a:rect b="b" l="l" r="r" t="t"/>
              <a:pathLst>
                <a:path extrusionOk="0" h="13133" w="13182">
                  <a:moveTo>
                    <a:pt x="7929" y="3527"/>
                  </a:moveTo>
                  <a:cubicBezTo>
                    <a:pt x="8371" y="3527"/>
                    <a:pt x="8812" y="3697"/>
                    <a:pt x="9145" y="4036"/>
                  </a:cubicBezTo>
                  <a:cubicBezTo>
                    <a:pt x="9824" y="4703"/>
                    <a:pt x="9824" y="5799"/>
                    <a:pt x="9145" y="6477"/>
                  </a:cubicBezTo>
                  <a:cubicBezTo>
                    <a:pt x="8812" y="6811"/>
                    <a:pt x="8371" y="6977"/>
                    <a:pt x="7929" y="6977"/>
                  </a:cubicBezTo>
                  <a:cubicBezTo>
                    <a:pt x="7487" y="6977"/>
                    <a:pt x="7043" y="6811"/>
                    <a:pt x="6704" y="6477"/>
                  </a:cubicBezTo>
                  <a:cubicBezTo>
                    <a:pt x="6037" y="5799"/>
                    <a:pt x="6037" y="4703"/>
                    <a:pt x="6704" y="4036"/>
                  </a:cubicBezTo>
                  <a:cubicBezTo>
                    <a:pt x="7043" y="3697"/>
                    <a:pt x="7487" y="3527"/>
                    <a:pt x="7929" y="3527"/>
                  </a:cubicBezTo>
                  <a:close/>
                  <a:moveTo>
                    <a:pt x="12657" y="0"/>
                  </a:moveTo>
                  <a:cubicBezTo>
                    <a:pt x="10978" y="36"/>
                    <a:pt x="6847" y="345"/>
                    <a:pt x="4656" y="2536"/>
                  </a:cubicBezTo>
                  <a:cubicBezTo>
                    <a:pt x="3668" y="3536"/>
                    <a:pt x="3347" y="4048"/>
                    <a:pt x="2632" y="5179"/>
                  </a:cubicBezTo>
                  <a:cubicBezTo>
                    <a:pt x="2120" y="6001"/>
                    <a:pt x="1418" y="7120"/>
                    <a:pt x="144" y="8966"/>
                  </a:cubicBezTo>
                  <a:cubicBezTo>
                    <a:pt x="1" y="9168"/>
                    <a:pt x="25" y="9442"/>
                    <a:pt x="203" y="9620"/>
                  </a:cubicBezTo>
                  <a:lnTo>
                    <a:pt x="3561" y="12978"/>
                  </a:lnTo>
                  <a:cubicBezTo>
                    <a:pt x="3656" y="13073"/>
                    <a:pt x="3787" y="13133"/>
                    <a:pt x="3930" y="13133"/>
                  </a:cubicBezTo>
                  <a:cubicBezTo>
                    <a:pt x="4025" y="13133"/>
                    <a:pt x="4132" y="13097"/>
                    <a:pt x="4216" y="13038"/>
                  </a:cubicBezTo>
                  <a:cubicBezTo>
                    <a:pt x="6061" y="11752"/>
                    <a:pt x="7180" y="11061"/>
                    <a:pt x="7990" y="10549"/>
                  </a:cubicBezTo>
                  <a:cubicBezTo>
                    <a:pt x="9133" y="9835"/>
                    <a:pt x="9645" y="9513"/>
                    <a:pt x="10645" y="8525"/>
                  </a:cubicBezTo>
                  <a:cubicBezTo>
                    <a:pt x="12836" y="6322"/>
                    <a:pt x="13145" y="2203"/>
                    <a:pt x="13181" y="524"/>
                  </a:cubicBezTo>
                  <a:cubicBezTo>
                    <a:pt x="13181" y="393"/>
                    <a:pt x="13134" y="250"/>
                    <a:pt x="13026" y="155"/>
                  </a:cubicBezTo>
                  <a:cubicBezTo>
                    <a:pt x="12931" y="60"/>
                    <a:pt x="12800" y="0"/>
                    <a:pt x="126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40"/>
          <p:cNvSpPr/>
          <p:nvPr/>
        </p:nvSpPr>
        <p:spPr>
          <a:xfrm>
            <a:off x="1518292" y="1986386"/>
            <a:ext cx="403817" cy="460478"/>
          </a:xfrm>
          <a:custGeom>
            <a:rect b="b" l="l" r="r" t="t"/>
            <a:pathLst>
              <a:path extrusionOk="0" h="15181" w="13313">
                <a:moveTo>
                  <a:pt x="5923" y="3645"/>
                </a:moveTo>
                <a:cubicBezTo>
                  <a:pt x="6033" y="3645"/>
                  <a:pt x="6143" y="3694"/>
                  <a:pt x="6216" y="3787"/>
                </a:cubicBezTo>
                <a:cubicBezTo>
                  <a:pt x="6347" y="3941"/>
                  <a:pt x="6323" y="4191"/>
                  <a:pt x="6168" y="4322"/>
                </a:cubicBezTo>
                <a:lnTo>
                  <a:pt x="5049" y="5251"/>
                </a:lnTo>
                <a:lnTo>
                  <a:pt x="6168" y="6180"/>
                </a:lnTo>
                <a:cubicBezTo>
                  <a:pt x="6323" y="6311"/>
                  <a:pt x="6347" y="6549"/>
                  <a:pt x="6216" y="6716"/>
                </a:cubicBezTo>
                <a:cubicBezTo>
                  <a:pt x="6145" y="6811"/>
                  <a:pt x="6037" y="6846"/>
                  <a:pt x="5918" y="6846"/>
                </a:cubicBezTo>
                <a:cubicBezTo>
                  <a:pt x="5835" y="6846"/>
                  <a:pt x="5752" y="6823"/>
                  <a:pt x="5680" y="6763"/>
                </a:cubicBezTo>
                <a:lnTo>
                  <a:pt x="4204" y="5537"/>
                </a:lnTo>
                <a:cubicBezTo>
                  <a:pt x="4120" y="5465"/>
                  <a:pt x="4073" y="5358"/>
                  <a:pt x="4073" y="5251"/>
                </a:cubicBezTo>
                <a:cubicBezTo>
                  <a:pt x="4073" y="5132"/>
                  <a:pt x="4120" y="5025"/>
                  <a:pt x="4204" y="4953"/>
                </a:cubicBezTo>
                <a:lnTo>
                  <a:pt x="5680" y="3739"/>
                </a:lnTo>
                <a:cubicBezTo>
                  <a:pt x="5749" y="3676"/>
                  <a:pt x="5836" y="3645"/>
                  <a:pt x="5923" y="3645"/>
                </a:cubicBezTo>
                <a:close/>
                <a:moveTo>
                  <a:pt x="9052" y="3645"/>
                </a:moveTo>
                <a:cubicBezTo>
                  <a:pt x="9138" y="3645"/>
                  <a:pt x="9226" y="3676"/>
                  <a:pt x="9300" y="3739"/>
                </a:cubicBezTo>
                <a:lnTo>
                  <a:pt x="10764" y="4953"/>
                </a:lnTo>
                <a:cubicBezTo>
                  <a:pt x="10859" y="5025"/>
                  <a:pt x="10907" y="5132"/>
                  <a:pt x="10907" y="5251"/>
                </a:cubicBezTo>
                <a:cubicBezTo>
                  <a:pt x="10907" y="5358"/>
                  <a:pt x="10859" y="5465"/>
                  <a:pt x="10764" y="5537"/>
                </a:cubicBezTo>
                <a:lnTo>
                  <a:pt x="9300" y="6763"/>
                </a:lnTo>
                <a:cubicBezTo>
                  <a:pt x="9228" y="6823"/>
                  <a:pt x="9145" y="6846"/>
                  <a:pt x="9050" y="6846"/>
                </a:cubicBezTo>
                <a:cubicBezTo>
                  <a:pt x="8943" y="6846"/>
                  <a:pt x="8835" y="6811"/>
                  <a:pt x="8764" y="6716"/>
                </a:cubicBezTo>
                <a:cubicBezTo>
                  <a:pt x="8621" y="6549"/>
                  <a:pt x="8645" y="6311"/>
                  <a:pt x="8812" y="6180"/>
                </a:cubicBezTo>
                <a:lnTo>
                  <a:pt x="9931" y="5251"/>
                </a:lnTo>
                <a:lnTo>
                  <a:pt x="8812" y="4322"/>
                </a:lnTo>
                <a:cubicBezTo>
                  <a:pt x="8645" y="4191"/>
                  <a:pt x="8621" y="3941"/>
                  <a:pt x="8764" y="3787"/>
                </a:cubicBezTo>
                <a:cubicBezTo>
                  <a:pt x="8837" y="3694"/>
                  <a:pt x="8943" y="3645"/>
                  <a:pt x="9052" y="3645"/>
                </a:cubicBezTo>
                <a:close/>
                <a:moveTo>
                  <a:pt x="8186" y="2449"/>
                </a:moveTo>
                <a:cubicBezTo>
                  <a:pt x="8224" y="2449"/>
                  <a:pt x="8262" y="2454"/>
                  <a:pt x="8300" y="2465"/>
                </a:cubicBezTo>
                <a:cubicBezTo>
                  <a:pt x="8502" y="2513"/>
                  <a:pt x="8609" y="2727"/>
                  <a:pt x="8562" y="2929"/>
                </a:cubicBezTo>
                <a:lnTo>
                  <a:pt x="7157" y="7775"/>
                </a:lnTo>
                <a:cubicBezTo>
                  <a:pt x="7109" y="7942"/>
                  <a:pt x="6954" y="8049"/>
                  <a:pt x="6787" y="8049"/>
                </a:cubicBezTo>
                <a:cubicBezTo>
                  <a:pt x="6752" y="8049"/>
                  <a:pt x="6716" y="8049"/>
                  <a:pt x="6680" y="8037"/>
                </a:cubicBezTo>
                <a:cubicBezTo>
                  <a:pt x="6478" y="7978"/>
                  <a:pt x="6359" y="7763"/>
                  <a:pt x="6418" y="7561"/>
                </a:cubicBezTo>
                <a:lnTo>
                  <a:pt x="7823" y="2715"/>
                </a:lnTo>
                <a:cubicBezTo>
                  <a:pt x="7872" y="2550"/>
                  <a:pt x="8023" y="2449"/>
                  <a:pt x="8186" y="2449"/>
                </a:cubicBezTo>
                <a:close/>
                <a:moveTo>
                  <a:pt x="7442" y="0"/>
                </a:moveTo>
                <a:cubicBezTo>
                  <a:pt x="6121" y="0"/>
                  <a:pt x="4799" y="417"/>
                  <a:pt x="3716" y="1167"/>
                </a:cubicBezTo>
                <a:cubicBezTo>
                  <a:pt x="2561" y="1965"/>
                  <a:pt x="1751" y="3084"/>
                  <a:pt x="1370" y="4394"/>
                </a:cubicBezTo>
                <a:cubicBezTo>
                  <a:pt x="1227" y="4906"/>
                  <a:pt x="1144" y="5334"/>
                  <a:pt x="1084" y="5715"/>
                </a:cubicBezTo>
                <a:cubicBezTo>
                  <a:pt x="942" y="6501"/>
                  <a:pt x="834" y="7073"/>
                  <a:pt x="215" y="7989"/>
                </a:cubicBezTo>
                <a:cubicBezTo>
                  <a:pt x="49" y="8228"/>
                  <a:pt x="1" y="8466"/>
                  <a:pt x="60" y="8680"/>
                </a:cubicBezTo>
                <a:cubicBezTo>
                  <a:pt x="156" y="9025"/>
                  <a:pt x="477" y="9168"/>
                  <a:pt x="739" y="9287"/>
                </a:cubicBezTo>
                <a:cubicBezTo>
                  <a:pt x="834" y="9323"/>
                  <a:pt x="977" y="9394"/>
                  <a:pt x="1013" y="9430"/>
                </a:cubicBezTo>
                <a:cubicBezTo>
                  <a:pt x="1168" y="9633"/>
                  <a:pt x="1156" y="10180"/>
                  <a:pt x="1144" y="10656"/>
                </a:cubicBezTo>
                <a:cubicBezTo>
                  <a:pt x="1132" y="11347"/>
                  <a:pt x="1108" y="12061"/>
                  <a:pt x="1453" y="12585"/>
                </a:cubicBezTo>
                <a:cubicBezTo>
                  <a:pt x="1930" y="13300"/>
                  <a:pt x="2668" y="13312"/>
                  <a:pt x="3263" y="13312"/>
                </a:cubicBezTo>
                <a:cubicBezTo>
                  <a:pt x="3966" y="13323"/>
                  <a:pt x="4287" y="13323"/>
                  <a:pt x="4359" y="14097"/>
                </a:cubicBezTo>
                <a:cubicBezTo>
                  <a:pt x="4359" y="14121"/>
                  <a:pt x="4359" y="14205"/>
                  <a:pt x="4359" y="14276"/>
                </a:cubicBezTo>
                <a:cubicBezTo>
                  <a:pt x="4382" y="14788"/>
                  <a:pt x="4394" y="14859"/>
                  <a:pt x="4418" y="14931"/>
                </a:cubicBezTo>
                <a:cubicBezTo>
                  <a:pt x="4466" y="15086"/>
                  <a:pt x="4609" y="15181"/>
                  <a:pt x="4763" y="15181"/>
                </a:cubicBezTo>
                <a:lnTo>
                  <a:pt x="11312" y="15181"/>
                </a:lnTo>
                <a:cubicBezTo>
                  <a:pt x="11443" y="15181"/>
                  <a:pt x="11562" y="15121"/>
                  <a:pt x="11621" y="15014"/>
                </a:cubicBezTo>
                <a:cubicBezTo>
                  <a:pt x="11693" y="14907"/>
                  <a:pt x="11705" y="14764"/>
                  <a:pt x="11645" y="14657"/>
                </a:cubicBezTo>
                <a:cubicBezTo>
                  <a:pt x="10824" y="12942"/>
                  <a:pt x="11490" y="11192"/>
                  <a:pt x="12217" y="9335"/>
                </a:cubicBezTo>
                <a:cubicBezTo>
                  <a:pt x="12645" y="8204"/>
                  <a:pt x="13098" y="7037"/>
                  <a:pt x="13193" y="5846"/>
                </a:cubicBezTo>
                <a:cubicBezTo>
                  <a:pt x="13312" y="4489"/>
                  <a:pt x="12943" y="3287"/>
                  <a:pt x="12062" y="2191"/>
                </a:cubicBezTo>
                <a:cubicBezTo>
                  <a:pt x="10931" y="774"/>
                  <a:pt x="9288" y="0"/>
                  <a:pt x="74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4" name="Google Shape;464;p40"/>
          <p:cNvGrpSpPr/>
          <p:nvPr/>
        </p:nvGrpSpPr>
        <p:grpSpPr>
          <a:xfrm>
            <a:off x="7190734" y="1989677"/>
            <a:ext cx="431782" cy="457187"/>
            <a:chOff x="-1611775" y="1332800"/>
            <a:chExt cx="469175" cy="492075"/>
          </a:xfrm>
        </p:grpSpPr>
        <p:sp>
          <p:nvSpPr>
            <p:cNvPr id="465" name="Google Shape;465;p40"/>
            <p:cNvSpPr/>
            <p:nvPr/>
          </p:nvSpPr>
          <p:spPr>
            <a:xfrm>
              <a:off x="-1581150" y="1758225"/>
              <a:ext cx="107025" cy="66650"/>
            </a:xfrm>
            <a:custGeom>
              <a:rect b="b" l="l" r="r" t="t"/>
              <a:pathLst>
                <a:path extrusionOk="0" h="2666" w="4281">
                  <a:moveTo>
                    <a:pt x="572" y="0"/>
                  </a:moveTo>
                  <a:cubicBezTo>
                    <a:pt x="516" y="0"/>
                    <a:pt x="459" y="9"/>
                    <a:pt x="404" y="29"/>
                  </a:cubicBezTo>
                  <a:cubicBezTo>
                    <a:pt x="140" y="122"/>
                    <a:pt x="0" y="417"/>
                    <a:pt x="93" y="680"/>
                  </a:cubicBezTo>
                  <a:cubicBezTo>
                    <a:pt x="357" y="1425"/>
                    <a:pt x="900" y="2030"/>
                    <a:pt x="1598" y="2371"/>
                  </a:cubicBezTo>
                  <a:cubicBezTo>
                    <a:pt x="2017" y="2573"/>
                    <a:pt x="2451" y="2666"/>
                    <a:pt x="2901" y="2666"/>
                  </a:cubicBezTo>
                  <a:cubicBezTo>
                    <a:pt x="3226" y="2666"/>
                    <a:pt x="3552" y="2619"/>
                    <a:pt x="3862" y="2511"/>
                  </a:cubicBezTo>
                  <a:cubicBezTo>
                    <a:pt x="4141" y="2417"/>
                    <a:pt x="4281" y="2123"/>
                    <a:pt x="4188" y="1859"/>
                  </a:cubicBezTo>
                  <a:cubicBezTo>
                    <a:pt x="4114" y="1651"/>
                    <a:pt x="3915" y="1520"/>
                    <a:pt x="3705" y="1520"/>
                  </a:cubicBezTo>
                  <a:cubicBezTo>
                    <a:pt x="3649" y="1520"/>
                    <a:pt x="3592" y="1529"/>
                    <a:pt x="3536" y="1549"/>
                  </a:cubicBezTo>
                  <a:cubicBezTo>
                    <a:pt x="3326" y="1621"/>
                    <a:pt x="3111" y="1657"/>
                    <a:pt x="2897" y="1657"/>
                  </a:cubicBezTo>
                  <a:cubicBezTo>
                    <a:pt x="2605" y="1657"/>
                    <a:pt x="2316" y="1590"/>
                    <a:pt x="2048" y="1456"/>
                  </a:cubicBezTo>
                  <a:cubicBezTo>
                    <a:pt x="1582" y="1239"/>
                    <a:pt x="1226" y="836"/>
                    <a:pt x="1055" y="339"/>
                  </a:cubicBezTo>
                  <a:cubicBezTo>
                    <a:pt x="981" y="131"/>
                    <a:pt x="782" y="0"/>
                    <a:pt x="57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40"/>
            <p:cNvSpPr/>
            <p:nvPr/>
          </p:nvSpPr>
          <p:spPr>
            <a:xfrm>
              <a:off x="-1303525" y="1480925"/>
              <a:ext cx="86875" cy="87275"/>
            </a:xfrm>
            <a:custGeom>
              <a:rect b="b" l="l" r="r" t="t"/>
              <a:pathLst>
                <a:path extrusionOk="0" h="3491" w="3475">
                  <a:moveTo>
                    <a:pt x="512" y="1"/>
                  </a:moveTo>
                  <a:cubicBezTo>
                    <a:pt x="233" y="1"/>
                    <a:pt x="0" y="233"/>
                    <a:pt x="0" y="512"/>
                  </a:cubicBezTo>
                  <a:cubicBezTo>
                    <a:pt x="0" y="792"/>
                    <a:pt x="233" y="1024"/>
                    <a:pt x="512" y="1024"/>
                  </a:cubicBezTo>
                  <a:cubicBezTo>
                    <a:pt x="1582" y="1024"/>
                    <a:pt x="2451" y="1908"/>
                    <a:pt x="2435" y="2978"/>
                  </a:cubicBezTo>
                  <a:cubicBezTo>
                    <a:pt x="2435" y="3258"/>
                    <a:pt x="2668" y="3490"/>
                    <a:pt x="2947" y="3490"/>
                  </a:cubicBezTo>
                  <a:cubicBezTo>
                    <a:pt x="3226" y="3490"/>
                    <a:pt x="3459" y="3273"/>
                    <a:pt x="3459" y="2994"/>
                  </a:cubicBezTo>
                  <a:cubicBezTo>
                    <a:pt x="3474" y="1350"/>
                    <a:pt x="2156" y="16"/>
                    <a:pt x="51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40"/>
            <p:cNvSpPr/>
            <p:nvPr/>
          </p:nvSpPr>
          <p:spPr>
            <a:xfrm>
              <a:off x="-1611775" y="1332800"/>
              <a:ext cx="291975" cy="424600"/>
            </a:xfrm>
            <a:custGeom>
              <a:rect b="b" l="l" r="r" t="t"/>
              <a:pathLst>
                <a:path extrusionOk="0" h="16984" w="11679">
                  <a:moveTo>
                    <a:pt x="5832" y="1288"/>
                  </a:moveTo>
                  <a:cubicBezTo>
                    <a:pt x="8654" y="1288"/>
                    <a:pt x="10391" y="2219"/>
                    <a:pt x="10391" y="2731"/>
                  </a:cubicBezTo>
                  <a:cubicBezTo>
                    <a:pt x="10391" y="3242"/>
                    <a:pt x="8654" y="4173"/>
                    <a:pt x="5832" y="4173"/>
                  </a:cubicBezTo>
                  <a:cubicBezTo>
                    <a:pt x="3009" y="4173"/>
                    <a:pt x="1287" y="3242"/>
                    <a:pt x="1287" y="2731"/>
                  </a:cubicBezTo>
                  <a:cubicBezTo>
                    <a:pt x="1287" y="2219"/>
                    <a:pt x="3009" y="1288"/>
                    <a:pt x="5832" y="1288"/>
                  </a:cubicBezTo>
                  <a:close/>
                  <a:moveTo>
                    <a:pt x="10097" y="5771"/>
                  </a:moveTo>
                  <a:cubicBezTo>
                    <a:pt x="10283" y="5926"/>
                    <a:pt x="10391" y="6081"/>
                    <a:pt x="10391" y="6205"/>
                  </a:cubicBezTo>
                  <a:cubicBezTo>
                    <a:pt x="10391" y="6701"/>
                    <a:pt x="8654" y="7632"/>
                    <a:pt x="5832" y="7632"/>
                  </a:cubicBezTo>
                  <a:cubicBezTo>
                    <a:pt x="3009" y="7632"/>
                    <a:pt x="1287" y="6701"/>
                    <a:pt x="1287" y="6205"/>
                  </a:cubicBezTo>
                  <a:cubicBezTo>
                    <a:pt x="1287" y="6081"/>
                    <a:pt x="1380" y="5926"/>
                    <a:pt x="1582" y="5771"/>
                  </a:cubicBezTo>
                  <a:cubicBezTo>
                    <a:pt x="2714" y="6313"/>
                    <a:pt x="4312" y="6593"/>
                    <a:pt x="5832" y="6593"/>
                  </a:cubicBezTo>
                  <a:cubicBezTo>
                    <a:pt x="7367" y="6593"/>
                    <a:pt x="8949" y="6313"/>
                    <a:pt x="10097" y="5771"/>
                  </a:cubicBezTo>
                  <a:close/>
                  <a:moveTo>
                    <a:pt x="5832" y="1"/>
                  </a:moveTo>
                  <a:cubicBezTo>
                    <a:pt x="3009" y="1"/>
                    <a:pt x="0" y="963"/>
                    <a:pt x="0" y="2731"/>
                  </a:cubicBezTo>
                  <a:lnTo>
                    <a:pt x="0" y="4127"/>
                  </a:lnTo>
                  <a:lnTo>
                    <a:pt x="0" y="4158"/>
                  </a:lnTo>
                  <a:cubicBezTo>
                    <a:pt x="62" y="4483"/>
                    <a:pt x="233" y="4778"/>
                    <a:pt x="496" y="5042"/>
                  </a:cubicBezTo>
                  <a:cubicBezTo>
                    <a:pt x="171" y="5383"/>
                    <a:pt x="0" y="5755"/>
                    <a:pt x="0" y="6189"/>
                  </a:cubicBezTo>
                  <a:lnTo>
                    <a:pt x="0" y="7601"/>
                  </a:lnTo>
                  <a:lnTo>
                    <a:pt x="0" y="7632"/>
                  </a:lnTo>
                  <a:cubicBezTo>
                    <a:pt x="62" y="7957"/>
                    <a:pt x="233" y="8252"/>
                    <a:pt x="496" y="8500"/>
                  </a:cubicBezTo>
                  <a:cubicBezTo>
                    <a:pt x="171" y="8841"/>
                    <a:pt x="0" y="9229"/>
                    <a:pt x="0" y="9663"/>
                  </a:cubicBezTo>
                  <a:lnTo>
                    <a:pt x="0" y="11059"/>
                  </a:lnTo>
                  <a:lnTo>
                    <a:pt x="0" y="11090"/>
                  </a:lnTo>
                  <a:cubicBezTo>
                    <a:pt x="62" y="11416"/>
                    <a:pt x="233" y="11711"/>
                    <a:pt x="496" y="11974"/>
                  </a:cubicBezTo>
                  <a:cubicBezTo>
                    <a:pt x="171" y="12300"/>
                    <a:pt x="0" y="12688"/>
                    <a:pt x="0" y="13122"/>
                  </a:cubicBezTo>
                  <a:lnTo>
                    <a:pt x="0" y="14533"/>
                  </a:lnTo>
                  <a:lnTo>
                    <a:pt x="0" y="14564"/>
                  </a:lnTo>
                  <a:cubicBezTo>
                    <a:pt x="310" y="16100"/>
                    <a:pt x="3009" y="16937"/>
                    <a:pt x="5583" y="16984"/>
                  </a:cubicBezTo>
                  <a:cubicBezTo>
                    <a:pt x="5692" y="16875"/>
                    <a:pt x="5832" y="16782"/>
                    <a:pt x="5971" y="16705"/>
                  </a:cubicBezTo>
                  <a:lnTo>
                    <a:pt x="5971" y="14564"/>
                  </a:lnTo>
                  <a:lnTo>
                    <a:pt x="5832" y="14564"/>
                  </a:lnTo>
                  <a:cubicBezTo>
                    <a:pt x="3009" y="14564"/>
                    <a:pt x="1287" y="13634"/>
                    <a:pt x="1287" y="13122"/>
                  </a:cubicBezTo>
                  <a:cubicBezTo>
                    <a:pt x="1287" y="13014"/>
                    <a:pt x="1380" y="12858"/>
                    <a:pt x="1582" y="12703"/>
                  </a:cubicBezTo>
                  <a:cubicBezTo>
                    <a:pt x="2714" y="13246"/>
                    <a:pt x="4312" y="13525"/>
                    <a:pt x="5832" y="13525"/>
                  </a:cubicBezTo>
                  <a:lnTo>
                    <a:pt x="5971" y="13525"/>
                  </a:lnTo>
                  <a:lnTo>
                    <a:pt x="5971" y="11090"/>
                  </a:lnTo>
                  <a:cubicBezTo>
                    <a:pt x="5925" y="11090"/>
                    <a:pt x="5878" y="11106"/>
                    <a:pt x="5832" y="11106"/>
                  </a:cubicBezTo>
                  <a:cubicBezTo>
                    <a:pt x="3009" y="11106"/>
                    <a:pt x="1287" y="10175"/>
                    <a:pt x="1287" y="9663"/>
                  </a:cubicBezTo>
                  <a:cubicBezTo>
                    <a:pt x="1287" y="9539"/>
                    <a:pt x="1380" y="9400"/>
                    <a:pt x="1582" y="9245"/>
                  </a:cubicBezTo>
                  <a:cubicBezTo>
                    <a:pt x="2714" y="9772"/>
                    <a:pt x="4312" y="10051"/>
                    <a:pt x="5832" y="10051"/>
                  </a:cubicBezTo>
                  <a:lnTo>
                    <a:pt x="6142" y="10051"/>
                  </a:lnTo>
                  <a:cubicBezTo>
                    <a:pt x="6343" y="9741"/>
                    <a:pt x="6700" y="9524"/>
                    <a:pt x="7103" y="9524"/>
                  </a:cubicBezTo>
                  <a:lnTo>
                    <a:pt x="9368" y="9524"/>
                  </a:lnTo>
                  <a:cubicBezTo>
                    <a:pt x="9616" y="9446"/>
                    <a:pt x="9864" y="9353"/>
                    <a:pt x="10097" y="9245"/>
                  </a:cubicBezTo>
                  <a:cubicBezTo>
                    <a:pt x="10221" y="9338"/>
                    <a:pt x="10314" y="9446"/>
                    <a:pt x="10360" y="9524"/>
                  </a:cubicBezTo>
                  <a:lnTo>
                    <a:pt x="11679" y="9524"/>
                  </a:lnTo>
                  <a:cubicBezTo>
                    <a:pt x="11632" y="9152"/>
                    <a:pt x="11462" y="8810"/>
                    <a:pt x="11182" y="8516"/>
                  </a:cubicBezTo>
                  <a:cubicBezTo>
                    <a:pt x="11431" y="8252"/>
                    <a:pt x="11617" y="7957"/>
                    <a:pt x="11679" y="7632"/>
                  </a:cubicBezTo>
                  <a:lnTo>
                    <a:pt x="11679" y="6189"/>
                  </a:lnTo>
                  <a:cubicBezTo>
                    <a:pt x="11679" y="5771"/>
                    <a:pt x="11493" y="5383"/>
                    <a:pt x="11182" y="5042"/>
                  </a:cubicBezTo>
                  <a:cubicBezTo>
                    <a:pt x="11431" y="4778"/>
                    <a:pt x="11617" y="4483"/>
                    <a:pt x="11679" y="4158"/>
                  </a:cubicBezTo>
                  <a:lnTo>
                    <a:pt x="11679" y="2731"/>
                  </a:lnTo>
                  <a:cubicBezTo>
                    <a:pt x="11679" y="963"/>
                    <a:pt x="8670" y="1"/>
                    <a:pt x="583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0"/>
            <p:cNvSpPr/>
            <p:nvPr/>
          </p:nvSpPr>
          <p:spPr>
            <a:xfrm>
              <a:off x="-1466375" y="1586775"/>
              <a:ext cx="323775" cy="214850"/>
            </a:xfrm>
            <a:custGeom>
              <a:rect b="b" l="l" r="r" t="t"/>
              <a:pathLst>
                <a:path extrusionOk="0" h="8594" w="12951">
                  <a:moveTo>
                    <a:pt x="10965" y="1086"/>
                  </a:moveTo>
                  <a:lnTo>
                    <a:pt x="10965" y="7104"/>
                  </a:lnTo>
                  <a:lnTo>
                    <a:pt x="1970" y="7104"/>
                  </a:lnTo>
                  <a:lnTo>
                    <a:pt x="1970" y="1086"/>
                  </a:lnTo>
                  <a:close/>
                  <a:moveTo>
                    <a:pt x="1287" y="1"/>
                  </a:moveTo>
                  <a:cubicBezTo>
                    <a:pt x="1008" y="1"/>
                    <a:pt x="791" y="233"/>
                    <a:pt x="791" y="497"/>
                  </a:cubicBezTo>
                  <a:lnTo>
                    <a:pt x="791" y="7011"/>
                  </a:lnTo>
                  <a:lnTo>
                    <a:pt x="589" y="7058"/>
                  </a:lnTo>
                  <a:cubicBezTo>
                    <a:pt x="248" y="7151"/>
                    <a:pt x="0" y="7461"/>
                    <a:pt x="0" y="7818"/>
                  </a:cubicBezTo>
                  <a:cubicBezTo>
                    <a:pt x="0" y="8252"/>
                    <a:pt x="341" y="8593"/>
                    <a:pt x="776" y="8593"/>
                  </a:cubicBezTo>
                  <a:lnTo>
                    <a:pt x="12175" y="8593"/>
                  </a:lnTo>
                  <a:cubicBezTo>
                    <a:pt x="12609" y="8593"/>
                    <a:pt x="12951" y="8252"/>
                    <a:pt x="12951" y="7818"/>
                  </a:cubicBezTo>
                  <a:cubicBezTo>
                    <a:pt x="12951" y="7461"/>
                    <a:pt x="12702" y="7151"/>
                    <a:pt x="12346" y="7058"/>
                  </a:cubicBezTo>
                  <a:lnTo>
                    <a:pt x="12160" y="7011"/>
                  </a:lnTo>
                  <a:lnTo>
                    <a:pt x="12160" y="497"/>
                  </a:lnTo>
                  <a:cubicBezTo>
                    <a:pt x="12160" y="233"/>
                    <a:pt x="11942" y="1"/>
                    <a:pt x="1166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9" name="Google Shape;469;p40"/>
          <p:cNvSpPr txBox="1"/>
          <p:nvPr>
            <p:ph idx="4294967295" type="subTitle"/>
          </p:nvPr>
        </p:nvSpPr>
        <p:spPr>
          <a:xfrm flipH="1">
            <a:off x="1394850" y="890600"/>
            <a:ext cx="6354300" cy="58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Predicting the likelihood of death given the factors of Covid-19.</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Expected Outcome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475" name="Google Shape;475;p41"/>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We predict that during peak transmission points of Covid-19 that there will be more deaths.</a:t>
            </a:r>
            <a:endParaRPr sz="1800"/>
          </a:p>
          <a:p>
            <a:pPr indent="-342900" lvl="0" marL="457200" rtl="0" algn="l">
              <a:spcBef>
                <a:spcPts val="0"/>
              </a:spcBef>
              <a:spcAft>
                <a:spcPts val="0"/>
              </a:spcAft>
              <a:buSzPts val="1800"/>
              <a:buChar char="●"/>
            </a:pPr>
            <a:r>
              <a:rPr lang="en" sz="1800"/>
              <a:t>We predict that elderly people will be more susceptible to dying from Covid than other age groups</a:t>
            </a:r>
            <a:endParaRPr sz="1800"/>
          </a:p>
          <a:p>
            <a:pPr indent="-342900" lvl="0" marL="457200" rtl="0" algn="l">
              <a:spcBef>
                <a:spcPts val="0"/>
              </a:spcBef>
              <a:spcAft>
                <a:spcPts val="0"/>
              </a:spcAft>
              <a:buSzPts val="1800"/>
              <a:buChar char="●"/>
            </a:pPr>
            <a:r>
              <a:rPr lang="en" sz="1800"/>
              <a:t>We will also be looking at gender and race to determine if a specific demographic is more susceptible to dying from Covid</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2"/>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Project’s Outcome</a:t>
            </a:r>
            <a:endParaRPr/>
          </a:p>
        </p:txBody>
      </p:sp>
      <p:sp>
        <p:nvSpPr>
          <p:cNvPr id="481" name="Google Shape;481;p42"/>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b="1" lang="en" sz="3500"/>
              <a:t>01</a:t>
            </a:r>
            <a:endParaRPr b="1" sz="3500"/>
          </a:p>
        </p:txBody>
      </p:sp>
      <p:sp>
        <p:nvSpPr>
          <p:cNvPr id="482" name="Google Shape;482;p42"/>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Data</a:t>
            </a:r>
            <a:endParaRPr b="1" sz="2200">
              <a:latin typeface="Overpass Mono"/>
              <a:ea typeface="Overpass Mono"/>
              <a:cs typeface="Overpass Mono"/>
              <a:sym typeface="Overpass Mono"/>
            </a:endParaRPr>
          </a:p>
        </p:txBody>
      </p:sp>
      <p:sp>
        <p:nvSpPr>
          <p:cNvPr id="483" name="Google Shape;483;p42"/>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b="1" lang="en" sz="3500"/>
              <a:t>03</a:t>
            </a:r>
            <a:endParaRPr b="1" sz="3500"/>
          </a:p>
        </p:txBody>
      </p:sp>
      <p:sp>
        <p:nvSpPr>
          <p:cNvPr id="484" name="Google Shape;484;p42"/>
          <p:cNvSpPr txBox="1"/>
          <p:nvPr>
            <p:ph idx="3" type="subTitle"/>
          </p:nvPr>
        </p:nvSpPr>
        <p:spPr>
          <a:xfrm flipH="1">
            <a:off x="4811875" y="2163525"/>
            <a:ext cx="2679900" cy="426600"/>
          </a:xfrm>
          <a:prstGeom prst="rect">
            <a:avLst/>
          </a:prstGeom>
        </p:spPr>
        <p:txBody>
          <a:bodyPr anchorCtr="0" anchor="t" bIns="0" lIns="91425" spcFirstLastPara="1" rIns="91425" wrap="square" tIns="0">
            <a:noAutofit/>
          </a:bodyPr>
          <a:lstStyle/>
          <a:p>
            <a:pPr indent="0" lvl="0" marL="0" rtl="0" algn="ctr">
              <a:spcBef>
                <a:spcPts val="0"/>
              </a:spcBef>
              <a:spcAft>
                <a:spcPts val="0"/>
              </a:spcAft>
              <a:buNone/>
            </a:pPr>
            <a:r>
              <a:rPr lang="en"/>
              <a:t>Use of Data Models</a:t>
            </a:r>
            <a:endParaRPr b="1" sz="2200">
              <a:latin typeface="Overpass Mono"/>
              <a:ea typeface="Overpass Mono"/>
              <a:cs typeface="Overpass Mono"/>
              <a:sym typeface="Overpass Mono"/>
            </a:endParaRPr>
          </a:p>
        </p:txBody>
      </p:sp>
      <p:sp>
        <p:nvSpPr>
          <p:cNvPr id="485" name="Google Shape;485;p42"/>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p>
            <a:pPr indent="0" lvl="0" marL="0" rtl="0" algn="l">
              <a:spcBef>
                <a:spcPts val="0"/>
              </a:spcBef>
              <a:spcAft>
                <a:spcPts val="0"/>
              </a:spcAft>
              <a:buNone/>
            </a:pPr>
            <a:r>
              <a:rPr lang="en"/>
              <a:t>02</a:t>
            </a:r>
            <a:endParaRPr/>
          </a:p>
        </p:txBody>
      </p:sp>
      <p:sp>
        <p:nvSpPr>
          <p:cNvPr id="486" name="Google Shape;486;p42"/>
          <p:cNvSpPr txBox="1"/>
          <p:nvPr>
            <p:ph idx="7" type="subTitle"/>
          </p:nvPr>
        </p:nvSpPr>
        <p:spPr>
          <a:xfrm flipH="1">
            <a:off x="2256000" y="3573475"/>
            <a:ext cx="2514000" cy="426600"/>
          </a:xfrm>
          <a:prstGeom prst="rect">
            <a:avLst/>
          </a:prstGeom>
        </p:spPr>
        <p:txBody>
          <a:bodyPr anchorCtr="0" anchor="t" bIns="0" lIns="91425" spcFirstLastPara="1" rIns="91425" wrap="square" tIns="0">
            <a:noAutofit/>
          </a:bodyPr>
          <a:lstStyle/>
          <a:p>
            <a:pPr indent="0" lvl="0" marL="0" rtl="0" algn="l">
              <a:spcBef>
                <a:spcPts val="0"/>
              </a:spcBef>
              <a:spcAft>
                <a:spcPts val="0"/>
              </a:spcAft>
              <a:buNone/>
            </a:pPr>
            <a:r>
              <a:rPr lang="en"/>
              <a:t>Cleaning &amp; Visualization</a:t>
            </a:r>
            <a:endParaRPr/>
          </a:p>
        </p:txBody>
      </p:sp>
      <p:sp>
        <p:nvSpPr>
          <p:cNvPr id="487" name="Google Shape;487;p42"/>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p>
            <a:pPr indent="0" lvl="0" marL="0" rtl="0" algn="r">
              <a:spcBef>
                <a:spcPts val="0"/>
              </a:spcBef>
              <a:spcAft>
                <a:spcPts val="0"/>
              </a:spcAft>
              <a:buNone/>
            </a:pPr>
            <a:r>
              <a:rPr lang="en"/>
              <a:t>04</a:t>
            </a:r>
            <a:endParaRPr/>
          </a:p>
        </p:txBody>
      </p:sp>
      <p:sp>
        <p:nvSpPr>
          <p:cNvPr id="488" name="Google Shape;488;p42"/>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p>
            <a:pPr indent="0" lvl="0" marL="0" rtl="0" algn="r">
              <a:spcBef>
                <a:spcPts val="0"/>
              </a:spcBef>
              <a:spcAft>
                <a:spcPts val="0"/>
              </a:spcAft>
              <a:buNone/>
            </a:pPr>
            <a:r>
              <a:rPr lang="en"/>
              <a:t>Results</a:t>
            </a:r>
            <a:endParaRPr/>
          </a:p>
          <a:p>
            <a:pPr indent="0" lvl="0" marL="0" rtl="0" algn="r">
              <a:spcBef>
                <a:spcPts val="0"/>
              </a:spcBef>
              <a:spcAft>
                <a:spcPts val="0"/>
              </a:spcAft>
              <a:buNone/>
            </a:pPr>
            <a:r>
              <a:t/>
            </a:r>
            <a:endParaRPr/>
          </a:p>
          <a:p>
            <a:pPr indent="0" lvl="0" marL="0" rtl="0" algn="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3"/>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a:t>
            </a:r>
            <a:endParaRPr/>
          </a:p>
        </p:txBody>
      </p:sp>
      <p:pic>
        <p:nvPicPr>
          <p:cNvPr id="494" name="Google Shape;494;p43"/>
          <p:cNvPicPr preferRelativeResize="0"/>
          <p:nvPr/>
        </p:nvPicPr>
        <p:blipFill>
          <a:blip r:embed="rId3">
            <a:alphaModFix/>
          </a:blip>
          <a:stretch>
            <a:fillRect/>
          </a:stretch>
        </p:blipFill>
        <p:spPr>
          <a:xfrm>
            <a:off x="90232" y="1552750"/>
            <a:ext cx="8963532" cy="2291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4"/>
          <p:cNvSpPr txBox="1"/>
          <p:nvPr/>
        </p:nvSpPr>
        <p:spPr>
          <a:xfrm>
            <a:off x="2510100" y="1430525"/>
            <a:ext cx="4123800" cy="29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solidFill>
                <a:schemeClr val="dk1"/>
              </a:solidFill>
              <a:latin typeface="Overpass Mono"/>
              <a:ea typeface="Overpass Mono"/>
              <a:cs typeface="Overpass Mono"/>
              <a:sym typeface="Overpass Mono"/>
            </a:endParaRPr>
          </a:p>
          <a:p>
            <a:pPr indent="0" lvl="0" marL="0" rtl="0" algn="l">
              <a:spcBef>
                <a:spcPts val="0"/>
              </a:spcBef>
              <a:spcAft>
                <a:spcPts val="0"/>
              </a:spcAft>
              <a:buNone/>
            </a:pPr>
            <a:r>
              <a:t/>
            </a:r>
            <a:endParaRPr b="1">
              <a:solidFill>
                <a:schemeClr val="dk1"/>
              </a:solidFill>
              <a:latin typeface="Overpass Mono"/>
              <a:ea typeface="Overpass Mono"/>
              <a:cs typeface="Overpass Mono"/>
              <a:sym typeface="Overpass Mono"/>
            </a:endParaRPr>
          </a:p>
        </p:txBody>
      </p:sp>
      <p:sp>
        <p:nvSpPr>
          <p:cNvPr id="500" name="Google Shape;500;p4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Cleaning Code</a:t>
            </a:r>
            <a:endParaRPr/>
          </a:p>
        </p:txBody>
      </p:sp>
      <p:sp>
        <p:nvSpPr>
          <p:cNvPr id="501" name="Google Shape;501;p44"/>
          <p:cNvSpPr/>
          <p:nvPr/>
        </p:nvSpPr>
        <p:spPr>
          <a:xfrm flipH="1">
            <a:off x="2984455" y="4752850"/>
            <a:ext cx="3175205" cy="316801"/>
          </a:xfrm>
          <a:custGeom>
            <a:rect b="b" l="l" r="r" t="t"/>
            <a:pathLst>
              <a:path extrusionOk="0" h="2775" w="16884">
                <a:moveTo>
                  <a:pt x="0" y="1"/>
                </a:moveTo>
                <a:lnTo>
                  <a:pt x="0" y="2775"/>
                </a:lnTo>
                <a:lnTo>
                  <a:pt x="16883" y="2775"/>
                </a:lnTo>
                <a:lnTo>
                  <a:pt x="16883" y="1"/>
                </a:lnTo>
                <a:close/>
              </a:path>
            </a:pathLst>
          </a:cu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2" name="Google Shape;502;p44"/>
          <p:cNvPicPr preferRelativeResize="0"/>
          <p:nvPr/>
        </p:nvPicPr>
        <p:blipFill>
          <a:blip r:embed="rId3">
            <a:alphaModFix/>
          </a:blip>
          <a:stretch>
            <a:fillRect/>
          </a:stretch>
        </p:blipFill>
        <p:spPr>
          <a:xfrm>
            <a:off x="2116150" y="1133875"/>
            <a:ext cx="4879700" cy="3751051"/>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45"/>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PROCESS: Cleaning Data</a:t>
            </a:r>
            <a:endParaRPr/>
          </a:p>
        </p:txBody>
      </p:sp>
      <p:sp>
        <p:nvSpPr>
          <p:cNvPr id="508" name="Google Shape;508;p45"/>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Deleted all rows that were missing elements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09" name="Google Shape;509;p45"/>
          <p:cNvSpPr txBox="1"/>
          <p:nvPr>
            <p:ph type="title"/>
          </p:nvPr>
        </p:nvSpPr>
        <p:spPr>
          <a:xfrm>
            <a:off x="6385849" y="1753325"/>
            <a:ext cx="19575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Step 3</a:t>
            </a:r>
            <a:endParaRPr/>
          </a:p>
        </p:txBody>
      </p:sp>
      <p:sp>
        <p:nvSpPr>
          <p:cNvPr id="510" name="Google Shape;510;p45"/>
          <p:cNvSpPr txBox="1"/>
          <p:nvPr>
            <p:ph idx="2" type="subTitle"/>
          </p:nvPr>
        </p:nvSpPr>
        <p:spPr>
          <a:xfrm>
            <a:off x="720000" y="2283125"/>
            <a:ext cx="2072700" cy="7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Download Covid-19 Case </a:t>
            </a:r>
            <a:r>
              <a:rPr lang="en"/>
              <a:t>Surveillance</a:t>
            </a:r>
            <a:r>
              <a:rPr lang="en"/>
              <a:t> Public Use Data csv file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11" name="Google Shape;511;p45"/>
          <p:cNvSpPr txBox="1"/>
          <p:nvPr>
            <p:ph idx="3" type="title"/>
          </p:nvPr>
        </p:nvSpPr>
        <p:spPr>
          <a:xfrm>
            <a:off x="804350" y="1753325"/>
            <a:ext cx="19575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Step 1</a:t>
            </a:r>
            <a:endParaRPr/>
          </a:p>
        </p:txBody>
      </p:sp>
      <p:sp>
        <p:nvSpPr>
          <p:cNvPr id="512" name="Google Shape;512;p45"/>
          <p:cNvSpPr txBox="1"/>
          <p:nvPr>
            <p:ph idx="4" type="subTitle"/>
          </p:nvPr>
        </p:nvSpPr>
        <p:spPr>
          <a:xfrm>
            <a:off x="3187850" y="2283125"/>
            <a:ext cx="2604900" cy="77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Deleted first positive specimen date, CDC report date, and onset of </a:t>
            </a:r>
            <a:r>
              <a:rPr lang="en"/>
              <a:t>symptoms</a:t>
            </a:r>
            <a:r>
              <a:rPr lang="en"/>
              <a:t> date columns.</a:t>
            </a:r>
            <a:endParaRPr/>
          </a:p>
          <a:p>
            <a:pPr indent="0" lvl="0" marL="0" rtl="0" algn="ctr">
              <a:spcBef>
                <a:spcPts val="0"/>
              </a:spcBef>
              <a:spcAft>
                <a:spcPts val="0"/>
              </a:spcAft>
              <a:buNone/>
            </a:pPr>
            <a:r>
              <a:t/>
            </a:r>
            <a:endParaRPr/>
          </a:p>
        </p:txBody>
      </p:sp>
      <p:sp>
        <p:nvSpPr>
          <p:cNvPr id="513" name="Google Shape;513;p45"/>
          <p:cNvSpPr txBox="1"/>
          <p:nvPr>
            <p:ph idx="5" type="title"/>
          </p:nvPr>
        </p:nvSpPr>
        <p:spPr>
          <a:xfrm>
            <a:off x="3593246" y="1753325"/>
            <a:ext cx="19575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Step 2</a:t>
            </a:r>
            <a:endParaRPr/>
          </a:p>
        </p:txBody>
      </p:sp>
      <p:sp>
        <p:nvSpPr>
          <p:cNvPr id="514" name="Google Shape;514;p45"/>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Cleaned 69,664,983 rows to 1,094,551 rows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15" name="Google Shape;515;p45"/>
          <p:cNvSpPr txBox="1"/>
          <p:nvPr>
            <p:ph idx="7" type="title"/>
          </p:nvPr>
        </p:nvSpPr>
        <p:spPr>
          <a:xfrm>
            <a:off x="6385824" y="3296625"/>
            <a:ext cx="19575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Result</a:t>
            </a:r>
            <a:endParaRPr/>
          </a:p>
        </p:txBody>
      </p:sp>
      <p:sp>
        <p:nvSpPr>
          <p:cNvPr id="516" name="Google Shape;516;p45"/>
          <p:cNvSpPr txBox="1"/>
          <p:nvPr>
            <p:ph idx="8" type="subTitle"/>
          </p:nvPr>
        </p:nvSpPr>
        <p:spPr>
          <a:xfrm>
            <a:off x="720000" y="3826425"/>
            <a:ext cx="2072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Deleted all rows that were unknown elements</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17" name="Google Shape;517;p45"/>
          <p:cNvSpPr txBox="1"/>
          <p:nvPr>
            <p:ph idx="9" type="title"/>
          </p:nvPr>
        </p:nvSpPr>
        <p:spPr>
          <a:xfrm>
            <a:off x="804325" y="3296625"/>
            <a:ext cx="19575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Step 4</a:t>
            </a:r>
            <a:endParaRPr/>
          </a:p>
        </p:txBody>
      </p:sp>
      <p:sp>
        <p:nvSpPr>
          <p:cNvPr id="518" name="Google Shape;518;p45"/>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Save new data set to new csv file</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19" name="Google Shape;519;p45"/>
          <p:cNvSpPr txBox="1"/>
          <p:nvPr>
            <p:ph idx="14" type="title"/>
          </p:nvPr>
        </p:nvSpPr>
        <p:spPr>
          <a:xfrm>
            <a:off x="3593246" y="3296625"/>
            <a:ext cx="1957500" cy="529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Step 5</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