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6"/>
    <p:sldId id="257" r:id="rId37"/>
    <p:sldId id="258" r:id="rId38"/>
    <p:sldId id="259" r:id="rId39"/>
    <p:sldId id="260" r:id="rId40"/>
    <p:sldId id="261" r:id="rId41"/>
    <p:sldId id="262" r:id="rId42"/>
    <p:sldId id="263" r:id="rId43"/>
    <p:sldId id="264" r:id="rId44"/>
    <p:sldId id="265" r:id="rId45"/>
    <p:sldId id="266" r:id="rId4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  <p:embeddedFont>
      <p:font typeface="Canva Sans Italics" charset="1" panose="020B0503030501040103"/>
      <p:regular r:id="rId16"/>
    </p:embeddedFont>
    <p:embeddedFont>
      <p:font typeface="Canva Sans Bold Italics" charset="1" panose="020B0803030501040103"/>
      <p:regular r:id="rId17"/>
    </p:embeddedFont>
    <p:embeddedFont>
      <p:font typeface="Montserrat" charset="1" panose="00000500000000000000"/>
      <p:regular r:id="rId18"/>
    </p:embeddedFont>
    <p:embeddedFont>
      <p:font typeface="Montserrat Bold" charset="1" panose="00000800000000000000"/>
      <p:regular r:id="rId19"/>
    </p:embeddedFont>
    <p:embeddedFont>
      <p:font typeface="Montserrat Italics" charset="1" panose="00000500000000000000"/>
      <p:regular r:id="rId20"/>
    </p:embeddedFont>
    <p:embeddedFont>
      <p:font typeface="Montserrat Bold Italics" charset="1" panose="00000800000000000000"/>
      <p:regular r:id="rId21"/>
    </p:embeddedFont>
    <p:embeddedFont>
      <p:font typeface="Montserrat Thin" charset="1" panose="00000300000000000000"/>
      <p:regular r:id="rId22"/>
    </p:embeddedFont>
    <p:embeddedFont>
      <p:font typeface="Montserrat Thin Italics" charset="1" panose="00000300000000000000"/>
      <p:regular r:id="rId23"/>
    </p:embeddedFont>
    <p:embeddedFont>
      <p:font typeface="Montserrat Extra-Light" charset="1" panose="00000300000000000000"/>
      <p:regular r:id="rId24"/>
    </p:embeddedFont>
    <p:embeddedFont>
      <p:font typeface="Montserrat Extra-Light Italics" charset="1" panose="00000300000000000000"/>
      <p:regular r:id="rId25"/>
    </p:embeddedFont>
    <p:embeddedFont>
      <p:font typeface="Montserrat Light" charset="1" panose="00000400000000000000"/>
      <p:regular r:id="rId26"/>
    </p:embeddedFont>
    <p:embeddedFont>
      <p:font typeface="Montserrat Light Italics" charset="1" panose="00000400000000000000"/>
      <p:regular r:id="rId27"/>
    </p:embeddedFont>
    <p:embeddedFont>
      <p:font typeface="Montserrat Medium" charset="1" panose="00000600000000000000"/>
      <p:regular r:id="rId28"/>
    </p:embeddedFont>
    <p:embeddedFont>
      <p:font typeface="Montserrat Medium Italics" charset="1" panose="00000600000000000000"/>
      <p:regular r:id="rId29"/>
    </p:embeddedFont>
    <p:embeddedFont>
      <p:font typeface="Montserrat Semi-Bold" charset="1" panose="00000700000000000000"/>
      <p:regular r:id="rId30"/>
    </p:embeddedFont>
    <p:embeddedFont>
      <p:font typeface="Montserrat Semi-Bold Italics" charset="1" panose="00000700000000000000"/>
      <p:regular r:id="rId31"/>
    </p:embeddedFont>
    <p:embeddedFont>
      <p:font typeface="Montserrat Ultra-Bold" charset="1" panose="00000900000000000000"/>
      <p:regular r:id="rId32"/>
    </p:embeddedFont>
    <p:embeddedFont>
      <p:font typeface="Montserrat Ultra-Bold Italics" charset="1" panose="00000900000000000000"/>
      <p:regular r:id="rId33"/>
    </p:embeddedFont>
    <p:embeddedFont>
      <p:font typeface="Montserrat Heavy" charset="1" panose="00000A00000000000000"/>
      <p:regular r:id="rId34"/>
    </p:embeddedFont>
    <p:embeddedFont>
      <p:font typeface="Montserrat Heavy Italics" charset="1" panose="00000A0000000000000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slides/slide1.xml" Type="http://schemas.openxmlformats.org/officeDocument/2006/relationships/slide"/><Relationship Id="rId37" Target="slides/slide2.xml" Type="http://schemas.openxmlformats.org/officeDocument/2006/relationships/slide"/><Relationship Id="rId38" Target="slides/slide3.xml" Type="http://schemas.openxmlformats.org/officeDocument/2006/relationships/slide"/><Relationship Id="rId39" Target="slides/slide4.xml" Type="http://schemas.openxmlformats.org/officeDocument/2006/relationships/slide"/><Relationship Id="rId4" Target="theme/theme1.xml" Type="http://schemas.openxmlformats.org/officeDocument/2006/relationships/theme"/><Relationship Id="rId40" Target="slides/slide5.xml" Type="http://schemas.openxmlformats.org/officeDocument/2006/relationships/slide"/><Relationship Id="rId41" Target="slides/slide6.xml" Type="http://schemas.openxmlformats.org/officeDocument/2006/relationships/slide"/><Relationship Id="rId42" Target="slides/slide7.xml" Type="http://schemas.openxmlformats.org/officeDocument/2006/relationships/slide"/><Relationship Id="rId43" Target="slides/slide8.xml" Type="http://schemas.openxmlformats.org/officeDocument/2006/relationships/slide"/><Relationship Id="rId44" Target="slides/slide9.xml" Type="http://schemas.openxmlformats.org/officeDocument/2006/relationships/slide"/><Relationship Id="rId45" Target="slides/slide10.xml" Type="http://schemas.openxmlformats.org/officeDocument/2006/relationships/slide"/><Relationship Id="rId46" Target="slides/slide11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1F77B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81200" y="-94024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305630" y="3361052"/>
            <a:ext cx="10620170" cy="3241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500"/>
              </a:lnSpc>
            </a:pPr>
            <a:r>
              <a:rPr lang="en-US" sz="12500">
                <a:solidFill>
                  <a:srgbClr val="FFFFFF"/>
                </a:solidFill>
                <a:latin typeface="DM Sans Bold"/>
              </a:rPr>
              <a:t>CREDIT</a:t>
            </a:r>
          </a:p>
          <a:p>
            <a:pPr algn="r">
              <a:lnSpc>
                <a:spcPts val="12500"/>
              </a:lnSpc>
            </a:pPr>
            <a:r>
              <a:rPr lang="en-US" sz="12500">
                <a:solidFill>
                  <a:srgbClr val="FFFFFF"/>
                </a:solidFill>
                <a:latin typeface="DM Sans Bold"/>
              </a:rPr>
              <a:t>RISK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03684" y="6640827"/>
            <a:ext cx="5722116" cy="52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070"/>
              </a:lnSpc>
            </a:pPr>
            <a:r>
              <a:rPr lang="en-US" sz="3700">
                <a:solidFill>
                  <a:srgbClr val="FFFFFF"/>
                </a:solidFill>
                <a:latin typeface="DM Sans Italics"/>
              </a:rPr>
              <a:t>Nathanael Jeshua Paat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981200" y="6267450"/>
            <a:ext cx="2880360" cy="4114800"/>
          </a:xfrm>
          <a:custGeom>
            <a:avLst/>
            <a:gdLst/>
            <a:ahLst/>
            <a:cxnLst/>
            <a:rect r="r" b="b" t="t" l="l"/>
            <a:pathLst>
              <a:path h="4114800" w="2880360">
                <a:moveTo>
                  <a:pt x="0" y="0"/>
                </a:moveTo>
                <a:lnTo>
                  <a:pt x="2880360" y="0"/>
                </a:lnTo>
                <a:lnTo>
                  <a:pt x="28803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5623560" y="7673106"/>
            <a:ext cx="3422956" cy="2613894"/>
          </a:xfrm>
          <a:custGeom>
            <a:avLst/>
            <a:gdLst/>
            <a:ahLst/>
            <a:cxnLst/>
            <a:rect r="r" b="b" t="t" l="l"/>
            <a:pathLst>
              <a:path h="2613894" w="3422956">
                <a:moveTo>
                  <a:pt x="0" y="0"/>
                </a:moveTo>
                <a:lnTo>
                  <a:pt x="3422956" y="0"/>
                </a:lnTo>
                <a:lnTo>
                  <a:pt x="3422956" y="2613894"/>
                </a:lnTo>
                <a:lnTo>
                  <a:pt x="0" y="26138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77B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-1122724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13156322" y="7153817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3133183"/>
                </a:moveTo>
                <a:lnTo>
                  <a:pt x="4102978" y="3133183"/>
                </a:lnTo>
                <a:lnTo>
                  <a:pt x="4102978" y="0"/>
                </a:lnTo>
                <a:lnTo>
                  <a:pt x="0" y="0"/>
                </a:lnTo>
                <a:lnTo>
                  <a:pt x="0" y="313318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080189" y="6315912"/>
            <a:ext cx="6484175" cy="4292870"/>
            <a:chOff x="0" y="0"/>
            <a:chExt cx="1707766" cy="11306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07766" cy="1130632"/>
            </a:xfrm>
            <a:custGeom>
              <a:avLst/>
              <a:gdLst/>
              <a:ahLst/>
              <a:cxnLst/>
              <a:rect r="r" b="b" t="t" l="l"/>
              <a:pathLst>
                <a:path h="1130632" w="1707766">
                  <a:moveTo>
                    <a:pt x="0" y="0"/>
                  </a:moveTo>
                  <a:lnTo>
                    <a:pt x="1707766" y="0"/>
                  </a:lnTo>
                  <a:lnTo>
                    <a:pt x="1707766" y="1130632"/>
                  </a:lnTo>
                  <a:lnTo>
                    <a:pt x="0" y="11306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14300"/>
              <a:ext cx="812800" cy="9271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9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822482" y="2791056"/>
            <a:ext cx="14643036" cy="1778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50"/>
              </a:lnSpc>
            </a:pPr>
            <a:r>
              <a:rPr lang="en-US" sz="12500">
                <a:solidFill>
                  <a:srgbClr val="FFFFFF"/>
                </a:solidFill>
                <a:latin typeface="DM Sans Bold"/>
              </a:rPr>
              <a:t>MODEL TRAINING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59213" y="6617536"/>
            <a:ext cx="6138502" cy="4044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79"/>
              </a:lnSpc>
            </a:pPr>
            <a:r>
              <a:rPr lang="en-US" sz="3999">
                <a:solidFill>
                  <a:srgbClr val="1F77B4"/>
                </a:solidFill>
                <a:latin typeface="DM Sans Bold"/>
              </a:rPr>
              <a:t>Training dengan</a:t>
            </a:r>
          </a:p>
          <a:p>
            <a:pPr>
              <a:lnSpc>
                <a:spcPts val="6479"/>
              </a:lnSpc>
            </a:pPr>
            <a:r>
              <a:rPr lang="en-US" sz="3999">
                <a:solidFill>
                  <a:srgbClr val="1F77B4"/>
                </a:solidFill>
                <a:latin typeface="DM Sans Bold"/>
              </a:rPr>
              <a:t>Random Forest </a:t>
            </a:r>
          </a:p>
          <a:p>
            <a:pPr marL="863599" indent="-431800" lvl="1">
              <a:lnSpc>
                <a:spcPts val="6479"/>
              </a:lnSpc>
              <a:buFont typeface="Arial"/>
              <a:buChar char="•"/>
            </a:pPr>
            <a:r>
              <a:rPr lang="en-US" sz="3999">
                <a:solidFill>
                  <a:srgbClr val="1F77B4"/>
                </a:solidFill>
                <a:latin typeface="DM Sans Bold"/>
              </a:rPr>
              <a:t>Accuracy: 0,91%</a:t>
            </a:r>
          </a:p>
          <a:p>
            <a:pPr marL="863599" indent="-431800" lvl="1">
              <a:lnSpc>
                <a:spcPts val="6479"/>
              </a:lnSpc>
              <a:buFont typeface="Arial"/>
              <a:buChar char="•"/>
            </a:pPr>
            <a:r>
              <a:rPr lang="en-US" sz="3999">
                <a:solidFill>
                  <a:srgbClr val="1F77B4"/>
                </a:solidFill>
                <a:latin typeface="DM Sans Bold"/>
              </a:rPr>
              <a:t>AUC-ROC: 0,63</a:t>
            </a:r>
          </a:p>
          <a:p>
            <a:pPr>
              <a:lnSpc>
                <a:spcPts val="647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66485" y="8603448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44000" y="1306852"/>
            <a:ext cx="5953371" cy="565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9"/>
              </a:lnSpc>
            </a:pPr>
            <a:r>
              <a:rPr lang="en-US" sz="3999">
                <a:solidFill>
                  <a:srgbClr val="1E1E1E"/>
                </a:solidFill>
                <a:latin typeface="DM Sans"/>
              </a:rPr>
              <a:t>Confusion Matrix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3019" y="4314957"/>
            <a:ext cx="6726444" cy="1704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600"/>
              </a:lnSpc>
            </a:pPr>
            <a:r>
              <a:rPr lang="en-US" sz="6000">
                <a:solidFill>
                  <a:srgbClr val="1F77B4"/>
                </a:solidFill>
                <a:latin typeface="DM Sans Bold"/>
              </a:rPr>
              <a:t>MODEL</a:t>
            </a:r>
          </a:p>
          <a:p>
            <a:pPr algn="r">
              <a:lnSpc>
                <a:spcPts val="6600"/>
              </a:lnSpc>
            </a:pPr>
            <a:r>
              <a:rPr lang="en-US" sz="6000">
                <a:solidFill>
                  <a:srgbClr val="1F77B4"/>
                </a:solidFill>
                <a:latin typeface="DM Sans Bold"/>
              </a:rPr>
              <a:t>EVALUATION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7891622" y="2191439"/>
            <a:ext cx="9178797" cy="7066861"/>
          </a:xfrm>
          <a:custGeom>
            <a:avLst/>
            <a:gdLst/>
            <a:ahLst/>
            <a:cxnLst/>
            <a:rect r="r" b="b" t="t" l="l"/>
            <a:pathLst>
              <a:path h="7066861" w="9178797">
                <a:moveTo>
                  <a:pt x="0" y="0"/>
                </a:moveTo>
                <a:lnTo>
                  <a:pt x="9178797" y="0"/>
                </a:lnTo>
                <a:lnTo>
                  <a:pt x="9178797" y="7066861"/>
                </a:lnTo>
                <a:lnTo>
                  <a:pt x="0" y="70668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17556" y="3393656"/>
            <a:ext cx="6726444" cy="1276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50"/>
              </a:lnSpc>
            </a:pPr>
            <a:r>
              <a:rPr lang="en-US" sz="4500">
                <a:solidFill>
                  <a:srgbClr val="1F77B4"/>
                </a:solidFill>
                <a:latin typeface="DM Sans Bold"/>
              </a:rPr>
              <a:t>Presentase</a:t>
            </a:r>
          </a:p>
          <a:p>
            <a:pPr>
              <a:lnSpc>
                <a:spcPts val="4950"/>
              </a:lnSpc>
            </a:pPr>
            <a:r>
              <a:rPr lang="en-US" sz="4500">
                <a:solidFill>
                  <a:srgbClr val="1F77B4"/>
                </a:solidFill>
                <a:latin typeface="DM Sans Bold"/>
              </a:rPr>
              <a:t>Jenis Borrower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17556" y="5172075"/>
            <a:ext cx="5953371" cy="1472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1E1E1E"/>
                </a:solidFill>
                <a:latin typeface="DM Sans"/>
              </a:rPr>
              <a:t>Dari data, dapat dilihat persentase Bad Borrower sebesar 9,1%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8370927" y="1663937"/>
            <a:ext cx="8705062" cy="6959126"/>
          </a:xfrm>
          <a:custGeom>
            <a:avLst/>
            <a:gdLst/>
            <a:ahLst/>
            <a:cxnLst/>
            <a:rect r="r" b="b" t="t" l="l"/>
            <a:pathLst>
              <a:path h="6959126" w="8705062">
                <a:moveTo>
                  <a:pt x="0" y="0"/>
                </a:moveTo>
                <a:lnTo>
                  <a:pt x="8705062" y="0"/>
                </a:lnTo>
                <a:lnTo>
                  <a:pt x="8705062" y="6959126"/>
                </a:lnTo>
                <a:lnTo>
                  <a:pt x="0" y="69591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5499" r="0" b="-1441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101057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77181" y="1482407"/>
            <a:ext cx="10173399" cy="7330090"/>
          </a:xfrm>
          <a:custGeom>
            <a:avLst/>
            <a:gdLst/>
            <a:ahLst/>
            <a:cxnLst/>
            <a:rect r="r" b="b" t="t" l="l"/>
            <a:pathLst>
              <a:path h="7330090" w="10173399">
                <a:moveTo>
                  <a:pt x="0" y="0"/>
                </a:moveTo>
                <a:lnTo>
                  <a:pt x="10173399" y="0"/>
                </a:lnTo>
                <a:lnTo>
                  <a:pt x="10173399" y="7330090"/>
                </a:lnTo>
                <a:lnTo>
                  <a:pt x="0" y="73300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561556" y="3252269"/>
            <a:ext cx="6726444" cy="1630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90"/>
              </a:lnSpc>
            </a:pPr>
            <a:r>
              <a:rPr lang="en-US" sz="3900">
                <a:solidFill>
                  <a:srgbClr val="1F77B4"/>
                </a:solidFill>
                <a:latin typeface="DM Sans Bold"/>
              </a:rPr>
              <a:t>Total Funded Amount </a:t>
            </a:r>
          </a:p>
          <a:p>
            <a:pPr>
              <a:lnSpc>
                <a:spcPts val="4290"/>
              </a:lnSpc>
            </a:pPr>
            <a:r>
              <a:rPr lang="en-US" sz="3900">
                <a:solidFill>
                  <a:srgbClr val="1F77B4"/>
                </a:solidFill>
                <a:latin typeface="DM Sans Bold"/>
              </a:rPr>
              <a:t>&amp; Total Payment untuk Status ‘Charged Off’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561556" y="5363766"/>
            <a:ext cx="5500636" cy="1276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>
                <a:solidFill>
                  <a:srgbClr val="1E1E1E"/>
                </a:solidFill>
                <a:latin typeface="DM Sans"/>
              </a:rPr>
              <a:t>Dengan total 9,1 Bad Borrrower, perusahaan dapat kehilangan 28,906,052,356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35724" y="4758759"/>
            <a:ext cx="4758097" cy="4289991"/>
            <a:chOff x="0" y="0"/>
            <a:chExt cx="1736614" cy="15657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36614" cy="1565765"/>
            </a:xfrm>
            <a:custGeom>
              <a:avLst/>
              <a:gdLst/>
              <a:ahLst/>
              <a:cxnLst/>
              <a:rect r="r" b="b" t="t" l="l"/>
              <a:pathLst>
                <a:path h="1565765" w="1736614">
                  <a:moveTo>
                    <a:pt x="0" y="0"/>
                  </a:moveTo>
                  <a:lnTo>
                    <a:pt x="1736614" y="0"/>
                  </a:lnTo>
                  <a:lnTo>
                    <a:pt x="1736614" y="1565765"/>
                  </a:lnTo>
                  <a:lnTo>
                    <a:pt x="0" y="1565765"/>
                  </a:lnTo>
                  <a:close/>
                </a:path>
              </a:pathLst>
            </a:custGeom>
            <a:solidFill>
              <a:srgbClr val="1F77B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51862" y="4758759"/>
            <a:ext cx="4748095" cy="4289991"/>
            <a:chOff x="0" y="0"/>
            <a:chExt cx="1732964" cy="156576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32964" cy="1565765"/>
            </a:xfrm>
            <a:custGeom>
              <a:avLst/>
              <a:gdLst/>
              <a:ahLst/>
              <a:cxnLst/>
              <a:rect r="r" b="b" t="t" l="l"/>
              <a:pathLst>
                <a:path h="1565765" w="1732964">
                  <a:moveTo>
                    <a:pt x="0" y="0"/>
                  </a:moveTo>
                  <a:lnTo>
                    <a:pt x="1732964" y="0"/>
                  </a:lnTo>
                  <a:lnTo>
                    <a:pt x="1732964" y="1565765"/>
                  </a:lnTo>
                  <a:lnTo>
                    <a:pt x="0" y="1565765"/>
                  </a:lnTo>
                  <a:close/>
                </a:path>
              </a:pathLst>
            </a:custGeom>
            <a:solidFill>
              <a:srgbClr val="1F77B4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2445610" y="1298007"/>
            <a:ext cx="13322987" cy="2006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475"/>
              </a:lnSpc>
            </a:pPr>
            <a:r>
              <a:rPr lang="en-US" sz="11767">
                <a:solidFill>
                  <a:srgbClr val="1F77B4"/>
                </a:solidFill>
                <a:latin typeface="DM Sans Bold"/>
              </a:rPr>
              <a:t>DATA CLEANING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69412" y="5175200"/>
            <a:ext cx="3390865" cy="1657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9"/>
              </a:lnSpc>
            </a:pPr>
            <a:r>
              <a:rPr lang="en-US" sz="2999">
                <a:solidFill>
                  <a:srgbClr val="FFFFFF"/>
                </a:solidFill>
                <a:latin typeface="DM Sans Bold"/>
              </a:rPr>
              <a:t>Memeriksa kolom dengan nilai yang berduplikat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727723" y="5165675"/>
            <a:ext cx="3390865" cy="1719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9"/>
              </a:lnSpc>
            </a:pPr>
            <a:r>
              <a:rPr lang="en-US" sz="3099">
                <a:solidFill>
                  <a:srgbClr val="FFFFFF"/>
                </a:solidFill>
                <a:latin typeface="DM Sans Bold"/>
              </a:rPr>
              <a:t>Menghilangkan kolom yang tidak digunakan 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6769952" y="4758759"/>
            <a:ext cx="4748095" cy="4289991"/>
            <a:chOff x="0" y="0"/>
            <a:chExt cx="1732964" cy="156576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32964" cy="1565765"/>
            </a:xfrm>
            <a:custGeom>
              <a:avLst/>
              <a:gdLst/>
              <a:ahLst/>
              <a:cxnLst/>
              <a:rect r="r" b="b" t="t" l="l"/>
              <a:pathLst>
                <a:path h="1565765" w="1732964">
                  <a:moveTo>
                    <a:pt x="0" y="0"/>
                  </a:moveTo>
                  <a:lnTo>
                    <a:pt x="1732964" y="0"/>
                  </a:lnTo>
                  <a:lnTo>
                    <a:pt x="1732964" y="1565765"/>
                  </a:lnTo>
                  <a:lnTo>
                    <a:pt x="0" y="1565765"/>
                  </a:lnTo>
                  <a:close/>
                </a:path>
              </a:pathLst>
            </a:custGeom>
            <a:solidFill>
              <a:srgbClr val="1F77B4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7285567" y="5165675"/>
            <a:ext cx="3716866" cy="3462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9"/>
              </a:lnSpc>
            </a:pPr>
            <a:r>
              <a:rPr lang="en-US" sz="3099">
                <a:solidFill>
                  <a:srgbClr val="FFFFFF"/>
                </a:solidFill>
                <a:latin typeface="DM Sans Bold"/>
              </a:rPr>
              <a:t>Menghilangkan kolom atau baris dengan nilai NaN dan unique value yang terlalu banyak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77B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22482" y="2791056"/>
            <a:ext cx="14643036" cy="3520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50"/>
              </a:lnSpc>
            </a:pPr>
            <a:r>
              <a:rPr lang="en-US" sz="12500">
                <a:solidFill>
                  <a:srgbClr val="FFFFFF"/>
                </a:solidFill>
                <a:latin typeface="DM Sans Bold"/>
              </a:rPr>
              <a:t>EXPLORATORY</a:t>
            </a:r>
          </a:p>
          <a:p>
            <a:pPr algn="ctr">
              <a:lnSpc>
                <a:spcPts val="13750"/>
              </a:lnSpc>
            </a:pPr>
            <a:r>
              <a:rPr lang="en-US" sz="12500">
                <a:solidFill>
                  <a:srgbClr val="FFFFFF"/>
                </a:solidFill>
                <a:latin typeface="DM Sans Bold"/>
              </a:rPr>
              <a:t>DATA ANALYSIS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28700" y="-1122724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3156322" y="7153817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3133183"/>
                </a:moveTo>
                <a:lnTo>
                  <a:pt x="4102978" y="3133183"/>
                </a:lnTo>
                <a:lnTo>
                  <a:pt x="4102978" y="0"/>
                </a:lnTo>
                <a:lnTo>
                  <a:pt x="0" y="0"/>
                </a:lnTo>
                <a:lnTo>
                  <a:pt x="0" y="313318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31912" y="1401279"/>
            <a:ext cx="12024175" cy="6511463"/>
          </a:xfrm>
          <a:custGeom>
            <a:avLst/>
            <a:gdLst/>
            <a:ahLst/>
            <a:cxnLst/>
            <a:rect r="r" b="b" t="t" l="l"/>
            <a:pathLst>
              <a:path h="6511463" w="12024175">
                <a:moveTo>
                  <a:pt x="0" y="0"/>
                </a:moveTo>
                <a:lnTo>
                  <a:pt x="12024176" y="0"/>
                </a:lnTo>
                <a:lnTo>
                  <a:pt x="12024176" y="6511463"/>
                </a:lnTo>
                <a:lnTo>
                  <a:pt x="0" y="65114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31912" y="8098175"/>
            <a:ext cx="12334869" cy="707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55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DM Sans"/>
              </a:rPr>
              <a:t>Tidak ada data yang berpengaruh dari numerical feature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9489" y="1490990"/>
            <a:ext cx="7406686" cy="5644962"/>
          </a:xfrm>
          <a:custGeom>
            <a:avLst/>
            <a:gdLst/>
            <a:ahLst/>
            <a:cxnLst/>
            <a:rect r="r" b="b" t="t" l="l"/>
            <a:pathLst>
              <a:path h="5644962" w="7406686">
                <a:moveTo>
                  <a:pt x="0" y="0"/>
                </a:moveTo>
                <a:lnTo>
                  <a:pt x="7406686" y="0"/>
                </a:lnTo>
                <a:lnTo>
                  <a:pt x="7406686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49875" y="1490990"/>
            <a:ext cx="7406686" cy="5644962"/>
          </a:xfrm>
          <a:custGeom>
            <a:avLst/>
            <a:gdLst/>
            <a:ahLst/>
            <a:cxnLst/>
            <a:rect r="r" b="b" t="t" l="l"/>
            <a:pathLst>
              <a:path h="5644962" w="7406686">
                <a:moveTo>
                  <a:pt x="0" y="0"/>
                </a:moveTo>
                <a:lnTo>
                  <a:pt x="7406686" y="0"/>
                </a:lnTo>
                <a:lnTo>
                  <a:pt x="7406686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317058" y="7426394"/>
            <a:ext cx="6164391" cy="1369616"/>
            <a:chOff x="0" y="0"/>
            <a:chExt cx="1623543" cy="36072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23543" cy="360722"/>
            </a:xfrm>
            <a:custGeom>
              <a:avLst/>
              <a:gdLst/>
              <a:ahLst/>
              <a:cxnLst/>
              <a:rect r="r" b="b" t="t" l="l"/>
              <a:pathLst>
                <a:path h="360722" w="1623543">
                  <a:moveTo>
                    <a:pt x="0" y="0"/>
                  </a:moveTo>
                  <a:lnTo>
                    <a:pt x="1623543" y="0"/>
                  </a:lnTo>
                  <a:lnTo>
                    <a:pt x="1623543" y="360722"/>
                  </a:lnTo>
                  <a:lnTo>
                    <a:pt x="0" y="360722"/>
                  </a:lnTo>
                  <a:close/>
                </a:path>
              </a:pathLst>
            </a:custGeom>
            <a:solidFill>
              <a:srgbClr val="1F77B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14300"/>
              <a:ext cx="812800" cy="9271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9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470543" y="7652831"/>
            <a:ext cx="5933621" cy="897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DM Sans Bold"/>
              </a:rPr>
              <a:t>Bar Plot Hubungan Term </a:t>
            </a:r>
          </a:p>
          <a:p>
            <a:pPr algn="ctr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DM Sans Bold"/>
              </a:rPr>
              <a:t>dan ‘Good &amp; Bad Borrower’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475440" y="7426394"/>
            <a:ext cx="6164391" cy="1369616"/>
            <a:chOff x="0" y="0"/>
            <a:chExt cx="1623543" cy="3607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23543" cy="360722"/>
            </a:xfrm>
            <a:custGeom>
              <a:avLst/>
              <a:gdLst/>
              <a:ahLst/>
              <a:cxnLst/>
              <a:rect r="r" b="b" t="t" l="l"/>
              <a:pathLst>
                <a:path h="360722" w="1623543">
                  <a:moveTo>
                    <a:pt x="0" y="0"/>
                  </a:moveTo>
                  <a:lnTo>
                    <a:pt x="1623543" y="0"/>
                  </a:lnTo>
                  <a:lnTo>
                    <a:pt x="1623543" y="360722"/>
                  </a:lnTo>
                  <a:lnTo>
                    <a:pt x="0" y="360722"/>
                  </a:lnTo>
                  <a:close/>
                </a:path>
              </a:pathLst>
            </a:custGeom>
            <a:solidFill>
              <a:srgbClr val="1F77B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14300"/>
              <a:ext cx="812800" cy="9271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9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628925" y="7652831"/>
            <a:ext cx="5933621" cy="897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DM Sans Bold"/>
              </a:rPr>
              <a:t>Bar Plot Hubungan Grade</a:t>
            </a:r>
          </a:p>
          <a:p>
            <a:pPr algn="ctr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DM Sans Bold"/>
              </a:rPr>
              <a:t>dan ‘Good &amp; Bad Borrower’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17058" y="806182"/>
            <a:ext cx="6164391" cy="1369616"/>
            <a:chOff x="0" y="0"/>
            <a:chExt cx="1623543" cy="3607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23543" cy="360722"/>
            </a:xfrm>
            <a:custGeom>
              <a:avLst/>
              <a:gdLst/>
              <a:ahLst/>
              <a:cxnLst/>
              <a:rect r="r" b="b" t="t" l="l"/>
              <a:pathLst>
                <a:path h="360722" w="1623543">
                  <a:moveTo>
                    <a:pt x="0" y="0"/>
                  </a:moveTo>
                  <a:lnTo>
                    <a:pt x="1623543" y="0"/>
                  </a:lnTo>
                  <a:lnTo>
                    <a:pt x="1623543" y="360722"/>
                  </a:lnTo>
                  <a:lnTo>
                    <a:pt x="0" y="360722"/>
                  </a:lnTo>
                  <a:close/>
                </a:path>
              </a:pathLst>
            </a:custGeom>
            <a:solidFill>
              <a:srgbClr val="1F77B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14300"/>
              <a:ext cx="812800" cy="9271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9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470543" y="1032619"/>
            <a:ext cx="5933621" cy="897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DM Sans Bold"/>
              </a:rPr>
              <a:t>Bar Plot Hubungan Purpose</a:t>
            </a:r>
          </a:p>
          <a:p>
            <a:pPr algn="ctr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DM Sans Bold"/>
              </a:rPr>
              <a:t>dan ‘Good &amp; Bad Borrower’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475440" y="806182"/>
            <a:ext cx="6164391" cy="1369616"/>
            <a:chOff x="0" y="0"/>
            <a:chExt cx="1623543" cy="36072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23543" cy="360722"/>
            </a:xfrm>
            <a:custGeom>
              <a:avLst/>
              <a:gdLst/>
              <a:ahLst/>
              <a:cxnLst/>
              <a:rect r="r" b="b" t="t" l="l"/>
              <a:pathLst>
                <a:path h="360722" w="1623543">
                  <a:moveTo>
                    <a:pt x="0" y="0"/>
                  </a:moveTo>
                  <a:lnTo>
                    <a:pt x="1623543" y="0"/>
                  </a:lnTo>
                  <a:lnTo>
                    <a:pt x="1623543" y="360722"/>
                  </a:lnTo>
                  <a:lnTo>
                    <a:pt x="0" y="360722"/>
                  </a:lnTo>
                  <a:close/>
                </a:path>
              </a:pathLst>
            </a:custGeom>
            <a:solidFill>
              <a:srgbClr val="1F77B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14300"/>
              <a:ext cx="812800" cy="9271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9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628925" y="1032619"/>
            <a:ext cx="5933621" cy="897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DM Sans Bold"/>
              </a:rPr>
              <a:t>Bar Plot Hubungan Length</a:t>
            </a:r>
          </a:p>
          <a:p>
            <a:pPr algn="ctr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DM Sans Bold"/>
              </a:rPr>
              <a:t>dan ‘Good &amp; Bad Borrower’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212769" y="2479476"/>
            <a:ext cx="7372095" cy="7162169"/>
          </a:xfrm>
          <a:custGeom>
            <a:avLst/>
            <a:gdLst/>
            <a:ahLst/>
            <a:cxnLst/>
            <a:rect r="r" b="b" t="t" l="l"/>
            <a:pathLst>
              <a:path h="7162169" w="7372095">
                <a:moveTo>
                  <a:pt x="0" y="0"/>
                </a:moveTo>
                <a:lnTo>
                  <a:pt x="7372095" y="0"/>
                </a:lnTo>
                <a:lnTo>
                  <a:pt x="7372095" y="7162170"/>
                </a:lnTo>
                <a:lnTo>
                  <a:pt x="0" y="71621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389288" y="2479476"/>
            <a:ext cx="7366203" cy="6329753"/>
          </a:xfrm>
          <a:custGeom>
            <a:avLst/>
            <a:gdLst/>
            <a:ahLst/>
            <a:cxnLst/>
            <a:rect r="r" b="b" t="t" l="l"/>
            <a:pathLst>
              <a:path h="6329753" w="7366203">
                <a:moveTo>
                  <a:pt x="0" y="0"/>
                </a:moveTo>
                <a:lnTo>
                  <a:pt x="7366204" y="0"/>
                </a:lnTo>
                <a:lnTo>
                  <a:pt x="7366204" y="6329753"/>
                </a:lnTo>
                <a:lnTo>
                  <a:pt x="0" y="63297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62033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696144" y="3709561"/>
            <a:ext cx="5953371" cy="3371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00"/>
              </a:lnSpc>
            </a:pPr>
          </a:p>
          <a:p>
            <a:pPr>
              <a:lnSpc>
                <a:spcPts val="3300"/>
              </a:lnSpc>
            </a:pPr>
            <a:r>
              <a:rPr lang="en-US" sz="3000">
                <a:solidFill>
                  <a:srgbClr val="1E1E1E"/>
                </a:solidFill>
                <a:latin typeface="DM Sans"/>
              </a:rPr>
              <a:t>Bad Borrower dominan pada</a:t>
            </a:r>
          </a:p>
          <a:p>
            <a:pPr marL="647700" indent="-323850" lvl="1">
              <a:lnSpc>
                <a:spcPts val="3300"/>
              </a:lnSpc>
              <a:buFont typeface="Arial"/>
              <a:buChar char="•"/>
            </a:pPr>
            <a:r>
              <a:rPr lang="en-US" sz="3000">
                <a:solidFill>
                  <a:srgbClr val="1E1E1E"/>
                </a:solidFill>
                <a:latin typeface="DM Sans"/>
              </a:rPr>
              <a:t>Term: 36 bulan</a:t>
            </a:r>
          </a:p>
          <a:p>
            <a:pPr marL="647700" indent="-323850" lvl="1">
              <a:lnSpc>
                <a:spcPts val="3300"/>
              </a:lnSpc>
              <a:buFont typeface="Arial"/>
              <a:buChar char="•"/>
            </a:pPr>
            <a:r>
              <a:rPr lang="en-US" sz="3000">
                <a:solidFill>
                  <a:srgbClr val="1E1E1E"/>
                </a:solidFill>
                <a:latin typeface="DM Sans"/>
              </a:rPr>
              <a:t>Grade : C</a:t>
            </a:r>
          </a:p>
          <a:p>
            <a:pPr marL="647700" indent="-323850" lvl="1">
              <a:lnSpc>
                <a:spcPts val="3300"/>
              </a:lnSpc>
              <a:buFont typeface="Arial"/>
              <a:buChar char="•"/>
            </a:pPr>
            <a:r>
              <a:rPr lang="en-US" sz="3000">
                <a:solidFill>
                  <a:srgbClr val="1E1E1E"/>
                </a:solidFill>
                <a:latin typeface="DM Sans"/>
              </a:rPr>
              <a:t>Purpose: Debt Consolidation</a:t>
            </a:r>
          </a:p>
          <a:p>
            <a:pPr marL="647700" indent="-323850" lvl="1">
              <a:lnSpc>
                <a:spcPts val="3300"/>
              </a:lnSpc>
              <a:buFont typeface="Arial"/>
              <a:buChar char="•"/>
            </a:pPr>
            <a:r>
              <a:rPr lang="en-US" sz="3000">
                <a:solidFill>
                  <a:srgbClr val="1E1E1E"/>
                </a:solidFill>
                <a:latin typeface="DM Sans"/>
              </a:rPr>
              <a:t>Emp Length: + 10 tahun</a:t>
            </a:r>
          </a:p>
          <a:p>
            <a:pPr marL="647700" indent="-323850" lvl="1">
              <a:lnSpc>
                <a:spcPts val="3300"/>
              </a:lnSpc>
              <a:buFont typeface="Arial"/>
              <a:buChar char="•"/>
            </a:pPr>
            <a:r>
              <a:rPr lang="en-US" sz="3000">
                <a:solidFill>
                  <a:srgbClr val="1E1E1E"/>
                </a:solidFill>
                <a:latin typeface="DM Sans"/>
              </a:rPr>
              <a:t>Home Ownership: Rent</a:t>
            </a:r>
          </a:p>
          <a:p>
            <a:pPr>
              <a:lnSpc>
                <a:spcPts val="330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99015" y="1502269"/>
            <a:ext cx="8626916" cy="7282461"/>
          </a:xfrm>
          <a:custGeom>
            <a:avLst/>
            <a:gdLst/>
            <a:ahLst/>
            <a:cxnLst/>
            <a:rect r="r" b="b" t="t" l="l"/>
            <a:pathLst>
              <a:path h="7282461" w="8626916">
                <a:moveTo>
                  <a:pt x="0" y="0"/>
                </a:moveTo>
                <a:lnTo>
                  <a:pt x="8626916" y="0"/>
                </a:lnTo>
                <a:lnTo>
                  <a:pt x="8626916" y="7282462"/>
                </a:lnTo>
                <a:lnTo>
                  <a:pt x="0" y="72824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696144" y="2602816"/>
            <a:ext cx="6726444" cy="1087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90"/>
              </a:lnSpc>
            </a:pPr>
            <a:r>
              <a:rPr lang="en-US" sz="3900">
                <a:solidFill>
                  <a:srgbClr val="1F77B4"/>
                </a:solidFill>
                <a:latin typeface="DM Sans Bold"/>
              </a:rPr>
              <a:t>Berdasarkan </a:t>
            </a:r>
          </a:p>
          <a:p>
            <a:pPr>
              <a:lnSpc>
                <a:spcPts val="4290"/>
              </a:lnSpc>
            </a:pPr>
            <a:r>
              <a:rPr lang="en-US" sz="3900">
                <a:solidFill>
                  <a:srgbClr val="1F77B4"/>
                </a:solidFill>
                <a:latin typeface="DM Sans Bold"/>
              </a:rPr>
              <a:t>Categorical Feature: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DAFwBXimr-Q</dc:identifier>
  <dcterms:modified xsi:type="dcterms:W3CDTF">2011-08-01T06:04:30Z</dcterms:modified>
  <cp:revision>1</cp:revision>
  <dc:title>Credit Risk</dc:title>
</cp:coreProperties>
</file>