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8"/>
  </p:notesMasterIdLst>
  <p:handoutMasterIdLst>
    <p:handoutMasterId r:id="rId189"/>
  </p:handoutMasterIdLst>
  <p:sldIdLst>
    <p:sldId id="256"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5" r:id="rId46"/>
    <p:sldId id="314"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54" r:id="rId79"/>
    <p:sldId id="355" r:id="rId80"/>
    <p:sldId id="356" r:id="rId81"/>
    <p:sldId id="357" r:id="rId82"/>
    <p:sldId id="358" r:id="rId83"/>
    <p:sldId id="359" r:id="rId84"/>
    <p:sldId id="360" r:id="rId85"/>
    <p:sldId id="361" r:id="rId86"/>
    <p:sldId id="362" r:id="rId87"/>
    <p:sldId id="363" r:id="rId88"/>
    <p:sldId id="364" r:id="rId89"/>
    <p:sldId id="347" r:id="rId90"/>
    <p:sldId id="348" r:id="rId91"/>
    <p:sldId id="349" r:id="rId92"/>
    <p:sldId id="350" r:id="rId93"/>
    <p:sldId id="351" r:id="rId94"/>
    <p:sldId id="352" r:id="rId95"/>
    <p:sldId id="353" r:id="rId96"/>
    <p:sldId id="367" r:id="rId97"/>
    <p:sldId id="631" r:id="rId98"/>
    <p:sldId id="644" r:id="rId99"/>
    <p:sldId id="632" r:id="rId100"/>
    <p:sldId id="645" r:id="rId101"/>
    <p:sldId id="633" r:id="rId102"/>
    <p:sldId id="634" r:id="rId103"/>
    <p:sldId id="635" r:id="rId104"/>
    <p:sldId id="636" r:id="rId105"/>
    <p:sldId id="637" r:id="rId106"/>
    <p:sldId id="638" r:id="rId107"/>
    <p:sldId id="639" r:id="rId108"/>
    <p:sldId id="640" r:id="rId109"/>
    <p:sldId id="641" r:id="rId110"/>
    <p:sldId id="643" r:id="rId111"/>
    <p:sldId id="485" r:id="rId112"/>
    <p:sldId id="486" r:id="rId113"/>
    <p:sldId id="487" r:id="rId114"/>
    <p:sldId id="488" r:id="rId115"/>
    <p:sldId id="489" r:id="rId116"/>
    <p:sldId id="490" r:id="rId117"/>
    <p:sldId id="491" r:id="rId118"/>
    <p:sldId id="492" r:id="rId119"/>
    <p:sldId id="493" r:id="rId120"/>
    <p:sldId id="494" r:id="rId121"/>
    <p:sldId id="495" r:id="rId122"/>
    <p:sldId id="496" r:id="rId123"/>
    <p:sldId id="497" r:id="rId124"/>
    <p:sldId id="498" r:id="rId125"/>
    <p:sldId id="499" r:id="rId126"/>
    <p:sldId id="500" r:id="rId127"/>
    <p:sldId id="501" r:id="rId128"/>
    <p:sldId id="502" r:id="rId129"/>
    <p:sldId id="503" r:id="rId130"/>
    <p:sldId id="504" r:id="rId131"/>
    <p:sldId id="505" r:id="rId132"/>
    <p:sldId id="506" r:id="rId133"/>
    <p:sldId id="507" r:id="rId134"/>
    <p:sldId id="508" r:id="rId135"/>
    <p:sldId id="509" r:id="rId136"/>
    <p:sldId id="510" r:id="rId137"/>
    <p:sldId id="511" r:id="rId138"/>
    <p:sldId id="512" r:id="rId139"/>
    <p:sldId id="513" r:id="rId140"/>
    <p:sldId id="514" r:id="rId141"/>
    <p:sldId id="515" r:id="rId142"/>
    <p:sldId id="516" r:id="rId143"/>
    <p:sldId id="517" r:id="rId144"/>
    <p:sldId id="518" r:id="rId145"/>
    <p:sldId id="519" r:id="rId146"/>
    <p:sldId id="520" r:id="rId147"/>
    <p:sldId id="521" r:id="rId148"/>
    <p:sldId id="522" r:id="rId149"/>
    <p:sldId id="523" r:id="rId150"/>
    <p:sldId id="524" r:id="rId151"/>
    <p:sldId id="525" r:id="rId152"/>
    <p:sldId id="526" r:id="rId153"/>
    <p:sldId id="527" r:id="rId154"/>
    <p:sldId id="528" r:id="rId155"/>
    <p:sldId id="529" r:id="rId156"/>
    <p:sldId id="530" r:id="rId157"/>
    <p:sldId id="531" r:id="rId158"/>
    <p:sldId id="532" r:id="rId159"/>
    <p:sldId id="533" r:id="rId160"/>
    <p:sldId id="534" r:id="rId161"/>
    <p:sldId id="535" r:id="rId162"/>
    <p:sldId id="536" r:id="rId163"/>
    <p:sldId id="537" r:id="rId164"/>
    <p:sldId id="538" r:id="rId165"/>
    <p:sldId id="539" r:id="rId166"/>
    <p:sldId id="540" r:id="rId167"/>
    <p:sldId id="541" r:id="rId168"/>
    <p:sldId id="542" r:id="rId169"/>
    <p:sldId id="543" r:id="rId170"/>
    <p:sldId id="544" r:id="rId171"/>
    <p:sldId id="545" r:id="rId172"/>
    <p:sldId id="546" r:id="rId173"/>
    <p:sldId id="547" r:id="rId174"/>
    <p:sldId id="548" r:id="rId175"/>
    <p:sldId id="549" r:id="rId176"/>
    <p:sldId id="646" r:id="rId177"/>
    <p:sldId id="647" r:id="rId178"/>
    <p:sldId id="648" r:id="rId179"/>
    <p:sldId id="649" r:id="rId180"/>
    <p:sldId id="650" r:id="rId181"/>
    <p:sldId id="651" r:id="rId182"/>
    <p:sldId id="652" r:id="rId183"/>
    <p:sldId id="653" r:id="rId184"/>
    <p:sldId id="654" r:id="rId185"/>
    <p:sldId id="655" r:id="rId186"/>
    <p:sldId id="656" r:id="rId18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64" autoAdjust="0"/>
  </p:normalViewPr>
  <p:slideViewPr>
    <p:cSldViewPr snapToGrid="0">
      <p:cViewPr varScale="1">
        <p:scale>
          <a:sx n="89" d="100"/>
          <a:sy n="89" d="100"/>
        </p:scale>
        <p:origin x="46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viewProps" Target="view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heme" Target="theme/theme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tableStyles" Target="tableStyle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4DD74-BC1D-476A-B674-595C464E765C}" type="datetimeFigureOut">
              <a:rPr lang="fr-FR" smtClean="0"/>
              <a:t>12/07/2023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A2E60-3000-4758-8A3D-87836C358696}" type="slidenum">
              <a:rPr lang="fr-FR" smtClean="0"/>
              <a:t>‹N°›</a:t>
            </a:fld>
            <a:endParaRPr lang="fr-FR"/>
          </a:p>
        </p:txBody>
      </p:sp>
    </p:spTree>
    <p:extLst>
      <p:ext uri="{BB962C8B-B14F-4D97-AF65-F5344CB8AC3E}">
        <p14:creationId xmlns:p14="http://schemas.microsoft.com/office/powerpoint/2010/main" val="2815671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FB61-ABDB-4B65-AA66-BFB7F07CC5B2}" type="datetimeFigureOut">
              <a:rPr lang="fr-FR" smtClean="0"/>
              <a:t>12/07/2023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24ADE-1AE9-41C2-873E-BD65B5D6BF77}" type="slidenum">
              <a:rPr lang="fr-FR" smtClean="0"/>
              <a:t>‹N°›</a:t>
            </a:fld>
            <a:endParaRPr lang="fr-FR"/>
          </a:p>
        </p:txBody>
      </p:sp>
    </p:spTree>
    <p:extLst>
      <p:ext uri="{BB962C8B-B14F-4D97-AF65-F5344CB8AC3E}">
        <p14:creationId xmlns:p14="http://schemas.microsoft.com/office/powerpoint/2010/main" val="20940539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94729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63785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64101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22892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19426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9635" name="Rectangle 2"/>
          <p:cNvSpPr>
            <a:spLocks noChangeArrowheads="1"/>
          </p:cNvSpPr>
          <p:nvPr/>
        </p:nvSpPr>
        <p:spPr bwMode="auto">
          <a:xfrm>
            <a:off x="3886200" y="9296400"/>
            <a:ext cx="2971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200" b="0" i="0" u="none" strike="noStrike" kern="1200" cap="none" spc="0" normalizeH="0" baseline="0" noProof="0">
                <a:ln>
                  <a:noFill/>
                </a:ln>
                <a:solidFill>
                  <a:srgbClr val="003366"/>
                </a:solidFill>
                <a:effectLst/>
                <a:uLnTx/>
                <a:uFillTx/>
                <a:latin typeface="Arial Black" panose="020B0A04020102020204" pitchFamily="34" charset="0"/>
                <a:ea typeface="Droid Sans Fallback" charset="0"/>
                <a:cs typeface="Droid Sans Fallback" charset="0"/>
              </a:rPr>
              <a:t>16</a:t>
            </a:r>
          </a:p>
        </p:txBody>
      </p:sp>
      <p:sp>
        <p:nvSpPr>
          <p:cNvPr id="69636" name="Rectangle 3"/>
          <p:cNvSpPr>
            <a:spLocks noChangeArrowheads="1"/>
          </p:cNvSpPr>
          <p:nvPr/>
        </p:nvSpPr>
        <p:spPr bwMode="auto">
          <a:xfrm>
            <a:off x="0" y="9296400"/>
            <a:ext cx="2971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69637" name="Rectangle 4"/>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8598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45041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8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20</a:t>
            </a:r>
          </a:p>
        </p:txBody>
      </p:sp>
      <p:sp>
        <p:nvSpPr>
          <p:cNvPr id="7168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8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86" name="Rectangle 5"/>
          <p:cNvSpPr>
            <a:spLocks noChangeArrowheads="1"/>
          </p:cNvSpPr>
          <p:nvPr/>
        </p:nvSpPr>
        <p:spPr bwMode="auto">
          <a:xfrm>
            <a:off x="3884613" y="28575"/>
            <a:ext cx="29813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87" name="Rectangle 6"/>
          <p:cNvSpPr>
            <a:spLocks noChangeArrowheads="1"/>
          </p:cNvSpPr>
          <p:nvPr/>
        </p:nvSpPr>
        <p:spPr bwMode="auto">
          <a:xfrm>
            <a:off x="3884613" y="9293225"/>
            <a:ext cx="29813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6</a:t>
            </a:r>
          </a:p>
        </p:txBody>
      </p:sp>
      <p:sp>
        <p:nvSpPr>
          <p:cNvPr id="71688" name="Rectangle 7"/>
          <p:cNvSpPr>
            <a:spLocks noChangeArrowheads="1"/>
          </p:cNvSpPr>
          <p:nvPr/>
        </p:nvSpPr>
        <p:spPr bwMode="auto">
          <a:xfrm>
            <a:off x="-9525" y="9293225"/>
            <a:ext cx="29797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89" name="Rectangle 8"/>
          <p:cNvSpPr>
            <a:spLocks noChangeArrowheads="1"/>
          </p:cNvSpPr>
          <p:nvPr/>
        </p:nvSpPr>
        <p:spPr bwMode="auto">
          <a:xfrm>
            <a:off x="-9525" y="28575"/>
            <a:ext cx="29797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1690" name="Rectangle 9"/>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91" name="Rectangle 10"/>
          <p:cNvSpPr txBox="1">
            <a:spLocks noGrp="1" noChangeArrowheads="1"/>
          </p:cNvSpPr>
          <p:nvPr>
            <p:ph type="body" idx="1"/>
          </p:nvPr>
        </p:nvSpPr>
        <p:spPr>
          <a:xfrm>
            <a:off x="904875" y="4594225"/>
            <a:ext cx="5045075" cy="41243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47477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25431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3363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55"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30</a:t>
            </a:r>
          </a:p>
        </p:txBody>
      </p:sp>
      <p:sp>
        <p:nvSpPr>
          <p:cNvPr id="74756"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57"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58" name="Rectangle 5"/>
          <p:cNvSpPr>
            <a:spLocks noChangeArrowheads="1"/>
          </p:cNvSpPr>
          <p:nvPr/>
        </p:nvSpPr>
        <p:spPr bwMode="auto">
          <a:xfrm>
            <a:off x="3884613" y="28575"/>
            <a:ext cx="29813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59" name="Rectangle 6"/>
          <p:cNvSpPr>
            <a:spLocks noChangeArrowheads="1"/>
          </p:cNvSpPr>
          <p:nvPr/>
        </p:nvSpPr>
        <p:spPr bwMode="auto">
          <a:xfrm>
            <a:off x="3884613" y="9293225"/>
            <a:ext cx="29813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13</a:t>
            </a:r>
          </a:p>
        </p:txBody>
      </p:sp>
      <p:sp>
        <p:nvSpPr>
          <p:cNvPr id="74760" name="Rectangle 7"/>
          <p:cNvSpPr>
            <a:spLocks noChangeArrowheads="1"/>
          </p:cNvSpPr>
          <p:nvPr/>
        </p:nvSpPr>
        <p:spPr bwMode="auto">
          <a:xfrm>
            <a:off x="-9525" y="9293225"/>
            <a:ext cx="29797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61" name="Rectangle 8"/>
          <p:cNvSpPr>
            <a:spLocks noChangeArrowheads="1"/>
          </p:cNvSpPr>
          <p:nvPr/>
        </p:nvSpPr>
        <p:spPr bwMode="auto">
          <a:xfrm>
            <a:off x="-9525" y="28575"/>
            <a:ext cx="29797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74762" name="Rectangle 9"/>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63" name="Rectangle 10"/>
          <p:cNvSpPr txBox="1">
            <a:spLocks noGrp="1" noChangeArrowheads="1"/>
          </p:cNvSpPr>
          <p:nvPr>
            <p:ph type="body" idx="1"/>
          </p:nvPr>
        </p:nvSpPr>
        <p:spPr>
          <a:xfrm>
            <a:off x="904875" y="4594225"/>
            <a:ext cx="5045075" cy="41243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62122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963536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450131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891218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021428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366969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574347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297117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997785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229273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844687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42210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604192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886823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3"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784612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110739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18937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545061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44361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826995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806759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019661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11511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93700" y="857250"/>
            <a:ext cx="6069013" cy="3414713"/>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16482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813906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1931860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799453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042616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6326305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809165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42589960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ChangeArrowheads="1"/>
          </p:cNvSpPr>
          <p:nvPr/>
        </p:nvSpPr>
        <p:spPr bwMode="auto">
          <a:xfrm>
            <a:off x="388620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3" name="Rectangle 2"/>
          <p:cNvSpPr>
            <a:spLocks noChangeArrowheads="1"/>
          </p:cNvSpPr>
          <p:nvPr/>
        </p:nvSpPr>
        <p:spPr bwMode="auto">
          <a:xfrm>
            <a:off x="388620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80" tIns="0" rIns="1908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fr-FR" sz="1000" b="0" i="1" u="none" strike="noStrike" kern="1200" cap="none" spc="0" normalizeH="0" baseline="0" noProof="0">
                <a:ln>
                  <a:noFill/>
                </a:ln>
                <a:solidFill>
                  <a:srgbClr val="003366"/>
                </a:solidFill>
                <a:effectLst/>
                <a:uLnTx/>
                <a:uFillTx/>
                <a:latin typeface="Times New Roman" panose="02020603050405020304" pitchFamily="18" charset="0"/>
                <a:ea typeface="Droid Sans Fallback" charset="0"/>
                <a:cs typeface="Droid Sans Fallback" charset="0"/>
              </a:rPr>
              <a:t>42</a:t>
            </a:r>
          </a:p>
        </p:txBody>
      </p:sp>
      <p:sp>
        <p:nvSpPr>
          <p:cNvPr id="92164" name="Rectangle 3"/>
          <p:cNvSpPr>
            <a:spLocks noChangeArrowheads="1"/>
          </p:cNvSpPr>
          <p:nvPr/>
        </p:nvSpPr>
        <p:spPr bwMode="auto">
          <a:xfrm>
            <a:off x="0" y="9285288"/>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5" name="Rectangle 4"/>
          <p:cNvSpPr>
            <a:spLocks noChangeArrowheads="1"/>
          </p:cNvSpPr>
          <p:nvPr/>
        </p:nvSpPr>
        <p:spPr bwMode="auto">
          <a:xfrm>
            <a:off x="0" y="0"/>
            <a:ext cx="29718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fr-FR"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92166" name="Rectangle 5"/>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Rectangle 6"/>
          <p:cNvSpPr txBox="1">
            <a:spLocks noGrp="1" noChangeArrowheads="1"/>
          </p:cNvSpPr>
          <p:nvPr>
            <p:ph type="body" idx="1"/>
          </p:nvPr>
        </p:nvSpPr>
        <p:spPr>
          <a:xfrm>
            <a:off x="993775" y="4646613"/>
            <a:ext cx="4870450" cy="4117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275194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9"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88575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54541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25109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302879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txBox="1">
            <a:spLocks noGrp="1" noRot="1" noChangeAspect="1" noChangeArrowheads="1" noTextEdit="1"/>
          </p:cNvSpPr>
          <p:nvPr>
            <p:ph type="sldImg"/>
          </p:nvPr>
        </p:nvSpPr>
        <p:spPr>
          <a:xfrm>
            <a:off x="393700" y="857250"/>
            <a:ext cx="6070600" cy="34163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p:cNvSpPr txBox="1">
            <a:spLocks noGrp="1" noChangeArrowheads="1"/>
          </p:cNvSpPr>
          <p:nvPr>
            <p:ph type="body" idx="1"/>
          </p:nvPr>
        </p:nvSpPr>
        <p:spPr>
          <a:xfrm>
            <a:off x="914400" y="4646613"/>
            <a:ext cx="50292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smtClean="0">
              <a:latin typeface="Times New Roman" panose="02020603050405020304" pitchFamily="18" charset="0"/>
            </a:endParaRPr>
          </a:p>
        </p:txBody>
      </p:sp>
    </p:spTree>
    <p:extLst>
      <p:ext uri="{BB962C8B-B14F-4D97-AF65-F5344CB8AC3E}">
        <p14:creationId xmlns:p14="http://schemas.microsoft.com/office/powerpoint/2010/main" val="189859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06DCB239-7ED8-4B84-A6A1-7260122740A2}" type="datetimeFigureOut">
              <a:rPr lang="fr-FR" smtClean="0"/>
              <a:t>12/07/2023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222933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6DCB239-7ED8-4B84-A6A1-7260122740A2}" type="datetimeFigureOut">
              <a:rPr lang="fr-FR" smtClean="0"/>
              <a:t>12/07/2023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189045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6DCB239-7ED8-4B84-A6A1-7260122740A2}" type="datetimeFigureOut">
              <a:rPr lang="fr-FR" smtClean="0"/>
              <a:t>12/07/2023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272636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1800"/>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fr-FR" sz="1800"/>
          </a:p>
        </p:txBody>
      </p:sp>
      <p:sp>
        <p:nvSpPr>
          <p:cNvPr id="125956" name="Rectangle 4"/>
          <p:cNvSpPr>
            <a:spLocks noGrp="1" noChangeArrowheads="1"/>
          </p:cNvSpPr>
          <p:nvPr>
            <p:ph type="subTitle" idx="1"/>
          </p:nvPr>
        </p:nvSpPr>
        <p:spPr>
          <a:xfrm>
            <a:off x="1132417" y="3049588"/>
            <a:ext cx="8331200" cy="2362200"/>
          </a:xfrm>
        </p:spPr>
        <p:txBody>
          <a:bodyPr/>
          <a:lstStyle>
            <a:lvl1pPr marL="0" indent="0" algn="r">
              <a:buFont typeface="Wingdings" charset="2"/>
              <a:buNone/>
              <a:defRPr sz="3200"/>
            </a:lvl1pPr>
          </a:lstStyle>
          <a:p>
            <a:r>
              <a:rPr lang="fr-FR" altLang="en-US" smtClean="0"/>
              <a:t>Modifiez le style des sous-titres du masque</a:t>
            </a:r>
            <a:endParaRPr lang="fr-FR" altLang="en-US"/>
          </a:p>
        </p:txBody>
      </p:sp>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9190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7"/>
          <p:cNvSpPr>
            <a:spLocks noGrp="1" noChangeArrowheads="1"/>
          </p:cNvSpPr>
          <p:nvPr>
            <p:ph type="sldNum" sz="quarter" idx="12"/>
          </p:nvPr>
        </p:nvSpPr>
        <p:spPr>
          <a:ln/>
        </p:spPr>
        <p:txBody>
          <a:bodyPr/>
          <a:lstStyle>
            <a:lvl1pPr>
              <a:defRPr/>
            </a:lvl1pPr>
          </a:lstStyle>
          <a:p>
            <a:fld id="{BE005689-935F-4293-A406-9CCCAA4434DD}" type="slidenum">
              <a:rPr lang="fr-FR"/>
              <a:pPr/>
              <a:t>‹N°›</a:t>
            </a:fld>
            <a:endParaRPr lang="fr-FR"/>
          </a:p>
        </p:txBody>
      </p:sp>
    </p:spTree>
    <p:extLst>
      <p:ext uri="{BB962C8B-B14F-4D97-AF65-F5344CB8AC3E}">
        <p14:creationId xmlns:p14="http://schemas.microsoft.com/office/powerpoint/2010/main" val="33942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7"/>
          <p:cNvSpPr>
            <a:spLocks noGrp="1" noChangeArrowheads="1"/>
          </p:cNvSpPr>
          <p:nvPr>
            <p:ph type="sldNum" sz="quarter" idx="12"/>
          </p:nvPr>
        </p:nvSpPr>
        <p:spPr>
          <a:ln/>
        </p:spPr>
        <p:txBody>
          <a:bodyPr/>
          <a:lstStyle>
            <a:lvl1pPr>
              <a:defRPr/>
            </a:lvl1pPr>
          </a:lstStyle>
          <a:p>
            <a:fld id="{9A3A3845-1A29-4F02-9566-41982446323F}" type="slidenum">
              <a:rPr lang="fr-FR"/>
              <a:pPr/>
              <a:t>‹N°›</a:t>
            </a:fld>
            <a:endParaRPr lang="fr-FR"/>
          </a:p>
        </p:txBody>
      </p:sp>
    </p:spTree>
    <p:extLst>
      <p:ext uri="{BB962C8B-B14F-4D97-AF65-F5344CB8AC3E}">
        <p14:creationId xmlns:p14="http://schemas.microsoft.com/office/powerpoint/2010/main" val="762889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7"/>
          <p:cNvSpPr>
            <a:spLocks noGrp="1" noChangeArrowheads="1"/>
          </p:cNvSpPr>
          <p:nvPr>
            <p:ph type="sldNum" sz="quarter" idx="12"/>
          </p:nvPr>
        </p:nvSpPr>
        <p:spPr>
          <a:ln/>
        </p:spPr>
        <p:txBody>
          <a:bodyPr/>
          <a:lstStyle>
            <a:lvl1pPr>
              <a:defRPr/>
            </a:lvl1pPr>
          </a:lstStyle>
          <a:p>
            <a:fld id="{5A085DBC-C29C-4FCC-9AC3-100ED518D33B}" type="slidenum">
              <a:rPr lang="fr-FR"/>
              <a:pPr/>
              <a:t>‹N°›</a:t>
            </a:fld>
            <a:endParaRPr lang="fr-FR"/>
          </a:p>
        </p:txBody>
      </p:sp>
    </p:spTree>
    <p:extLst>
      <p:ext uri="{BB962C8B-B14F-4D97-AF65-F5344CB8AC3E}">
        <p14:creationId xmlns:p14="http://schemas.microsoft.com/office/powerpoint/2010/main" val="1220354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9" name="Rectangle 7"/>
          <p:cNvSpPr>
            <a:spLocks noGrp="1" noChangeArrowheads="1"/>
          </p:cNvSpPr>
          <p:nvPr>
            <p:ph type="sldNum" sz="quarter" idx="12"/>
          </p:nvPr>
        </p:nvSpPr>
        <p:spPr>
          <a:ln/>
        </p:spPr>
        <p:txBody>
          <a:bodyPr/>
          <a:lstStyle>
            <a:lvl1pPr>
              <a:defRPr/>
            </a:lvl1pPr>
          </a:lstStyle>
          <a:p>
            <a:fld id="{73A6EF3E-0111-41F2-AB95-37F0611D9F8B}" type="slidenum">
              <a:rPr lang="fr-FR"/>
              <a:pPr/>
              <a:t>‹N°›</a:t>
            </a:fld>
            <a:endParaRPr lang="fr-FR"/>
          </a:p>
        </p:txBody>
      </p:sp>
    </p:spTree>
    <p:extLst>
      <p:ext uri="{BB962C8B-B14F-4D97-AF65-F5344CB8AC3E}">
        <p14:creationId xmlns:p14="http://schemas.microsoft.com/office/powerpoint/2010/main" val="339477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5" name="Rectangle 7"/>
          <p:cNvSpPr>
            <a:spLocks noGrp="1" noChangeArrowheads="1"/>
          </p:cNvSpPr>
          <p:nvPr>
            <p:ph type="sldNum" sz="quarter" idx="12"/>
          </p:nvPr>
        </p:nvSpPr>
        <p:spPr>
          <a:ln/>
        </p:spPr>
        <p:txBody>
          <a:bodyPr/>
          <a:lstStyle>
            <a:lvl1pPr>
              <a:defRPr/>
            </a:lvl1pPr>
          </a:lstStyle>
          <a:p>
            <a:fld id="{910C98EF-8CF6-400B-AAF3-9A52B9854F15}" type="slidenum">
              <a:rPr lang="fr-FR"/>
              <a:pPr/>
              <a:t>‹N°›</a:t>
            </a:fld>
            <a:endParaRPr lang="fr-FR"/>
          </a:p>
        </p:txBody>
      </p:sp>
    </p:spTree>
    <p:extLst>
      <p:ext uri="{BB962C8B-B14F-4D97-AF65-F5344CB8AC3E}">
        <p14:creationId xmlns:p14="http://schemas.microsoft.com/office/powerpoint/2010/main" val="1934616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4" name="Rectangle 7"/>
          <p:cNvSpPr>
            <a:spLocks noGrp="1" noChangeArrowheads="1"/>
          </p:cNvSpPr>
          <p:nvPr>
            <p:ph type="sldNum" sz="quarter" idx="12"/>
          </p:nvPr>
        </p:nvSpPr>
        <p:spPr>
          <a:ln/>
        </p:spPr>
        <p:txBody>
          <a:bodyPr/>
          <a:lstStyle>
            <a:lvl1pPr>
              <a:defRPr/>
            </a:lvl1pPr>
          </a:lstStyle>
          <a:p>
            <a:fld id="{C57CAA6F-DE5F-4DC0-BA9F-983447BF3AE1}" type="slidenum">
              <a:rPr lang="fr-FR"/>
              <a:pPr/>
              <a:t>‹N°›</a:t>
            </a:fld>
            <a:endParaRPr lang="fr-FR"/>
          </a:p>
        </p:txBody>
      </p:sp>
    </p:spTree>
    <p:extLst>
      <p:ext uri="{BB962C8B-B14F-4D97-AF65-F5344CB8AC3E}">
        <p14:creationId xmlns:p14="http://schemas.microsoft.com/office/powerpoint/2010/main" val="3346406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7"/>
          <p:cNvSpPr>
            <a:spLocks noGrp="1" noChangeArrowheads="1"/>
          </p:cNvSpPr>
          <p:nvPr>
            <p:ph type="sldNum" sz="quarter" idx="12"/>
          </p:nvPr>
        </p:nvSpPr>
        <p:spPr>
          <a:ln/>
        </p:spPr>
        <p:txBody>
          <a:bodyPr/>
          <a:lstStyle>
            <a:lvl1pPr>
              <a:defRPr/>
            </a:lvl1pPr>
          </a:lstStyle>
          <a:p>
            <a:fld id="{0212A97C-54BA-4D49-9614-CD8AC7E7FD6F}" type="slidenum">
              <a:rPr lang="fr-FR"/>
              <a:pPr/>
              <a:t>‹N°›</a:t>
            </a:fld>
            <a:endParaRPr lang="fr-FR"/>
          </a:p>
        </p:txBody>
      </p:sp>
    </p:spTree>
    <p:extLst>
      <p:ext uri="{BB962C8B-B14F-4D97-AF65-F5344CB8AC3E}">
        <p14:creationId xmlns:p14="http://schemas.microsoft.com/office/powerpoint/2010/main" val="224893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6DCB239-7ED8-4B84-A6A1-7260122740A2}" type="datetimeFigureOut">
              <a:rPr lang="fr-FR" smtClean="0"/>
              <a:t>12/07/2023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1552887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7" name="Rectangle 7"/>
          <p:cNvSpPr>
            <a:spLocks noGrp="1" noChangeArrowheads="1"/>
          </p:cNvSpPr>
          <p:nvPr>
            <p:ph type="sldNum" sz="quarter" idx="12"/>
          </p:nvPr>
        </p:nvSpPr>
        <p:spPr>
          <a:ln/>
        </p:spPr>
        <p:txBody>
          <a:bodyPr/>
          <a:lstStyle>
            <a:lvl1pPr>
              <a:defRPr/>
            </a:lvl1pPr>
          </a:lstStyle>
          <a:p>
            <a:fld id="{14399C14-46F7-4DDB-8905-005578E1AADA}" type="slidenum">
              <a:rPr lang="fr-FR"/>
              <a:pPr/>
              <a:t>‹N°›</a:t>
            </a:fld>
            <a:endParaRPr lang="fr-FR"/>
          </a:p>
        </p:txBody>
      </p:sp>
    </p:spTree>
    <p:extLst>
      <p:ext uri="{BB962C8B-B14F-4D97-AF65-F5344CB8AC3E}">
        <p14:creationId xmlns:p14="http://schemas.microsoft.com/office/powerpoint/2010/main" val="1160873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7"/>
          <p:cNvSpPr>
            <a:spLocks noGrp="1" noChangeArrowheads="1"/>
          </p:cNvSpPr>
          <p:nvPr>
            <p:ph type="sldNum" sz="quarter" idx="12"/>
          </p:nvPr>
        </p:nvSpPr>
        <p:spPr>
          <a:ln/>
        </p:spPr>
        <p:txBody>
          <a:bodyPr/>
          <a:lstStyle>
            <a:lvl1pPr>
              <a:defRPr/>
            </a:lvl1pPr>
          </a:lstStyle>
          <a:p>
            <a:fld id="{62B0BDDB-EA55-46C9-AFF9-8D65C8FDC01F}" type="slidenum">
              <a:rPr lang="fr-FR"/>
              <a:pPr/>
              <a:t>‹N°›</a:t>
            </a:fld>
            <a:endParaRPr lang="fr-FR"/>
          </a:p>
        </p:txBody>
      </p:sp>
    </p:spTree>
    <p:extLst>
      <p:ext uri="{BB962C8B-B14F-4D97-AF65-F5344CB8AC3E}">
        <p14:creationId xmlns:p14="http://schemas.microsoft.com/office/powerpoint/2010/main" val="1351652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122239"/>
            <a:ext cx="2743200" cy="6008687"/>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09600" y="122239"/>
            <a:ext cx="8026400" cy="600868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endParaRPr lang="fr-FR"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fr-FR" altLang="en-US"/>
          </a:p>
        </p:txBody>
      </p:sp>
      <p:sp>
        <p:nvSpPr>
          <p:cNvPr id="6" name="Rectangle 7"/>
          <p:cNvSpPr>
            <a:spLocks noGrp="1" noChangeArrowheads="1"/>
          </p:cNvSpPr>
          <p:nvPr>
            <p:ph type="sldNum" sz="quarter" idx="12"/>
          </p:nvPr>
        </p:nvSpPr>
        <p:spPr>
          <a:ln/>
        </p:spPr>
        <p:txBody>
          <a:bodyPr/>
          <a:lstStyle>
            <a:lvl1pPr>
              <a:defRPr/>
            </a:lvl1pPr>
          </a:lstStyle>
          <a:p>
            <a:fld id="{C684847A-BC63-4305-A462-E760A4C89A68}" type="slidenum">
              <a:rPr lang="fr-FR"/>
              <a:pPr/>
              <a:t>‹N°›</a:t>
            </a:fld>
            <a:endParaRPr lang="fr-FR"/>
          </a:p>
        </p:txBody>
      </p:sp>
    </p:spTree>
    <p:extLst>
      <p:ext uri="{BB962C8B-B14F-4D97-AF65-F5344CB8AC3E}">
        <p14:creationId xmlns:p14="http://schemas.microsoft.com/office/powerpoint/2010/main" val="10247523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DCB239-7ED8-4B84-A6A1-7260122740A2}" type="datetimeFigureOut">
              <a:rPr lang="fr-FR" smtClean="0"/>
              <a:t>12/07/2023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207210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06DCB239-7ED8-4B84-A6A1-7260122740A2}" type="datetimeFigureOut">
              <a:rPr lang="fr-FR" smtClean="0"/>
              <a:t>12/07/2023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40345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06DCB239-7ED8-4B84-A6A1-7260122740A2}" type="datetimeFigureOut">
              <a:rPr lang="fr-FR" smtClean="0"/>
              <a:t>12/07/2023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164317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06DCB239-7ED8-4B84-A6A1-7260122740A2}" type="datetimeFigureOut">
              <a:rPr lang="fr-FR" smtClean="0"/>
              <a:t>12/07/2023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397120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CB239-7ED8-4B84-A6A1-7260122740A2}" type="datetimeFigureOut">
              <a:rPr lang="fr-FR" smtClean="0"/>
              <a:t>12/07/2023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211104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DCB239-7ED8-4B84-A6A1-7260122740A2}" type="datetimeFigureOut">
              <a:rPr lang="fr-FR" smtClean="0"/>
              <a:t>12/07/2023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314037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DCB239-7ED8-4B84-A6A1-7260122740A2}" type="datetimeFigureOut">
              <a:rPr lang="fr-FR" smtClean="0"/>
              <a:t>12/07/2023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87944E-677F-44CD-9C73-15F4295EE255}" type="slidenum">
              <a:rPr lang="fr-FR" smtClean="0"/>
              <a:t>‹N°›</a:t>
            </a:fld>
            <a:endParaRPr lang="fr-FR"/>
          </a:p>
        </p:txBody>
      </p:sp>
    </p:spTree>
    <p:extLst>
      <p:ext uri="{BB962C8B-B14F-4D97-AF65-F5344CB8AC3E}">
        <p14:creationId xmlns:p14="http://schemas.microsoft.com/office/powerpoint/2010/main" val="275119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CB239-7ED8-4B84-A6A1-7260122740A2}" type="datetimeFigureOut">
              <a:rPr lang="fr-FR" smtClean="0"/>
              <a:t>12/07/2023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7944E-677F-44CD-9C73-15F4295EE255}" type="slidenum">
              <a:rPr lang="fr-FR" smtClean="0"/>
              <a:t>‹N°›</a:t>
            </a:fld>
            <a:endParaRPr lang="fr-FR"/>
          </a:p>
        </p:txBody>
      </p:sp>
    </p:spTree>
    <p:extLst>
      <p:ext uri="{BB962C8B-B14F-4D97-AF65-F5344CB8AC3E}">
        <p14:creationId xmlns:p14="http://schemas.microsoft.com/office/powerpoint/2010/main" val="137809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1800"/>
          </a:p>
        </p:txBody>
      </p:sp>
      <p:sp>
        <p:nvSpPr>
          <p:cNvPr id="1027" name="Rectangle 3"/>
          <p:cNvSpPr>
            <a:spLocks noGrp="1" noChangeArrowheads="1"/>
          </p:cNvSpPr>
          <p:nvPr>
            <p:ph type="title"/>
          </p:nvPr>
        </p:nvSpPr>
        <p:spPr bwMode="auto">
          <a:xfrm>
            <a:off x="609600" y="12223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en-US" smtClean="0"/>
              <a:t>Cliquez pour modifier le style du titre</a:t>
            </a:r>
          </a:p>
        </p:txBody>
      </p:sp>
      <p:sp>
        <p:nvSpPr>
          <p:cNvPr id="1028" name="Rectangle 4"/>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smtClean="0"/>
              <a:t>Cliquez pour modifier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p>
        </p:txBody>
      </p:sp>
      <p:sp>
        <p:nvSpPr>
          <p:cNvPr id="124933" name="Rectangle 5"/>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Times New Roman" pitchFamily="16" charset="0"/>
              <a:buNone/>
              <a:defRPr sz="1000">
                <a:latin typeface="Times New Roman" pitchFamily="16" charset="0"/>
              </a:defRPr>
            </a:lvl1pPr>
          </a:lstStyle>
          <a:p>
            <a:pPr>
              <a:defRPr/>
            </a:pPr>
            <a:endParaRPr lang="fr-FR" altLang="en-US"/>
          </a:p>
        </p:txBody>
      </p:sp>
      <p:sp>
        <p:nvSpPr>
          <p:cNvPr id="124934"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 typeface="Times New Roman" pitchFamily="16" charset="0"/>
              <a:buNone/>
              <a:defRPr sz="1000">
                <a:latin typeface="Times New Roman" pitchFamily="16" charset="0"/>
              </a:defRPr>
            </a:lvl1pPr>
          </a:lstStyle>
          <a:p>
            <a:pPr>
              <a:defRPr/>
            </a:pPr>
            <a:endParaRPr lang="fr-FR" altLang="en-US"/>
          </a:p>
        </p:txBody>
      </p:sp>
      <p:sp>
        <p:nvSpPr>
          <p:cNvPr id="124935" name="Rectangle 7"/>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46504B4-2E69-487C-82BF-5B5B06D0FA8C}" type="slidenum">
              <a:rPr lang="fr-FR"/>
              <a:pPr/>
              <a:t>‹N°›</a:t>
            </a:fld>
            <a:endParaRPr lang="fr-FR"/>
          </a:p>
        </p:txBody>
      </p:sp>
      <p:grpSp>
        <p:nvGrpSpPr>
          <p:cNvPr id="1032" name="Group 8"/>
          <p:cNvGrpSpPr>
            <a:grpSpLocks/>
          </p:cNvGrpSpPr>
          <p:nvPr/>
        </p:nvGrpSpPr>
        <p:grpSpPr bwMode="auto">
          <a:xfrm>
            <a:off x="10871201" y="152400"/>
            <a:ext cx="1056217" cy="1295400"/>
            <a:chOff x="5136" y="960"/>
            <a:chExt cx="528" cy="864"/>
          </a:xfrm>
        </p:grpSpPr>
        <p:sp>
          <p:nvSpPr>
            <p:cNvPr id="1036"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37"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38" name="Oval 11"/>
            <p:cNvSpPr>
              <a:spLocks noChangeArrowheads="1"/>
            </p:cNvSpPr>
            <p:nvPr/>
          </p:nvSpPr>
          <p:spPr bwMode="auto">
            <a:xfrm>
              <a:off x="5360"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39" name="Oval 12"/>
            <p:cNvSpPr>
              <a:spLocks noChangeArrowheads="1"/>
            </p:cNvSpPr>
            <p:nvPr/>
          </p:nvSpPr>
          <p:spPr bwMode="auto">
            <a:xfrm>
              <a:off x="5136" y="1072"/>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0" name="Oval 13"/>
            <p:cNvSpPr>
              <a:spLocks noChangeArrowheads="1"/>
            </p:cNvSpPr>
            <p:nvPr/>
          </p:nvSpPr>
          <p:spPr bwMode="auto">
            <a:xfrm>
              <a:off x="5248"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1" name="Oval 14"/>
            <p:cNvSpPr>
              <a:spLocks noChangeArrowheads="1"/>
            </p:cNvSpPr>
            <p:nvPr/>
          </p:nvSpPr>
          <p:spPr bwMode="auto">
            <a:xfrm>
              <a:off x="5360" y="1072"/>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2" name="Oval 15"/>
            <p:cNvSpPr>
              <a:spLocks noChangeArrowheads="1"/>
            </p:cNvSpPr>
            <p:nvPr/>
          </p:nvSpPr>
          <p:spPr bwMode="auto">
            <a:xfrm>
              <a:off x="5472" y="1072"/>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3" name="Oval 16"/>
            <p:cNvSpPr>
              <a:spLocks noChangeArrowheads="1"/>
            </p:cNvSpPr>
            <p:nvPr/>
          </p:nvSpPr>
          <p:spPr bwMode="auto">
            <a:xfrm>
              <a:off x="5136" y="1184"/>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4" name="Oval 17"/>
            <p:cNvSpPr>
              <a:spLocks noChangeArrowheads="1"/>
            </p:cNvSpPr>
            <p:nvPr/>
          </p:nvSpPr>
          <p:spPr bwMode="auto">
            <a:xfrm>
              <a:off x="5248" y="1184"/>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5" name="Oval 18"/>
            <p:cNvSpPr>
              <a:spLocks noChangeArrowheads="1"/>
            </p:cNvSpPr>
            <p:nvPr/>
          </p:nvSpPr>
          <p:spPr bwMode="auto">
            <a:xfrm>
              <a:off x="5360"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6" name="Oval 19"/>
            <p:cNvSpPr>
              <a:spLocks noChangeArrowheads="1"/>
            </p:cNvSpPr>
            <p:nvPr/>
          </p:nvSpPr>
          <p:spPr bwMode="auto">
            <a:xfrm>
              <a:off x="5472" y="1184"/>
              <a:ext cx="79"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7" name="Oval 20"/>
            <p:cNvSpPr>
              <a:spLocks noChangeArrowheads="1"/>
            </p:cNvSpPr>
            <p:nvPr/>
          </p:nvSpPr>
          <p:spPr bwMode="auto">
            <a:xfrm>
              <a:off x="5584" y="1184"/>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8"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49"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0" name="Oval 23"/>
            <p:cNvSpPr>
              <a:spLocks noChangeArrowheads="1"/>
            </p:cNvSpPr>
            <p:nvPr/>
          </p:nvSpPr>
          <p:spPr bwMode="auto">
            <a:xfrm>
              <a:off x="5360"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1" name="Oval 24"/>
            <p:cNvSpPr>
              <a:spLocks noChangeArrowheads="1"/>
            </p:cNvSpPr>
            <p:nvPr/>
          </p:nvSpPr>
          <p:spPr bwMode="auto">
            <a:xfrm>
              <a:off x="5472" y="1296"/>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2"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3"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4" name="Oval 27"/>
            <p:cNvSpPr>
              <a:spLocks noChangeArrowheads="1"/>
            </p:cNvSpPr>
            <p:nvPr/>
          </p:nvSpPr>
          <p:spPr bwMode="auto">
            <a:xfrm>
              <a:off x="5360"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5" name="Oval 28"/>
            <p:cNvSpPr>
              <a:spLocks noChangeArrowheads="1"/>
            </p:cNvSpPr>
            <p:nvPr/>
          </p:nvSpPr>
          <p:spPr bwMode="auto">
            <a:xfrm>
              <a:off x="5472" y="1408"/>
              <a:ext cx="79"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6"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7"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8"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59" name="Oval 32"/>
            <p:cNvSpPr>
              <a:spLocks noChangeArrowheads="1"/>
            </p:cNvSpPr>
            <p:nvPr/>
          </p:nvSpPr>
          <p:spPr bwMode="auto">
            <a:xfrm>
              <a:off x="5360"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0" name="Oval 33"/>
            <p:cNvSpPr>
              <a:spLocks noChangeArrowheads="1"/>
            </p:cNvSpPr>
            <p:nvPr/>
          </p:nvSpPr>
          <p:spPr bwMode="auto">
            <a:xfrm>
              <a:off x="5472" y="1520"/>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1" name="Oval 34"/>
            <p:cNvSpPr>
              <a:spLocks noChangeArrowheads="1"/>
            </p:cNvSpPr>
            <p:nvPr/>
          </p:nvSpPr>
          <p:spPr bwMode="auto">
            <a:xfrm>
              <a:off x="5136" y="1632"/>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2" name="Oval 35"/>
            <p:cNvSpPr>
              <a:spLocks noChangeArrowheads="1"/>
            </p:cNvSpPr>
            <p:nvPr/>
          </p:nvSpPr>
          <p:spPr bwMode="auto">
            <a:xfrm>
              <a:off x="5248" y="1632"/>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3" name="Oval 36"/>
            <p:cNvSpPr>
              <a:spLocks noChangeArrowheads="1"/>
            </p:cNvSpPr>
            <p:nvPr/>
          </p:nvSpPr>
          <p:spPr bwMode="auto">
            <a:xfrm>
              <a:off x="5360"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4" name="Oval 37"/>
            <p:cNvSpPr>
              <a:spLocks noChangeArrowheads="1"/>
            </p:cNvSpPr>
            <p:nvPr/>
          </p:nvSpPr>
          <p:spPr bwMode="auto">
            <a:xfrm>
              <a:off x="5472" y="1632"/>
              <a:ext cx="79"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5"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sp>
          <p:nvSpPr>
            <p:cNvPr id="1066" name="Oval 39"/>
            <p:cNvSpPr>
              <a:spLocks noChangeArrowheads="1"/>
            </p:cNvSpPr>
            <p:nvPr/>
          </p:nvSpPr>
          <p:spPr bwMode="auto">
            <a:xfrm>
              <a:off x="5472"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fr-FR" sz="1800"/>
            </a:p>
          </p:txBody>
        </p:sp>
      </p:grpSp>
      <p:sp>
        <p:nvSpPr>
          <p:cNvPr id="1033" name="Line 40"/>
          <p:cNvSpPr>
            <a:spLocks noChangeShapeType="1"/>
          </p:cNvSpPr>
          <p:nvPr/>
        </p:nvSpPr>
        <p:spPr bwMode="auto">
          <a:xfrm>
            <a:off x="624418" y="6237288"/>
            <a:ext cx="3744383"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fr-FR" sz="1800"/>
          </a:p>
        </p:txBody>
      </p:sp>
      <p:sp>
        <p:nvSpPr>
          <p:cNvPr id="1034" name="Text Box 41"/>
          <p:cNvSpPr txBox="1">
            <a:spLocks noChangeArrowheads="1"/>
          </p:cNvSpPr>
          <p:nvPr/>
        </p:nvSpPr>
        <p:spPr bwMode="auto">
          <a:xfrm>
            <a:off x="2256367" y="6381751"/>
            <a:ext cx="21002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sz="1000" b="1" i="1"/>
              <a:t>Jean Robert KALA KAMDJOUG</a:t>
            </a:r>
          </a:p>
        </p:txBody>
      </p:sp>
      <p:sp>
        <p:nvSpPr>
          <p:cNvPr id="1035" name="Text Box 42"/>
          <p:cNvSpPr txBox="1">
            <a:spLocks noChangeArrowheads="1"/>
          </p:cNvSpPr>
          <p:nvPr/>
        </p:nvSpPr>
        <p:spPr bwMode="auto">
          <a:xfrm>
            <a:off x="624418" y="6381751"/>
            <a:ext cx="12041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sz="1000" b="1"/>
              <a:t>UCAC-ICY-FSSG</a:t>
            </a:r>
          </a:p>
        </p:txBody>
      </p:sp>
    </p:spTree>
    <p:extLst>
      <p:ext uri="{BB962C8B-B14F-4D97-AF65-F5344CB8AC3E}">
        <p14:creationId xmlns:p14="http://schemas.microsoft.com/office/powerpoint/2010/main" val="1297362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2.e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1.emf"/><Relationship Id="rId4" Type="http://schemas.openxmlformats.org/officeDocument/2006/relationships/oleObject" Target="../embeddings/oleObject1.bin"/></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3.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1.emf"/><Relationship Id="rId4" Type="http://schemas.openxmlformats.org/officeDocument/2006/relationships/oleObject" Target="../embeddings/oleObject3.bin"/></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1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1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1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mongodb.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utorialsteacher.com/mongodb/insert-documents" TargetMode="External"/><Relationship Id="rId2" Type="http://schemas.openxmlformats.org/officeDocument/2006/relationships/hyperlink" Target="https://www.tutorialsteacher.com/mongodb/insert-single-document#inserto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torialsteacher.com/mongodb/insert-documents" TargetMode="External"/><Relationship Id="rId2" Type="http://schemas.openxmlformats.org/officeDocument/2006/relationships/hyperlink" Target="https://www.tutorialsteacher.com/mongodb/insert-single-document#inserton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ocs.mongodb.com/manual/reference/method/db.collection.find/#available-mongosh-cursor-method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docs.mongodb.com/manual/reference/method/db.collection.count/#mongodb-method-db.collection.count" TargetMode="External"/><Relationship Id="rId2" Type="http://schemas.openxmlformats.org/officeDocument/2006/relationships/hyperlink" Target="https://docs.mongodb.com/manual/reference/method/db.collection.estimatedDocumentCount/#mongodb-method-db.collection.estimatedDocumentCount"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method/db.collection.distinct/#mongodb-method-db.collection.distinct"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docs.mongodb.com/manual/reference/operator/aggregation/group/#accumulator-operator"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www.tutorialsteacher.com/sqlserver/tables-relation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docs.mongodb.com/manual/reference/operator/aggregation/lookup/#mongodb-pipeline-pipe.-looku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docs.mongodb.com/manual/reference/operator/aggregation/lookup/#mongodb-pipeline-pipe.-looku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CF8B3B0A-D291-4B7B-AB48-0197BCAFFEFD}"/>
              </a:ext>
            </a:extLst>
          </p:cNvPr>
          <p:cNvSpPr txBox="1"/>
          <p:nvPr/>
        </p:nvSpPr>
        <p:spPr>
          <a:xfrm>
            <a:off x="1766723" y="2401817"/>
            <a:ext cx="8110521" cy="2123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BE" sz="4400" b="1" dirty="0">
                <a:latin typeface="TimesNewRomanPS-BoldMT"/>
                <a:ea typeface="Calibri" panose="020F0502020204030204" pitchFamily="34" charset="0"/>
                <a:cs typeface="TimesNewRomanPS-BoldMT"/>
              </a:rPr>
              <a:t>Base de données non relationnelle, Data </a:t>
            </a:r>
            <a:r>
              <a:rPr lang="fr-BE" sz="4400" b="1" dirty="0" err="1">
                <a:latin typeface="TimesNewRomanPS-BoldMT"/>
                <a:ea typeface="Calibri" panose="020F0502020204030204" pitchFamily="34" charset="0"/>
                <a:cs typeface="TimesNewRomanPS-BoldMT"/>
              </a:rPr>
              <a:t>warehousing</a:t>
            </a:r>
            <a:r>
              <a:rPr lang="fr-BE" sz="4400" b="1" dirty="0">
                <a:latin typeface="TimesNewRomanPS-BoldMT"/>
                <a:ea typeface="Calibri" panose="020F0502020204030204" pitchFamily="34" charset="0"/>
                <a:cs typeface="TimesNewRomanPS-BoldMT"/>
              </a:rPr>
              <a:t> et </a:t>
            </a:r>
            <a:r>
              <a:rPr lang="fr-BE" sz="4400" b="1" dirty="0" err="1">
                <a:latin typeface="TimesNewRomanPS-BoldMT"/>
                <a:ea typeface="Calibri" panose="020F0502020204030204" pitchFamily="34" charset="0"/>
                <a:cs typeface="TimesNewRomanPS-BoldMT"/>
              </a:rPr>
              <a:t>Big</a:t>
            </a:r>
            <a:r>
              <a:rPr lang="fr-BE" sz="4400" b="1" dirty="0">
                <a:latin typeface="TimesNewRomanPS-BoldMT"/>
                <a:ea typeface="Calibri" panose="020F0502020204030204" pitchFamily="34" charset="0"/>
                <a:cs typeface="TimesNewRomanPS-BoldMT"/>
              </a:rPr>
              <a:t> Data</a:t>
            </a:r>
            <a:endParaRPr lang="en-US" sz="4400" dirty="0"/>
          </a:p>
        </p:txBody>
      </p:sp>
      <p:sp>
        <p:nvSpPr>
          <p:cNvPr id="42" name="Rectangle 41">
            <a:extLst>
              <a:ext uri="{FF2B5EF4-FFF2-40B4-BE49-F238E27FC236}">
                <a16:creationId xmlns:a16="http://schemas.microsoft.com/office/drawing/2014/main" id="{DF0AEB5A-2649-45B3-8AB0-54CD3296D404}"/>
              </a:ext>
            </a:extLst>
          </p:cNvPr>
          <p:cNvSpPr/>
          <p:nvPr/>
        </p:nvSpPr>
        <p:spPr>
          <a:xfrm>
            <a:off x="4546600" y="1701582"/>
            <a:ext cx="1917700" cy="461665"/>
          </a:xfrm>
          <a:prstGeom prst="rect">
            <a:avLst/>
          </a:prstGeom>
        </p:spPr>
        <p:txBody>
          <a:bodyPr wrap="square">
            <a:spAutoFit/>
          </a:bodyPr>
          <a:lstStyle/>
          <a:p>
            <a:pPr algn="dist"/>
            <a:r>
              <a:rPr lang="en-US" sz="2400" b="1" dirty="0" smtClean="0"/>
              <a:t>ISIG/GOMA  </a:t>
            </a:r>
            <a:endParaRPr lang="en-US" sz="2400" b="1" dirty="0"/>
          </a:p>
        </p:txBody>
      </p:sp>
      <p:sp>
        <p:nvSpPr>
          <p:cNvPr id="7" name="Rectangle 6">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F1A534-9189-4C83-B954-C2987A11901C}"/>
              </a:ext>
            </a:extLst>
          </p:cNvPr>
          <p:cNvSpPr/>
          <p:nvPr/>
        </p:nvSpPr>
        <p:spPr>
          <a:xfrm>
            <a:off x="0" y="6644679"/>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0AEB5A-2649-45B3-8AB0-54CD3296D404}"/>
              </a:ext>
            </a:extLst>
          </p:cNvPr>
          <p:cNvSpPr/>
          <p:nvPr/>
        </p:nvSpPr>
        <p:spPr>
          <a:xfrm>
            <a:off x="2990373" y="5413572"/>
            <a:ext cx="5030153" cy="461665"/>
          </a:xfrm>
          <a:prstGeom prst="rect">
            <a:avLst/>
          </a:prstGeom>
        </p:spPr>
        <p:txBody>
          <a:bodyPr wrap="square">
            <a:spAutoFit/>
          </a:bodyPr>
          <a:lstStyle/>
          <a:p>
            <a:pPr algn="dist"/>
            <a:r>
              <a:rPr lang="en-US" sz="2400" b="1" dirty="0" smtClean="0"/>
              <a:t>Ir. MALEY MUSEMA Glodi (Assistant) </a:t>
            </a:r>
            <a:endParaRPr lang="en-US" sz="2400" b="1" dirty="0"/>
          </a:p>
        </p:txBody>
      </p:sp>
      <p:pic>
        <p:nvPicPr>
          <p:cNvPr id="10" name="Picture 1"/>
          <p:cNvPicPr/>
          <p:nvPr/>
        </p:nvPicPr>
        <p:blipFill>
          <a:blip r:embed="rId2" cstate="print">
            <a:extLst>
              <a:ext uri="{28A0092B-C50C-407E-A947-70E740481C1C}">
                <a14:useLocalDpi xmlns:a14="http://schemas.microsoft.com/office/drawing/2010/main" val="0"/>
              </a:ext>
            </a:extLst>
          </a:blip>
          <a:stretch>
            <a:fillRect/>
          </a:stretch>
        </p:blipFill>
        <p:spPr>
          <a:xfrm>
            <a:off x="4838700" y="301318"/>
            <a:ext cx="1143000" cy="1332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6894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4708981"/>
          </a:xfrm>
          <a:prstGeom prst="rect">
            <a:avLst/>
          </a:prstGeom>
          <a:noFill/>
        </p:spPr>
        <p:txBody>
          <a:bodyPr wrap="square" rtlCol="0">
            <a:spAutoFit/>
          </a:bodyPr>
          <a:lstStyle/>
          <a:p>
            <a:r>
              <a:rPr lang="fr-FR" sz="2800" b="1" dirty="0"/>
              <a:t>Quand ne pas choisir une base de données </a:t>
            </a:r>
            <a:r>
              <a:rPr lang="fr-FR" sz="2800" b="1" dirty="0" err="1"/>
              <a:t>NoSQL</a:t>
            </a:r>
            <a:r>
              <a:rPr lang="fr-FR" sz="2800" b="1" dirty="0"/>
              <a:t> </a:t>
            </a:r>
            <a:r>
              <a:rPr lang="fr-FR" sz="2800" b="1" dirty="0" smtClean="0"/>
              <a:t>?</a:t>
            </a:r>
          </a:p>
          <a:p>
            <a:endParaRPr lang="fr-FR" sz="2800" b="1" dirty="0"/>
          </a:p>
          <a:p>
            <a:r>
              <a:rPr lang="fr-FR" sz="2400" dirty="0"/>
              <a:t>Les bases de données </a:t>
            </a:r>
            <a:r>
              <a:rPr lang="fr-FR" sz="2400" dirty="0" err="1"/>
              <a:t>NoSQL</a:t>
            </a:r>
            <a:r>
              <a:rPr lang="fr-FR" sz="2400" dirty="0"/>
              <a:t> reposent généralement sur des </a:t>
            </a:r>
            <a:r>
              <a:rPr lang="fr-FR" sz="2400" b="1" dirty="0"/>
              <a:t>données non normalisées</a:t>
            </a:r>
            <a:r>
              <a:rPr lang="fr-FR" sz="2400" dirty="0"/>
              <a:t>, prenant en charge les types </a:t>
            </a:r>
            <a:r>
              <a:rPr lang="fr-FR" sz="2400" b="1" dirty="0"/>
              <a:t>d'application qui utilisent moins de tables</a:t>
            </a:r>
            <a:r>
              <a:rPr lang="fr-FR" sz="2400" dirty="0"/>
              <a:t> (ou de conteneurs) et dont les relations de données ne sont pas modélisées à l'aide de références, mais plutôt en tant qu'enregistrements (ou documents). </a:t>
            </a:r>
            <a:r>
              <a:rPr lang="fr-FR" sz="2400" b="1" dirty="0"/>
              <a:t>De nombreuses applications métier back-office classiques de la finance, de la comptabilité et de la planification des ressources d'entreprise reposent sur des données hautement normalisées pour prévenir les anomalies de données et les doublons de données</a:t>
            </a:r>
            <a:r>
              <a:rPr lang="fr-FR" sz="2400" dirty="0"/>
              <a:t>. Il s'agit généralement des types d'application qui ne conviennent pas bien à une base de données </a:t>
            </a:r>
            <a:r>
              <a:rPr lang="fr-FR" sz="2400" dirty="0" err="1"/>
              <a:t>NoSQL</a:t>
            </a:r>
            <a:r>
              <a:rPr lang="fr-FR" sz="2400" dirty="0"/>
              <a:t>.</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369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316355"/>
            <a:ext cx="10636527" cy="5085495"/>
          </a:xfrm>
          <a:prstGeom prst="rect">
            <a:avLst/>
          </a:prstGeom>
          <a:noFill/>
        </p:spPr>
        <p:txBody>
          <a:bodyPr wrap="square" rtlCol="0">
            <a:spAutoFit/>
          </a:bodyPr>
          <a:lstStyle/>
          <a:p>
            <a:pPr defTabSz="449263" fontAlgn="base">
              <a:lnSpc>
                <a:spcPct val="90000"/>
              </a:lnSpc>
              <a:spcBef>
                <a:spcPts val="600"/>
              </a:spcBef>
              <a:spcAft>
                <a:spcPct val="0"/>
              </a:spcAft>
              <a:buClr>
                <a:srgbClr val="003366"/>
              </a:buClr>
              <a:buSzPct val="100000"/>
              <a:buFont typeface="Wingdings" charset="2"/>
              <a:buChar char=""/>
              <a:defRPr/>
            </a:pPr>
            <a:endParaRPr lang="fr-FR" dirty="0" smtClean="0">
              <a:latin typeface="Arial"/>
            </a:endParaRPr>
          </a:p>
          <a:p>
            <a:pPr defTabSz="449263" fontAlgn="base">
              <a:lnSpc>
                <a:spcPct val="90000"/>
              </a:lnSpc>
              <a:spcBef>
                <a:spcPts val="600"/>
              </a:spcBef>
              <a:spcAft>
                <a:spcPct val="0"/>
              </a:spcAft>
              <a:buClr>
                <a:srgbClr val="003366"/>
              </a:buClr>
              <a:buSzPct val="100000"/>
              <a:defRPr/>
            </a:pPr>
            <a:r>
              <a:rPr lang="fr-FR" sz="2800" b="1" dirty="0" smtClean="0">
                <a:latin typeface="Arial"/>
              </a:rPr>
              <a:t>1. Motivations </a:t>
            </a:r>
            <a:r>
              <a:rPr lang="fr-FR" sz="2800" b="1" dirty="0">
                <a:latin typeface="Arial"/>
              </a:rPr>
              <a:t>des entreprises</a:t>
            </a:r>
          </a:p>
          <a:p>
            <a:pPr defTabSz="449263" fontAlgn="base">
              <a:lnSpc>
                <a:spcPct val="90000"/>
              </a:lnSpc>
              <a:spcBef>
                <a:spcPts val="600"/>
              </a:spcBef>
              <a:spcAft>
                <a:spcPct val="0"/>
              </a:spcAft>
              <a:buClr>
                <a:srgbClr val="003366"/>
              </a:buClr>
              <a:buSzPct val="100000"/>
              <a:defRPr/>
            </a:pPr>
            <a:endParaRPr lang="fr-FR" dirty="0">
              <a:latin typeface="Arial"/>
            </a:endParaRPr>
          </a:p>
          <a:p>
            <a:pPr defTabSz="449263" fontAlgn="base">
              <a:lnSpc>
                <a:spcPct val="90000"/>
              </a:lnSpc>
              <a:spcBef>
                <a:spcPts val="600"/>
              </a:spcBef>
              <a:spcAft>
                <a:spcPct val="0"/>
              </a:spcAft>
              <a:buClr>
                <a:srgbClr val="003366"/>
              </a:buClr>
              <a:buSzPct val="100000"/>
              <a:buFont typeface="Wingdings" charset="2"/>
              <a:buChar char=""/>
              <a:defRPr/>
            </a:pPr>
            <a:r>
              <a:rPr lang="fr-FR" dirty="0" smtClean="0">
                <a:latin typeface="Arial"/>
              </a:rPr>
              <a:t>Besoin </a:t>
            </a:r>
            <a:r>
              <a:rPr lang="fr-FR" dirty="0">
                <a:latin typeface="Arial"/>
              </a:rPr>
              <a:t>des entreprises</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accéder à toutes les données de l’entreprise</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regrouper les informations disséminées </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analyser et prendre des décisions rapidement (OLAP)</a:t>
            </a:r>
          </a:p>
          <a:p>
            <a:pPr defTabSz="449263" fontAlgn="base">
              <a:lnSpc>
                <a:spcPct val="90000"/>
              </a:lnSpc>
              <a:spcBef>
                <a:spcPts val="600"/>
              </a:spcBef>
              <a:spcAft>
                <a:spcPct val="0"/>
              </a:spcAft>
              <a:buClr>
                <a:srgbClr val="003366"/>
              </a:buClr>
              <a:buSzPct val="100000"/>
              <a:buFont typeface="Wingdings" charset="2"/>
              <a:buChar char=""/>
              <a:defRPr/>
            </a:pPr>
            <a:r>
              <a:rPr lang="fr-FR" dirty="0">
                <a:latin typeface="Arial"/>
              </a:rPr>
              <a:t>Exemples d'applications concernées</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Grande distribution : marketing, maintenance, ...</a:t>
            </a:r>
          </a:p>
          <a:p>
            <a:pPr lvl="2" defTabSz="449263" fontAlgn="base">
              <a:lnSpc>
                <a:spcPct val="90000"/>
              </a:lnSpc>
              <a:spcBef>
                <a:spcPts val="450"/>
              </a:spcBef>
              <a:spcAft>
                <a:spcPct val="0"/>
              </a:spcAft>
              <a:buClr>
                <a:srgbClr val="003366"/>
              </a:buClr>
              <a:buSzPct val="65000"/>
              <a:buFont typeface="Wingdings" charset="2"/>
              <a:buChar char=""/>
              <a:defRPr/>
            </a:pPr>
            <a:r>
              <a:rPr lang="fr-FR" dirty="0">
                <a:solidFill>
                  <a:srgbClr val="0099FF"/>
                </a:solidFill>
                <a:latin typeface="Arial"/>
              </a:rPr>
              <a:t>produits à succès, modes, habitudes d’achat</a:t>
            </a:r>
          </a:p>
          <a:p>
            <a:pPr lvl="2" defTabSz="449263" fontAlgn="base">
              <a:lnSpc>
                <a:spcPct val="90000"/>
              </a:lnSpc>
              <a:spcBef>
                <a:spcPts val="450"/>
              </a:spcBef>
              <a:spcAft>
                <a:spcPct val="0"/>
              </a:spcAft>
              <a:buClr>
                <a:srgbClr val="003366"/>
              </a:buClr>
              <a:buSzPct val="65000"/>
              <a:buFont typeface="Wingdings" charset="2"/>
              <a:buChar char=""/>
              <a:defRPr/>
            </a:pPr>
            <a:r>
              <a:rPr lang="fr-FR" dirty="0">
                <a:solidFill>
                  <a:srgbClr val="0099FF"/>
                </a:solidFill>
                <a:latin typeface="Arial"/>
              </a:rPr>
              <a:t>préférences par secteurs géographiques</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Bancaire : suivi des clients, gestion de portefeuilles</a:t>
            </a:r>
          </a:p>
          <a:p>
            <a:pPr lvl="2" defTabSz="449263" fontAlgn="base">
              <a:lnSpc>
                <a:spcPct val="90000"/>
              </a:lnSpc>
              <a:spcBef>
                <a:spcPts val="450"/>
              </a:spcBef>
              <a:spcAft>
                <a:spcPct val="0"/>
              </a:spcAft>
              <a:buClr>
                <a:srgbClr val="003366"/>
              </a:buClr>
              <a:buSzPct val="65000"/>
              <a:buFont typeface="Wingdings" charset="2"/>
              <a:buChar char=""/>
              <a:defRPr/>
            </a:pPr>
            <a:r>
              <a:rPr lang="fr-FR" dirty="0">
                <a:solidFill>
                  <a:srgbClr val="0099FF"/>
                </a:solidFill>
                <a:latin typeface="Arial"/>
              </a:rPr>
              <a:t>mailing ciblés pour le marketing</a:t>
            </a:r>
          </a:p>
          <a:p>
            <a:pPr lvl="1" defTabSz="449263" fontAlgn="base">
              <a:lnSpc>
                <a:spcPct val="90000"/>
              </a:lnSpc>
              <a:spcBef>
                <a:spcPts val="500"/>
              </a:spcBef>
              <a:spcAft>
                <a:spcPct val="0"/>
              </a:spcAft>
              <a:buClr>
                <a:srgbClr val="003366"/>
              </a:buClr>
              <a:buSzPct val="55000"/>
              <a:buFont typeface="Wingdings" charset="2"/>
              <a:buChar char=""/>
              <a:defRPr/>
            </a:pPr>
            <a:r>
              <a:rPr lang="fr-FR" sz="2000" dirty="0">
                <a:solidFill>
                  <a:srgbClr val="336600"/>
                </a:solidFill>
                <a:latin typeface="Arial"/>
              </a:rPr>
              <a:t>Télécommunications : pannes, fraudes, mobiles, ...</a:t>
            </a:r>
          </a:p>
          <a:p>
            <a:pPr lvl="2" defTabSz="449263" fontAlgn="base">
              <a:lnSpc>
                <a:spcPct val="90000"/>
              </a:lnSpc>
              <a:spcBef>
                <a:spcPts val="450"/>
              </a:spcBef>
              <a:spcAft>
                <a:spcPct val="0"/>
              </a:spcAft>
              <a:buClr>
                <a:srgbClr val="003366"/>
              </a:buClr>
              <a:buSzPct val="65000"/>
              <a:buFont typeface="Wingdings" charset="2"/>
              <a:buChar char=""/>
              <a:defRPr/>
            </a:pPr>
            <a:r>
              <a:rPr lang="fr-FR" dirty="0">
                <a:solidFill>
                  <a:srgbClr val="0099FF"/>
                </a:solidFill>
                <a:latin typeface="Arial"/>
              </a:rPr>
              <a:t>classification des clients, détection fraudes, fuites de </a:t>
            </a:r>
            <a:r>
              <a:rPr lang="fr-FR" dirty="0" smtClean="0">
                <a:solidFill>
                  <a:srgbClr val="0099FF"/>
                </a:solidFill>
                <a:latin typeface="Arial"/>
              </a:rPr>
              <a:t>clients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279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316355"/>
            <a:ext cx="10636527" cy="4469942"/>
          </a:xfrm>
          <a:prstGeom prst="rect">
            <a:avLst/>
          </a:prstGeom>
          <a:noFill/>
        </p:spPr>
        <p:txBody>
          <a:bodyPr wrap="square" rtlCol="0">
            <a:spAutoFit/>
          </a:bodyPr>
          <a:lstStyle/>
          <a:p>
            <a:pPr defTabSz="449263" fontAlgn="base">
              <a:lnSpc>
                <a:spcPct val="90000"/>
              </a:lnSpc>
              <a:spcBef>
                <a:spcPts val="600"/>
              </a:spcBef>
              <a:spcAft>
                <a:spcPct val="0"/>
              </a:spcAft>
              <a:buClr>
                <a:srgbClr val="003366"/>
              </a:buClr>
              <a:buSzPct val="100000"/>
              <a:buFont typeface="Wingdings" charset="2"/>
              <a:buChar char=""/>
              <a:defRPr/>
            </a:pPr>
            <a:endParaRPr lang="fr-FR" dirty="0" smtClean="0">
              <a:latin typeface="Arial"/>
            </a:endParaRPr>
          </a:p>
          <a:p>
            <a:pPr defTabSz="449263" fontAlgn="base">
              <a:lnSpc>
                <a:spcPct val="90000"/>
              </a:lnSpc>
              <a:spcBef>
                <a:spcPts val="600"/>
              </a:spcBef>
              <a:spcAft>
                <a:spcPct val="0"/>
              </a:spcAft>
              <a:buClr>
                <a:srgbClr val="003366"/>
              </a:buClr>
              <a:buSzPct val="100000"/>
              <a:defRPr/>
            </a:pPr>
            <a:r>
              <a:rPr lang="fr-FR" sz="2800" b="1" dirty="0">
                <a:latin typeface="Arial"/>
              </a:rPr>
              <a:t>Motivations des entreprises</a:t>
            </a:r>
          </a:p>
          <a:p>
            <a:pPr defTabSz="449263" fontAlgn="base">
              <a:lnSpc>
                <a:spcPct val="90000"/>
              </a:lnSpc>
              <a:spcBef>
                <a:spcPts val="600"/>
              </a:spcBef>
              <a:spcAft>
                <a:spcPct val="0"/>
              </a:spcAft>
              <a:buClr>
                <a:srgbClr val="003366"/>
              </a:buClr>
              <a:buSzPct val="100000"/>
              <a:defRPr/>
            </a:pPr>
            <a:endParaRPr lang="en-US" dirty="0" smtClean="0">
              <a:latin typeface="Arial"/>
            </a:endParaRPr>
          </a:p>
          <a:p>
            <a:pPr defTabSz="449263" fontAlgn="base">
              <a:spcBef>
                <a:spcPts val="700"/>
              </a:spcBef>
              <a:spcAft>
                <a:spcPct val="0"/>
              </a:spcAft>
              <a:buClr>
                <a:srgbClr val="003366"/>
              </a:buClr>
              <a:buSzPct val="100000"/>
              <a:buFont typeface="Wingdings" charset="2"/>
              <a:buChar char=""/>
              <a:defRPr/>
            </a:pPr>
            <a:r>
              <a:rPr lang="fr-FR" sz="2800" dirty="0">
                <a:latin typeface="Arial"/>
              </a:rPr>
              <a:t>Entrepôt de données</a:t>
            </a:r>
          </a:p>
          <a:p>
            <a:pPr lvl="1" defTabSz="449263" fontAlgn="base">
              <a:spcBef>
                <a:spcPts val="600"/>
              </a:spcBef>
              <a:spcAft>
                <a:spcPct val="0"/>
              </a:spcAft>
              <a:buClr>
                <a:srgbClr val="003366"/>
              </a:buClr>
              <a:buSzPct val="55000"/>
              <a:buFont typeface="Wingdings" charset="2"/>
              <a:buChar char=""/>
              <a:defRPr/>
            </a:pPr>
            <a:r>
              <a:rPr lang="fr-FR" dirty="0">
                <a:solidFill>
                  <a:srgbClr val="336600"/>
                </a:solidFill>
                <a:latin typeface="Arial"/>
              </a:rPr>
              <a:t>Ensemble de données </a:t>
            </a:r>
            <a:r>
              <a:rPr lang="fr-FR" dirty="0" err="1">
                <a:solidFill>
                  <a:srgbClr val="336600"/>
                </a:solidFill>
                <a:latin typeface="Arial"/>
              </a:rPr>
              <a:t>historisées</a:t>
            </a:r>
            <a:r>
              <a:rPr lang="fr-FR" dirty="0">
                <a:solidFill>
                  <a:srgbClr val="336600"/>
                </a:solidFill>
                <a:latin typeface="Arial"/>
              </a:rPr>
              <a:t> variant dans le temps, organisé par sujets, consolidé dans une base de données unique, géré dans un environnement de stockage particulier, aidant à la prise de décision dans l’entreprise.</a:t>
            </a:r>
          </a:p>
          <a:p>
            <a:pPr defTabSz="449263" fontAlgn="base">
              <a:spcBef>
                <a:spcPts val="700"/>
              </a:spcBef>
              <a:spcAft>
                <a:spcPct val="0"/>
              </a:spcAft>
              <a:buClr>
                <a:srgbClr val="003366"/>
              </a:buClr>
              <a:buSzPct val="100000"/>
              <a:buFont typeface="Wingdings" charset="2"/>
              <a:buChar char=""/>
              <a:defRPr/>
            </a:pPr>
            <a:r>
              <a:rPr lang="fr-FR" sz="2800" dirty="0">
                <a:latin typeface="Arial"/>
              </a:rPr>
              <a:t>Trois fonctions essentielles :</a:t>
            </a:r>
          </a:p>
          <a:p>
            <a:pPr lvl="1" defTabSz="449263" fontAlgn="base">
              <a:spcBef>
                <a:spcPts val="600"/>
              </a:spcBef>
              <a:spcAft>
                <a:spcPct val="0"/>
              </a:spcAft>
              <a:buClr>
                <a:srgbClr val="003366"/>
              </a:buClr>
              <a:buSzPct val="55000"/>
              <a:buFont typeface="Wingdings" charset="2"/>
              <a:buChar char=""/>
              <a:defRPr/>
            </a:pPr>
            <a:r>
              <a:rPr lang="fr-FR" dirty="0">
                <a:solidFill>
                  <a:srgbClr val="336600"/>
                </a:solidFill>
                <a:latin typeface="Arial"/>
              </a:rPr>
              <a:t>collecte de données de bases existantes et chargement</a:t>
            </a:r>
          </a:p>
          <a:p>
            <a:pPr lvl="1" defTabSz="449263" fontAlgn="base">
              <a:spcBef>
                <a:spcPts val="600"/>
              </a:spcBef>
              <a:spcAft>
                <a:spcPct val="0"/>
              </a:spcAft>
              <a:buClr>
                <a:srgbClr val="003366"/>
              </a:buClr>
              <a:buSzPct val="55000"/>
              <a:buFont typeface="Wingdings" charset="2"/>
              <a:buChar char=""/>
              <a:defRPr/>
            </a:pPr>
            <a:r>
              <a:rPr lang="fr-FR" dirty="0">
                <a:solidFill>
                  <a:srgbClr val="336600"/>
                </a:solidFill>
                <a:latin typeface="Arial"/>
              </a:rPr>
              <a:t>gestion des données dans l’entrepôt</a:t>
            </a:r>
          </a:p>
          <a:p>
            <a:pPr lvl="1" defTabSz="449263" fontAlgn="base">
              <a:spcBef>
                <a:spcPts val="600"/>
              </a:spcBef>
              <a:spcAft>
                <a:spcPct val="0"/>
              </a:spcAft>
              <a:buClr>
                <a:srgbClr val="003366"/>
              </a:buClr>
              <a:buSzPct val="55000"/>
              <a:buFont typeface="Wingdings" charset="2"/>
              <a:buChar char=""/>
              <a:defRPr/>
            </a:pPr>
            <a:r>
              <a:rPr lang="fr-FR" dirty="0">
                <a:solidFill>
                  <a:srgbClr val="336600"/>
                </a:solidFill>
                <a:latin typeface="Arial"/>
              </a:rPr>
              <a:t>analyse de données pour la prise de décision</a:t>
            </a:r>
          </a:p>
          <a:p>
            <a:pPr defTabSz="449263" fontAlgn="base">
              <a:lnSpc>
                <a:spcPct val="90000"/>
              </a:lnSpc>
              <a:spcBef>
                <a:spcPts val="600"/>
              </a:spcBef>
              <a:spcAft>
                <a:spcPct val="0"/>
              </a:spcAft>
              <a:buClr>
                <a:srgbClr val="003366"/>
              </a:buClr>
              <a:buSzPct val="100000"/>
              <a:defRPr/>
            </a:pPr>
            <a:endParaRPr lang="fr-FR" dirty="0">
              <a:latin typeface="Arial"/>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2445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316355"/>
            <a:ext cx="10636527" cy="2940805"/>
          </a:xfrm>
          <a:prstGeom prst="rect">
            <a:avLst/>
          </a:prstGeom>
          <a:noFill/>
        </p:spPr>
        <p:txBody>
          <a:bodyPr wrap="square" rtlCol="0">
            <a:spAutoFit/>
          </a:bodyPr>
          <a:lstStyle/>
          <a:p>
            <a:pPr defTabSz="449263" fontAlgn="base">
              <a:lnSpc>
                <a:spcPct val="90000"/>
              </a:lnSpc>
              <a:spcBef>
                <a:spcPts val="600"/>
              </a:spcBef>
              <a:spcAft>
                <a:spcPct val="0"/>
              </a:spcAft>
              <a:buClr>
                <a:srgbClr val="003366"/>
              </a:buClr>
              <a:buSzPct val="100000"/>
              <a:defRPr/>
            </a:pPr>
            <a:r>
              <a:rPr lang="fr-FR" sz="3900" kern="0" dirty="0" err="1" smtClean="0">
                <a:solidFill>
                  <a:srgbClr val="330066"/>
                </a:solidFill>
                <a:latin typeface="Arial"/>
                <a:ea typeface="+mj-ea"/>
                <a:cs typeface="+mj-cs"/>
              </a:rPr>
              <a:t>Datamart</a:t>
            </a:r>
            <a:endParaRPr lang="fr-FR" sz="2800" b="1" dirty="0" smtClean="0">
              <a:latin typeface="Arial"/>
            </a:endParaRP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2800" kern="0" dirty="0" smtClean="0">
                <a:solidFill>
                  <a:srgbClr val="000000"/>
                </a:solidFill>
                <a:latin typeface="Arial"/>
              </a:rPr>
              <a:t>Sous-ensemble d’un entrepôt de données </a:t>
            </a: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2800" kern="0" dirty="0" smtClean="0">
                <a:solidFill>
                  <a:srgbClr val="000000"/>
                </a:solidFill>
                <a:latin typeface="Arial"/>
              </a:rPr>
              <a:t>Destiné </a:t>
            </a:r>
            <a:r>
              <a:rPr lang="fr-FR" sz="2800" kern="0" dirty="0">
                <a:solidFill>
                  <a:srgbClr val="000000"/>
                </a:solidFill>
                <a:latin typeface="Arial"/>
              </a:rPr>
              <a:t>à répondre aux besoins d’un secteur ou d’une fonction particulière de l’entreprise</a:t>
            </a: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2800" kern="0" dirty="0">
                <a:solidFill>
                  <a:srgbClr val="000000"/>
                </a:solidFill>
                <a:latin typeface="Arial"/>
              </a:rPr>
              <a:t>Point de vue spécifique selon des critères métiers</a:t>
            </a:r>
          </a:p>
          <a:p>
            <a:pPr defTabSz="449263" fontAlgn="base">
              <a:lnSpc>
                <a:spcPct val="90000"/>
              </a:lnSpc>
              <a:spcBef>
                <a:spcPts val="600"/>
              </a:spcBef>
              <a:spcAft>
                <a:spcPct val="0"/>
              </a:spcAft>
              <a:buClr>
                <a:srgbClr val="003366"/>
              </a:buClr>
              <a:buSzPct val="100000"/>
              <a:defRPr/>
            </a:pPr>
            <a:endParaRPr lang="fr-FR" dirty="0">
              <a:latin typeface="Arial"/>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7"/>
          <p:cNvGrpSpPr>
            <a:grpSpLocks/>
          </p:cNvGrpSpPr>
          <p:nvPr/>
        </p:nvGrpSpPr>
        <p:grpSpPr bwMode="auto">
          <a:xfrm>
            <a:off x="2722278" y="3869183"/>
            <a:ext cx="7011987" cy="2613417"/>
            <a:chOff x="733" y="2345"/>
            <a:chExt cx="4417" cy="1790"/>
          </a:xfrm>
        </p:grpSpPr>
        <p:sp>
          <p:nvSpPr>
            <p:cNvPr id="11" name="AutoShape 4"/>
            <p:cNvSpPr>
              <a:spLocks noChangeArrowheads="1"/>
            </p:cNvSpPr>
            <p:nvPr/>
          </p:nvSpPr>
          <p:spPr bwMode="auto">
            <a:xfrm>
              <a:off x="733" y="2653"/>
              <a:ext cx="1097" cy="1046"/>
            </a:xfrm>
            <a:prstGeom prst="can">
              <a:avLst>
                <a:gd name="adj" fmla="val 25000"/>
              </a:avLst>
            </a:prstGeom>
            <a:solidFill>
              <a:schemeClr val="accent1"/>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0"/>
                </a:spcBef>
                <a:spcAft>
                  <a:spcPct val="0"/>
                </a:spcAft>
                <a:buClr>
                  <a:srgbClr val="000000"/>
                </a:buClr>
                <a:buSzPct val="100000"/>
              </a:pPr>
              <a:endParaRPr lang="fr-FR">
                <a:solidFill>
                  <a:srgbClr val="000000"/>
                </a:solidFill>
              </a:endParaRPr>
            </a:p>
          </p:txBody>
        </p:sp>
        <p:sp>
          <p:nvSpPr>
            <p:cNvPr id="12" name="AutoShape 5"/>
            <p:cNvSpPr>
              <a:spLocks noChangeArrowheads="1"/>
            </p:cNvSpPr>
            <p:nvPr/>
          </p:nvSpPr>
          <p:spPr bwMode="auto">
            <a:xfrm>
              <a:off x="3013" y="2345"/>
              <a:ext cx="453" cy="481"/>
            </a:xfrm>
            <a:prstGeom prst="can">
              <a:avLst>
                <a:gd name="adj" fmla="val 26545"/>
              </a:avLst>
            </a:prstGeom>
            <a:solidFill>
              <a:schemeClr val="tx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0"/>
                </a:spcBef>
                <a:spcAft>
                  <a:spcPct val="0"/>
                </a:spcAft>
                <a:buClr>
                  <a:srgbClr val="000000"/>
                </a:buClr>
                <a:buSzPct val="100000"/>
              </a:pPr>
              <a:endParaRPr lang="fr-FR">
                <a:solidFill>
                  <a:srgbClr val="000000"/>
                </a:solidFill>
              </a:endParaRPr>
            </a:p>
          </p:txBody>
        </p:sp>
        <p:sp>
          <p:nvSpPr>
            <p:cNvPr id="13" name="AutoShape 7"/>
            <p:cNvSpPr>
              <a:spLocks noChangeArrowheads="1"/>
            </p:cNvSpPr>
            <p:nvPr/>
          </p:nvSpPr>
          <p:spPr bwMode="auto">
            <a:xfrm>
              <a:off x="3069" y="3567"/>
              <a:ext cx="453" cy="481"/>
            </a:xfrm>
            <a:prstGeom prst="can">
              <a:avLst>
                <a:gd name="adj" fmla="val 26545"/>
              </a:avLst>
            </a:prstGeom>
            <a:solidFill>
              <a:schemeClr val="folHlink"/>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0"/>
                </a:spcBef>
                <a:spcAft>
                  <a:spcPct val="0"/>
                </a:spcAft>
                <a:buClr>
                  <a:srgbClr val="000000"/>
                </a:buClr>
                <a:buSzPct val="100000"/>
              </a:pPr>
              <a:endParaRPr lang="fr-FR">
                <a:solidFill>
                  <a:srgbClr val="000000"/>
                </a:solidFill>
              </a:endParaRPr>
            </a:p>
          </p:txBody>
        </p:sp>
        <p:sp>
          <p:nvSpPr>
            <p:cNvPr id="14" name="AutoShape 8"/>
            <p:cNvSpPr>
              <a:spLocks noChangeArrowheads="1"/>
            </p:cNvSpPr>
            <p:nvPr/>
          </p:nvSpPr>
          <p:spPr bwMode="auto">
            <a:xfrm>
              <a:off x="3162" y="2589"/>
              <a:ext cx="453" cy="481"/>
            </a:xfrm>
            <a:prstGeom prst="can">
              <a:avLst>
                <a:gd name="adj" fmla="val 26545"/>
              </a:avLst>
            </a:prstGeom>
            <a:solidFill>
              <a:schemeClr val="tx2"/>
            </a:solidFill>
            <a:ln w="9525">
              <a:solidFill>
                <a:schemeClr val="tx1"/>
              </a:solidFill>
              <a:round/>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0"/>
                </a:spcBef>
                <a:spcAft>
                  <a:spcPct val="0"/>
                </a:spcAft>
                <a:buClr>
                  <a:srgbClr val="000000"/>
                </a:buClr>
                <a:buSzPct val="100000"/>
              </a:pPr>
              <a:endParaRPr lang="fr-FR">
                <a:solidFill>
                  <a:srgbClr val="000000"/>
                </a:solidFill>
              </a:endParaRPr>
            </a:p>
          </p:txBody>
        </p:sp>
        <p:cxnSp>
          <p:nvCxnSpPr>
            <p:cNvPr id="15" name="AutoShape 9"/>
            <p:cNvCxnSpPr>
              <a:cxnSpLocks noChangeShapeType="1"/>
              <a:stCxn id="11" idx="4"/>
              <a:endCxn id="12" idx="2"/>
            </p:cNvCxnSpPr>
            <p:nvPr/>
          </p:nvCxnSpPr>
          <p:spPr bwMode="auto">
            <a:xfrm flipV="1">
              <a:off x="1830" y="2586"/>
              <a:ext cx="1183" cy="590"/>
            </a:xfrm>
            <a:prstGeom prst="curvedConnector3">
              <a:avLst>
                <a:gd name="adj1" fmla="val 4995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10"/>
            <p:cNvCxnSpPr>
              <a:cxnSpLocks noChangeShapeType="1"/>
              <a:stCxn id="11" idx="4"/>
              <a:endCxn id="13" idx="2"/>
            </p:cNvCxnSpPr>
            <p:nvPr/>
          </p:nvCxnSpPr>
          <p:spPr bwMode="auto">
            <a:xfrm>
              <a:off x="1830" y="3176"/>
              <a:ext cx="1239" cy="632"/>
            </a:xfrm>
            <a:prstGeom prst="curvedConnector3">
              <a:avLst>
                <a:gd name="adj1" fmla="val 4995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 Box 11"/>
            <p:cNvSpPr txBox="1">
              <a:spLocks noChangeArrowheads="1"/>
            </p:cNvSpPr>
            <p:nvPr/>
          </p:nvSpPr>
          <p:spPr bwMode="auto">
            <a:xfrm>
              <a:off x="3627" y="2462"/>
              <a:ext cx="14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50000"/>
                </a:spcBef>
                <a:spcAft>
                  <a:spcPct val="0"/>
                </a:spcAft>
                <a:buClr>
                  <a:srgbClr val="000000"/>
                </a:buClr>
                <a:buSzPct val="100000"/>
              </a:pPr>
              <a:r>
                <a:rPr lang="fr-FR" sz="2000">
                  <a:solidFill>
                    <a:srgbClr val="000000"/>
                  </a:solidFill>
                </a:rPr>
                <a:t>Datamarts du service Marketing</a:t>
              </a:r>
            </a:p>
          </p:txBody>
        </p:sp>
        <p:sp>
          <p:nvSpPr>
            <p:cNvPr id="18" name="Text Box 12"/>
            <p:cNvSpPr txBox="1">
              <a:spLocks noChangeArrowheads="1"/>
            </p:cNvSpPr>
            <p:nvPr/>
          </p:nvSpPr>
          <p:spPr bwMode="auto">
            <a:xfrm>
              <a:off x="3627" y="3501"/>
              <a:ext cx="152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50000"/>
                </a:spcBef>
                <a:spcAft>
                  <a:spcPct val="0"/>
                </a:spcAft>
                <a:buClr>
                  <a:srgbClr val="000000"/>
                </a:buClr>
                <a:buSzPct val="100000"/>
              </a:pPr>
              <a:r>
                <a:rPr lang="fr-FR" sz="2000">
                  <a:solidFill>
                    <a:srgbClr val="000000"/>
                  </a:solidFill>
                </a:rPr>
                <a:t>Datamart du service Ressources Humaines</a:t>
              </a:r>
            </a:p>
          </p:txBody>
        </p:sp>
      </p:grpSp>
      <p:sp>
        <p:nvSpPr>
          <p:cNvPr id="19" name="Text Box 18"/>
          <p:cNvSpPr txBox="1">
            <a:spLocks noChangeArrowheads="1"/>
          </p:cNvSpPr>
          <p:nvPr/>
        </p:nvSpPr>
        <p:spPr bwMode="auto">
          <a:xfrm>
            <a:off x="2457451" y="5938839"/>
            <a:ext cx="2290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defTabSz="449263" fontAlgn="base">
              <a:spcBef>
                <a:spcPct val="50000"/>
              </a:spcBef>
              <a:spcAft>
                <a:spcPct val="0"/>
              </a:spcAft>
              <a:buClr>
                <a:srgbClr val="000000"/>
              </a:buClr>
              <a:buSzPct val="100000"/>
            </a:pPr>
            <a:r>
              <a:rPr lang="fr-FR" sz="2000" dirty="0">
                <a:solidFill>
                  <a:srgbClr val="000000"/>
                </a:solidFill>
              </a:rPr>
              <a:t>DW de l’entreprise</a:t>
            </a:r>
          </a:p>
        </p:txBody>
      </p:sp>
    </p:spTree>
    <p:extLst>
      <p:ext uri="{BB962C8B-B14F-4D97-AF65-F5344CB8AC3E}">
        <p14:creationId xmlns:p14="http://schemas.microsoft.com/office/powerpoint/2010/main" val="260091847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316355"/>
            <a:ext cx="10636527" cy="3776418"/>
          </a:xfrm>
          <a:prstGeom prst="rect">
            <a:avLst/>
          </a:prstGeom>
          <a:noFill/>
        </p:spPr>
        <p:txBody>
          <a:bodyPr wrap="square" rtlCol="0">
            <a:spAutoFit/>
          </a:bodyPr>
          <a:lstStyle/>
          <a:p>
            <a:pPr lvl="0" fontAlgn="base">
              <a:spcBef>
                <a:spcPct val="20000"/>
              </a:spcBef>
              <a:spcAft>
                <a:spcPct val="0"/>
              </a:spcAft>
              <a:buClr>
                <a:srgbClr val="330066"/>
              </a:buClr>
              <a:buSzPct val="70000"/>
            </a:pPr>
            <a:r>
              <a:rPr lang="fr-FR" sz="3900" b="1" kern="0" dirty="0">
                <a:solidFill>
                  <a:srgbClr val="330066"/>
                </a:solidFill>
                <a:latin typeface="Arial"/>
                <a:ea typeface="+mj-ea"/>
                <a:cs typeface="+mj-cs"/>
              </a:rPr>
              <a:t>Intérêt des </a:t>
            </a:r>
            <a:r>
              <a:rPr lang="fr-FR" sz="3900" b="1" kern="0" dirty="0" err="1">
                <a:solidFill>
                  <a:srgbClr val="330066"/>
                </a:solidFill>
                <a:latin typeface="Arial"/>
                <a:ea typeface="+mj-ea"/>
                <a:cs typeface="+mj-cs"/>
              </a:rPr>
              <a:t>datamart</a:t>
            </a:r>
            <a:endParaRPr lang="fr-FR" sz="3000" kern="0" dirty="0" smtClean="0">
              <a:solidFill>
                <a:srgbClr val="000000"/>
              </a:solidFill>
              <a:latin typeface="Arial"/>
            </a:endParaRP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3000" kern="0" dirty="0" smtClean="0">
                <a:solidFill>
                  <a:srgbClr val="000000"/>
                </a:solidFill>
                <a:latin typeface="Arial"/>
              </a:rPr>
              <a:t>Nouvel </a:t>
            </a:r>
            <a:r>
              <a:rPr lang="fr-FR" sz="3000" kern="0" dirty="0">
                <a:solidFill>
                  <a:srgbClr val="000000"/>
                </a:solidFill>
                <a:latin typeface="Arial"/>
              </a:rPr>
              <a:t>environnement structuré et formaté en fonction des besoins d’un métier ou d’un usage particulier</a:t>
            </a: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3000" kern="0" dirty="0">
                <a:solidFill>
                  <a:srgbClr val="000000"/>
                </a:solidFill>
                <a:latin typeface="Arial"/>
              </a:rPr>
              <a:t>Moins de données que DW </a:t>
            </a:r>
          </a:p>
          <a:p>
            <a:pPr marL="692150" lvl="1" indent="-347663" fontAlgn="base">
              <a:spcBef>
                <a:spcPct val="20000"/>
              </a:spcBef>
              <a:spcAft>
                <a:spcPct val="0"/>
              </a:spcAft>
              <a:buClr>
                <a:srgbClr val="669999"/>
              </a:buClr>
              <a:buSzPct val="70000"/>
              <a:buFont typeface="Wingdings" panose="05000000000000000000" pitchFamily="2" charset="2"/>
              <a:buChar char="l"/>
            </a:pPr>
            <a:r>
              <a:rPr lang="fr-FR" sz="2600" kern="0" dirty="0">
                <a:solidFill>
                  <a:srgbClr val="000000"/>
                </a:solidFill>
                <a:latin typeface="Arial"/>
              </a:rPr>
              <a:t>Plus facile à comprendre, à manipuler</a:t>
            </a:r>
          </a:p>
          <a:p>
            <a:pPr marL="692150" lvl="1" indent="-347663" fontAlgn="base">
              <a:spcBef>
                <a:spcPct val="20000"/>
              </a:spcBef>
              <a:spcAft>
                <a:spcPct val="0"/>
              </a:spcAft>
              <a:buClr>
                <a:srgbClr val="669999"/>
              </a:buClr>
              <a:buSzPct val="70000"/>
              <a:buFont typeface="Wingdings" panose="05000000000000000000" pitchFamily="2" charset="2"/>
              <a:buChar char="l"/>
            </a:pPr>
            <a:r>
              <a:rPr lang="fr-FR" sz="2600" kern="0" dirty="0">
                <a:solidFill>
                  <a:srgbClr val="000000"/>
                </a:solidFill>
                <a:latin typeface="Arial"/>
              </a:rPr>
              <a:t>Amélioration des temps de réponse</a:t>
            </a:r>
          </a:p>
          <a:p>
            <a:pPr marL="342900" lvl="0" indent="-342900" fontAlgn="base">
              <a:spcBef>
                <a:spcPct val="20000"/>
              </a:spcBef>
              <a:spcAft>
                <a:spcPct val="0"/>
              </a:spcAft>
              <a:buClr>
                <a:srgbClr val="330066"/>
              </a:buClr>
              <a:buSzPct val="70000"/>
              <a:buFont typeface="Wingdings" panose="05000000000000000000" pitchFamily="2" charset="2"/>
              <a:buChar char="l"/>
            </a:pPr>
            <a:r>
              <a:rPr lang="fr-FR" sz="3000" kern="0" dirty="0">
                <a:solidFill>
                  <a:srgbClr val="000000"/>
                </a:solidFill>
                <a:latin typeface="Arial"/>
              </a:rPr>
              <a:t>Utilisateurs plus ciblés: DM plus facile à définir</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33537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76" y="1986878"/>
            <a:ext cx="9221637" cy="44805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2"/>
          <p:cNvSpPr txBox="1">
            <a:spLocks noChangeArrowheads="1"/>
          </p:cNvSpPr>
          <p:nvPr/>
        </p:nvSpPr>
        <p:spPr bwMode="auto">
          <a:xfrm>
            <a:off x="1069676" y="1318738"/>
            <a:ext cx="5521146" cy="70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9pPr>
          </a:lstStyle>
          <a:p>
            <a:pPr defTabSz="449263" fontAlgn="base">
              <a:lnSpc>
                <a:spcPct val="85000"/>
              </a:lnSpc>
              <a:spcBef>
                <a:spcPct val="0"/>
              </a:spcBef>
              <a:spcAft>
                <a:spcPct val="0"/>
              </a:spcAft>
              <a:buSzPct val="100000"/>
              <a:defRPr/>
            </a:pPr>
            <a:r>
              <a:rPr lang="fr-FR" sz="4400" dirty="0">
                <a:latin typeface="Arial"/>
              </a:rPr>
              <a:t>Architecture type</a:t>
            </a:r>
          </a:p>
        </p:txBody>
      </p:sp>
    </p:spTree>
    <p:extLst>
      <p:ext uri="{BB962C8B-B14F-4D97-AF65-F5344CB8AC3E}">
        <p14:creationId xmlns:p14="http://schemas.microsoft.com/office/powerpoint/2010/main" val="5475359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1069676" y="1318738"/>
            <a:ext cx="5521146" cy="70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9pPr>
          </a:lstStyle>
          <a:p>
            <a:pPr defTabSz="449263" fontAlgn="base">
              <a:lnSpc>
                <a:spcPct val="85000"/>
              </a:lnSpc>
              <a:spcBef>
                <a:spcPct val="0"/>
              </a:spcBef>
              <a:spcAft>
                <a:spcPct val="0"/>
              </a:spcAft>
              <a:buSzPct val="100000"/>
              <a:defRPr/>
            </a:pPr>
            <a:r>
              <a:rPr lang="fr-FR" sz="4400" dirty="0">
                <a:latin typeface="Arial"/>
              </a:rPr>
              <a:t>Architecture </a:t>
            </a:r>
            <a:r>
              <a:rPr lang="fr-FR" sz="4400" dirty="0"/>
              <a:t>DW</a:t>
            </a:r>
            <a:endParaRPr lang="fr-FR" sz="4400" dirty="0">
              <a:latin typeface="Arial"/>
            </a:endParaRPr>
          </a:p>
        </p:txBody>
      </p:sp>
      <p:pic>
        <p:nvPicPr>
          <p:cNvPr id="7" name="Image 6"/>
          <p:cNvPicPr>
            <a:picLocks noChangeAspect="1"/>
          </p:cNvPicPr>
          <p:nvPr/>
        </p:nvPicPr>
        <p:blipFill>
          <a:blip r:embed="rId2"/>
          <a:stretch>
            <a:fillRect/>
          </a:stretch>
        </p:blipFill>
        <p:spPr>
          <a:xfrm>
            <a:off x="1857348" y="2020353"/>
            <a:ext cx="8537482" cy="4492590"/>
          </a:xfrm>
          <a:prstGeom prst="rect">
            <a:avLst/>
          </a:prstGeom>
        </p:spPr>
      </p:pic>
    </p:spTree>
    <p:extLst>
      <p:ext uri="{BB962C8B-B14F-4D97-AF65-F5344CB8AC3E}">
        <p14:creationId xmlns:p14="http://schemas.microsoft.com/office/powerpoint/2010/main" val="4209747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707367" y="1318738"/>
            <a:ext cx="8272732" cy="70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9pPr>
          </a:lstStyle>
          <a:p>
            <a:pPr algn="ctr" defTabSz="449263" fontAlgn="base">
              <a:lnSpc>
                <a:spcPct val="85000"/>
              </a:lnSpc>
              <a:spcBef>
                <a:spcPct val="0"/>
              </a:spcBef>
              <a:spcAft>
                <a:spcPct val="0"/>
              </a:spcAft>
              <a:buSzPct val="100000"/>
              <a:defRPr/>
            </a:pPr>
            <a:r>
              <a:rPr lang="fr-FR" sz="4400" dirty="0" err="1">
                <a:latin typeface="Arial"/>
              </a:rPr>
              <a:t>Datamart</a:t>
            </a:r>
            <a:r>
              <a:rPr lang="fr-FR" sz="4400" dirty="0">
                <a:latin typeface="Arial"/>
              </a:rPr>
              <a:t> (Magasin de données)</a:t>
            </a:r>
          </a:p>
        </p:txBody>
      </p:sp>
      <p:pic>
        <p:nvPicPr>
          <p:cNvPr id="3" name="Image 2"/>
          <p:cNvPicPr>
            <a:picLocks noChangeAspect="1"/>
          </p:cNvPicPr>
          <p:nvPr/>
        </p:nvPicPr>
        <p:blipFill>
          <a:blip r:embed="rId2"/>
          <a:stretch>
            <a:fillRect/>
          </a:stretch>
        </p:blipFill>
        <p:spPr>
          <a:xfrm>
            <a:off x="840087" y="1900108"/>
            <a:ext cx="9658260" cy="4761783"/>
          </a:xfrm>
          <a:prstGeom prst="rect">
            <a:avLst/>
          </a:prstGeom>
        </p:spPr>
      </p:pic>
    </p:spTree>
    <p:extLst>
      <p:ext uri="{BB962C8B-B14F-4D97-AF65-F5344CB8AC3E}">
        <p14:creationId xmlns:p14="http://schemas.microsoft.com/office/powerpoint/2010/main" val="18458759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707367" y="1318738"/>
            <a:ext cx="8272732" cy="70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9pPr>
          </a:lstStyle>
          <a:p>
            <a:pPr defTabSz="449263" fontAlgn="base">
              <a:lnSpc>
                <a:spcPct val="85000"/>
              </a:lnSpc>
              <a:spcBef>
                <a:spcPct val="0"/>
              </a:spcBef>
              <a:spcAft>
                <a:spcPct val="0"/>
              </a:spcAft>
              <a:buSzPct val="100000"/>
              <a:defRPr/>
            </a:pPr>
            <a:r>
              <a:rPr lang="fr-FR" sz="3900" b="1" kern="0" dirty="0">
                <a:solidFill>
                  <a:srgbClr val="330066"/>
                </a:solidFill>
                <a:latin typeface="Arial"/>
                <a:ea typeface="+mj-ea"/>
                <a:cs typeface="+mj-cs"/>
              </a:rPr>
              <a:t>Data </a:t>
            </a:r>
            <a:r>
              <a:rPr lang="fr-FR" sz="3900" b="1" kern="0" dirty="0" err="1">
                <a:solidFill>
                  <a:srgbClr val="330066"/>
                </a:solidFill>
                <a:latin typeface="Arial"/>
                <a:ea typeface="+mj-ea"/>
                <a:cs typeface="+mj-cs"/>
              </a:rPr>
              <a:t>wharehouse</a:t>
            </a:r>
            <a:endParaRPr lang="fr-FR" sz="4400" dirty="0">
              <a:latin typeface="Aria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485" y="1351944"/>
            <a:ext cx="5410200" cy="488788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7268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2"/>
          <p:cNvSpPr txBox="1">
            <a:spLocks noChangeArrowheads="1"/>
          </p:cNvSpPr>
          <p:nvPr/>
        </p:nvSpPr>
        <p:spPr bwMode="auto">
          <a:xfrm>
            <a:off x="707367" y="1318738"/>
            <a:ext cx="8272732" cy="70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3366"/>
                </a:solidFill>
                <a:latin typeface="Times New Roman" pitchFamily="16" charset="0"/>
                <a:ea typeface="Droid Sans Fallback" charset="0"/>
                <a:cs typeface="Droid Sans Fallback" charset="0"/>
              </a:defRPr>
            </a:lvl9pPr>
          </a:lstStyle>
          <a:p>
            <a:pPr lvl="0" defTabSz="449263" fontAlgn="base">
              <a:lnSpc>
                <a:spcPct val="85000"/>
              </a:lnSpc>
              <a:spcBef>
                <a:spcPct val="0"/>
              </a:spcBef>
              <a:spcAft>
                <a:spcPct val="0"/>
              </a:spcAft>
              <a:buSzPct val="100000"/>
              <a:tabLst/>
              <a:defRPr/>
            </a:pPr>
            <a:r>
              <a:rPr lang="fr-FR" sz="3900" b="1" kern="0" dirty="0">
                <a:solidFill>
                  <a:srgbClr val="330066"/>
                </a:solidFill>
                <a:latin typeface="Arial"/>
                <a:ea typeface="+mj-ea"/>
                <a:cs typeface="+mj-cs"/>
              </a:rPr>
              <a:t>2. Concevoir le DW</a:t>
            </a:r>
          </a:p>
        </p:txBody>
      </p:sp>
      <p:sp>
        <p:nvSpPr>
          <p:cNvPr id="10" name="Text Box 2"/>
          <p:cNvSpPr txBox="1">
            <a:spLocks noChangeArrowheads="1"/>
          </p:cNvSpPr>
          <p:nvPr/>
        </p:nvSpPr>
        <p:spPr bwMode="auto">
          <a:xfrm>
            <a:off x="2031492" y="2020353"/>
            <a:ext cx="7958137"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3366"/>
                </a:solidFill>
                <a:latin typeface="Times New Roman" pitchFamily="16" charset="0"/>
                <a:ea typeface="Droid Sans Fallback" charset="0"/>
                <a:cs typeface="Droid Sans Fallback" charset="0"/>
              </a:defRPr>
            </a:lvl9pPr>
          </a:lstStyle>
          <a:p>
            <a:pPr defTabSz="449263" fontAlgn="base">
              <a:spcBef>
                <a:spcPts val="600"/>
              </a:spcBef>
              <a:spcAft>
                <a:spcPct val="0"/>
              </a:spcAft>
              <a:buClr>
                <a:srgbClr val="003366"/>
              </a:buClr>
              <a:buSzPct val="100000"/>
              <a:buFont typeface="Wingdings" charset="2"/>
              <a:buChar char=""/>
              <a:defRPr/>
            </a:pPr>
            <a:r>
              <a:rPr lang="fr-FR" dirty="0">
                <a:latin typeface="Arial"/>
              </a:rPr>
              <a:t>Export de données des sources</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Hétérogènes et variées</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Fichiers, BD patrimoniales, Web, …</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Définition des vues exportées</a:t>
            </a:r>
          </a:p>
          <a:p>
            <a:pPr defTabSz="449263" fontAlgn="base">
              <a:spcBef>
                <a:spcPts val="600"/>
              </a:spcBef>
              <a:spcAft>
                <a:spcPct val="0"/>
              </a:spcAft>
              <a:buClr>
                <a:srgbClr val="003366"/>
              </a:buClr>
              <a:buSzPct val="100000"/>
              <a:buFont typeface="Wingdings" charset="2"/>
              <a:buChar char=""/>
              <a:defRPr/>
            </a:pPr>
            <a:r>
              <a:rPr lang="fr-FR" dirty="0">
                <a:latin typeface="Arial"/>
              </a:rPr>
              <a:t>Définition d'un schéma global</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Intègre les données utiles</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S'appuie sur le modèle relationnel</a:t>
            </a:r>
          </a:p>
          <a:p>
            <a:pPr defTabSz="449263" fontAlgn="base">
              <a:spcBef>
                <a:spcPts val="600"/>
              </a:spcBef>
              <a:spcAft>
                <a:spcPct val="0"/>
              </a:spcAft>
              <a:buClr>
                <a:srgbClr val="003366"/>
              </a:buClr>
              <a:buSzPct val="100000"/>
              <a:buFont typeface="Wingdings" charset="2"/>
              <a:buChar char=""/>
              <a:defRPr/>
            </a:pPr>
            <a:r>
              <a:rPr lang="fr-FR" dirty="0">
                <a:latin typeface="Arial"/>
              </a:rPr>
              <a:t>Nécessité d'une gestion de </a:t>
            </a:r>
            <a:r>
              <a:rPr lang="fr-FR" dirty="0" err="1">
                <a:latin typeface="Arial"/>
              </a:rPr>
              <a:t>méta-données</a:t>
            </a:r>
            <a:endParaRPr lang="fr-FR" dirty="0">
              <a:latin typeface="Arial"/>
            </a:endParaRP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Description des sources</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Description des vues exportées</a:t>
            </a:r>
          </a:p>
          <a:p>
            <a:pPr lvl="1" defTabSz="449263" fontAlgn="base">
              <a:spcBef>
                <a:spcPts val="500"/>
              </a:spcBef>
              <a:spcAft>
                <a:spcPct val="0"/>
              </a:spcAft>
              <a:buClr>
                <a:srgbClr val="003366"/>
              </a:buClr>
              <a:buSzPct val="55000"/>
              <a:buFont typeface="Wingdings" charset="2"/>
              <a:buChar char=""/>
              <a:defRPr/>
            </a:pPr>
            <a:r>
              <a:rPr lang="fr-FR" sz="2000" dirty="0">
                <a:solidFill>
                  <a:srgbClr val="336600"/>
                </a:solidFill>
                <a:latin typeface="Arial"/>
              </a:rPr>
              <a:t>Description du schéma global</a:t>
            </a:r>
          </a:p>
        </p:txBody>
      </p:sp>
    </p:spTree>
    <p:extLst>
      <p:ext uri="{BB962C8B-B14F-4D97-AF65-F5344CB8AC3E}">
        <p14:creationId xmlns:p14="http://schemas.microsoft.com/office/powerpoint/2010/main" val="327550816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10" name="Titre 1"/>
          <p:cNvSpPr txBox="1">
            <a:spLocks/>
          </p:cNvSpPr>
          <p:nvPr/>
        </p:nvSpPr>
        <p:spPr>
          <a:xfrm>
            <a:off x="439948" y="1263175"/>
            <a:ext cx="10058400" cy="7188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fr-FR" sz="3900" b="1" dirty="0" smtClean="0">
                <a:solidFill>
                  <a:schemeClr val="tx2"/>
                </a:solidFill>
              </a:rPr>
              <a:t>schéma </a:t>
            </a:r>
            <a:r>
              <a:rPr lang="fr-FR" sz="3900" b="1" dirty="0">
                <a:solidFill>
                  <a:schemeClr val="tx2"/>
                </a:solidFill>
              </a:rPr>
              <a:t>exemple </a:t>
            </a:r>
          </a:p>
        </p:txBody>
      </p:sp>
      <p:pic>
        <p:nvPicPr>
          <p:cNvPr id="11" name="Image 10"/>
          <p:cNvPicPr>
            <a:picLocks noChangeAspect="1"/>
          </p:cNvPicPr>
          <p:nvPr/>
        </p:nvPicPr>
        <p:blipFill>
          <a:blip r:embed="rId2"/>
          <a:stretch>
            <a:fillRect/>
          </a:stretch>
        </p:blipFill>
        <p:spPr>
          <a:xfrm>
            <a:off x="2014448" y="2202060"/>
            <a:ext cx="7524750" cy="3952875"/>
          </a:xfrm>
          <a:prstGeom prst="rect">
            <a:avLst/>
          </a:prstGeom>
        </p:spPr>
      </p:pic>
    </p:spTree>
    <p:extLst>
      <p:ext uri="{BB962C8B-B14F-4D97-AF65-F5344CB8AC3E}">
        <p14:creationId xmlns:p14="http://schemas.microsoft.com/office/powerpoint/2010/main" val="3609173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908762"/>
          </a:xfrm>
          <a:prstGeom prst="rect">
            <a:avLst/>
          </a:prstGeom>
          <a:noFill/>
        </p:spPr>
        <p:txBody>
          <a:bodyPr wrap="square" rtlCol="0">
            <a:spAutoFit/>
          </a:bodyPr>
          <a:lstStyle/>
          <a:p>
            <a:r>
              <a:rPr lang="fr-FR" sz="2800" b="1" dirty="0"/>
              <a:t>Quand ne pas choisir une base de données </a:t>
            </a:r>
            <a:r>
              <a:rPr lang="fr-FR" sz="2800" b="1" dirty="0" err="1"/>
              <a:t>NoSQL</a:t>
            </a:r>
            <a:r>
              <a:rPr lang="fr-FR" sz="2800" b="1" dirty="0"/>
              <a:t> ?</a:t>
            </a:r>
          </a:p>
          <a:p>
            <a:endParaRPr lang="fr-FR" sz="2400" dirty="0" smtClean="0"/>
          </a:p>
          <a:p>
            <a:r>
              <a:rPr lang="fr-FR" sz="2400" dirty="0" smtClean="0"/>
              <a:t>La </a:t>
            </a:r>
            <a:r>
              <a:rPr lang="fr-FR" sz="2400" dirty="0"/>
              <a:t>complexité des requêtes est également un facteur à prendre en compte pour les bases de données </a:t>
            </a:r>
            <a:r>
              <a:rPr lang="fr-FR" sz="2400" dirty="0" err="1"/>
              <a:t>NoSQL</a:t>
            </a:r>
            <a:r>
              <a:rPr lang="fr-FR" sz="2400" dirty="0"/>
              <a:t>. </a:t>
            </a:r>
            <a:r>
              <a:rPr lang="fr-FR" sz="2400" b="1" dirty="0"/>
              <a:t>Elles se révèlent très efficaces pour les requêtes portant sur une seule table</a:t>
            </a:r>
            <a:r>
              <a:rPr lang="fr-FR" sz="2400" dirty="0"/>
              <a:t>. </a:t>
            </a:r>
            <a:r>
              <a:rPr lang="fr-FR" sz="2400" b="1" dirty="0"/>
              <a:t>Toutefois, quand les requêtes se complexifient (Bulletin, livre de caisse, Fiche de Stock), les bases de données relationnelles constituent un meilleur choix</a:t>
            </a:r>
            <a:r>
              <a:rPr lang="fr-FR" sz="2400" dirty="0"/>
              <a:t>. Les bases de données </a:t>
            </a:r>
            <a:r>
              <a:rPr lang="fr-FR" sz="2400" dirty="0" err="1"/>
              <a:t>NoSQL</a:t>
            </a:r>
            <a:r>
              <a:rPr lang="fr-FR" sz="2400" dirty="0"/>
              <a:t> n'offrent généralement pas de </a:t>
            </a:r>
            <a:r>
              <a:rPr lang="fr-FR" sz="2400" b="1" dirty="0"/>
              <a:t>jointures complexes</a:t>
            </a:r>
            <a:r>
              <a:rPr lang="fr-FR" sz="2400" dirty="0"/>
              <a:t>, de </a:t>
            </a:r>
            <a:r>
              <a:rPr lang="fr-FR" sz="2400" b="1" dirty="0"/>
              <a:t>sous-requêtes</a:t>
            </a:r>
            <a:r>
              <a:rPr lang="fr-FR" sz="2400" dirty="0"/>
              <a:t> et </a:t>
            </a:r>
            <a:r>
              <a:rPr lang="fr-FR" sz="2400" b="1" dirty="0"/>
              <a:t>d'imbrication de requêtes</a:t>
            </a:r>
            <a:r>
              <a:rPr lang="fr-FR" sz="2400" dirty="0"/>
              <a:t> dans une clause WHERE.</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03715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600973" y="1303720"/>
            <a:ext cx="10058400" cy="589502"/>
          </a:xfrm>
        </p:spPr>
        <p:txBody>
          <a:bodyPr/>
          <a:lstStyle/>
          <a:p>
            <a:r>
              <a:rPr lang="fr-FR" dirty="0" smtClean="0"/>
              <a:t>Principes </a:t>
            </a:r>
            <a:endParaRPr lang="fr-FR" dirty="0"/>
          </a:p>
        </p:txBody>
      </p:sp>
      <p:sp>
        <p:nvSpPr>
          <p:cNvPr id="5" name="Espace réservé du contenu 4"/>
          <p:cNvSpPr>
            <a:spLocks noGrp="1"/>
          </p:cNvSpPr>
          <p:nvPr>
            <p:ph idx="1"/>
          </p:nvPr>
        </p:nvSpPr>
        <p:spPr>
          <a:xfrm>
            <a:off x="1938068" y="1893222"/>
            <a:ext cx="8229600" cy="4705985"/>
          </a:xfrm>
        </p:spPr>
        <p:txBody>
          <a:bodyPr/>
          <a:lstStyle/>
          <a:p>
            <a:r>
              <a:rPr lang="fr-FR" sz="2400" dirty="0"/>
              <a:t>Approche complètement différente des MCD</a:t>
            </a:r>
          </a:p>
          <a:p>
            <a:r>
              <a:rPr lang="fr-FR" sz="2400" dirty="0"/>
              <a:t>Modèle construit à partir de l’étude des besoins des utilisateurs</a:t>
            </a:r>
          </a:p>
          <a:p>
            <a:r>
              <a:rPr lang="fr-FR" sz="2400" dirty="0"/>
              <a:t>Exemple</a:t>
            </a:r>
          </a:p>
          <a:p>
            <a:pPr lvl="1"/>
            <a:r>
              <a:rPr lang="fr-FR" sz="2000" dirty="0"/>
              <a:t>Quels ont été les frais de déplacement et le </a:t>
            </a:r>
            <a:r>
              <a:rPr lang="fr-FR" sz="2000" dirty="0" err="1"/>
              <a:t>kilomètrage</a:t>
            </a:r>
            <a:r>
              <a:rPr lang="fr-FR" sz="2000" dirty="0"/>
              <a:t> des commerciaux de la région X ayant des véhicules de 12 à 14 CV en juillet 1996</a:t>
            </a:r>
          </a:p>
          <a:p>
            <a:r>
              <a:rPr lang="fr-FR" sz="2400" dirty="0"/>
              <a:t>La connaissance du </a:t>
            </a:r>
            <a:r>
              <a:rPr lang="fr-FR" sz="2400" dirty="0">
                <a:solidFill>
                  <a:srgbClr val="FF0000"/>
                </a:solidFill>
              </a:rPr>
              <a:t>domaine</a:t>
            </a:r>
            <a:r>
              <a:rPr lang="fr-FR" sz="2400" dirty="0"/>
              <a:t> est essentielle pour une analyse correcte de la requête</a:t>
            </a:r>
          </a:p>
          <a:p>
            <a:r>
              <a:rPr lang="fr-FR" sz="2400" dirty="0"/>
              <a:t>Quatre entités sont associées:</a:t>
            </a:r>
          </a:p>
          <a:p>
            <a:pPr lvl="1"/>
            <a:r>
              <a:rPr lang="fr-FR" sz="2000" dirty="0"/>
              <a:t>Employé, Véhicule, Région, Mois, </a:t>
            </a:r>
          </a:p>
          <a:p>
            <a:pPr lvl="1"/>
            <a:r>
              <a:rPr lang="fr-FR" sz="2000" dirty="0"/>
              <a:t>Les résultats sont les frais de déplacement et kilométrage</a:t>
            </a:r>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42195719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21134"/>
            <a:ext cx="10058400" cy="598129"/>
          </a:xfrm>
        </p:spPr>
        <p:txBody>
          <a:bodyPr/>
          <a:lstStyle/>
          <a:p>
            <a:r>
              <a:rPr lang="fr-FR" dirty="0" smtClean="0"/>
              <a:t>Principes </a:t>
            </a:r>
            <a:endParaRPr lang="fr-FR" dirty="0"/>
          </a:p>
        </p:txBody>
      </p:sp>
      <p:sp>
        <p:nvSpPr>
          <p:cNvPr id="3" name="Espace réservé du contenu 2"/>
          <p:cNvSpPr>
            <a:spLocks noGrp="1"/>
          </p:cNvSpPr>
          <p:nvPr>
            <p:ph idx="1"/>
          </p:nvPr>
        </p:nvSpPr>
        <p:spPr/>
        <p:txBody>
          <a:bodyPr/>
          <a:lstStyle/>
          <a:p>
            <a:r>
              <a:rPr lang="fr-FR" sz="2400" dirty="0"/>
              <a:t>Région et Mois sont indiqués par leur </a:t>
            </a:r>
            <a:r>
              <a:rPr lang="fr-FR" sz="2400" dirty="0">
                <a:solidFill>
                  <a:srgbClr val="C00000"/>
                </a:solidFill>
              </a:rPr>
              <a:t>propriété </a:t>
            </a:r>
            <a:r>
              <a:rPr lang="fr-FR" sz="2400" dirty="0" err="1">
                <a:solidFill>
                  <a:srgbClr val="C00000"/>
                </a:solidFill>
              </a:rPr>
              <a:t>identifiante</a:t>
            </a:r>
            <a:endParaRPr lang="fr-FR" sz="2400" dirty="0">
              <a:solidFill>
                <a:srgbClr val="C00000"/>
              </a:solidFill>
            </a:endParaRPr>
          </a:p>
          <a:p>
            <a:pPr lvl="1"/>
            <a:r>
              <a:rPr lang="fr-FR" sz="2000" dirty="0"/>
              <a:t>Il n’y a qu’un seul mois de juillet 1996 et une seule région X</a:t>
            </a:r>
          </a:p>
          <a:p>
            <a:r>
              <a:rPr lang="fr-FR" sz="2400" dirty="0"/>
              <a:t>Employés et Véhicules sont sélectionnées par des </a:t>
            </a:r>
            <a:r>
              <a:rPr lang="fr-FR" sz="2400" dirty="0">
                <a:solidFill>
                  <a:srgbClr val="C00000"/>
                </a:solidFill>
              </a:rPr>
              <a:t>propriétés descriptives</a:t>
            </a:r>
            <a:r>
              <a:rPr lang="fr-FR" sz="2400" dirty="0"/>
              <a:t>, respectivement la « fonction » et la « puissance »</a:t>
            </a:r>
          </a:p>
          <a:p>
            <a:r>
              <a:rPr lang="fr-FR" sz="2400" dirty="0"/>
              <a:t>Expression de la vue </a:t>
            </a:r>
          </a:p>
          <a:p>
            <a:pPr marL="344487" lvl="1" indent="0">
              <a:buNone/>
            </a:pPr>
            <a:r>
              <a:rPr lang="fr-FR" sz="2000" i="1" dirty="0"/>
              <a:t>Frais de déplacement, kilométrage</a:t>
            </a:r>
          </a:p>
          <a:p>
            <a:pPr marL="693737" lvl="2" indent="0">
              <a:buNone/>
            </a:pPr>
            <a:r>
              <a:rPr lang="fr-FR" sz="2000" i="1" dirty="0"/>
              <a:t>/Employé (fonction)</a:t>
            </a:r>
          </a:p>
          <a:p>
            <a:pPr marL="693737" lvl="2" indent="0">
              <a:buNone/>
            </a:pPr>
            <a:r>
              <a:rPr lang="fr-FR" sz="2000" i="1" dirty="0"/>
              <a:t>/Véhicule (puissance)</a:t>
            </a:r>
          </a:p>
          <a:p>
            <a:pPr marL="693737" lvl="2" indent="0">
              <a:buNone/>
            </a:pPr>
            <a:r>
              <a:rPr lang="fr-FR" sz="2000" i="1" dirty="0"/>
              <a:t>Région</a:t>
            </a:r>
          </a:p>
          <a:p>
            <a:pPr marL="693737" lvl="2" indent="0">
              <a:buNone/>
            </a:pPr>
            <a:r>
              <a:rPr lang="fr-FR" sz="2000" i="1" dirty="0"/>
              <a:t>Mois</a:t>
            </a:r>
          </a:p>
          <a:p>
            <a:endParaRPr lang="fr-FR" sz="2400"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1640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2613543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609600" y="1069674"/>
            <a:ext cx="10058400" cy="606755"/>
          </a:xfrm>
        </p:spPr>
        <p:txBody>
          <a:bodyPr/>
          <a:lstStyle/>
          <a:p>
            <a:r>
              <a:rPr lang="fr-FR" dirty="0" smtClean="0"/>
              <a:t>Vue Frais /Employés/ Véhicule/Région</a:t>
            </a:r>
            <a:endParaRPr lang="fr-FR" dirty="0"/>
          </a:p>
        </p:txBody>
      </p:sp>
      <p:pic>
        <p:nvPicPr>
          <p:cNvPr id="5" name="Image 4"/>
          <p:cNvPicPr>
            <a:picLocks noChangeAspect="1"/>
          </p:cNvPicPr>
          <p:nvPr/>
        </p:nvPicPr>
        <p:blipFill>
          <a:blip r:embed="rId2"/>
          <a:stretch>
            <a:fillRect/>
          </a:stretch>
        </p:blipFill>
        <p:spPr>
          <a:xfrm>
            <a:off x="2999656" y="1757362"/>
            <a:ext cx="5832648" cy="4421727"/>
          </a:xfrm>
          <a:prstGeom prst="rect">
            <a:avLst/>
          </a:prstGeom>
        </p:spPr>
      </p:pic>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6494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423722844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re 2"/>
          <p:cNvSpPr>
            <a:spLocks noGrp="1"/>
          </p:cNvSpPr>
          <p:nvPr>
            <p:ph type="title"/>
          </p:nvPr>
        </p:nvSpPr>
        <p:spPr>
          <a:xfrm>
            <a:off x="609600" y="1112508"/>
            <a:ext cx="10058400" cy="606755"/>
          </a:xfrm>
        </p:spPr>
        <p:txBody>
          <a:bodyPr/>
          <a:lstStyle/>
          <a:p>
            <a:r>
              <a:rPr lang="fr-FR" dirty="0" smtClean="0"/>
              <a:t>Principes </a:t>
            </a:r>
            <a:endParaRPr lang="fr-FR" dirty="0"/>
          </a:p>
        </p:txBody>
      </p:sp>
      <p:sp>
        <p:nvSpPr>
          <p:cNvPr id="4" name="Espace réservé du contenu 3"/>
          <p:cNvSpPr>
            <a:spLocks noGrp="1"/>
          </p:cNvSpPr>
          <p:nvPr>
            <p:ph idx="1"/>
          </p:nvPr>
        </p:nvSpPr>
        <p:spPr/>
        <p:txBody>
          <a:bodyPr/>
          <a:lstStyle/>
          <a:p>
            <a:r>
              <a:rPr lang="fr-FR" dirty="0" smtClean="0"/>
              <a:t>Les propriétés centrales sont des </a:t>
            </a:r>
            <a:r>
              <a:rPr lang="fr-FR" dirty="0" smtClean="0">
                <a:solidFill>
                  <a:srgbClr val="C00000"/>
                </a:solidFill>
              </a:rPr>
              <a:t>faits</a:t>
            </a:r>
            <a:r>
              <a:rPr lang="fr-FR" dirty="0" smtClean="0"/>
              <a:t> et toutes les autres sont des </a:t>
            </a:r>
            <a:r>
              <a:rPr lang="fr-FR" dirty="0" smtClean="0">
                <a:solidFill>
                  <a:srgbClr val="C00000"/>
                </a:solidFill>
              </a:rPr>
              <a:t>dimensions</a:t>
            </a:r>
          </a:p>
          <a:p>
            <a:pPr lvl="1"/>
            <a:r>
              <a:rPr lang="fr-FR" dirty="0"/>
              <a:t>un </a:t>
            </a:r>
            <a:r>
              <a:rPr lang="fr-FR" dirty="0">
                <a:solidFill>
                  <a:srgbClr val="C00000"/>
                </a:solidFill>
              </a:rPr>
              <a:t>fait</a:t>
            </a:r>
            <a:r>
              <a:rPr lang="fr-FR" dirty="0"/>
              <a:t>, une </a:t>
            </a:r>
            <a:r>
              <a:rPr lang="fr-FR" dirty="0">
                <a:solidFill>
                  <a:srgbClr val="C00000"/>
                </a:solidFill>
              </a:rPr>
              <a:t>mesure</a:t>
            </a:r>
            <a:r>
              <a:rPr lang="fr-FR" dirty="0"/>
              <a:t> ou un </a:t>
            </a:r>
            <a:r>
              <a:rPr lang="fr-FR" dirty="0">
                <a:solidFill>
                  <a:srgbClr val="C00000"/>
                </a:solidFill>
              </a:rPr>
              <a:t>indicateur</a:t>
            </a:r>
            <a:r>
              <a:rPr lang="fr-FR" dirty="0"/>
              <a:t> est une information déterminée par la combinaison de </a:t>
            </a:r>
            <a:r>
              <a:rPr lang="fr-FR" dirty="0" smtClean="0"/>
              <a:t>deux ou </a:t>
            </a:r>
            <a:r>
              <a:rPr lang="fr-FR" dirty="0"/>
              <a:t>plusieurs entités, susceptible de constituer le résultat ou un élément du résultat d’une requête.</a:t>
            </a:r>
          </a:p>
          <a:p>
            <a:pPr lvl="1"/>
            <a:r>
              <a:rPr lang="fr-FR"/>
              <a:t>une </a:t>
            </a:r>
            <a:r>
              <a:rPr lang="fr-FR" smtClean="0">
                <a:solidFill>
                  <a:srgbClr val="C00000"/>
                </a:solidFill>
              </a:rPr>
              <a:t>dimension </a:t>
            </a:r>
            <a:r>
              <a:rPr lang="fr-FR" smtClean="0"/>
              <a:t>est </a:t>
            </a:r>
            <a:r>
              <a:rPr lang="fr-FR" dirty="0"/>
              <a:t>une caractéristique d’entité susceptible d’intervenir comme critère de </a:t>
            </a:r>
            <a:r>
              <a:rPr lang="fr-FR" dirty="0" smtClean="0"/>
              <a:t>définition d’une </a:t>
            </a:r>
            <a:r>
              <a:rPr lang="fr-FR" dirty="0"/>
              <a:t>requête.</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0778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856216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549215" y="1020033"/>
            <a:ext cx="10058400" cy="699230"/>
          </a:xfrm>
        </p:spPr>
        <p:txBody>
          <a:bodyPr/>
          <a:lstStyle/>
          <a:p>
            <a:r>
              <a:rPr lang="fr-FR" dirty="0" smtClean="0"/>
              <a:t>Contexte et hiérarchie</a:t>
            </a:r>
            <a:endParaRPr lang="fr-FR" dirty="0"/>
          </a:p>
        </p:txBody>
      </p:sp>
      <p:sp>
        <p:nvSpPr>
          <p:cNvPr id="3" name="Espace réservé du contenu 2"/>
          <p:cNvSpPr>
            <a:spLocks noGrp="1"/>
          </p:cNvSpPr>
          <p:nvPr>
            <p:ph idx="1"/>
          </p:nvPr>
        </p:nvSpPr>
        <p:spPr/>
        <p:txBody>
          <a:bodyPr/>
          <a:lstStyle/>
          <a:p>
            <a:r>
              <a:rPr lang="fr-FR" sz="2800" dirty="0"/>
              <a:t>Le MCD d’un SID répond à 2 objectifs</a:t>
            </a:r>
          </a:p>
          <a:p>
            <a:pPr lvl="1"/>
            <a:r>
              <a:rPr lang="fr-FR" sz="2400" dirty="0"/>
              <a:t>Ne jamais introduire de chemin sémantique complexe</a:t>
            </a:r>
          </a:p>
          <a:p>
            <a:pPr lvl="1"/>
            <a:r>
              <a:rPr lang="fr-FR" sz="2400" dirty="0"/>
              <a:t>Rester capable d’intégrer de nouvelle vue ou modifier une vue existante sans remise ne cause de la structure générale du modèle</a:t>
            </a:r>
          </a:p>
          <a:p>
            <a:r>
              <a:rPr lang="fr-FR" sz="2800" dirty="0"/>
              <a:t>Moyen pour y arriver</a:t>
            </a:r>
          </a:p>
          <a:p>
            <a:pPr lvl="1"/>
            <a:r>
              <a:rPr lang="fr-FR" sz="2400" dirty="0">
                <a:solidFill>
                  <a:srgbClr val="C00000"/>
                </a:solidFill>
              </a:rPr>
              <a:t>Contexte</a:t>
            </a:r>
            <a:r>
              <a:rPr lang="fr-FR" sz="2400" dirty="0"/>
              <a:t> : un ensemble de faits et de dimensions assemblés selon des critères sémantiques formels et cohérents</a:t>
            </a:r>
          </a:p>
          <a:p>
            <a:pPr lvl="1"/>
            <a:r>
              <a:rPr lang="fr-FR" sz="2400" dirty="0">
                <a:solidFill>
                  <a:srgbClr val="C00000"/>
                </a:solidFill>
              </a:rPr>
              <a:t>Hiérarchie</a:t>
            </a:r>
            <a:r>
              <a:rPr lang="fr-FR" sz="2400" dirty="0"/>
              <a:t> : un chemin de consolidation d’indicateurs</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15308"/>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0638048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03882"/>
            <a:ext cx="10058400" cy="615381"/>
          </a:xfrm>
        </p:spPr>
        <p:txBody>
          <a:bodyPr/>
          <a:lstStyle/>
          <a:p>
            <a:r>
              <a:rPr lang="fr-FR" dirty="0" smtClean="0"/>
              <a:t>Contexte </a:t>
            </a:r>
            <a:endParaRPr lang="fr-FR" dirty="0"/>
          </a:p>
        </p:txBody>
      </p:sp>
      <p:sp>
        <p:nvSpPr>
          <p:cNvPr id="3" name="Espace réservé du contenu 2"/>
          <p:cNvSpPr>
            <a:spLocks noGrp="1"/>
          </p:cNvSpPr>
          <p:nvPr>
            <p:ph idx="1"/>
          </p:nvPr>
        </p:nvSpPr>
        <p:spPr/>
        <p:txBody>
          <a:bodyPr/>
          <a:lstStyle/>
          <a:p>
            <a:r>
              <a:rPr lang="fr-FR" sz="2800" dirty="0"/>
              <a:t>Soient les quatre vues suivantes :</a:t>
            </a:r>
          </a:p>
          <a:p>
            <a:pPr lvl="1"/>
            <a:r>
              <a:rPr lang="fr-FR" sz="2400" dirty="0"/>
              <a:t>(1) marge / Client / Région / Produit / Jour</a:t>
            </a:r>
          </a:p>
          <a:p>
            <a:pPr lvl="1"/>
            <a:r>
              <a:rPr lang="fr-FR" sz="2400" dirty="0"/>
              <a:t>(2) revenu / Pays / Mois / Marque</a:t>
            </a:r>
          </a:p>
          <a:p>
            <a:pPr lvl="1"/>
            <a:r>
              <a:rPr lang="fr-FR" sz="2400" dirty="0"/>
              <a:t>(3) ventes / Canal / Gamme / Trimestre</a:t>
            </a:r>
          </a:p>
          <a:p>
            <a:pPr lvl="1"/>
            <a:r>
              <a:rPr lang="fr-FR" sz="2400" dirty="0"/>
              <a:t>(4) revenu / Marque / Canal / Mois</a:t>
            </a:r>
          </a:p>
          <a:p>
            <a:pPr lvl="1"/>
            <a:r>
              <a:rPr lang="fr-FR" sz="2400" dirty="0"/>
              <a:t>(exo : Faire les schémas)</a:t>
            </a:r>
          </a:p>
          <a:p>
            <a:r>
              <a:rPr lang="fr-FR" sz="2800" dirty="0"/>
              <a:t>Le contexte correspondant à leur intégration comporte une association porteuse des faits :</a:t>
            </a:r>
          </a:p>
          <a:p>
            <a:pPr lvl="1"/>
            <a:r>
              <a:rPr lang="fr-FR" sz="2400" dirty="0"/>
              <a:t>marge, revenu, ventes</a:t>
            </a:r>
          </a:p>
          <a:p>
            <a:pPr lvl="1"/>
            <a:r>
              <a:rPr lang="fr-FR" sz="2400" dirty="0"/>
              <a:t>Il comporte également dix entités distinctes.</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3044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79455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47014"/>
            <a:ext cx="10058400" cy="572249"/>
          </a:xfrm>
        </p:spPr>
        <p:txBody>
          <a:bodyPr/>
          <a:lstStyle/>
          <a:p>
            <a:r>
              <a:rPr lang="fr-FR" dirty="0" smtClean="0"/>
              <a:t>Hiérarchie </a:t>
            </a:r>
            <a:endParaRPr lang="fr-FR" dirty="0"/>
          </a:p>
        </p:txBody>
      </p:sp>
      <p:sp>
        <p:nvSpPr>
          <p:cNvPr id="3" name="Espace réservé du contenu 2"/>
          <p:cNvSpPr>
            <a:spLocks noGrp="1"/>
          </p:cNvSpPr>
          <p:nvPr>
            <p:ph idx="1"/>
          </p:nvPr>
        </p:nvSpPr>
        <p:spPr/>
        <p:txBody>
          <a:bodyPr/>
          <a:lstStyle/>
          <a:p>
            <a:r>
              <a:rPr lang="fr-FR" dirty="0" smtClean="0"/>
              <a:t>C’est une dimension d’un contexte</a:t>
            </a:r>
          </a:p>
          <a:p>
            <a:r>
              <a:rPr lang="fr-FR" dirty="0" smtClean="0"/>
              <a:t>Ce sont des chemins de consolidation d’indicateurs</a:t>
            </a:r>
          </a:p>
          <a:p>
            <a:pPr lvl="1"/>
            <a:r>
              <a:rPr lang="fr-FR" dirty="0" smtClean="0"/>
              <a:t>Vue simple = une entité correspond à une dimension</a:t>
            </a:r>
          </a:p>
          <a:p>
            <a:pPr lvl="1"/>
            <a:r>
              <a:rPr lang="fr-FR" dirty="0" smtClean="0"/>
              <a:t>Vue complexe = nombre de dimension inférieur aux nombre d’entités</a:t>
            </a:r>
          </a:p>
          <a:p>
            <a:r>
              <a:rPr lang="fr-FR" dirty="0" smtClean="0"/>
              <a:t>Dans une hiérarchie chaque niveau représente une entité  </a:t>
            </a:r>
            <a:endParaRPr lang="fr-FR"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3044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6377362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657689" y="1620117"/>
            <a:ext cx="3099758" cy="658513"/>
          </a:xfrm>
        </p:spPr>
        <p:txBody>
          <a:bodyPr/>
          <a:lstStyle/>
          <a:p>
            <a:r>
              <a:rPr lang="fr-FR" dirty="0" smtClean="0"/>
              <a:t>Exemples </a:t>
            </a:r>
            <a:endParaRPr lang="fr-FR" dirty="0"/>
          </a:p>
        </p:txBody>
      </p:sp>
      <p:pic>
        <p:nvPicPr>
          <p:cNvPr id="5" name="Image 4"/>
          <p:cNvPicPr>
            <a:picLocks noChangeAspect="1"/>
          </p:cNvPicPr>
          <p:nvPr/>
        </p:nvPicPr>
        <p:blipFill>
          <a:blip r:embed="rId2"/>
          <a:stretch>
            <a:fillRect/>
          </a:stretch>
        </p:blipFill>
        <p:spPr>
          <a:xfrm>
            <a:off x="4696967" y="1196752"/>
            <a:ext cx="4733925" cy="2705100"/>
          </a:xfrm>
          <a:prstGeom prst="rect">
            <a:avLst/>
          </a:prstGeom>
        </p:spPr>
      </p:pic>
      <p:pic>
        <p:nvPicPr>
          <p:cNvPr id="6" name="Image 5"/>
          <p:cNvPicPr>
            <a:picLocks noChangeAspect="1"/>
          </p:cNvPicPr>
          <p:nvPr/>
        </p:nvPicPr>
        <p:blipFill>
          <a:blip r:embed="rId3"/>
          <a:stretch>
            <a:fillRect/>
          </a:stretch>
        </p:blipFill>
        <p:spPr>
          <a:xfrm>
            <a:off x="4573141" y="3901853"/>
            <a:ext cx="4857750" cy="2714625"/>
          </a:xfrm>
          <a:prstGeom prst="rect">
            <a:avLst/>
          </a:prstGeom>
        </p:spPr>
      </p:pic>
      <p:sp>
        <p:nvSpPr>
          <p:cNvPr id="7" name="ZoneTexte 6"/>
          <p:cNvSpPr txBox="1"/>
          <p:nvPr/>
        </p:nvSpPr>
        <p:spPr>
          <a:xfrm>
            <a:off x="2207568" y="2420889"/>
            <a:ext cx="338554" cy="461665"/>
          </a:xfrm>
          <a:prstGeom prst="rect">
            <a:avLst/>
          </a:prstGeom>
          <a:noFill/>
        </p:spPr>
        <p:txBody>
          <a:bodyPr wrap="none" rtlCol="0">
            <a:spAutoFit/>
          </a:bodyPr>
          <a:lstStyle/>
          <a:p>
            <a:pPr defTabSz="449263" fontAlgn="base">
              <a:spcBef>
                <a:spcPct val="0"/>
              </a:spcBef>
              <a:spcAft>
                <a:spcPct val="0"/>
              </a:spcAft>
              <a:buClr>
                <a:srgbClr val="000000"/>
              </a:buClr>
              <a:buSzPct val="100000"/>
            </a:pPr>
            <a:r>
              <a:rPr lang="fr-FR" sz="2400" dirty="0">
                <a:solidFill>
                  <a:srgbClr val="C00000"/>
                </a:solidFill>
                <a:latin typeface="Times New Roman" panose="02020603050405020304" pitchFamily="18" charset="0"/>
              </a:rPr>
              <a:t>1</a:t>
            </a:r>
          </a:p>
        </p:txBody>
      </p:sp>
      <p:sp>
        <p:nvSpPr>
          <p:cNvPr id="8" name="ZoneTexte 7"/>
          <p:cNvSpPr txBox="1"/>
          <p:nvPr/>
        </p:nvSpPr>
        <p:spPr>
          <a:xfrm>
            <a:off x="2207568" y="5028332"/>
            <a:ext cx="338554" cy="461665"/>
          </a:xfrm>
          <a:prstGeom prst="rect">
            <a:avLst/>
          </a:prstGeom>
          <a:noFill/>
        </p:spPr>
        <p:txBody>
          <a:bodyPr wrap="none" rtlCol="0">
            <a:spAutoFit/>
          </a:bodyPr>
          <a:lstStyle/>
          <a:p>
            <a:pPr defTabSz="449263" fontAlgn="base">
              <a:spcBef>
                <a:spcPct val="0"/>
              </a:spcBef>
              <a:spcAft>
                <a:spcPct val="0"/>
              </a:spcAft>
              <a:buClr>
                <a:srgbClr val="000000"/>
              </a:buClr>
              <a:buSzPct val="100000"/>
            </a:pPr>
            <a:r>
              <a:rPr lang="fr-FR" sz="2400" dirty="0">
                <a:solidFill>
                  <a:srgbClr val="C00000"/>
                </a:solidFill>
                <a:latin typeface="Times New Roman" panose="02020603050405020304" pitchFamily="18" charset="0"/>
              </a:rPr>
              <a:t>2</a:t>
            </a:r>
          </a:p>
        </p:txBody>
      </p:sp>
      <p:sp>
        <p:nvSpPr>
          <p:cNvPr id="11" name="Rectangle 10">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6143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6163516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26853" y="1261894"/>
            <a:ext cx="3246408" cy="675766"/>
          </a:xfrm>
        </p:spPr>
        <p:txBody>
          <a:bodyPr/>
          <a:lstStyle/>
          <a:p>
            <a:r>
              <a:rPr lang="fr-FR" dirty="0" smtClean="0"/>
              <a:t>Suite </a:t>
            </a:r>
            <a:endParaRPr lang="fr-FR" dirty="0"/>
          </a:p>
        </p:txBody>
      </p:sp>
      <p:pic>
        <p:nvPicPr>
          <p:cNvPr id="3" name="Image 2"/>
          <p:cNvPicPr>
            <a:picLocks noChangeAspect="1"/>
          </p:cNvPicPr>
          <p:nvPr/>
        </p:nvPicPr>
        <p:blipFill>
          <a:blip r:embed="rId2"/>
          <a:stretch>
            <a:fillRect/>
          </a:stretch>
        </p:blipFill>
        <p:spPr>
          <a:xfrm>
            <a:off x="5375921" y="1261894"/>
            <a:ext cx="4924425" cy="3248025"/>
          </a:xfrm>
          <a:prstGeom prst="rect">
            <a:avLst/>
          </a:prstGeom>
        </p:spPr>
      </p:pic>
      <p:sp>
        <p:nvSpPr>
          <p:cNvPr id="4" name="Rectangle 3"/>
          <p:cNvSpPr/>
          <p:nvPr/>
        </p:nvSpPr>
        <p:spPr>
          <a:xfrm>
            <a:off x="1847528" y="2572281"/>
            <a:ext cx="3600400" cy="830997"/>
          </a:xfrm>
          <a:prstGeom prst="rect">
            <a:avLst/>
          </a:prstGeom>
        </p:spPr>
        <p:txBody>
          <a:bodyPr wrap="square">
            <a:spAutoFit/>
          </a:bodyPr>
          <a:lstStyle/>
          <a:p>
            <a:pPr defTabSz="449263" fontAlgn="base">
              <a:spcBef>
                <a:spcPct val="0"/>
              </a:spcBef>
              <a:spcAft>
                <a:spcPct val="0"/>
              </a:spcAft>
              <a:buClr>
                <a:srgbClr val="000000"/>
              </a:buClr>
              <a:buSzPct val="100000"/>
            </a:pPr>
            <a:r>
              <a:rPr lang="fr-FR" sz="2400" dirty="0">
                <a:solidFill>
                  <a:srgbClr val="C00000"/>
                </a:solidFill>
                <a:latin typeface="Arial"/>
              </a:rPr>
              <a:t>Hiérarchies multiples sur le "Client"</a:t>
            </a:r>
          </a:p>
        </p:txBody>
      </p:sp>
      <p:sp>
        <p:nvSpPr>
          <p:cNvPr id="5" name="Rectangle 4"/>
          <p:cNvSpPr/>
          <p:nvPr/>
        </p:nvSpPr>
        <p:spPr>
          <a:xfrm>
            <a:off x="1981200" y="4293096"/>
            <a:ext cx="4572000" cy="1938992"/>
          </a:xfrm>
          <a:prstGeom prst="rect">
            <a:avLst/>
          </a:prstGeom>
        </p:spPr>
        <p:txBody>
          <a:bodyPr>
            <a:spAutoFit/>
          </a:bodyPr>
          <a:lstStyle/>
          <a:p>
            <a:pPr defTabSz="449263" fontAlgn="base">
              <a:spcBef>
                <a:spcPct val="0"/>
              </a:spcBef>
              <a:spcAft>
                <a:spcPct val="0"/>
              </a:spcAft>
              <a:buClr>
                <a:srgbClr val="000000"/>
              </a:buClr>
              <a:buSzPct val="100000"/>
            </a:pPr>
            <a:r>
              <a:rPr lang="fr-FR" sz="2400" dirty="0">
                <a:solidFill>
                  <a:srgbClr val="000000"/>
                </a:solidFill>
                <a:latin typeface="Arial"/>
              </a:rPr>
              <a:t>les hiérarchies multiples sont également fréquentes dans les</a:t>
            </a:r>
          </a:p>
          <a:p>
            <a:pPr defTabSz="449263" fontAlgn="base">
              <a:spcBef>
                <a:spcPct val="0"/>
              </a:spcBef>
              <a:spcAft>
                <a:spcPct val="0"/>
              </a:spcAft>
              <a:buClr>
                <a:srgbClr val="000000"/>
              </a:buClr>
              <a:buSzPct val="100000"/>
            </a:pPr>
            <a:r>
              <a:rPr lang="fr-FR" sz="2400" dirty="0">
                <a:solidFill>
                  <a:srgbClr val="000000"/>
                </a:solidFill>
                <a:latin typeface="Arial"/>
              </a:rPr>
              <a:t>dimensions liées par exemple à </a:t>
            </a:r>
            <a:r>
              <a:rPr lang="fr-FR" sz="2400" dirty="0">
                <a:solidFill>
                  <a:srgbClr val="C00000"/>
                </a:solidFill>
                <a:latin typeface="Arial"/>
              </a:rPr>
              <a:t>l’organisation</a:t>
            </a:r>
            <a:r>
              <a:rPr lang="fr-FR" sz="2400" dirty="0">
                <a:solidFill>
                  <a:srgbClr val="000000"/>
                </a:solidFill>
                <a:latin typeface="Arial"/>
              </a:rPr>
              <a:t>, à la </a:t>
            </a:r>
            <a:r>
              <a:rPr lang="fr-FR" sz="2400" dirty="0">
                <a:solidFill>
                  <a:srgbClr val="C00000"/>
                </a:solidFill>
                <a:latin typeface="Arial"/>
              </a:rPr>
              <a:t>clientèle</a:t>
            </a:r>
            <a:r>
              <a:rPr lang="fr-FR" sz="2400" dirty="0">
                <a:solidFill>
                  <a:srgbClr val="000000"/>
                </a:solidFill>
                <a:latin typeface="Arial"/>
              </a:rPr>
              <a:t> ou aux </a:t>
            </a:r>
            <a:r>
              <a:rPr lang="fr-FR" sz="2400" dirty="0">
                <a:solidFill>
                  <a:srgbClr val="C00000"/>
                </a:solidFill>
                <a:latin typeface="Arial"/>
              </a:rPr>
              <a:t>produits</a:t>
            </a:r>
            <a:r>
              <a:rPr lang="fr-FR" sz="2400" dirty="0">
                <a:solidFill>
                  <a:srgbClr val="000000"/>
                </a:solidFill>
                <a:latin typeface="Arial"/>
              </a:rPr>
              <a:t>.</a:t>
            </a:r>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7253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401114161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71360"/>
            <a:ext cx="10058400" cy="649887"/>
          </a:xfrm>
        </p:spPr>
        <p:txBody>
          <a:bodyPr/>
          <a:lstStyle/>
          <a:p>
            <a:r>
              <a:rPr lang="fr-FR" dirty="0" smtClean="0"/>
              <a:t>Synthèse </a:t>
            </a:r>
            <a:endParaRPr lang="fr-FR" dirty="0"/>
          </a:p>
        </p:txBody>
      </p:sp>
      <p:sp>
        <p:nvSpPr>
          <p:cNvPr id="3" name="Espace réservé du contenu 2"/>
          <p:cNvSpPr>
            <a:spLocks noGrp="1"/>
          </p:cNvSpPr>
          <p:nvPr>
            <p:ph idx="1"/>
          </p:nvPr>
        </p:nvSpPr>
        <p:spPr>
          <a:xfrm>
            <a:off x="1958196" y="1678727"/>
            <a:ext cx="8275608" cy="4925684"/>
          </a:xfrm>
        </p:spPr>
        <p:txBody>
          <a:bodyPr/>
          <a:lstStyle/>
          <a:p>
            <a:r>
              <a:rPr lang="fr-FR" sz="2400" dirty="0"/>
              <a:t>La première étape de l’intégration d’un contexte consiste à :</a:t>
            </a:r>
          </a:p>
          <a:p>
            <a:pPr lvl="1"/>
            <a:r>
              <a:rPr lang="fr-FR" sz="2000" dirty="0"/>
              <a:t>faire l’inventaire de tous les liens de dépendance entre entités,</a:t>
            </a:r>
          </a:p>
          <a:p>
            <a:pPr lvl="1"/>
            <a:r>
              <a:rPr lang="fr-FR" sz="2000" dirty="0"/>
              <a:t>regrouper par dimensions les entités liées par des associations composition/appartenance,</a:t>
            </a:r>
          </a:p>
          <a:p>
            <a:pPr lvl="1"/>
            <a:r>
              <a:rPr lang="fr-FR" sz="2000" dirty="0"/>
              <a:t>nommer les dimensions</a:t>
            </a:r>
          </a:p>
          <a:p>
            <a:r>
              <a:rPr lang="fr-FR" sz="2400" dirty="0"/>
              <a:t>Le cas de notre exemple</a:t>
            </a:r>
          </a:p>
          <a:p>
            <a:pPr lvl="1"/>
            <a:r>
              <a:rPr lang="fr-FR" sz="2000" dirty="0"/>
              <a:t> Activité : marge, revenu, ventes</a:t>
            </a:r>
          </a:p>
          <a:p>
            <a:pPr lvl="2"/>
            <a:r>
              <a:rPr lang="fr-FR" sz="2000" dirty="0"/>
              <a:t>/ Canal : Canal</a:t>
            </a:r>
          </a:p>
          <a:p>
            <a:pPr lvl="2"/>
            <a:r>
              <a:rPr lang="fr-FR" sz="2000" dirty="0"/>
              <a:t>/ Client : Client</a:t>
            </a:r>
          </a:p>
          <a:p>
            <a:pPr lvl="2"/>
            <a:r>
              <a:rPr lang="fr-FR" sz="2000" dirty="0"/>
              <a:t>/ Territoire : Région - Pays</a:t>
            </a:r>
          </a:p>
          <a:p>
            <a:pPr lvl="2"/>
            <a:r>
              <a:rPr lang="fr-FR" sz="2000" dirty="0"/>
              <a:t>/ Temps : Jour - Mois - Trimestre</a:t>
            </a:r>
          </a:p>
          <a:p>
            <a:pPr lvl="2"/>
            <a:r>
              <a:rPr lang="fr-FR" sz="2000" dirty="0"/>
              <a:t>/ Produit : Produit - Gamme - Marque</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6663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335452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970318"/>
          </a:xfrm>
          <a:prstGeom prst="rect">
            <a:avLst/>
          </a:prstGeom>
          <a:noFill/>
        </p:spPr>
        <p:txBody>
          <a:bodyPr wrap="square" rtlCol="0">
            <a:spAutoFit/>
          </a:bodyPr>
          <a:lstStyle/>
          <a:p>
            <a:r>
              <a:rPr lang="fr-BE" sz="2800" b="1" dirty="0"/>
              <a:t>Qu'est-ce que les bases de données </a:t>
            </a:r>
            <a:r>
              <a:rPr lang="fr-BE" sz="2800" b="1" dirty="0" err="1"/>
              <a:t>NoSQL</a:t>
            </a:r>
            <a:r>
              <a:rPr lang="fr-BE" sz="2800" b="1" dirty="0"/>
              <a:t> offrent de plus que les autres ?</a:t>
            </a:r>
            <a:endParaRPr lang="fr-FR" sz="2800" b="1" dirty="0"/>
          </a:p>
          <a:p>
            <a:r>
              <a:rPr lang="fr-FR" sz="2400" dirty="0"/>
              <a:t>L'un des principaux facteurs de différenciation entre les bases de données </a:t>
            </a:r>
            <a:r>
              <a:rPr lang="fr-FR" sz="2400" dirty="0" err="1"/>
              <a:t>NoSQL</a:t>
            </a:r>
            <a:r>
              <a:rPr lang="fr-FR" sz="2400" dirty="0"/>
              <a:t> et d'autres types de base de données est que les bases de données </a:t>
            </a:r>
            <a:r>
              <a:rPr lang="fr-FR" sz="2400" dirty="0" err="1"/>
              <a:t>NoSQL</a:t>
            </a:r>
            <a:r>
              <a:rPr lang="fr-FR" sz="2400" dirty="0"/>
              <a:t> utilisent généralement </a:t>
            </a:r>
            <a:r>
              <a:rPr lang="fr-FR" sz="2400" b="1" dirty="0"/>
              <a:t>un stockage non structuré</a:t>
            </a:r>
            <a:r>
              <a:rPr lang="fr-FR" sz="2400" dirty="0"/>
              <a:t>. Développées au cours des vingt dernières années, les bases de données </a:t>
            </a:r>
            <a:r>
              <a:rPr lang="fr-FR" sz="2400" dirty="0" err="1"/>
              <a:t>NoSQL</a:t>
            </a:r>
            <a:r>
              <a:rPr lang="fr-FR" sz="2400" dirty="0"/>
              <a:t> ont été conçues pour des </a:t>
            </a:r>
            <a:r>
              <a:rPr lang="fr-FR" sz="2400" b="1" dirty="0"/>
              <a:t>requêtes rapides et simples</a:t>
            </a:r>
            <a:r>
              <a:rPr lang="fr-FR" sz="2400" dirty="0"/>
              <a:t>, des données </a:t>
            </a:r>
            <a:r>
              <a:rPr lang="fr-FR" sz="2400" b="1" dirty="0"/>
              <a:t>volumineuses et des modifications fréquentes des applications</a:t>
            </a:r>
            <a:r>
              <a:rPr lang="fr-FR" sz="2400" dirty="0"/>
              <a:t>. En outre, ces bases de données </a:t>
            </a:r>
            <a:r>
              <a:rPr lang="fr-FR" sz="2400" b="1" dirty="0"/>
              <a:t>simplifient également le travail des développeurs</a:t>
            </a:r>
            <a:r>
              <a:rPr lang="fr-FR" sz="2400" dirty="0"/>
              <a:t>.</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42743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020033"/>
            <a:ext cx="10058400" cy="699230"/>
          </a:xfrm>
        </p:spPr>
        <p:txBody>
          <a:bodyPr/>
          <a:lstStyle/>
          <a:p>
            <a:r>
              <a:rPr lang="fr-FR" dirty="0" smtClean="0"/>
              <a:t>Les dimensions fréquentes : marketing</a:t>
            </a:r>
            <a:endParaRPr lang="fr-FR" dirty="0"/>
          </a:p>
        </p:txBody>
      </p:sp>
      <p:sp>
        <p:nvSpPr>
          <p:cNvPr id="3" name="Espace réservé du contenu 2"/>
          <p:cNvSpPr>
            <a:spLocks noGrp="1"/>
          </p:cNvSpPr>
          <p:nvPr>
            <p:ph idx="1"/>
          </p:nvPr>
        </p:nvSpPr>
        <p:spPr/>
        <p:txBody>
          <a:bodyPr/>
          <a:lstStyle/>
          <a:p>
            <a:r>
              <a:rPr lang="fr-FR" sz="2400" dirty="0"/>
              <a:t>les périodes calendaires (grain le plus </a:t>
            </a:r>
            <a:r>
              <a:rPr lang="fr-FR" sz="2400" dirty="0" err="1"/>
              <a:t>ﬁn</a:t>
            </a:r>
            <a:r>
              <a:rPr lang="fr-FR" sz="2400" dirty="0"/>
              <a:t>, le jour),</a:t>
            </a:r>
          </a:p>
          <a:p>
            <a:r>
              <a:rPr lang="fr-FR" sz="2400" dirty="0"/>
              <a:t>l’organisation (divisions hiérarchiques de l’entreprise),</a:t>
            </a:r>
          </a:p>
          <a:p>
            <a:r>
              <a:rPr lang="fr-FR" sz="2400" dirty="0"/>
              <a:t>la géographie (découpage territorial des activités),</a:t>
            </a:r>
          </a:p>
          <a:p>
            <a:r>
              <a:rPr lang="fr-FR" sz="2400" dirty="0"/>
              <a:t>l’offre de l’entreprise,</a:t>
            </a:r>
          </a:p>
          <a:p>
            <a:r>
              <a:rPr lang="fr-FR" sz="2400" dirty="0"/>
              <a:t>la clientèle et/ou le marché (avec regroupement par segments ou secteurs économiques),</a:t>
            </a:r>
          </a:p>
          <a:p>
            <a:r>
              <a:rPr lang="fr-FR" sz="2400" dirty="0"/>
              <a:t>les circuits de distribution, la logistique, les modalités de fournitures des biens et des services,</a:t>
            </a:r>
          </a:p>
          <a:p>
            <a:r>
              <a:rPr lang="fr-FR" sz="2400" dirty="0"/>
              <a:t>les contrats, opérations, transactions (unités élémentaires d’activités susceptibles d’être groupées par catégories),</a:t>
            </a:r>
          </a:p>
          <a:p>
            <a:endParaRPr lang="fr-FR" sz="2400"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4"/>
            <a:ext cx="11576648" cy="71530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8299610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181225" y="1556793"/>
            <a:ext cx="7829550" cy="4448175"/>
          </a:xfrm>
          <a:prstGeom prst="rect">
            <a:avLst/>
          </a:prstGeom>
        </p:spPr>
      </p:pic>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0838034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03882"/>
            <a:ext cx="10058400" cy="615381"/>
          </a:xfrm>
        </p:spPr>
        <p:txBody>
          <a:bodyPr/>
          <a:lstStyle/>
          <a:p>
            <a:r>
              <a:rPr lang="fr-FR" dirty="0"/>
              <a:t>Les dimensions fréquentes : </a:t>
            </a:r>
            <a:r>
              <a:rPr lang="fr-FR" dirty="0" smtClean="0"/>
              <a:t>production</a:t>
            </a:r>
            <a:endParaRPr lang="fr-FR" dirty="0"/>
          </a:p>
        </p:txBody>
      </p:sp>
      <p:sp>
        <p:nvSpPr>
          <p:cNvPr id="3" name="Espace réservé du contenu 2"/>
          <p:cNvSpPr>
            <a:spLocks noGrp="1"/>
          </p:cNvSpPr>
          <p:nvPr>
            <p:ph idx="1"/>
          </p:nvPr>
        </p:nvSpPr>
        <p:spPr/>
        <p:txBody>
          <a:bodyPr/>
          <a:lstStyle/>
          <a:p>
            <a:r>
              <a:rPr lang="fr-FR" sz="2400" dirty="0"/>
              <a:t>les technologies ou procédés de fabrication,</a:t>
            </a:r>
          </a:p>
          <a:p>
            <a:r>
              <a:rPr lang="fr-FR" sz="2400" dirty="0"/>
              <a:t>les mesures et contrôles,</a:t>
            </a:r>
          </a:p>
          <a:p>
            <a:r>
              <a:rPr lang="fr-FR" sz="2400" dirty="0"/>
              <a:t>la matière première,</a:t>
            </a:r>
          </a:p>
          <a:p>
            <a:r>
              <a:rPr lang="fr-FR" sz="2400" dirty="0"/>
              <a:t>l’origine des composants ou pièces détachées,</a:t>
            </a:r>
          </a:p>
          <a:p>
            <a:r>
              <a:rPr lang="fr-FR" sz="2400" dirty="0"/>
              <a:t>la sous-traitance impliquée dans le processus de fabrication,</a:t>
            </a:r>
          </a:p>
          <a:p>
            <a:r>
              <a:rPr lang="fr-FR" sz="2400" dirty="0"/>
              <a:t>le conditionnement et les modalités de livraison,</a:t>
            </a:r>
          </a:p>
          <a:p>
            <a:r>
              <a:rPr lang="fr-FR" sz="2400" dirty="0"/>
              <a:t>les conditions d’utilisation des produits .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4418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8611065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020033"/>
            <a:ext cx="10058400" cy="699230"/>
          </a:xfrm>
        </p:spPr>
        <p:txBody>
          <a:bodyPr/>
          <a:lstStyle/>
          <a:p>
            <a:r>
              <a:rPr lang="fr-FR" dirty="0" smtClean="0"/>
              <a:t>Effet multiplicateur de vues</a:t>
            </a:r>
            <a:endParaRPr lang="fr-FR" dirty="0"/>
          </a:p>
        </p:txBody>
      </p:sp>
      <p:sp>
        <p:nvSpPr>
          <p:cNvPr id="3" name="Espace réservé du contenu 2"/>
          <p:cNvSpPr>
            <a:spLocks noGrp="1"/>
          </p:cNvSpPr>
          <p:nvPr>
            <p:ph idx="1"/>
          </p:nvPr>
        </p:nvSpPr>
        <p:spPr/>
        <p:txBody>
          <a:bodyPr/>
          <a:lstStyle/>
          <a:p>
            <a:r>
              <a:rPr lang="fr-FR" sz="2400" dirty="0"/>
              <a:t>À partir du contexte construit précédemment, on peut proposer d’autres vues envisageables :</a:t>
            </a:r>
          </a:p>
          <a:p>
            <a:pPr lvl="1"/>
            <a:r>
              <a:rPr lang="fr-FR" sz="2000" dirty="0"/>
              <a:t> marge / Canal / Pays / Produit / Trimestre</a:t>
            </a:r>
          </a:p>
          <a:p>
            <a:pPr lvl="1"/>
            <a:r>
              <a:rPr lang="fr-FR" sz="2000" dirty="0"/>
              <a:t>revenu / Région / Mois / Produit / Client / Canal</a:t>
            </a:r>
          </a:p>
          <a:p>
            <a:pPr lvl="1"/>
            <a:r>
              <a:rPr lang="fr-FR" sz="2000" dirty="0"/>
              <a:t>ventes / Client /Gamme / Jour</a:t>
            </a:r>
          </a:p>
          <a:p>
            <a:pPr lvl="1"/>
            <a:r>
              <a:rPr lang="fr-FR" sz="2000" dirty="0"/>
              <a:t>revenu / Marque / Gamme / Mois / Région</a:t>
            </a:r>
          </a:p>
          <a:p>
            <a:r>
              <a:rPr lang="fr-FR" sz="2400" dirty="0"/>
              <a:t>Cette multiplication des vues répond à l’objectif d’anticipation des requêtes. A partir d’un petit nombre de vues initiales, repérées par l’étude du domaine, on peut en déduire, </a:t>
            </a:r>
            <a:r>
              <a:rPr lang="fr-FR" sz="2400"/>
              <a:t>sans modification </a:t>
            </a:r>
            <a:r>
              <a:rPr lang="fr-FR" sz="2400" dirty="0"/>
              <a:t>du modèle de données, un grand nombre de vues dérivées.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15308"/>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8310699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086629"/>
            <a:ext cx="10058400" cy="632634"/>
          </a:xfrm>
        </p:spPr>
        <p:txBody>
          <a:bodyPr/>
          <a:lstStyle/>
          <a:p>
            <a:r>
              <a:rPr lang="fr-FR" dirty="0" smtClean="0"/>
              <a:t>Normalisation des contextes</a:t>
            </a:r>
            <a:endParaRPr lang="fr-FR" dirty="0"/>
          </a:p>
        </p:txBody>
      </p:sp>
      <p:sp>
        <p:nvSpPr>
          <p:cNvPr id="3" name="Espace réservé du contenu 2"/>
          <p:cNvSpPr>
            <a:spLocks noGrp="1"/>
          </p:cNvSpPr>
          <p:nvPr>
            <p:ph idx="1"/>
          </p:nvPr>
        </p:nvSpPr>
        <p:spPr/>
        <p:txBody>
          <a:bodyPr/>
          <a:lstStyle/>
          <a:p>
            <a:r>
              <a:rPr lang="fr-FR" sz="2400" dirty="0"/>
              <a:t>Règle 1 : Il ne doit pas y avoir de dépendance fonctionnelle entre deux entités appartenant à des dimensions différentes d’un même contexte.</a:t>
            </a:r>
          </a:p>
          <a:p>
            <a:r>
              <a:rPr lang="fr-FR" sz="2400" dirty="0"/>
              <a:t>Règle 2 : Tous les faits d’un contexte doivent être définis d’une manière cohérente pour toutes les combinaisons dimensionnelles de ce contexte.</a:t>
            </a:r>
          </a:p>
          <a:p>
            <a:r>
              <a:rPr lang="fr-FR" sz="2400" dirty="0"/>
              <a:t>Règle 3 : Tous les faits d’un contexte doivent être définis pour le grain de ce contexte.</a:t>
            </a:r>
          </a:p>
          <a:p>
            <a:r>
              <a:rPr lang="fr-FR" sz="2400" dirty="0"/>
              <a:t>Règle 4 : Le graphe de chaque dimension doit être acyclique.</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81904"/>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5726152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Modèle relationnel de diffusion</a:t>
            </a:r>
            <a:endParaRPr lang="fr-FR"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7563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0342565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317203"/>
            <a:ext cx="10058400" cy="699230"/>
          </a:xfrm>
        </p:spPr>
        <p:txBody>
          <a:bodyPr/>
          <a:lstStyle/>
          <a:p>
            <a:r>
              <a:rPr lang="fr-FR" dirty="0" smtClean="0"/>
              <a:t>Étoiles ou flocon</a:t>
            </a:r>
            <a:endParaRPr lang="fr-FR" dirty="0"/>
          </a:p>
        </p:txBody>
      </p:sp>
      <p:sp>
        <p:nvSpPr>
          <p:cNvPr id="3" name="Espace réservé du contenu 2"/>
          <p:cNvSpPr>
            <a:spLocks noGrp="1"/>
          </p:cNvSpPr>
          <p:nvPr>
            <p:ph idx="1"/>
          </p:nvPr>
        </p:nvSpPr>
        <p:spPr>
          <a:xfrm>
            <a:off x="609600" y="2133331"/>
            <a:ext cx="10972800" cy="4411662"/>
          </a:xfrm>
        </p:spPr>
        <p:txBody>
          <a:bodyPr/>
          <a:lstStyle/>
          <a:p>
            <a:r>
              <a:rPr lang="fr-FR" sz="2400" dirty="0"/>
              <a:t>La représentation directe d’un contexte dimensionnel dans une base de données relationnelle est un réseau de tables jointes selon un schéma en flocon. </a:t>
            </a:r>
          </a:p>
          <a:p>
            <a:r>
              <a:rPr lang="fr-FR" sz="2400" dirty="0"/>
              <a:t>Dans ce mode de représentation l’association conceptuelle qui contient les faits devient la table de faits, et chacune des entités dimensionnelles devient une table distincte</a:t>
            </a:r>
          </a:p>
          <a:p>
            <a:r>
              <a:rPr lang="fr-FR" sz="2400" dirty="0"/>
              <a:t>La table des faits est généralement une très grande table, puisqu’elle comporte autant d’enregistrements qu’il existe de combinaisons pertinentes entre les tables dimensionnelles.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3907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72801941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161027" y="1474245"/>
            <a:ext cx="4540370" cy="663727"/>
          </a:xfrm>
        </p:spPr>
        <p:txBody>
          <a:bodyPr/>
          <a:lstStyle/>
          <a:p>
            <a:r>
              <a:rPr lang="fr-FR" dirty="0" smtClean="0"/>
              <a:t>Schéma en flocon</a:t>
            </a:r>
            <a:endParaRPr lang="fr-FR" dirty="0"/>
          </a:p>
        </p:txBody>
      </p:sp>
      <p:pic>
        <p:nvPicPr>
          <p:cNvPr id="5" name="Image 4"/>
          <p:cNvPicPr>
            <a:picLocks noChangeAspect="1"/>
          </p:cNvPicPr>
          <p:nvPr/>
        </p:nvPicPr>
        <p:blipFill>
          <a:blip r:embed="rId2"/>
          <a:stretch>
            <a:fillRect/>
          </a:stretch>
        </p:blipFill>
        <p:spPr>
          <a:xfrm>
            <a:off x="5060555" y="1511721"/>
            <a:ext cx="6098505" cy="5022298"/>
          </a:xfrm>
          <a:prstGeom prst="rect">
            <a:avLst/>
          </a:prstGeom>
        </p:spPr>
      </p:pic>
      <p:sp>
        <p:nvSpPr>
          <p:cNvPr id="6" name="Rectangle 5"/>
          <p:cNvSpPr/>
          <p:nvPr/>
        </p:nvSpPr>
        <p:spPr>
          <a:xfrm>
            <a:off x="69012" y="4022870"/>
            <a:ext cx="4572000" cy="2308324"/>
          </a:xfrm>
          <a:prstGeom prst="rect">
            <a:avLst/>
          </a:prstGeom>
        </p:spPr>
        <p:txBody>
          <a:bodyPr>
            <a:spAutoFit/>
          </a:bodyPr>
          <a:lstStyle/>
          <a:p>
            <a:pPr defTabSz="449263" fontAlgn="base">
              <a:spcBef>
                <a:spcPct val="0"/>
              </a:spcBef>
              <a:spcAft>
                <a:spcPct val="0"/>
              </a:spcAft>
              <a:buClr>
                <a:srgbClr val="000000"/>
              </a:buClr>
              <a:buSzPct val="100000"/>
            </a:pPr>
            <a:r>
              <a:rPr lang="fr-FR" b="1" dirty="0">
                <a:solidFill>
                  <a:srgbClr val="000000"/>
                </a:solidFill>
                <a:latin typeface="Times New Roman" panose="02020603050405020304" pitchFamily="18" charset="0"/>
              </a:rPr>
              <a:t>Ce modèle en flocon présente l’avantage de conserver la forme normale du MCD, mais en revanche comporte des inconvénients, notamment en ce qui concerne, d’une part, la longueur des navigations générées pour répondre à des requêtes un peu complexes et, d’autre part, le nombre important de clés</a:t>
            </a:r>
          </a:p>
          <a:p>
            <a:pPr defTabSz="449263" fontAlgn="base">
              <a:spcBef>
                <a:spcPct val="0"/>
              </a:spcBef>
              <a:spcAft>
                <a:spcPct val="0"/>
              </a:spcAft>
              <a:buClr>
                <a:srgbClr val="000000"/>
              </a:buClr>
              <a:buSzPct val="100000"/>
            </a:pPr>
            <a:r>
              <a:rPr lang="fr-FR" b="1" dirty="0">
                <a:solidFill>
                  <a:srgbClr val="000000"/>
                </a:solidFill>
                <a:latin typeface="Times New Roman" panose="02020603050405020304" pitchFamily="18" charset="0"/>
              </a:rPr>
              <a:t>techniques à générer. </a:t>
            </a: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56016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6349231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583721" y="1497138"/>
            <a:ext cx="4264325" cy="701646"/>
          </a:xfrm>
        </p:spPr>
        <p:txBody>
          <a:bodyPr/>
          <a:lstStyle/>
          <a:p>
            <a:r>
              <a:rPr lang="fr-FR" dirty="0" smtClean="0"/>
              <a:t>Schéma en étoile</a:t>
            </a:r>
            <a:endParaRPr lang="fr-FR" dirty="0"/>
          </a:p>
        </p:txBody>
      </p:sp>
      <p:pic>
        <p:nvPicPr>
          <p:cNvPr id="3" name="Image 2"/>
          <p:cNvPicPr>
            <a:picLocks noChangeAspect="1"/>
          </p:cNvPicPr>
          <p:nvPr/>
        </p:nvPicPr>
        <p:blipFill>
          <a:blip r:embed="rId2"/>
          <a:stretch>
            <a:fillRect/>
          </a:stretch>
        </p:blipFill>
        <p:spPr>
          <a:xfrm>
            <a:off x="6081056" y="1349759"/>
            <a:ext cx="5832648" cy="5006565"/>
          </a:xfrm>
          <a:prstGeom prst="rect">
            <a:avLst/>
          </a:prstGeom>
        </p:spPr>
      </p:pic>
      <p:sp>
        <p:nvSpPr>
          <p:cNvPr id="4" name="Rectangle 3"/>
          <p:cNvSpPr/>
          <p:nvPr/>
        </p:nvSpPr>
        <p:spPr>
          <a:xfrm>
            <a:off x="1529184" y="5085185"/>
            <a:ext cx="4572000" cy="1200329"/>
          </a:xfrm>
          <a:prstGeom prst="rect">
            <a:avLst/>
          </a:prstGeom>
        </p:spPr>
        <p:txBody>
          <a:bodyPr>
            <a:spAutoFit/>
          </a:bodyPr>
          <a:lstStyle/>
          <a:p>
            <a:pPr defTabSz="449263" fontAlgn="base">
              <a:spcBef>
                <a:spcPct val="0"/>
              </a:spcBef>
              <a:spcAft>
                <a:spcPct val="0"/>
              </a:spcAft>
              <a:buClr>
                <a:srgbClr val="000000"/>
              </a:buClr>
              <a:buSzPct val="100000"/>
            </a:pPr>
            <a:r>
              <a:rPr lang="fr-FR" sz="2400" b="1" dirty="0">
                <a:solidFill>
                  <a:srgbClr val="000000"/>
                </a:solidFill>
                <a:latin typeface="Times New Roman" panose="02020603050405020304" pitchFamily="18" charset="0"/>
              </a:rPr>
              <a:t>Le schéma en étoile ne comporte, en plus de la table de faits qu’une table par dimension. </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6865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35455346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207568" y="1039405"/>
            <a:ext cx="7378700" cy="640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Arial"/>
                <a:ea typeface="Droid Sans Fallback" charset="0"/>
                <a:cs typeface="Droid Sans Fallback" charset="0"/>
              </a:rPr>
              <a:t>Organisation par sujet</a:t>
            </a:r>
          </a:p>
        </p:txBody>
      </p:sp>
      <p:sp>
        <p:nvSpPr>
          <p:cNvPr id="12291" name="Text Box 2"/>
          <p:cNvSpPr txBox="1">
            <a:spLocks noChangeArrowheads="1"/>
          </p:cNvSpPr>
          <p:nvPr/>
        </p:nvSpPr>
        <p:spPr bwMode="auto">
          <a:xfrm>
            <a:off x="1775520" y="1774345"/>
            <a:ext cx="8463354"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Arial"/>
                <a:ea typeface="Droid Sans Fallback" charset="0"/>
                <a:cs typeface="Droid Sans Fallback" charset="0"/>
              </a:rPr>
              <a:t>Les données sont organisées par sujets majeurs: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Arial"/>
                <a:ea typeface="Droid Sans Fallback" charset="0"/>
                <a:cs typeface="Droid Sans Fallback" charset="0"/>
              </a:rPr>
              <a:t>Clients, produits, ventes, …</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Arial"/>
                <a:ea typeface="Droid Sans Fallback" charset="0"/>
                <a:cs typeface="Droid Sans Fallback" charset="0"/>
              </a:rPr>
              <a:t>Sujet = faits + dimensions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Arial"/>
                <a:ea typeface="Droid Sans Fallback" charset="0"/>
                <a:cs typeface="Droid Sans Fallback" charset="0"/>
              </a:rPr>
              <a:t>Collecte les données utiles sur un sujet</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Arial"/>
                <a:ea typeface="Droid Sans Fallback" charset="0"/>
                <a:cs typeface="Droid Sans Fallback" charset="0"/>
              </a:rPr>
              <a:t> Exemple: ventes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Arial"/>
                <a:ea typeface="Droid Sans Fallback" charset="0"/>
                <a:cs typeface="Droid Sans Fallback" charset="0"/>
              </a:rPr>
              <a:t>Synthétise une vue simple des événements à analyser</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Arial"/>
                <a:ea typeface="Droid Sans Fallback" charset="0"/>
                <a:cs typeface="Droid Sans Fallback" charset="0"/>
              </a:rPr>
              <a:t> Exemple: Ventes (N°, produit, période, magasin, )</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Arial"/>
                <a:ea typeface="Droid Sans Fallback" charset="0"/>
                <a:cs typeface="Droid Sans Fallback" charset="0"/>
              </a:rPr>
              <a:t>Détaille la vue selon les dimensions</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Arial"/>
                <a:ea typeface="Droid Sans Fallback" charset="0"/>
                <a:cs typeface="Droid Sans Fallback" charset="0"/>
              </a:rPr>
              <a:t> Exemple: Produits(</a:t>
            </a:r>
            <a:r>
              <a:rPr lang="fr-FR" sz="2000" dirty="0" err="1">
                <a:solidFill>
                  <a:srgbClr val="0099FF"/>
                </a:solidFill>
                <a:latin typeface="Arial"/>
                <a:ea typeface="Droid Sans Fallback" charset="0"/>
                <a:cs typeface="Droid Sans Fallback" charset="0"/>
              </a:rPr>
              <a:t>IDprod</a:t>
            </a:r>
            <a:r>
              <a:rPr lang="fr-FR" sz="2000" dirty="0">
                <a:solidFill>
                  <a:srgbClr val="0099FF"/>
                </a:solidFill>
                <a:latin typeface="Arial"/>
                <a:ea typeface="Droid Sans Fallback" charset="0"/>
                <a:cs typeface="Droid Sans Fallback" charset="0"/>
              </a:rPr>
              <a:t>, description, couleur, taille, …) </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Arial"/>
                <a:ea typeface="Droid Sans Fallback" charset="0"/>
                <a:cs typeface="Droid Sans Fallback" charset="0"/>
              </a:rPr>
              <a:t>                 Magasins(</a:t>
            </a:r>
            <a:r>
              <a:rPr lang="fr-FR" sz="2000" dirty="0" err="1">
                <a:solidFill>
                  <a:srgbClr val="0099FF"/>
                </a:solidFill>
                <a:latin typeface="Arial"/>
                <a:ea typeface="Droid Sans Fallback" charset="0"/>
                <a:cs typeface="Droid Sans Fallback" charset="0"/>
              </a:rPr>
              <a:t>IDmag</a:t>
            </a:r>
            <a:r>
              <a:rPr lang="fr-FR" sz="2000" dirty="0">
                <a:solidFill>
                  <a:srgbClr val="0099FF"/>
                </a:solidFill>
                <a:latin typeface="Arial"/>
                <a:ea typeface="Droid Sans Fallback" charset="0"/>
                <a:cs typeface="Droid Sans Fallback" charset="0"/>
              </a:rPr>
              <a:t>, nom, ville, </a:t>
            </a:r>
            <a:r>
              <a:rPr lang="fr-FR" sz="2000" dirty="0" err="1">
                <a:solidFill>
                  <a:srgbClr val="0099FF"/>
                </a:solidFill>
                <a:latin typeface="Arial"/>
                <a:ea typeface="Droid Sans Fallback" charset="0"/>
                <a:cs typeface="Droid Sans Fallback" charset="0"/>
              </a:rPr>
              <a:t>dept</a:t>
            </a:r>
            <a:r>
              <a:rPr lang="fr-FR" sz="2000" dirty="0">
                <a:solidFill>
                  <a:srgbClr val="0099FF"/>
                </a:solidFill>
                <a:latin typeface="Arial"/>
                <a:ea typeface="Droid Sans Fallback" charset="0"/>
                <a:cs typeface="Droid Sans Fallback" charset="0"/>
              </a:rPr>
              <a:t>, pays) </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Arial"/>
                <a:ea typeface="Droid Sans Fallback" charset="0"/>
                <a:cs typeface="Droid Sans Fallback" charset="0"/>
              </a:rPr>
              <a:t>                 </a:t>
            </a:r>
            <a:r>
              <a:rPr lang="fr-FR" sz="2000" dirty="0" err="1">
                <a:solidFill>
                  <a:srgbClr val="0099FF"/>
                </a:solidFill>
                <a:latin typeface="Arial"/>
                <a:ea typeface="Droid Sans Fallback" charset="0"/>
                <a:cs typeface="Droid Sans Fallback" charset="0"/>
              </a:rPr>
              <a:t>Periodes</a:t>
            </a:r>
            <a:r>
              <a:rPr lang="fr-FR" sz="2000" dirty="0">
                <a:solidFill>
                  <a:srgbClr val="0099FF"/>
                </a:solidFill>
                <a:latin typeface="Arial"/>
                <a:ea typeface="Droid Sans Fallback" charset="0"/>
                <a:cs typeface="Droid Sans Fallback" charset="0"/>
              </a:rPr>
              <a:t>(</a:t>
            </a:r>
            <a:r>
              <a:rPr lang="fr-FR" sz="2000" dirty="0" err="1">
                <a:solidFill>
                  <a:srgbClr val="0099FF"/>
                </a:solidFill>
                <a:latin typeface="Arial"/>
                <a:ea typeface="Droid Sans Fallback" charset="0"/>
                <a:cs typeface="Droid Sans Fallback" charset="0"/>
              </a:rPr>
              <a:t>IDper</a:t>
            </a:r>
            <a:r>
              <a:rPr lang="fr-FR" sz="2000" dirty="0">
                <a:solidFill>
                  <a:srgbClr val="0099FF"/>
                </a:solidFill>
                <a:latin typeface="Arial"/>
                <a:ea typeface="Droid Sans Fallback" charset="0"/>
                <a:cs typeface="Droid Sans Fallback" charset="0"/>
              </a:rPr>
              <a:t>, année, trimestre, mois, jour)</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39984"/>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797491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567988" y="1036630"/>
            <a:ext cx="10636527" cy="5139869"/>
          </a:xfrm>
          <a:prstGeom prst="rect">
            <a:avLst/>
          </a:prstGeom>
          <a:noFill/>
        </p:spPr>
        <p:txBody>
          <a:bodyPr wrap="square" rtlCol="0">
            <a:spAutoFit/>
          </a:bodyPr>
          <a:lstStyle/>
          <a:p>
            <a:r>
              <a:rPr lang="fr-FR" sz="2800" b="1" dirty="0"/>
              <a:t>Les avantages d'une base de données </a:t>
            </a:r>
            <a:r>
              <a:rPr lang="fr-FR" sz="2800" b="1" dirty="0" err="1" smtClean="0"/>
              <a:t>NoSQL</a:t>
            </a:r>
            <a:endParaRPr lang="fr-FR" sz="2800" b="1" dirty="0" smtClean="0"/>
          </a:p>
          <a:p>
            <a:pPr marL="342900" lvl="0" indent="-342900">
              <a:buFont typeface="Wingdings" panose="05000000000000000000" pitchFamily="2" charset="2"/>
              <a:buChar char="q"/>
            </a:pPr>
            <a:r>
              <a:rPr lang="fr-BE" sz="2000" b="1" dirty="0" smtClean="0"/>
              <a:t>Flexibilité</a:t>
            </a:r>
            <a:endParaRPr lang="fr-FR" sz="2000" b="1" dirty="0"/>
          </a:p>
          <a:p>
            <a:r>
              <a:rPr lang="fr-BE" sz="2000" dirty="0"/>
              <a:t>Avec les bases de données SQL, les données sont stockées dans une structure bien plus rigide et prédéfinie. </a:t>
            </a:r>
            <a:endParaRPr lang="fr-BE" sz="2000" dirty="0" smtClean="0"/>
          </a:p>
          <a:p>
            <a:pPr marL="342900" lvl="0" indent="-342900">
              <a:buFont typeface="Wingdings" panose="05000000000000000000" pitchFamily="2" charset="2"/>
              <a:buChar char="q"/>
            </a:pPr>
            <a:r>
              <a:rPr lang="fr-BE" sz="2000" b="1" dirty="0"/>
              <a:t>Évolutivité</a:t>
            </a:r>
            <a:endParaRPr lang="fr-FR" sz="2000" b="1" dirty="0"/>
          </a:p>
          <a:p>
            <a:r>
              <a:rPr lang="fr-BE" sz="2000" dirty="0"/>
              <a:t>Au lieu d'évoluer en ajoutant d'autres serveurs, les bases de données </a:t>
            </a:r>
            <a:r>
              <a:rPr lang="fr-BE" sz="2000" dirty="0" err="1"/>
              <a:t>NoSQL</a:t>
            </a:r>
            <a:r>
              <a:rPr lang="fr-BE" sz="2000" dirty="0"/>
              <a:t> peuvent évoluer en utilisant du matériel de base. </a:t>
            </a:r>
            <a:endParaRPr lang="fr-BE" sz="2000" dirty="0" smtClean="0"/>
          </a:p>
          <a:p>
            <a:pPr marL="342900" lvl="0" indent="-342900">
              <a:buFont typeface="Wingdings" panose="05000000000000000000" pitchFamily="2" charset="2"/>
              <a:buChar char="q"/>
            </a:pPr>
            <a:r>
              <a:rPr lang="fr-BE" sz="2000" b="1" dirty="0"/>
              <a:t>De hautes performances</a:t>
            </a:r>
            <a:endParaRPr lang="fr-FR" sz="2000" b="1" dirty="0"/>
          </a:p>
          <a:p>
            <a:r>
              <a:rPr lang="fr-BE" sz="2000" dirty="0"/>
              <a:t>L'architecture évolutive d'une base de données </a:t>
            </a:r>
            <a:r>
              <a:rPr lang="fr-BE" sz="2000" dirty="0" err="1"/>
              <a:t>NoSQL</a:t>
            </a:r>
            <a:r>
              <a:rPr lang="fr-BE" sz="2000" dirty="0"/>
              <a:t> peut être particulièrement utile lorsque le volume de données ou le trafic augmente</a:t>
            </a:r>
            <a:r>
              <a:rPr lang="fr-BE" sz="2000" dirty="0" smtClean="0"/>
              <a:t>.</a:t>
            </a:r>
          </a:p>
          <a:p>
            <a:pPr marL="342900" lvl="0" indent="-342900">
              <a:buFont typeface="Wingdings" panose="05000000000000000000" pitchFamily="2" charset="2"/>
              <a:buChar char="q"/>
            </a:pPr>
            <a:r>
              <a:rPr lang="fr-BE" sz="2000" b="1" dirty="0"/>
              <a:t>Disponibilité</a:t>
            </a:r>
            <a:endParaRPr lang="fr-FR" sz="2000" b="1" dirty="0"/>
          </a:p>
          <a:p>
            <a:r>
              <a:rPr lang="fr-BE" sz="2000" dirty="0"/>
              <a:t>Les bases de données </a:t>
            </a:r>
            <a:r>
              <a:rPr lang="fr-BE" sz="2000" dirty="0" err="1"/>
              <a:t>NoSQL</a:t>
            </a:r>
            <a:r>
              <a:rPr lang="fr-BE" sz="2000" dirty="0"/>
              <a:t> répliquent automatiquement les données sur plusieurs serveurs, data </a:t>
            </a:r>
            <a:r>
              <a:rPr lang="fr-BE" sz="2000" dirty="0" err="1"/>
              <a:t>centers</a:t>
            </a:r>
            <a:r>
              <a:rPr lang="fr-BE" sz="2000" dirty="0"/>
              <a:t> ou ressources cloud</a:t>
            </a:r>
            <a:r>
              <a:rPr lang="fr-BE" sz="2000" dirty="0" smtClean="0"/>
              <a:t>.</a:t>
            </a:r>
          </a:p>
          <a:p>
            <a:pPr marL="342900" lvl="0" indent="-342900">
              <a:buFont typeface="Wingdings" panose="05000000000000000000" pitchFamily="2" charset="2"/>
              <a:buChar char="q"/>
            </a:pPr>
            <a:r>
              <a:rPr lang="fr-BE" sz="2000" b="1" dirty="0"/>
              <a:t>Hautement fonctionnel</a:t>
            </a:r>
            <a:endParaRPr lang="fr-FR" sz="2000" b="1" dirty="0"/>
          </a:p>
          <a:p>
            <a:r>
              <a:rPr lang="fr-BE" sz="2000" dirty="0"/>
              <a:t>Les bases de données </a:t>
            </a:r>
            <a:r>
              <a:rPr lang="fr-BE" sz="2000" dirty="0" err="1"/>
              <a:t>NoSQL</a:t>
            </a:r>
            <a:r>
              <a:rPr lang="fr-BE" sz="2000" dirty="0"/>
              <a:t> sont conçues pour créer des répertoires de données distribués permettant le stockage de données extrêmement volumineuses. </a:t>
            </a:r>
            <a:endParaRPr lang="en-US" sz="2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55871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5064125" y="3857625"/>
            <a:ext cx="2209800" cy="2667000"/>
          </a:xfrm>
          <a:prstGeom prst="rec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3315" name="Text Box 2"/>
          <p:cNvSpPr txBox="1">
            <a:spLocks noChangeArrowheads="1"/>
          </p:cNvSpPr>
          <p:nvPr/>
        </p:nvSpPr>
        <p:spPr bwMode="auto">
          <a:xfrm>
            <a:off x="2809336" y="1361672"/>
            <a:ext cx="7378700" cy="679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Arial"/>
                <a:ea typeface="Droid Sans Fallback" charset="0"/>
                <a:cs typeface="Droid Sans Fallback" charset="0"/>
              </a:rPr>
              <a:t>Schémas en étoile</a:t>
            </a:r>
          </a:p>
        </p:txBody>
      </p:sp>
      <p:sp>
        <p:nvSpPr>
          <p:cNvPr id="13316" name="Text Box 3"/>
          <p:cNvSpPr txBox="1">
            <a:spLocks noChangeArrowheads="1"/>
          </p:cNvSpPr>
          <p:nvPr/>
        </p:nvSpPr>
        <p:spPr bwMode="auto">
          <a:xfrm>
            <a:off x="2333625" y="2214564"/>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Arial"/>
                <a:ea typeface="Droid Sans Fallback" charset="0"/>
                <a:cs typeface="Droid Sans Fallback" charset="0"/>
              </a:rPr>
              <a:t>Une table de faits encadrées par N tables de dimensions</a:t>
            </a:r>
          </a:p>
        </p:txBody>
      </p:sp>
      <p:sp>
        <p:nvSpPr>
          <p:cNvPr id="13317" name="Rectangle 4"/>
          <p:cNvSpPr>
            <a:spLocks noChangeArrowheads="1"/>
          </p:cNvSpPr>
          <p:nvPr/>
        </p:nvSpPr>
        <p:spPr bwMode="auto">
          <a:xfrm>
            <a:off x="8010526" y="2520951"/>
            <a:ext cx="2428875" cy="352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1pPr>
            <a:lvl2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2pPr>
            <a:lvl3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3pPr>
            <a:lvl4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4pPr>
            <a:lvl5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SzPct val="100000"/>
            </a:pPr>
            <a:r>
              <a:rPr lang="en-US" sz="2000">
                <a:solidFill>
                  <a:srgbClr val="0033CC"/>
                </a:solidFill>
                <a:latin typeface="Tahoma" panose="020B0604030504040204" pitchFamily="34" charset="0"/>
                <a:ea typeface="Droid Sans Fallback" charset="0"/>
                <a:cs typeface="Droid Sans Fallback" charset="0"/>
              </a:rPr>
              <a:t>   </a:t>
            </a:r>
          </a:p>
        </p:txBody>
      </p:sp>
      <p:sp>
        <p:nvSpPr>
          <p:cNvPr id="13318" name="Rectangle 5"/>
          <p:cNvSpPr>
            <a:spLocks noChangeArrowheads="1"/>
          </p:cNvSpPr>
          <p:nvPr/>
        </p:nvSpPr>
        <p:spPr bwMode="auto">
          <a:xfrm>
            <a:off x="2473325" y="3781426"/>
            <a:ext cx="1066800" cy="1478055"/>
          </a:xfrm>
          <a:prstGeom prst="rect">
            <a:avLst/>
          </a:prstGeom>
          <a:solidFill>
            <a:srgbClr val="00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IDper</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année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trimestre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mois</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jour</a:t>
            </a:r>
          </a:p>
        </p:txBody>
      </p:sp>
      <p:sp>
        <p:nvSpPr>
          <p:cNvPr id="13319" name="Rectangle 6"/>
          <p:cNvSpPr>
            <a:spLocks noChangeArrowheads="1"/>
          </p:cNvSpPr>
          <p:nvPr/>
        </p:nvSpPr>
        <p:spPr bwMode="auto">
          <a:xfrm>
            <a:off x="2397125" y="3400426"/>
            <a:ext cx="1066800" cy="400837"/>
          </a:xfrm>
          <a:prstGeom prst="rect">
            <a:avLst/>
          </a:prstGeom>
          <a:solidFill>
            <a:srgbClr val="00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Periodes</a:t>
            </a:r>
          </a:p>
        </p:txBody>
      </p:sp>
      <p:sp>
        <p:nvSpPr>
          <p:cNvPr id="13320" name="Rectangle 7"/>
          <p:cNvSpPr>
            <a:spLocks noChangeArrowheads="1"/>
          </p:cNvSpPr>
          <p:nvPr/>
        </p:nvSpPr>
        <p:spPr bwMode="auto">
          <a:xfrm>
            <a:off x="8343900" y="5000626"/>
            <a:ext cx="1327458" cy="1478055"/>
          </a:xfrm>
          <a:prstGeom prst="rect">
            <a:avLst/>
          </a:prstGeom>
          <a:solidFill>
            <a:srgbClr val="FF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IDmag</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nom</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ville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département</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pays</a:t>
            </a:r>
          </a:p>
        </p:txBody>
      </p:sp>
      <p:sp>
        <p:nvSpPr>
          <p:cNvPr id="13321" name="Rectangle 8"/>
          <p:cNvSpPr>
            <a:spLocks noChangeArrowheads="1"/>
          </p:cNvSpPr>
          <p:nvPr/>
        </p:nvSpPr>
        <p:spPr bwMode="auto">
          <a:xfrm>
            <a:off x="8266113" y="4619626"/>
            <a:ext cx="1167158" cy="400837"/>
          </a:xfrm>
          <a:prstGeom prst="rect">
            <a:avLst/>
          </a:prstGeom>
          <a:solidFill>
            <a:srgbClr val="FF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Magasins</a:t>
            </a:r>
          </a:p>
        </p:txBody>
      </p:sp>
      <p:sp>
        <p:nvSpPr>
          <p:cNvPr id="13322" name="Rectangle 9"/>
          <p:cNvSpPr>
            <a:spLocks noChangeArrowheads="1"/>
          </p:cNvSpPr>
          <p:nvPr/>
        </p:nvSpPr>
        <p:spPr bwMode="auto">
          <a:xfrm>
            <a:off x="4830763" y="3400426"/>
            <a:ext cx="2507012" cy="40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Table de faits “ventes”</a:t>
            </a:r>
          </a:p>
        </p:txBody>
      </p:sp>
      <p:sp>
        <p:nvSpPr>
          <p:cNvPr id="13323" name="Rectangle 10"/>
          <p:cNvSpPr>
            <a:spLocks noChangeArrowheads="1"/>
          </p:cNvSpPr>
          <p:nvPr/>
        </p:nvSpPr>
        <p:spPr bwMode="auto">
          <a:xfrm>
            <a:off x="5140325" y="4314826"/>
            <a:ext cx="2057400" cy="400837"/>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produit</a:t>
            </a:r>
          </a:p>
        </p:txBody>
      </p:sp>
      <p:sp>
        <p:nvSpPr>
          <p:cNvPr id="13324" name="Rectangle 11"/>
          <p:cNvSpPr>
            <a:spLocks noChangeArrowheads="1"/>
          </p:cNvSpPr>
          <p:nvPr/>
        </p:nvSpPr>
        <p:spPr bwMode="auto">
          <a:xfrm>
            <a:off x="5140325" y="4695826"/>
            <a:ext cx="2057400" cy="400837"/>
          </a:xfrm>
          <a:prstGeom prst="rect">
            <a:avLst/>
          </a:prstGeom>
          <a:solidFill>
            <a:srgbClr val="FF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 magasin</a:t>
            </a:r>
          </a:p>
        </p:txBody>
      </p:sp>
      <p:sp>
        <p:nvSpPr>
          <p:cNvPr id="13325" name="Rectangle 12"/>
          <p:cNvSpPr>
            <a:spLocks noChangeArrowheads="1"/>
          </p:cNvSpPr>
          <p:nvPr/>
        </p:nvSpPr>
        <p:spPr bwMode="auto">
          <a:xfrm>
            <a:off x="5140325" y="5153026"/>
            <a:ext cx="2057400" cy="400837"/>
          </a:xfrm>
          <a:prstGeom prst="rect">
            <a:avLst/>
          </a:prstGeom>
          <a:solidFill>
            <a:srgbClr val="FF99CC"/>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    unités_vendues</a:t>
            </a:r>
          </a:p>
        </p:txBody>
      </p:sp>
      <p:sp>
        <p:nvSpPr>
          <p:cNvPr id="13326" name="Rectangle 13"/>
          <p:cNvSpPr>
            <a:spLocks noChangeArrowheads="1"/>
          </p:cNvSpPr>
          <p:nvPr/>
        </p:nvSpPr>
        <p:spPr bwMode="auto">
          <a:xfrm>
            <a:off x="5140325" y="5610226"/>
            <a:ext cx="2057400" cy="400837"/>
          </a:xfrm>
          <a:prstGeom prst="rect">
            <a:avLst/>
          </a:prstGeom>
          <a:solidFill>
            <a:srgbClr val="FF99CC"/>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   montant_ventes</a:t>
            </a:r>
          </a:p>
        </p:txBody>
      </p:sp>
      <p:sp>
        <p:nvSpPr>
          <p:cNvPr id="13327" name="Rectangle 14"/>
          <p:cNvSpPr>
            <a:spLocks noChangeArrowheads="1"/>
          </p:cNvSpPr>
          <p:nvPr/>
        </p:nvSpPr>
        <p:spPr bwMode="auto">
          <a:xfrm>
            <a:off x="5140325" y="6067426"/>
            <a:ext cx="2057400" cy="400837"/>
          </a:xfrm>
          <a:prstGeom prst="rect">
            <a:avLst/>
          </a:prstGeom>
          <a:solidFill>
            <a:srgbClr val="FF99CC"/>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  taxes_ventes</a:t>
            </a:r>
          </a:p>
        </p:txBody>
      </p:sp>
      <p:sp>
        <p:nvSpPr>
          <p:cNvPr id="13328" name="Line 15"/>
          <p:cNvSpPr>
            <a:spLocks noChangeShapeType="1"/>
          </p:cNvSpPr>
          <p:nvPr/>
        </p:nvSpPr>
        <p:spPr bwMode="auto">
          <a:xfrm flipH="1" flipV="1">
            <a:off x="3614739" y="3627438"/>
            <a:ext cx="1411287" cy="400050"/>
          </a:xfrm>
          <a:prstGeom prst="line">
            <a:avLst/>
          </a:prstGeom>
          <a:noFill/>
          <a:ln w="50760">
            <a:solidFill>
              <a:srgbClr val="003366"/>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3329" name="Line 16"/>
          <p:cNvSpPr>
            <a:spLocks noChangeShapeType="1"/>
          </p:cNvSpPr>
          <p:nvPr/>
        </p:nvSpPr>
        <p:spPr bwMode="auto">
          <a:xfrm>
            <a:off x="7304089" y="5065713"/>
            <a:ext cx="1011237" cy="315912"/>
          </a:xfrm>
          <a:prstGeom prst="line">
            <a:avLst/>
          </a:prstGeom>
          <a:noFill/>
          <a:ln w="50760">
            <a:solidFill>
              <a:srgbClr val="003366"/>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3330" name="Line 17"/>
          <p:cNvSpPr>
            <a:spLocks noChangeShapeType="1"/>
          </p:cNvSpPr>
          <p:nvPr/>
        </p:nvSpPr>
        <p:spPr bwMode="auto">
          <a:xfrm flipV="1">
            <a:off x="7197725" y="3094039"/>
            <a:ext cx="1219200" cy="1374775"/>
          </a:xfrm>
          <a:prstGeom prst="line">
            <a:avLst/>
          </a:prstGeom>
          <a:noFill/>
          <a:ln w="50760">
            <a:solidFill>
              <a:srgbClr val="003366"/>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3331" name="Rectangle 18"/>
          <p:cNvSpPr>
            <a:spLocks noChangeArrowheads="1"/>
          </p:cNvSpPr>
          <p:nvPr/>
        </p:nvSpPr>
        <p:spPr bwMode="auto">
          <a:xfrm>
            <a:off x="8310563" y="3048001"/>
            <a:ext cx="1224866" cy="147805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IDprod</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description</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couleur</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taille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fournisseur</a:t>
            </a:r>
          </a:p>
        </p:txBody>
      </p:sp>
      <p:sp>
        <p:nvSpPr>
          <p:cNvPr id="13332" name="Text Box 19"/>
          <p:cNvSpPr txBox="1">
            <a:spLocks noChangeArrowheads="1"/>
          </p:cNvSpPr>
          <p:nvPr/>
        </p:nvSpPr>
        <p:spPr bwMode="auto">
          <a:xfrm>
            <a:off x="8269288" y="2641601"/>
            <a:ext cx="1198562" cy="46037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Produits</a:t>
            </a:r>
          </a:p>
        </p:txBody>
      </p:sp>
      <p:sp>
        <p:nvSpPr>
          <p:cNvPr id="13333" name="Rectangle 20"/>
          <p:cNvSpPr>
            <a:spLocks noChangeArrowheads="1"/>
          </p:cNvSpPr>
          <p:nvPr/>
        </p:nvSpPr>
        <p:spPr bwMode="auto">
          <a:xfrm>
            <a:off x="5140325" y="3933826"/>
            <a:ext cx="2057400" cy="400837"/>
          </a:xfrm>
          <a:prstGeom prst="rect">
            <a:avLst/>
          </a:prstGeom>
          <a:solidFill>
            <a:srgbClr val="00FF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periode</a:t>
            </a:r>
          </a:p>
        </p:txBody>
      </p:sp>
      <p:sp>
        <p:nvSpPr>
          <p:cNvPr id="25" name="Rectangle 24">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10098"/>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312079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2904226" y="1183426"/>
            <a:ext cx="7378700" cy="64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Arial"/>
                <a:ea typeface="Droid Sans Fallback" charset="0"/>
                <a:cs typeface="Droid Sans Fallback" charset="0"/>
              </a:rPr>
              <a:t>Schémas en flocons</a:t>
            </a:r>
          </a:p>
        </p:txBody>
      </p:sp>
      <p:sp>
        <p:nvSpPr>
          <p:cNvPr id="14339" name="Text Box 2"/>
          <p:cNvSpPr txBox="1">
            <a:spLocks noChangeArrowheads="1"/>
          </p:cNvSpPr>
          <p:nvPr/>
        </p:nvSpPr>
        <p:spPr bwMode="auto">
          <a:xfrm>
            <a:off x="2080419" y="1970882"/>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Arial"/>
                <a:ea typeface="Droid Sans Fallback" charset="0"/>
                <a:cs typeface="Droid Sans Fallback" charset="0"/>
              </a:rPr>
              <a:t>Raffinement du schéma étoile avec des tables normalisées par dimensions</a:t>
            </a:r>
          </a:p>
          <a:p>
            <a:pPr defTabSz="449263" eaLnBrk="1" fontAlgn="base" hangingPunct="1">
              <a:lnSpc>
                <a:spcPct val="90000"/>
              </a:lnSpc>
              <a:spcBef>
                <a:spcPts val="600"/>
              </a:spcBef>
              <a:spcAft>
                <a:spcPct val="0"/>
              </a:spcAft>
              <a:buClr>
                <a:srgbClr val="003366"/>
              </a:buClr>
              <a:buSzPct val="100000"/>
            </a:pPr>
            <a:endParaRPr lang="fr-FR" dirty="0">
              <a:solidFill>
                <a:srgbClr val="003366"/>
              </a:solidFill>
              <a:latin typeface="Arial"/>
              <a:ea typeface="Droid Sans Fallback" charset="0"/>
              <a:cs typeface="Droid Sans Fallback" charset="0"/>
            </a:endParaRPr>
          </a:p>
          <a:p>
            <a:pPr defTabSz="449263" eaLnBrk="1" fontAlgn="base" hangingPunct="1">
              <a:lnSpc>
                <a:spcPct val="90000"/>
              </a:lnSpc>
              <a:spcBef>
                <a:spcPts val="600"/>
              </a:spcBef>
              <a:spcAft>
                <a:spcPct val="0"/>
              </a:spcAft>
              <a:buClr>
                <a:srgbClr val="003366"/>
              </a:buClr>
              <a:buSzPct val="100000"/>
            </a:pPr>
            <a:endParaRPr lang="fr-FR" dirty="0">
              <a:solidFill>
                <a:srgbClr val="003366"/>
              </a:solidFill>
              <a:latin typeface="Arial"/>
              <a:ea typeface="Droid Sans Fallback" charset="0"/>
              <a:cs typeface="Droid Sans Fallback" charset="0"/>
            </a:endParaRPr>
          </a:p>
          <a:p>
            <a:pPr defTabSz="449263" eaLnBrk="1" fontAlgn="base" hangingPunct="1">
              <a:lnSpc>
                <a:spcPct val="90000"/>
              </a:lnSpc>
              <a:spcBef>
                <a:spcPts val="600"/>
              </a:spcBef>
              <a:spcAft>
                <a:spcPct val="0"/>
              </a:spcAft>
              <a:buClr>
                <a:srgbClr val="003366"/>
              </a:buClr>
              <a:buSzPct val="100000"/>
            </a:pPr>
            <a:endParaRPr lang="fr-FR" dirty="0">
              <a:solidFill>
                <a:srgbClr val="003366"/>
              </a:solidFill>
              <a:latin typeface="Arial"/>
              <a:ea typeface="Droid Sans Fallback" charset="0"/>
              <a:cs typeface="Droid Sans Fallback" charset="0"/>
            </a:endParaRPr>
          </a:p>
          <a:p>
            <a:pPr defTabSz="449263" eaLnBrk="1" fontAlgn="base" hangingPunct="1">
              <a:lnSpc>
                <a:spcPct val="90000"/>
              </a:lnSpc>
              <a:spcBef>
                <a:spcPts val="600"/>
              </a:spcBef>
              <a:spcAft>
                <a:spcPct val="0"/>
              </a:spcAft>
              <a:buClr>
                <a:srgbClr val="003366"/>
              </a:buClr>
              <a:buSzPct val="100000"/>
            </a:pPr>
            <a:endParaRPr lang="fr-FR" dirty="0">
              <a:solidFill>
                <a:srgbClr val="003366"/>
              </a:solidFill>
              <a:latin typeface="Arial"/>
              <a:ea typeface="Droid Sans Fallback" charset="0"/>
              <a:cs typeface="Droid Sans Fallback" charset="0"/>
            </a:endParaRPr>
          </a:p>
          <a:p>
            <a:pPr defTabSz="449263" eaLnBrk="1" fontAlgn="base" hangingPunct="1">
              <a:lnSpc>
                <a:spcPct val="90000"/>
              </a:lnSpc>
              <a:spcBef>
                <a:spcPts val="600"/>
              </a:spcBef>
              <a:spcAft>
                <a:spcPct val="0"/>
              </a:spcAft>
              <a:buClr>
                <a:srgbClr val="003366"/>
              </a:buClr>
              <a:buSzPct val="100000"/>
            </a:pPr>
            <a:endParaRPr lang="fr-FR" dirty="0">
              <a:solidFill>
                <a:srgbClr val="003366"/>
              </a:solidFill>
              <a:latin typeface="Arial"/>
              <a:ea typeface="Droid Sans Fallback" charset="0"/>
              <a:cs typeface="Droid Sans Fallback" charset="0"/>
            </a:endParaRP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Arial"/>
                <a:ea typeface="Droid Sans Fallback" charset="0"/>
                <a:cs typeface="Droid Sans Fallback" charset="0"/>
              </a:rPr>
              <a:t>Avantages</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Arial"/>
                <a:ea typeface="Droid Sans Fallback" charset="0"/>
                <a:cs typeface="Droid Sans Fallback" charset="0"/>
              </a:rPr>
              <a:t>Évite les redondances</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Arial"/>
                <a:ea typeface="Droid Sans Fallback" charset="0"/>
                <a:cs typeface="Droid Sans Fallback" charset="0"/>
              </a:rPr>
              <a:t>Conduit aux constellations (plusieurs tables de faits à dimensions partagées)</a:t>
            </a:r>
          </a:p>
        </p:txBody>
      </p:sp>
      <p:sp>
        <p:nvSpPr>
          <p:cNvPr id="14340" name="Rectangle 3"/>
          <p:cNvSpPr>
            <a:spLocks noChangeArrowheads="1"/>
          </p:cNvSpPr>
          <p:nvPr/>
        </p:nvSpPr>
        <p:spPr bwMode="auto">
          <a:xfrm>
            <a:off x="5265738" y="3228976"/>
            <a:ext cx="1212042" cy="147805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IDprod</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description</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couleur</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taille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IDfour</a:t>
            </a:r>
          </a:p>
        </p:txBody>
      </p:sp>
      <p:sp>
        <p:nvSpPr>
          <p:cNvPr id="14341" name="Text Box 4"/>
          <p:cNvSpPr txBox="1">
            <a:spLocks noChangeArrowheads="1"/>
          </p:cNvSpPr>
          <p:nvPr/>
        </p:nvSpPr>
        <p:spPr bwMode="auto">
          <a:xfrm>
            <a:off x="5221288" y="2822576"/>
            <a:ext cx="1219200" cy="46037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Produits</a:t>
            </a:r>
          </a:p>
        </p:txBody>
      </p:sp>
      <p:sp>
        <p:nvSpPr>
          <p:cNvPr id="14342" name="Rectangle 5"/>
          <p:cNvSpPr>
            <a:spLocks noChangeArrowheads="1"/>
          </p:cNvSpPr>
          <p:nvPr/>
        </p:nvSpPr>
        <p:spPr bwMode="auto">
          <a:xfrm>
            <a:off x="7354889" y="3276600"/>
            <a:ext cx="1558925" cy="1201056"/>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IDfour</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description</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type</a:t>
            </a:r>
          </a:p>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Adresse</a:t>
            </a:r>
          </a:p>
        </p:txBody>
      </p:sp>
      <p:sp>
        <p:nvSpPr>
          <p:cNvPr id="14343" name="Text Box 6"/>
          <p:cNvSpPr txBox="1">
            <a:spLocks noChangeArrowheads="1"/>
          </p:cNvSpPr>
          <p:nvPr/>
        </p:nvSpPr>
        <p:spPr bwMode="auto">
          <a:xfrm>
            <a:off x="7169150" y="2822576"/>
            <a:ext cx="1741488" cy="46037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Fournisseurs</a:t>
            </a:r>
          </a:p>
        </p:txBody>
      </p:sp>
      <p:sp>
        <p:nvSpPr>
          <p:cNvPr id="14344" name="Line 7"/>
          <p:cNvSpPr>
            <a:spLocks noChangeShapeType="1"/>
          </p:cNvSpPr>
          <p:nvPr/>
        </p:nvSpPr>
        <p:spPr bwMode="auto">
          <a:xfrm flipV="1">
            <a:off x="6059488" y="3122614"/>
            <a:ext cx="1219200" cy="1374775"/>
          </a:xfrm>
          <a:prstGeom prst="line">
            <a:avLst/>
          </a:prstGeom>
          <a:noFill/>
          <a:ln w="50760">
            <a:solidFill>
              <a:srgbClr val="003366"/>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4345" name="Line 8"/>
          <p:cNvSpPr>
            <a:spLocks noChangeShapeType="1"/>
          </p:cNvSpPr>
          <p:nvPr/>
        </p:nvSpPr>
        <p:spPr bwMode="auto">
          <a:xfrm flipV="1">
            <a:off x="4078288" y="3046414"/>
            <a:ext cx="1219200" cy="1374775"/>
          </a:xfrm>
          <a:prstGeom prst="line">
            <a:avLst/>
          </a:prstGeom>
          <a:noFill/>
          <a:ln w="50760">
            <a:solidFill>
              <a:srgbClr val="003366"/>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4346" name="Text Box 9"/>
          <p:cNvSpPr txBox="1">
            <a:spLocks noChangeArrowheads="1"/>
          </p:cNvSpPr>
          <p:nvPr/>
        </p:nvSpPr>
        <p:spPr bwMode="auto">
          <a:xfrm>
            <a:off x="3017838" y="4194176"/>
            <a:ext cx="1028700" cy="460375"/>
          </a:xfrm>
          <a:prstGeom prst="rect">
            <a:avLst/>
          </a:prstGeom>
          <a:solidFill>
            <a:srgbClr val="FFCC99"/>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Ventes</a:t>
            </a:r>
          </a:p>
        </p:txBody>
      </p:sp>
      <p:sp>
        <p:nvSpPr>
          <p:cNvPr id="14" name="Rectangle 13">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4223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428893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609600" y="836762"/>
            <a:ext cx="10058400" cy="580876"/>
          </a:xfrm>
        </p:spPr>
        <p:txBody>
          <a:bodyPr/>
          <a:lstStyle/>
          <a:p>
            <a:r>
              <a:rPr lang="fr-FR" dirty="0" smtClean="0"/>
              <a:t>Exemple sur vente</a:t>
            </a:r>
            <a:endParaRPr lang="fr-FR" dirty="0"/>
          </a:p>
        </p:txBody>
      </p:sp>
      <p:sp>
        <p:nvSpPr>
          <p:cNvPr id="5" name="Espace réservé du contenu 4"/>
          <p:cNvSpPr>
            <a:spLocks noGrp="1"/>
          </p:cNvSpPr>
          <p:nvPr>
            <p:ph idx="1"/>
          </p:nvPr>
        </p:nvSpPr>
        <p:spPr>
          <a:xfrm>
            <a:off x="1981200" y="1385045"/>
            <a:ext cx="8229600" cy="2043956"/>
          </a:xfrm>
        </p:spPr>
        <p:txBody>
          <a:bodyPr/>
          <a:lstStyle/>
          <a:p>
            <a:r>
              <a:rPr lang="fr-FR" sz="2400" b="1" dirty="0"/>
              <a:t>Soit l’entrepôt en schéma étoile suivant : </a:t>
            </a:r>
          </a:p>
          <a:p>
            <a:pPr lvl="1"/>
            <a:r>
              <a:rPr lang="fr-FR" sz="2000" dirty="0"/>
              <a:t>ventes(</a:t>
            </a:r>
            <a:r>
              <a:rPr lang="fr-FR" sz="2000" dirty="0" err="1"/>
              <a:t>codeProduit</a:t>
            </a:r>
            <a:r>
              <a:rPr lang="fr-FR" sz="2000" dirty="0"/>
              <a:t>, date, vendeur, montant)  (table faits)</a:t>
            </a:r>
          </a:p>
          <a:p>
            <a:pPr lvl="1"/>
            <a:r>
              <a:rPr lang="fr-FR" sz="2000" dirty="0"/>
              <a:t>produits(</a:t>
            </a:r>
            <a:r>
              <a:rPr lang="fr-FR" sz="2000" dirty="0" err="1"/>
              <a:t>codeProduit</a:t>
            </a:r>
            <a:r>
              <a:rPr lang="fr-FR" sz="2000" dirty="0"/>
              <a:t>, modèle, couleur)   (table dimension)</a:t>
            </a:r>
          </a:p>
          <a:p>
            <a:pPr lvl="1"/>
            <a:r>
              <a:rPr lang="fr-FR" sz="2000" dirty="0"/>
              <a:t>vendeurs(nom, ville, département, état, pays)   (table dimension)</a:t>
            </a:r>
          </a:p>
          <a:p>
            <a:pPr lvl="1"/>
            <a:r>
              <a:rPr lang="fr-FR" sz="2000" dirty="0"/>
              <a:t>temps(jour, semaine, mois, trimestre, année)   (table dimension) </a:t>
            </a:r>
          </a:p>
        </p:txBody>
      </p:sp>
      <p:pic>
        <p:nvPicPr>
          <p:cNvPr id="7" name="Image 6"/>
          <p:cNvPicPr>
            <a:picLocks noChangeAspect="1"/>
          </p:cNvPicPr>
          <p:nvPr/>
        </p:nvPicPr>
        <p:blipFill>
          <a:blip r:embed="rId3"/>
          <a:stretch>
            <a:fillRect/>
          </a:stretch>
        </p:blipFill>
        <p:spPr>
          <a:xfrm>
            <a:off x="3575720" y="3242173"/>
            <a:ext cx="5760640" cy="3106214"/>
          </a:xfrm>
          <a:prstGeom prst="rect">
            <a:avLst/>
          </a:prstGeom>
        </p:spPr>
      </p:pic>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53203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32494737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092480" y="3087059"/>
            <a:ext cx="10363200" cy="1362075"/>
          </a:xfrm>
        </p:spPr>
        <p:txBody>
          <a:bodyPr/>
          <a:lstStyle/>
          <a:p>
            <a:r>
              <a:rPr lang="fr-FR" dirty="0"/>
              <a:t>	</a:t>
            </a:r>
            <a:r>
              <a:rPr lang="fr-FR" dirty="0" smtClean="0"/>
              <a:t>approche d’analyse</a:t>
            </a:r>
            <a:endParaRPr lang="fr-FR"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04566"/>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77076527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88297"/>
            <a:ext cx="10058400" cy="624008"/>
          </a:xfrm>
        </p:spPr>
        <p:txBody>
          <a:bodyPr/>
          <a:lstStyle/>
          <a:p>
            <a:r>
              <a:rPr lang="pt-BR" dirty="0" smtClean="0"/>
              <a:t>Besoin d’analyse</a:t>
            </a:r>
            <a:endParaRPr lang="fr-FR" dirty="0"/>
          </a:p>
        </p:txBody>
      </p:sp>
      <p:sp>
        <p:nvSpPr>
          <p:cNvPr id="3" name="Espace réservé du contenu 2"/>
          <p:cNvSpPr>
            <a:spLocks noGrp="1"/>
          </p:cNvSpPr>
          <p:nvPr>
            <p:ph idx="1"/>
          </p:nvPr>
        </p:nvSpPr>
        <p:spPr/>
        <p:txBody>
          <a:bodyPr/>
          <a:lstStyle/>
          <a:p>
            <a:r>
              <a:rPr lang="fr-FR" sz="2800" b="1" dirty="0"/>
              <a:t>Analyse des ventes de divers produits</a:t>
            </a:r>
          </a:p>
          <a:p>
            <a:r>
              <a:rPr lang="fr-FR" sz="2800" dirty="0"/>
              <a:t>Exemple de questions associées : </a:t>
            </a:r>
          </a:p>
          <a:p>
            <a:pPr lvl="1"/>
            <a:r>
              <a:rPr lang="fr-FR" sz="2400" dirty="0"/>
              <a:t>Quels sont les produits dont les ventes ont chuté l’an dernier?  </a:t>
            </a:r>
          </a:p>
          <a:p>
            <a:pPr lvl="1"/>
            <a:r>
              <a:rPr lang="fr-FR" sz="2400" dirty="0"/>
              <a:t>Quelles sont les quinze meilleures ventes par magasin et par semaine durant le premier trimestre de l’année 2001?  </a:t>
            </a:r>
          </a:p>
          <a:p>
            <a:pPr lvl="1"/>
            <a:r>
              <a:rPr lang="fr-FR" sz="2400" dirty="0"/>
              <a:t>Quelle est la tendance des chiffres d’affaire (CA) par magasin depuis 3 ans?  </a:t>
            </a:r>
          </a:p>
          <a:p>
            <a:pPr lvl="1"/>
            <a:r>
              <a:rPr lang="fr-FR" sz="2400" dirty="0"/>
              <a:t>Quelles prévisions peut-on faire sur les ventes d’une catégorie de produits dans les 6 mois à venir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8357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84929854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078003"/>
            <a:ext cx="10058400" cy="641261"/>
          </a:xfrm>
        </p:spPr>
        <p:txBody>
          <a:bodyPr/>
          <a:lstStyle/>
          <a:p>
            <a:r>
              <a:rPr lang="fr-FR" dirty="0" smtClean="0"/>
              <a:t>Besoin d’analyse</a:t>
            </a:r>
            <a:endParaRPr lang="fr-FR" dirty="0"/>
          </a:p>
        </p:txBody>
      </p:sp>
      <p:sp>
        <p:nvSpPr>
          <p:cNvPr id="3" name="Espace réservé du contenu 2"/>
          <p:cNvSpPr>
            <a:spLocks noGrp="1"/>
          </p:cNvSpPr>
          <p:nvPr>
            <p:ph idx="1"/>
          </p:nvPr>
        </p:nvSpPr>
        <p:spPr>
          <a:xfrm>
            <a:off x="1981200" y="1719264"/>
            <a:ext cx="8229600" cy="2887242"/>
          </a:xfrm>
        </p:spPr>
        <p:txBody>
          <a:bodyPr/>
          <a:lstStyle/>
          <a:p>
            <a:r>
              <a:rPr lang="fr-FR" sz="2400" dirty="0"/>
              <a:t>Analyse des ventes de divers produits : </a:t>
            </a:r>
          </a:p>
          <a:p>
            <a:pPr marL="693737" lvl="2" indent="0">
              <a:buNone/>
            </a:pPr>
            <a:r>
              <a:rPr lang="fr-FR" sz="2400" dirty="0"/>
              <a:t>SELECT </a:t>
            </a:r>
            <a:r>
              <a:rPr lang="fr-FR" sz="2400" dirty="0" err="1"/>
              <a:t>modele</a:t>
            </a:r>
            <a:r>
              <a:rPr lang="fr-FR" sz="2400" dirty="0"/>
              <a:t>, SUM(montant) </a:t>
            </a:r>
          </a:p>
          <a:p>
            <a:pPr marL="693737" lvl="2" indent="0">
              <a:buNone/>
            </a:pPr>
            <a:r>
              <a:rPr lang="fr-FR" sz="2400" dirty="0"/>
              <a:t>FROM ventes, produits </a:t>
            </a:r>
          </a:p>
          <a:p>
            <a:pPr marL="693737" lvl="2" indent="0">
              <a:buNone/>
            </a:pPr>
            <a:r>
              <a:rPr lang="fr-FR" sz="2400" dirty="0"/>
              <a:t>WHERE </a:t>
            </a:r>
            <a:r>
              <a:rPr lang="fr-FR" sz="2400" dirty="0" err="1"/>
              <a:t>ventes.codeProduit</a:t>
            </a:r>
            <a:r>
              <a:rPr lang="fr-FR" sz="2400" dirty="0"/>
              <a:t> = </a:t>
            </a:r>
            <a:r>
              <a:rPr lang="fr-FR" sz="2400" dirty="0" err="1"/>
              <a:t>produits.codeProduit</a:t>
            </a:r>
            <a:r>
              <a:rPr lang="fr-FR" sz="2400" dirty="0"/>
              <a:t> </a:t>
            </a:r>
          </a:p>
          <a:p>
            <a:pPr marL="693737" lvl="2" indent="0">
              <a:buNone/>
            </a:pPr>
            <a:r>
              <a:rPr lang="fr-FR" sz="2400" dirty="0"/>
              <a:t>GROUP BY </a:t>
            </a:r>
            <a:r>
              <a:rPr lang="fr-FR" sz="2400" dirty="0" err="1"/>
              <a:t>modele</a:t>
            </a:r>
            <a:r>
              <a:rPr lang="fr-FR" sz="2400" dirty="0"/>
              <a:t>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9593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9037114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592347" y="1017618"/>
            <a:ext cx="10058400" cy="701646"/>
          </a:xfrm>
        </p:spPr>
        <p:txBody>
          <a:bodyPr/>
          <a:lstStyle/>
          <a:p>
            <a:r>
              <a:rPr lang="fr-FR" dirty="0" smtClean="0"/>
              <a:t>Besoin d’analyse</a:t>
            </a:r>
            <a:endParaRPr lang="fr-FR" dirty="0"/>
          </a:p>
        </p:txBody>
      </p:sp>
      <p:sp>
        <p:nvSpPr>
          <p:cNvPr id="3" name="Espace réservé du contenu 2"/>
          <p:cNvSpPr>
            <a:spLocks noGrp="1"/>
          </p:cNvSpPr>
          <p:nvPr>
            <p:ph idx="1"/>
          </p:nvPr>
        </p:nvSpPr>
        <p:spPr>
          <a:xfrm>
            <a:off x="1981200" y="1719264"/>
            <a:ext cx="8229600" cy="3712431"/>
          </a:xfrm>
        </p:spPr>
        <p:txBody>
          <a:bodyPr/>
          <a:lstStyle/>
          <a:p>
            <a:r>
              <a:rPr lang="fr-FR" sz="2400" dirty="0"/>
              <a:t>Les ventes de vis sont plus faibles que prévu... quelles couleurs sont responsables ?  </a:t>
            </a:r>
          </a:p>
          <a:p>
            <a:pPr marL="639762" lvl="2" indent="0">
              <a:buNone/>
            </a:pPr>
            <a:r>
              <a:rPr lang="fr-FR" sz="2400" dirty="0"/>
              <a:t>SELECT couleur, SUM(montant) </a:t>
            </a:r>
          </a:p>
          <a:p>
            <a:pPr marL="639762" lvl="2" indent="0">
              <a:buNone/>
            </a:pPr>
            <a:r>
              <a:rPr lang="fr-FR" sz="2400" dirty="0"/>
              <a:t>FROM ventes, produits </a:t>
            </a:r>
          </a:p>
          <a:p>
            <a:pPr marL="639762" lvl="2" indent="0">
              <a:buNone/>
            </a:pPr>
            <a:r>
              <a:rPr lang="fr-FR" sz="2400" dirty="0"/>
              <a:t>WHERE </a:t>
            </a:r>
            <a:r>
              <a:rPr lang="fr-FR" sz="2400" dirty="0" err="1"/>
              <a:t>ventes.codeProduit</a:t>
            </a:r>
            <a:r>
              <a:rPr lang="fr-FR" sz="2400" dirty="0"/>
              <a:t> = </a:t>
            </a:r>
            <a:r>
              <a:rPr lang="fr-FR" sz="2400" dirty="0" err="1"/>
              <a:t>produits.codeProduit</a:t>
            </a:r>
            <a:r>
              <a:rPr lang="fr-FR" sz="2400" dirty="0"/>
              <a:t>  </a:t>
            </a:r>
          </a:p>
          <a:p>
            <a:pPr marL="639762" lvl="2" indent="0">
              <a:buNone/>
            </a:pPr>
            <a:r>
              <a:rPr lang="fr-FR" sz="2400" dirty="0"/>
              <a:t>AND </a:t>
            </a:r>
            <a:r>
              <a:rPr lang="fr-FR" sz="2400" dirty="0" err="1"/>
              <a:t>modele</a:t>
            </a:r>
            <a:r>
              <a:rPr lang="fr-FR" sz="2400" dirty="0"/>
              <a:t> = “vis” </a:t>
            </a:r>
          </a:p>
          <a:p>
            <a:pPr marL="639762" lvl="2" indent="0">
              <a:buNone/>
            </a:pPr>
            <a:r>
              <a:rPr lang="fr-FR" sz="2400" dirty="0"/>
              <a:t>GROUP BY couleur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1289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47320449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494932"/>
            <a:ext cx="10058400" cy="615381"/>
          </a:xfrm>
        </p:spPr>
        <p:txBody>
          <a:bodyPr/>
          <a:lstStyle/>
          <a:p>
            <a:r>
              <a:rPr lang="fr-FR" dirty="0" smtClean="0"/>
              <a:t>Besoins d’analyse</a:t>
            </a:r>
            <a:endParaRPr lang="fr-FR" dirty="0"/>
          </a:p>
        </p:txBody>
      </p:sp>
      <p:sp>
        <p:nvSpPr>
          <p:cNvPr id="3" name="Espace réservé du contenu 2"/>
          <p:cNvSpPr>
            <a:spLocks noGrp="1"/>
          </p:cNvSpPr>
          <p:nvPr>
            <p:ph idx="1"/>
          </p:nvPr>
        </p:nvSpPr>
        <p:spPr>
          <a:xfrm>
            <a:off x="1981200" y="2368030"/>
            <a:ext cx="8229600" cy="3394415"/>
          </a:xfrm>
        </p:spPr>
        <p:txBody>
          <a:bodyPr/>
          <a:lstStyle/>
          <a:p>
            <a:r>
              <a:rPr lang="fr-FR" sz="2400" dirty="0"/>
              <a:t>Les ventes de vis sont plus faibles que prévu... quelles années sont responsables ? </a:t>
            </a:r>
          </a:p>
          <a:p>
            <a:pPr marL="639762" lvl="2" indent="0">
              <a:buNone/>
            </a:pPr>
            <a:r>
              <a:rPr lang="fr-FR" sz="2400" dirty="0"/>
              <a:t>SELECT couleur, </a:t>
            </a:r>
            <a:r>
              <a:rPr lang="fr-FR" sz="2400" dirty="0" err="1"/>
              <a:t>annees</a:t>
            </a:r>
            <a:r>
              <a:rPr lang="fr-FR" sz="2400" dirty="0"/>
              <a:t>, SUM(montant)  </a:t>
            </a:r>
          </a:p>
          <a:p>
            <a:pPr marL="639762" lvl="2" indent="0">
              <a:buNone/>
            </a:pPr>
            <a:r>
              <a:rPr lang="fr-FR" sz="2400" dirty="0"/>
              <a:t>FROM ventes, produits, temps </a:t>
            </a:r>
          </a:p>
          <a:p>
            <a:pPr marL="639762" lvl="2" indent="0">
              <a:buNone/>
            </a:pPr>
            <a:r>
              <a:rPr lang="fr-FR" sz="2400" dirty="0"/>
              <a:t>WHERE </a:t>
            </a:r>
            <a:r>
              <a:rPr lang="fr-FR" sz="2400" dirty="0" err="1"/>
              <a:t>ventes.codeProduit</a:t>
            </a:r>
            <a:r>
              <a:rPr lang="fr-FR" sz="2400" dirty="0"/>
              <a:t> = </a:t>
            </a:r>
            <a:r>
              <a:rPr lang="fr-FR" sz="2400" dirty="0" err="1"/>
              <a:t>produits.codeProduit</a:t>
            </a:r>
            <a:r>
              <a:rPr lang="fr-FR" sz="2400" dirty="0"/>
              <a:t>  AND </a:t>
            </a:r>
            <a:r>
              <a:rPr lang="fr-FR" sz="2400" dirty="0" err="1"/>
              <a:t>ventes.date</a:t>
            </a:r>
            <a:r>
              <a:rPr lang="fr-FR" sz="2400" dirty="0"/>
              <a:t> = </a:t>
            </a:r>
            <a:r>
              <a:rPr lang="fr-FR" sz="2400" dirty="0" err="1"/>
              <a:t>temps.jour</a:t>
            </a:r>
            <a:r>
              <a:rPr lang="fr-FR" sz="2400" dirty="0"/>
              <a:t> AND </a:t>
            </a:r>
            <a:r>
              <a:rPr lang="fr-FR" sz="2400" dirty="0" err="1"/>
              <a:t>modele</a:t>
            </a:r>
            <a:r>
              <a:rPr lang="fr-FR" sz="2400" dirty="0"/>
              <a:t> = “vis”  </a:t>
            </a:r>
          </a:p>
          <a:p>
            <a:pPr marL="639762" lvl="2" indent="0">
              <a:buNone/>
            </a:pPr>
            <a:r>
              <a:rPr lang="fr-FR" sz="2400" dirty="0"/>
              <a:t>GROUP BY couleur, </a:t>
            </a:r>
            <a:r>
              <a:rPr lang="fr-FR" sz="2400" dirty="0" err="1"/>
              <a:t>annees</a:t>
            </a:r>
            <a:r>
              <a:rPr lang="fr-FR" sz="2400" dirty="0"/>
              <a:t>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8103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2632948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838727"/>
            <a:ext cx="10058400" cy="658513"/>
          </a:xfrm>
        </p:spPr>
        <p:txBody>
          <a:bodyPr/>
          <a:lstStyle/>
          <a:p>
            <a:r>
              <a:rPr lang="fr-FR" dirty="0" smtClean="0"/>
              <a:t>Besoins d’analyse</a:t>
            </a:r>
            <a:endParaRPr lang="fr-FR" dirty="0"/>
          </a:p>
        </p:txBody>
      </p:sp>
      <p:sp>
        <p:nvSpPr>
          <p:cNvPr id="3" name="Espace réservé du contenu 2"/>
          <p:cNvSpPr>
            <a:spLocks noGrp="1"/>
          </p:cNvSpPr>
          <p:nvPr>
            <p:ph idx="1"/>
          </p:nvPr>
        </p:nvSpPr>
        <p:spPr>
          <a:xfrm>
            <a:off x="1972574" y="2623472"/>
            <a:ext cx="8229600" cy="3785955"/>
          </a:xfrm>
        </p:spPr>
        <p:txBody>
          <a:bodyPr/>
          <a:lstStyle/>
          <a:p>
            <a:r>
              <a:rPr lang="fr-FR" sz="2400" dirty="0"/>
              <a:t>Les ventes de vis sont plus faibles que prévu... </a:t>
            </a:r>
            <a:r>
              <a:rPr lang="fr-FR" sz="2400" b="1" dirty="0"/>
              <a:t>Quels trimestres sont responsables ? </a:t>
            </a:r>
          </a:p>
          <a:p>
            <a:pPr marL="693737" lvl="2" indent="0">
              <a:buNone/>
            </a:pPr>
            <a:r>
              <a:rPr lang="fr-FR" sz="2400" dirty="0"/>
              <a:t>SELECT couleur, trimestre, SUM(montant)  </a:t>
            </a:r>
          </a:p>
          <a:p>
            <a:pPr marL="693737" lvl="2" indent="0">
              <a:buNone/>
            </a:pPr>
            <a:r>
              <a:rPr lang="fr-FR" sz="2400" dirty="0"/>
              <a:t>FROM ventes, produits, temps  </a:t>
            </a:r>
          </a:p>
          <a:p>
            <a:pPr marL="693737" lvl="2" indent="0">
              <a:buNone/>
            </a:pPr>
            <a:r>
              <a:rPr lang="fr-FR" sz="2400" dirty="0"/>
              <a:t>WHERE </a:t>
            </a:r>
            <a:r>
              <a:rPr lang="fr-FR" sz="2400" dirty="0" err="1"/>
              <a:t>ventes.codeProduit</a:t>
            </a:r>
            <a:r>
              <a:rPr lang="fr-FR" sz="2400" dirty="0"/>
              <a:t> = </a:t>
            </a:r>
            <a:r>
              <a:rPr lang="fr-FR" sz="2400" dirty="0" err="1"/>
              <a:t>produits.codeProduit</a:t>
            </a:r>
            <a:r>
              <a:rPr lang="fr-FR" sz="2400" dirty="0"/>
              <a:t> </a:t>
            </a:r>
          </a:p>
          <a:p>
            <a:pPr marL="693737" lvl="2" indent="0">
              <a:buNone/>
            </a:pPr>
            <a:r>
              <a:rPr lang="fr-FR" sz="2400" dirty="0"/>
              <a:t>AND </a:t>
            </a:r>
            <a:r>
              <a:rPr lang="fr-FR" sz="2400" dirty="0" err="1"/>
              <a:t>ventes.date</a:t>
            </a:r>
            <a:r>
              <a:rPr lang="fr-FR" sz="2400" dirty="0"/>
              <a:t> = </a:t>
            </a:r>
            <a:r>
              <a:rPr lang="fr-FR" sz="2400" dirty="0" err="1"/>
              <a:t>temps.jour</a:t>
            </a:r>
            <a:r>
              <a:rPr lang="fr-FR" sz="2400" dirty="0"/>
              <a:t>  AND </a:t>
            </a:r>
            <a:r>
              <a:rPr lang="fr-FR" sz="2400" dirty="0" err="1"/>
              <a:t>modele</a:t>
            </a:r>
            <a:r>
              <a:rPr lang="fr-FR" sz="2400" dirty="0"/>
              <a:t> = “vis”  </a:t>
            </a:r>
          </a:p>
          <a:p>
            <a:pPr marL="693737" lvl="2" indent="0">
              <a:buNone/>
            </a:pPr>
            <a:r>
              <a:rPr lang="fr-FR" sz="2400" dirty="0"/>
              <a:t>GROUP BY couleur, trimestre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47571876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566468" y="1395990"/>
            <a:ext cx="10058400" cy="684433"/>
          </a:xfrm>
        </p:spPr>
        <p:txBody>
          <a:bodyPr/>
          <a:lstStyle/>
          <a:p>
            <a:r>
              <a:rPr lang="fr-FR" dirty="0" smtClean="0"/>
              <a:t>Besoins d’analyse</a:t>
            </a:r>
            <a:endParaRPr lang="fr-FR" dirty="0"/>
          </a:p>
        </p:txBody>
      </p:sp>
      <p:sp>
        <p:nvSpPr>
          <p:cNvPr id="3" name="Espace réservé du contenu 2"/>
          <p:cNvSpPr>
            <a:spLocks noGrp="1"/>
          </p:cNvSpPr>
          <p:nvPr>
            <p:ph idx="1"/>
          </p:nvPr>
        </p:nvSpPr>
        <p:spPr>
          <a:xfrm>
            <a:off x="1981200" y="2141958"/>
            <a:ext cx="8229600" cy="4396864"/>
          </a:xfrm>
        </p:spPr>
        <p:txBody>
          <a:bodyPr/>
          <a:lstStyle/>
          <a:p>
            <a:r>
              <a:rPr lang="fr-FR" sz="2000" dirty="0"/>
              <a:t>Les ventes de vin sont plus faibles que prévu... </a:t>
            </a:r>
            <a:r>
              <a:rPr lang="fr-FR" sz="2000" b="1" dirty="0"/>
              <a:t>Quels vendeurs sont responsables ? </a:t>
            </a:r>
          </a:p>
          <a:p>
            <a:pPr marL="693737" lvl="2" indent="0">
              <a:buNone/>
            </a:pPr>
            <a:r>
              <a:rPr lang="fr-FR" sz="2000" dirty="0"/>
              <a:t>SELECT vendeur, somme  </a:t>
            </a:r>
          </a:p>
          <a:p>
            <a:pPr marL="693737" lvl="2" indent="0">
              <a:buNone/>
            </a:pPr>
            <a:r>
              <a:rPr lang="fr-FR" sz="2000" dirty="0"/>
              <a:t>FROM( SELECT trimestre, vendeur, SUM(montant) as somme </a:t>
            </a:r>
          </a:p>
          <a:p>
            <a:pPr marL="693737" lvl="2" indent="0">
              <a:buNone/>
            </a:pPr>
            <a:r>
              <a:rPr lang="fr-FR" sz="2000" dirty="0"/>
              <a:t>FROM ventes, produits, temps, vendeur</a:t>
            </a:r>
          </a:p>
          <a:p>
            <a:pPr marL="693737" lvl="2" indent="0">
              <a:buNone/>
            </a:pPr>
            <a:r>
              <a:rPr lang="fr-FR" sz="2000" dirty="0"/>
              <a:t>WHERE </a:t>
            </a:r>
            <a:r>
              <a:rPr lang="fr-FR" sz="2000" dirty="0" err="1"/>
              <a:t>ventes.codeProduit</a:t>
            </a:r>
            <a:r>
              <a:rPr lang="fr-FR" sz="2000" dirty="0"/>
              <a:t> = </a:t>
            </a:r>
            <a:r>
              <a:rPr lang="fr-FR" sz="2000" dirty="0" err="1"/>
              <a:t>produits.codeProduit</a:t>
            </a:r>
            <a:r>
              <a:rPr lang="fr-FR" sz="2000" dirty="0"/>
              <a:t>  </a:t>
            </a:r>
          </a:p>
          <a:p>
            <a:pPr marL="693737" lvl="2" indent="0">
              <a:buNone/>
            </a:pPr>
            <a:r>
              <a:rPr lang="fr-FR" sz="2000" dirty="0"/>
              <a:t>AND </a:t>
            </a:r>
            <a:r>
              <a:rPr lang="fr-FR" sz="2000" dirty="0" err="1"/>
              <a:t>ventes.date</a:t>
            </a:r>
            <a:r>
              <a:rPr lang="fr-FR" sz="2000" dirty="0"/>
              <a:t> = </a:t>
            </a:r>
            <a:r>
              <a:rPr lang="fr-FR" sz="2000" dirty="0" err="1"/>
              <a:t>temps.jour</a:t>
            </a:r>
            <a:r>
              <a:rPr lang="fr-FR" sz="2000" dirty="0"/>
              <a:t> </a:t>
            </a:r>
          </a:p>
          <a:p>
            <a:pPr marL="693737" lvl="2" indent="0">
              <a:buNone/>
            </a:pPr>
            <a:r>
              <a:rPr lang="fr-FR" sz="2000" dirty="0"/>
              <a:t>AND </a:t>
            </a:r>
            <a:r>
              <a:rPr lang="fr-FR" sz="2000" dirty="0" err="1"/>
              <a:t>ventes.vendeur</a:t>
            </a:r>
            <a:r>
              <a:rPr lang="fr-FR" sz="2000" dirty="0"/>
              <a:t> = </a:t>
            </a:r>
            <a:r>
              <a:rPr lang="fr-FR" sz="2000" dirty="0" err="1"/>
              <a:t>vendeurs.nom</a:t>
            </a:r>
            <a:r>
              <a:rPr lang="fr-FR" sz="2000" dirty="0"/>
              <a:t> </a:t>
            </a:r>
          </a:p>
          <a:p>
            <a:pPr marL="693737" lvl="2" indent="0">
              <a:buNone/>
            </a:pPr>
            <a:r>
              <a:rPr lang="fr-FR" sz="2000" dirty="0"/>
              <a:t>AND </a:t>
            </a:r>
            <a:r>
              <a:rPr lang="fr-FR" sz="2000" dirty="0" err="1"/>
              <a:t>modele</a:t>
            </a:r>
            <a:r>
              <a:rPr lang="fr-FR" sz="2000" dirty="0"/>
              <a:t> = “vis”  </a:t>
            </a:r>
          </a:p>
          <a:p>
            <a:pPr marL="693737" lvl="2" indent="0">
              <a:buNone/>
            </a:pPr>
            <a:r>
              <a:rPr lang="fr-FR" sz="2000" dirty="0"/>
              <a:t>GROUP BY trimestre, vendeur) </a:t>
            </a:r>
          </a:p>
          <a:p>
            <a:pPr marL="693737" lvl="2" indent="0">
              <a:buNone/>
            </a:pPr>
            <a:r>
              <a:rPr lang="fr-FR" sz="2000" dirty="0"/>
              <a:t>WHERE trimestre = “</a:t>
            </a:r>
            <a:r>
              <a:rPr lang="fr-FR" sz="2000" dirty="0" err="1"/>
              <a:t>jui</a:t>
            </a:r>
            <a:r>
              <a:rPr lang="fr-FR" sz="2000" dirty="0"/>
              <a:t>-sep”;</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185227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046988"/>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types de bases de données </a:t>
            </a:r>
            <a:r>
              <a:rPr lang="fr-FR" sz="2400" b="1" dirty="0" err="1" smtClean="0">
                <a:latin typeface="Times New Roman" panose="02020603050405020304" pitchFamily="18" charset="0"/>
                <a:cs typeface="Times New Roman" panose="02020603050405020304" pitchFamily="18" charset="0"/>
              </a:rPr>
              <a:t>NoSQL</a:t>
            </a:r>
            <a:endParaRPr lang="fr-FR" sz="2400" b="1" dirty="0" smtClean="0">
              <a:latin typeface="Times New Roman" panose="02020603050405020304" pitchFamily="18" charset="0"/>
              <a:cs typeface="Times New Roman" panose="02020603050405020304" pitchFamily="18" charset="0"/>
            </a:endParaRPr>
          </a:p>
          <a:p>
            <a:endParaRPr lang="fr-FR" sz="2400" b="1" dirty="0">
              <a:latin typeface="Times New Roman" panose="02020603050405020304" pitchFamily="18" charset="0"/>
              <a:cs typeface="Times New Roman" panose="02020603050405020304" pitchFamily="18" charset="0"/>
            </a:endParaRPr>
          </a:p>
          <a:p>
            <a:r>
              <a:rPr lang="fr-FR" sz="2400" dirty="0"/>
              <a:t>Parmi les bases dites </a:t>
            </a:r>
            <a:r>
              <a:rPr lang="fr-FR" sz="2400" dirty="0" err="1"/>
              <a:t>NoSQL</a:t>
            </a:r>
            <a:r>
              <a:rPr lang="fr-FR" sz="2400" dirty="0"/>
              <a:t>, nous retrouvons plusieurs modèles de bases de données.</a:t>
            </a:r>
          </a:p>
          <a:p>
            <a:pPr marL="342900" indent="-342900">
              <a:buFont typeface="Wingdings" panose="05000000000000000000" pitchFamily="2" charset="2"/>
              <a:buChar char="q"/>
            </a:pPr>
            <a:r>
              <a:rPr lang="fr-FR" sz="2400" dirty="0"/>
              <a:t>Les bases orientées colonnes : Cassandra, AWS </a:t>
            </a:r>
            <a:r>
              <a:rPr lang="fr-FR" sz="2400" dirty="0" err="1"/>
              <a:t>DynamoDB</a:t>
            </a:r>
            <a:r>
              <a:rPr lang="fr-FR" sz="2400" dirty="0"/>
              <a:t>, </a:t>
            </a:r>
            <a:r>
              <a:rPr lang="fr-FR" sz="2400" dirty="0" err="1"/>
              <a:t>HBase</a:t>
            </a:r>
            <a:r>
              <a:rPr lang="fr-FR" sz="2400" dirty="0"/>
              <a:t>.</a:t>
            </a:r>
          </a:p>
          <a:p>
            <a:pPr marL="342900" indent="-342900">
              <a:buFont typeface="Wingdings" panose="05000000000000000000" pitchFamily="2" charset="2"/>
              <a:buChar char="q"/>
            </a:pPr>
            <a:r>
              <a:rPr lang="fr-FR" sz="2400" dirty="0"/>
              <a:t>Les bases orientées documents : </a:t>
            </a:r>
            <a:r>
              <a:rPr lang="fr-FR" sz="2400" dirty="0" err="1"/>
              <a:t>MongoDB</a:t>
            </a:r>
            <a:r>
              <a:rPr lang="fr-FR" sz="2400" dirty="0"/>
              <a:t>, </a:t>
            </a:r>
            <a:r>
              <a:rPr lang="fr-FR" sz="2400" dirty="0" err="1"/>
              <a:t>Elasticsearch</a:t>
            </a:r>
            <a:r>
              <a:rPr lang="fr-FR" sz="2400" dirty="0"/>
              <a:t>.</a:t>
            </a:r>
          </a:p>
          <a:p>
            <a:pPr marL="342900" indent="-342900">
              <a:buFont typeface="Wingdings" panose="05000000000000000000" pitchFamily="2" charset="2"/>
              <a:buChar char="q"/>
            </a:pPr>
            <a:r>
              <a:rPr lang="fr-FR" sz="2400" dirty="0"/>
              <a:t>Les bases orientées clé/valeur : Redis, </a:t>
            </a:r>
            <a:r>
              <a:rPr lang="fr-FR" sz="2400" dirty="0" err="1"/>
              <a:t>Memcached</a:t>
            </a:r>
            <a:r>
              <a:rPr lang="fr-FR" sz="2400" dirty="0"/>
              <a:t>.</a:t>
            </a:r>
          </a:p>
          <a:p>
            <a:pPr marL="342900" indent="-342900">
              <a:buFont typeface="Wingdings" panose="05000000000000000000" pitchFamily="2" charset="2"/>
              <a:buChar char="q"/>
            </a:pPr>
            <a:r>
              <a:rPr lang="fr-FR" sz="2400" dirty="0"/>
              <a:t>Les bases orientées graphes : Neo4j, </a:t>
            </a:r>
            <a:r>
              <a:rPr lang="fr-FR" sz="2400" dirty="0" err="1"/>
              <a:t>InfluxDB</a:t>
            </a:r>
            <a:r>
              <a:rPr lang="fr-FR" sz="2400" dirty="0"/>
              <a:t>.</a:t>
            </a: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19491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998065"/>
            <a:ext cx="10058400" cy="658513"/>
          </a:xfrm>
        </p:spPr>
        <p:txBody>
          <a:bodyPr/>
          <a:lstStyle/>
          <a:p>
            <a:r>
              <a:rPr lang="fr-FR" dirty="0" smtClean="0"/>
              <a:t>Définir CSUM et MAVG</a:t>
            </a:r>
            <a:endParaRPr lang="fr-FR" dirty="0"/>
          </a:p>
        </p:txBody>
      </p:sp>
      <p:sp>
        <p:nvSpPr>
          <p:cNvPr id="3" name="Espace réservé du contenu 2"/>
          <p:cNvSpPr>
            <a:spLocks noGrp="1"/>
          </p:cNvSpPr>
          <p:nvPr>
            <p:ph idx="1"/>
          </p:nvPr>
        </p:nvSpPr>
        <p:spPr>
          <a:xfrm>
            <a:off x="609600" y="1719262"/>
            <a:ext cx="10972800" cy="4879945"/>
          </a:xfrm>
        </p:spPr>
        <p:txBody>
          <a:bodyPr/>
          <a:lstStyle/>
          <a:p>
            <a:r>
              <a:rPr lang="fr-FR" sz="1600" b="1" dirty="0"/>
              <a:t>Quels sont les résultats cumulés des vendeurs par mois ?  </a:t>
            </a:r>
          </a:p>
          <a:p>
            <a:pPr marL="693737" lvl="2" indent="0">
              <a:buNone/>
            </a:pPr>
            <a:r>
              <a:rPr lang="fr-FR" sz="1600" dirty="0"/>
              <a:t>SELECT vendeur, mois, CSUM(</a:t>
            </a:r>
            <a:r>
              <a:rPr lang="fr-FR" sz="1600" dirty="0" err="1"/>
              <a:t>resultat,vendeur,mois</a:t>
            </a:r>
            <a:r>
              <a:rPr lang="fr-FR" sz="1600" dirty="0"/>
              <a:t>) as cumul </a:t>
            </a:r>
          </a:p>
          <a:p>
            <a:pPr marL="693737" lvl="2" indent="0">
              <a:buNone/>
            </a:pPr>
            <a:r>
              <a:rPr lang="fr-FR" sz="1600" dirty="0"/>
              <a:t>FROM ( SELECT vendeur, mois, </a:t>
            </a:r>
            <a:r>
              <a:rPr lang="fr-FR" sz="1600" dirty="0" err="1"/>
              <a:t>Sum</a:t>
            </a:r>
            <a:r>
              <a:rPr lang="fr-FR" sz="1600" dirty="0"/>
              <a:t>(montant) as </a:t>
            </a:r>
            <a:r>
              <a:rPr lang="fr-FR" sz="1600" dirty="0" err="1"/>
              <a:t>resultat</a:t>
            </a:r>
            <a:r>
              <a:rPr lang="fr-FR" sz="1600" dirty="0"/>
              <a:t> </a:t>
            </a:r>
          </a:p>
          <a:p>
            <a:pPr marL="693737" lvl="2" indent="0">
              <a:buNone/>
            </a:pPr>
            <a:r>
              <a:rPr lang="fr-FR" sz="1600" dirty="0"/>
              <a:t>	FROM ventes, produits, temps </a:t>
            </a:r>
          </a:p>
          <a:p>
            <a:pPr marL="693737" lvl="2" indent="0">
              <a:buNone/>
            </a:pPr>
            <a:r>
              <a:rPr lang="fr-FR" sz="1600" dirty="0"/>
              <a:t>	WHERE </a:t>
            </a:r>
            <a:r>
              <a:rPr lang="fr-FR" sz="1600" dirty="0" err="1"/>
              <a:t>ventes.codeProduit</a:t>
            </a:r>
            <a:r>
              <a:rPr lang="fr-FR" sz="1600" dirty="0"/>
              <a:t> = </a:t>
            </a:r>
            <a:r>
              <a:rPr lang="fr-FR" sz="1600" dirty="0" err="1"/>
              <a:t>produits.codeProduit</a:t>
            </a:r>
            <a:r>
              <a:rPr lang="fr-FR" sz="1600" dirty="0"/>
              <a:t>  </a:t>
            </a:r>
          </a:p>
          <a:p>
            <a:pPr marL="693737" lvl="2" indent="0">
              <a:buNone/>
            </a:pPr>
            <a:r>
              <a:rPr lang="fr-FR" sz="1600" dirty="0"/>
              <a:t>	AND </a:t>
            </a:r>
            <a:r>
              <a:rPr lang="fr-FR" sz="1600" dirty="0" err="1"/>
              <a:t>ventes.date</a:t>
            </a:r>
            <a:r>
              <a:rPr lang="fr-FR" sz="1600" dirty="0"/>
              <a:t> = </a:t>
            </a:r>
            <a:r>
              <a:rPr lang="fr-FR" sz="1600" dirty="0" err="1"/>
              <a:t>temps.jour</a:t>
            </a:r>
            <a:r>
              <a:rPr lang="fr-FR" sz="1600" dirty="0"/>
              <a:t> </a:t>
            </a:r>
          </a:p>
          <a:p>
            <a:pPr marL="693737" lvl="2" indent="0">
              <a:buNone/>
            </a:pPr>
            <a:r>
              <a:rPr lang="fr-FR" sz="1600" dirty="0"/>
              <a:t>	AND </a:t>
            </a:r>
            <a:r>
              <a:rPr lang="fr-FR" sz="1600" dirty="0" err="1"/>
              <a:t>modele</a:t>
            </a:r>
            <a:r>
              <a:rPr lang="fr-FR" sz="1600" dirty="0"/>
              <a:t> = “vis” </a:t>
            </a:r>
          </a:p>
          <a:p>
            <a:pPr marL="693737" lvl="2" indent="0">
              <a:buNone/>
            </a:pPr>
            <a:r>
              <a:rPr lang="fr-FR" sz="1600" dirty="0"/>
              <a:t>	AND couleur = “rose”  </a:t>
            </a:r>
          </a:p>
          <a:p>
            <a:pPr marL="693737" lvl="2" indent="0">
              <a:buNone/>
            </a:pPr>
            <a:r>
              <a:rPr lang="fr-FR" sz="1600" dirty="0"/>
              <a:t>	GROUP BY mois, vendeurs) </a:t>
            </a:r>
          </a:p>
          <a:p>
            <a:pPr marL="693737" lvl="2" indent="0">
              <a:buNone/>
            </a:pPr>
            <a:r>
              <a:rPr lang="fr-FR" sz="1600" dirty="0"/>
              <a:t>ORDER BY mois ; </a:t>
            </a:r>
          </a:p>
          <a:p>
            <a:r>
              <a:rPr lang="fr-FR" sz="1600" b="1" dirty="0"/>
              <a:t>Quelle est l’évolution de la moyenne des ventes pour une fenêtre de 2 jours ? </a:t>
            </a:r>
          </a:p>
          <a:p>
            <a:pPr marL="693737" lvl="2" indent="0">
              <a:buNone/>
            </a:pPr>
            <a:r>
              <a:rPr lang="fr-FR" sz="1600" dirty="0"/>
              <a:t>SELECT date, montant, MAVG(montant,2,date) as </a:t>
            </a:r>
            <a:r>
              <a:rPr lang="fr-FR" sz="1600" dirty="0" err="1"/>
              <a:t>moy</a:t>
            </a:r>
            <a:r>
              <a:rPr lang="fr-FR" sz="1600" dirty="0"/>
              <a:t>  </a:t>
            </a:r>
          </a:p>
          <a:p>
            <a:pPr marL="693737" lvl="2" indent="0">
              <a:buNone/>
            </a:pPr>
            <a:r>
              <a:rPr lang="fr-FR" sz="1600" dirty="0"/>
              <a:t>FROM ventes, temps </a:t>
            </a:r>
          </a:p>
          <a:p>
            <a:pPr marL="693737" lvl="2" indent="0">
              <a:buNone/>
            </a:pPr>
            <a:r>
              <a:rPr lang="fr-FR" sz="1600" dirty="0"/>
              <a:t>WHERE </a:t>
            </a:r>
            <a:r>
              <a:rPr lang="fr-FR" sz="1600" dirty="0" err="1"/>
              <a:t>ventes.date</a:t>
            </a:r>
            <a:r>
              <a:rPr lang="fr-FR" sz="1600" dirty="0"/>
              <a:t> = </a:t>
            </a:r>
            <a:r>
              <a:rPr lang="fr-FR" sz="1600" dirty="0" err="1"/>
              <a:t>temps.jour</a:t>
            </a:r>
            <a:r>
              <a:rPr lang="fr-FR" sz="1600" dirty="0"/>
              <a:t>  </a:t>
            </a:r>
          </a:p>
          <a:p>
            <a:pPr marL="693737" lvl="2" indent="0">
              <a:buNone/>
            </a:pPr>
            <a:r>
              <a:rPr lang="fr-FR" sz="1600" dirty="0"/>
              <a:t>AND </a:t>
            </a:r>
            <a:r>
              <a:rPr lang="fr-FR" sz="1600" dirty="0" err="1"/>
              <a:t>annee</a:t>
            </a:r>
            <a:r>
              <a:rPr lang="fr-FR" sz="1600" dirty="0"/>
              <a:t> = 2001 </a:t>
            </a:r>
          </a:p>
          <a:p>
            <a:pPr marL="693737" lvl="2" indent="0">
              <a:buNone/>
            </a:pPr>
            <a:r>
              <a:rPr lang="fr-FR" sz="1600" dirty="0"/>
              <a:t>ORDER BY date ; </a:t>
            </a:r>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30656"/>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2364122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 d’un DW</a:t>
            </a:r>
            <a:endParaRPr lang="fr-FR"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7563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5248776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524000" y="1150752"/>
            <a:ext cx="7929586" cy="694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Conception du schéma intégré</a:t>
            </a:r>
          </a:p>
        </p:txBody>
      </p:sp>
      <p:sp>
        <p:nvSpPr>
          <p:cNvPr id="15363" name="Text Box 2"/>
          <p:cNvSpPr txBox="1">
            <a:spLocks noChangeArrowheads="1"/>
          </p:cNvSpPr>
          <p:nvPr/>
        </p:nvSpPr>
        <p:spPr bwMode="auto">
          <a:xfrm>
            <a:off x="2095472" y="1928803"/>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 Isoler les faits à étudier</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Schéma des tables de faits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 Définir les dimensions</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Axes d'analyse</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 Normaliser les dimensions</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Éclater en plusieurs tables liés par contraintes référentielles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 Intégrer l'ensemble</a:t>
            </a:r>
          </a:p>
          <a:p>
            <a:pPr lvl="1" defTabSz="449263" eaLnBrk="1" fontAlgn="base" hangingPunct="1">
              <a:lnSpc>
                <a:spcPct val="130000"/>
              </a:lnSpc>
              <a:spcBef>
                <a:spcPts val="25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Plusieurs tables de faits partagent quelques tables de dimension (constellation d’étoiles)</a:t>
            </a:r>
          </a:p>
          <a:p>
            <a:pPr lvl="1" defTabSz="449263" eaLnBrk="1" fontAlgn="base" hangingPunct="1">
              <a:spcBef>
                <a:spcPts val="500"/>
              </a:spcBef>
              <a:spcAft>
                <a:spcPct val="0"/>
              </a:spcAft>
              <a:buClr>
                <a:srgbClr val="003366"/>
              </a:buClr>
              <a:buSzPct val="55000"/>
            </a:pPr>
            <a:endParaRPr lang="fr-FR" sz="2000" dirty="0">
              <a:solidFill>
                <a:srgbClr val="336600"/>
              </a:solidFill>
              <a:latin typeface="Tahoma" pitchFamily="34" charset="0"/>
              <a:ea typeface="Tahoma" pitchFamily="34" charset="0"/>
              <a:cs typeface="Tahoma" pitchFamily="34" charset="0"/>
            </a:endParaRPr>
          </a:p>
        </p:txBody>
      </p:sp>
      <p:sp>
        <p:nvSpPr>
          <p:cNvPr id="15364" name="Text Box 3"/>
          <p:cNvSpPr txBox="1">
            <a:spLocks noChangeArrowheads="1"/>
          </p:cNvSpPr>
          <p:nvPr/>
        </p:nvSpPr>
        <p:spPr bwMode="auto">
          <a:xfrm>
            <a:off x="1524000" y="6491288"/>
            <a:ext cx="167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a:solidFill>
                  <a:srgbClr val="003366"/>
                </a:solidFill>
                <a:ea typeface="Droid Sans Fallback" charset="0"/>
                <a:cs typeface="Droid Sans Fallback" charset="0"/>
              </a:rPr>
              <a:t>Conception DW</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6215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8326889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2878347" y="1031865"/>
            <a:ext cx="7378700" cy="624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Bilan conception</a:t>
            </a:r>
          </a:p>
        </p:txBody>
      </p:sp>
      <p:sp>
        <p:nvSpPr>
          <p:cNvPr id="16387" name="Text Box 2"/>
          <p:cNvSpPr txBox="1">
            <a:spLocks noChangeArrowheads="1"/>
          </p:cNvSpPr>
          <p:nvPr/>
        </p:nvSpPr>
        <p:spPr bwMode="auto">
          <a:xfrm>
            <a:off x="1847529" y="1857365"/>
            <a:ext cx="6336034"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Le datawarehouse regroupe, </a:t>
            </a:r>
            <a:r>
              <a:rPr lang="fr-FR" dirty="0" err="1">
                <a:solidFill>
                  <a:srgbClr val="003366"/>
                </a:solidFill>
                <a:latin typeface="Tahoma" pitchFamily="34" charset="0"/>
                <a:ea typeface="Tahoma" pitchFamily="34" charset="0"/>
                <a:cs typeface="Tahoma" pitchFamily="34" charset="0"/>
              </a:rPr>
              <a:t>historise</a:t>
            </a:r>
            <a:r>
              <a:rPr lang="fr-FR" dirty="0">
                <a:solidFill>
                  <a:srgbClr val="003366"/>
                </a:solidFill>
                <a:latin typeface="Tahoma" pitchFamily="34" charset="0"/>
                <a:ea typeface="Tahoma" pitchFamily="34" charset="0"/>
                <a:cs typeface="Tahoma" pitchFamily="34" charset="0"/>
              </a:rPr>
              <a:t>, résume les données de l'entreprise</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Le concepteur définit schéma exportés et intégrés</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des choix fondamentaux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Ciblage essentiel !</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Le </a:t>
            </a:r>
            <a:r>
              <a:rPr lang="fr-FR" dirty="0" err="1">
                <a:solidFill>
                  <a:srgbClr val="003366"/>
                </a:solidFill>
                <a:latin typeface="Tahoma" pitchFamily="34" charset="0"/>
                <a:ea typeface="Tahoma" pitchFamily="34" charset="0"/>
                <a:cs typeface="Tahoma" pitchFamily="34" charset="0"/>
              </a:rPr>
              <a:t>datamart</a:t>
            </a:r>
            <a:r>
              <a:rPr lang="fr-FR" dirty="0">
                <a:solidFill>
                  <a:srgbClr val="003366"/>
                </a:solidFill>
                <a:latin typeface="Tahoma" pitchFamily="34" charset="0"/>
                <a:ea typeface="Tahoma" pitchFamily="34" charset="0"/>
                <a:cs typeface="Tahoma" pitchFamily="34" charset="0"/>
              </a:rPr>
              <a:t> c’est plus ciblé et plus petit.</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Questions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Peut-on ajouter des données au niveau de l ’entrepôt ?</a:t>
            </a:r>
          </a:p>
          <a:p>
            <a:pPr lvl="1" defTabSz="449263" eaLnBrk="1" fontAlgn="base" hangingPunct="1">
              <a:lnSpc>
                <a:spcPct val="90000"/>
              </a:lnSpc>
              <a:spcBef>
                <a:spcPts val="500"/>
              </a:spcBef>
              <a:spcAft>
                <a:spcPct val="0"/>
              </a:spcAft>
              <a:buClr>
                <a:srgbClr val="003366"/>
              </a:buClr>
              <a:buSzPct val="55000"/>
            </a:pPr>
            <a:endParaRPr lang="fr-FR" sz="2000" dirty="0">
              <a:solidFill>
                <a:srgbClr val="336600"/>
              </a:solidFill>
              <a:latin typeface="Tahoma" pitchFamily="34" charset="0"/>
              <a:ea typeface="Tahoma" pitchFamily="34" charset="0"/>
              <a:cs typeface="Tahoma" pitchFamily="34" charset="0"/>
            </a:endParaRPr>
          </a:p>
        </p:txBody>
      </p:sp>
      <p:grpSp>
        <p:nvGrpSpPr>
          <p:cNvPr id="16388" name="Group 3"/>
          <p:cNvGrpSpPr>
            <a:grpSpLocks/>
          </p:cNvGrpSpPr>
          <p:nvPr/>
        </p:nvGrpSpPr>
        <p:grpSpPr bwMode="auto">
          <a:xfrm>
            <a:off x="7696200" y="2362200"/>
            <a:ext cx="2260600" cy="3805238"/>
            <a:chOff x="3888" y="1488"/>
            <a:chExt cx="1424" cy="2397"/>
          </a:xfrm>
        </p:grpSpPr>
        <p:grpSp>
          <p:nvGrpSpPr>
            <p:cNvPr id="16390" name="Group 4"/>
            <p:cNvGrpSpPr>
              <a:grpSpLocks/>
            </p:cNvGrpSpPr>
            <p:nvPr/>
          </p:nvGrpSpPr>
          <p:grpSpPr bwMode="auto">
            <a:xfrm>
              <a:off x="3888" y="1672"/>
              <a:ext cx="1424" cy="2213"/>
              <a:chOff x="3888" y="1672"/>
              <a:chExt cx="1424" cy="2213"/>
            </a:xfrm>
          </p:grpSpPr>
          <p:sp>
            <p:nvSpPr>
              <p:cNvPr id="16394" name="Freeform 5"/>
              <p:cNvSpPr>
                <a:spLocks noChangeArrowheads="1"/>
              </p:cNvSpPr>
              <p:nvPr/>
            </p:nvSpPr>
            <p:spPr bwMode="auto">
              <a:xfrm>
                <a:off x="4342" y="1796"/>
                <a:ext cx="557" cy="482"/>
              </a:xfrm>
              <a:custGeom>
                <a:avLst/>
                <a:gdLst>
                  <a:gd name="T0" fmla="*/ 290 w 558"/>
                  <a:gd name="T1" fmla="*/ 27 h 967"/>
                  <a:gd name="T2" fmla="*/ 242 w 558"/>
                  <a:gd name="T3" fmla="*/ 15 h 967"/>
                  <a:gd name="T4" fmla="*/ 174 w 558"/>
                  <a:gd name="T5" fmla="*/ 6 h 967"/>
                  <a:gd name="T6" fmla="*/ 113 w 558"/>
                  <a:gd name="T7" fmla="*/ 0 h 967"/>
                  <a:gd name="T8" fmla="*/ 64 w 558"/>
                  <a:gd name="T9" fmla="*/ 1 h 967"/>
                  <a:gd name="T10" fmla="*/ 29 w 558"/>
                  <a:gd name="T11" fmla="*/ 8 h 967"/>
                  <a:gd name="T12" fmla="*/ 0 w 558"/>
                  <a:gd name="T13" fmla="*/ 29 h 967"/>
                  <a:gd name="T14" fmla="*/ 11 w 558"/>
                  <a:gd name="T15" fmla="*/ 53 h 967"/>
                  <a:gd name="T16" fmla="*/ 41 w 558"/>
                  <a:gd name="T17" fmla="*/ 76 h 967"/>
                  <a:gd name="T18" fmla="*/ 72 w 558"/>
                  <a:gd name="T19" fmla="*/ 94 h 967"/>
                  <a:gd name="T20" fmla="*/ 134 w 558"/>
                  <a:gd name="T21" fmla="*/ 113 h 967"/>
                  <a:gd name="T22" fmla="*/ 186 w 558"/>
                  <a:gd name="T23" fmla="*/ 120 h 967"/>
                  <a:gd name="T24" fmla="*/ 258 w 558"/>
                  <a:gd name="T25" fmla="*/ 120 h 967"/>
                  <a:gd name="T26" fmla="*/ 330 w 558"/>
                  <a:gd name="T27" fmla="*/ 115 h 967"/>
                  <a:gd name="T28" fmla="*/ 367 w 558"/>
                  <a:gd name="T29" fmla="*/ 102 h 967"/>
                  <a:gd name="T30" fmla="*/ 386 w 558"/>
                  <a:gd name="T31" fmla="*/ 85 h 967"/>
                  <a:gd name="T32" fmla="*/ 379 w 558"/>
                  <a:gd name="T33" fmla="*/ 64 h 967"/>
                  <a:gd name="T34" fmla="*/ 549 w 558"/>
                  <a:gd name="T35" fmla="*/ 66 h 967"/>
                  <a:gd name="T36" fmla="*/ 557 w 558"/>
                  <a:gd name="T37" fmla="*/ 57 h 967"/>
                  <a:gd name="T38" fmla="*/ 363 w 558"/>
                  <a:gd name="T39" fmla="*/ 53 h 967"/>
                  <a:gd name="T40" fmla="*/ 314 w 558"/>
                  <a:gd name="T41" fmla="*/ 31 h 967"/>
                  <a:gd name="T42" fmla="*/ 290 w 558"/>
                  <a:gd name="T43" fmla="*/ 27 h 9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8" h="967">
                    <a:moveTo>
                      <a:pt x="291" y="223"/>
                    </a:moveTo>
                    <a:lnTo>
                      <a:pt x="242" y="124"/>
                    </a:lnTo>
                    <a:lnTo>
                      <a:pt x="174" y="49"/>
                    </a:lnTo>
                    <a:lnTo>
                      <a:pt x="113" y="0"/>
                    </a:lnTo>
                    <a:lnTo>
                      <a:pt x="64" y="13"/>
                    </a:lnTo>
                    <a:lnTo>
                      <a:pt x="29" y="68"/>
                    </a:lnTo>
                    <a:lnTo>
                      <a:pt x="0" y="236"/>
                    </a:lnTo>
                    <a:lnTo>
                      <a:pt x="11" y="429"/>
                    </a:lnTo>
                    <a:lnTo>
                      <a:pt x="41" y="614"/>
                    </a:lnTo>
                    <a:lnTo>
                      <a:pt x="72" y="757"/>
                    </a:lnTo>
                    <a:lnTo>
                      <a:pt x="134" y="906"/>
                    </a:lnTo>
                    <a:lnTo>
                      <a:pt x="186" y="967"/>
                    </a:lnTo>
                    <a:lnTo>
                      <a:pt x="258" y="967"/>
                    </a:lnTo>
                    <a:lnTo>
                      <a:pt x="331" y="925"/>
                    </a:lnTo>
                    <a:lnTo>
                      <a:pt x="368" y="818"/>
                    </a:lnTo>
                    <a:lnTo>
                      <a:pt x="387" y="683"/>
                    </a:lnTo>
                    <a:lnTo>
                      <a:pt x="380" y="515"/>
                    </a:lnTo>
                    <a:lnTo>
                      <a:pt x="550" y="534"/>
                    </a:lnTo>
                    <a:lnTo>
                      <a:pt x="558" y="459"/>
                    </a:lnTo>
                    <a:lnTo>
                      <a:pt x="364" y="429"/>
                    </a:lnTo>
                    <a:lnTo>
                      <a:pt x="315" y="255"/>
                    </a:lnTo>
                    <a:lnTo>
                      <a:pt x="291" y="223"/>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5" name="Freeform 6"/>
              <p:cNvSpPr>
                <a:spLocks noChangeArrowheads="1"/>
              </p:cNvSpPr>
              <p:nvPr/>
            </p:nvSpPr>
            <p:spPr bwMode="auto">
              <a:xfrm>
                <a:off x="3888" y="1672"/>
                <a:ext cx="641" cy="774"/>
              </a:xfrm>
              <a:custGeom>
                <a:avLst/>
                <a:gdLst>
                  <a:gd name="T0" fmla="*/ 374 w 642"/>
                  <a:gd name="T1" fmla="*/ 4 h 1550"/>
                  <a:gd name="T2" fmla="*/ 455 w 642"/>
                  <a:gd name="T3" fmla="*/ 0 h 1550"/>
                  <a:gd name="T4" fmla="*/ 519 w 642"/>
                  <a:gd name="T5" fmla="*/ 1 h 1550"/>
                  <a:gd name="T6" fmla="*/ 568 w 642"/>
                  <a:gd name="T7" fmla="*/ 8 h 1550"/>
                  <a:gd name="T8" fmla="*/ 601 w 642"/>
                  <a:gd name="T9" fmla="*/ 19 h 1550"/>
                  <a:gd name="T10" fmla="*/ 589 w 642"/>
                  <a:gd name="T11" fmla="*/ 30 h 1550"/>
                  <a:gd name="T12" fmla="*/ 544 w 642"/>
                  <a:gd name="T13" fmla="*/ 30 h 1550"/>
                  <a:gd name="T14" fmla="*/ 556 w 642"/>
                  <a:gd name="T15" fmla="*/ 21 h 1550"/>
                  <a:gd name="T16" fmla="*/ 519 w 642"/>
                  <a:gd name="T17" fmla="*/ 12 h 1550"/>
                  <a:gd name="T18" fmla="*/ 484 w 642"/>
                  <a:gd name="T19" fmla="*/ 9 h 1550"/>
                  <a:gd name="T20" fmla="*/ 423 w 642"/>
                  <a:gd name="T21" fmla="*/ 12 h 1550"/>
                  <a:gd name="T22" fmla="*/ 447 w 642"/>
                  <a:gd name="T23" fmla="*/ 22 h 1550"/>
                  <a:gd name="T24" fmla="*/ 455 w 642"/>
                  <a:gd name="T25" fmla="*/ 30 h 1550"/>
                  <a:gd name="T26" fmla="*/ 447 w 642"/>
                  <a:gd name="T27" fmla="*/ 37 h 1550"/>
                  <a:gd name="T28" fmla="*/ 386 w 642"/>
                  <a:gd name="T29" fmla="*/ 40 h 1550"/>
                  <a:gd name="T30" fmla="*/ 322 w 642"/>
                  <a:gd name="T31" fmla="*/ 38 h 1550"/>
                  <a:gd name="T32" fmla="*/ 310 w 642"/>
                  <a:gd name="T33" fmla="*/ 32 h 1550"/>
                  <a:gd name="T34" fmla="*/ 242 w 642"/>
                  <a:gd name="T35" fmla="*/ 47 h 1550"/>
                  <a:gd name="T36" fmla="*/ 202 w 642"/>
                  <a:gd name="T37" fmla="*/ 63 h 1550"/>
                  <a:gd name="T38" fmla="*/ 146 w 642"/>
                  <a:gd name="T39" fmla="*/ 84 h 1550"/>
                  <a:gd name="T40" fmla="*/ 109 w 642"/>
                  <a:gd name="T41" fmla="*/ 103 h 1550"/>
                  <a:gd name="T42" fmla="*/ 93 w 642"/>
                  <a:gd name="T43" fmla="*/ 121 h 1550"/>
                  <a:gd name="T44" fmla="*/ 105 w 642"/>
                  <a:gd name="T45" fmla="*/ 130 h 1550"/>
                  <a:gd name="T46" fmla="*/ 170 w 642"/>
                  <a:gd name="T47" fmla="*/ 142 h 1550"/>
                  <a:gd name="T48" fmla="*/ 303 w 642"/>
                  <a:gd name="T49" fmla="*/ 152 h 1550"/>
                  <a:gd name="T50" fmla="*/ 374 w 642"/>
                  <a:gd name="T51" fmla="*/ 156 h 1550"/>
                  <a:gd name="T52" fmla="*/ 447 w 642"/>
                  <a:gd name="T53" fmla="*/ 159 h 1550"/>
                  <a:gd name="T54" fmla="*/ 556 w 642"/>
                  <a:gd name="T55" fmla="*/ 167 h 1550"/>
                  <a:gd name="T56" fmla="*/ 637 w 642"/>
                  <a:gd name="T57" fmla="*/ 173 h 1550"/>
                  <a:gd name="T58" fmla="*/ 641 w 642"/>
                  <a:gd name="T59" fmla="*/ 183 h 1550"/>
                  <a:gd name="T60" fmla="*/ 601 w 642"/>
                  <a:gd name="T61" fmla="*/ 191 h 1550"/>
                  <a:gd name="T62" fmla="*/ 552 w 642"/>
                  <a:gd name="T63" fmla="*/ 194 h 1550"/>
                  <a:gd name="T64" fmla="*/ 479 w 642"/>
                  <a:gd name="T65" fmla="*/ 187 h 1550"/>
                  <a:gd name="T66" fmla="*/ 310 w 642"/>
                  <a:gd name="T67" fmla="*/ 170 h 1550"/>
                  <a:gd name="T68" fmla="*/ 170 w 642"/>
                  <a:gd name="T69" fmla="*/ 158 h 1550"/>
                  <a:gd name="T70" fmla="*/ 72 w 642"/>
                  <a:gd name="T71" fmla="*/ 145 h 1550"/>
                  <a:gd name="T72" fmla="*/ 8 w 642"/>
                  <a:gd name="T73" fmla="*/ 133 h 1550"/>
                  <a:gd name="T74" fmla="*/ 0 w 642"/>
                  <a:gd name="T75" fmla="*/ 119 h 1550"/>
                  <a:gd name="T76" fmla="*/ 36 w 642"/>
                  <a:gd name="T77" fmla="*/ 101 h 1550"/>
                  <a:gd name="T78" fmla="*/ 109 w 642"/>
                  <a:gd name="T79" fmla="*/ 73 h 1550"/>
                  <a:gd name="T80" fmla="*/ 177 w 642"/>
                  <a:gd name="T81" fmla="*/ 50 h 1550"/>
                  <a:gd name="T82" fmla="*/ 263 w 642"/>
                  <a:gd name="T83" fmla="*/ 25 h 1550"/>
                  <a:gd name="T84" fmla="*/ 327 w 642"/>
                  <a:gd name="T85" fmla="*/ 11 h 1550"/>
                  <a:gd name="T86" fmla="*/ 407 w 642"/>
                  <a:gd name="T87" fmla="*/ 4 h 1550"/>
                  <a:gd name="T88" fmla="*/ 374 w 642"/>
                  <a:gd name="T89" fmla="*/ 4 h 15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42" h="1550">
                    <a:moveTo>
                      <a:pt x="375" y="36"/>
                    </a:moveTo>
                    <a:lnTo>
                      <a:pt x="456" y="0"/>
                    </a:lnTo>
                    <a:lnTo>
                      <a:pt x="520" y="6"/>
                    </a:lnTo>
                    <a:lnTo>
                      <a:pt x="569" y="61"/>
                    </a:lnTo>
                    <a:lnTo>
                      <a:pt x="602" y="149"/>
                    </a:lnTo>
                    <a:lnTo>
                      <a:pt x="590" y="240"/>
                    </a:lnTo>
                    <a:lnTo>
                      <a:pt x="545" y="240"/>
                    </a:lnTo>
                    <a:lnTo>
                      <a:pt x="557" y="166"/>
                    </a:lnTo>
                    <a:lnTo>
                      <a:pt x="520" y="99"/>
                    </a:lnTo>
                    <a:lnTo>
                      <a:pt x="485" y="74"/>
                    </a:lnTo>
                    <a:lnTo>
                      <a:pt x="424" y="99"/>
                    </a:lnTo>
                    <a:lnTo>
                      <a:pt x="448" y="173"/>
                    </a:lnTo>
                    <a:lnTo>
                      <a:pt x="456" y="240"/>
                    </a:lnTo>
                    <a:lnTo>
                      <a:pt x="448" y="297"/>
                    </a:lnTo>
                    <a:lnTo>
                      <a:pt x="387" y="322"/>
                    </a:lnTo>
                    <a:lnTo>
                      <a:pt x="323" y="303"/>
                    </a:lnTo>
                    <a:lnTo>
                      <a:pt x="310" y="259"/>
                    </a:lnTo>
                    <a:lnTo>
                      <a:pt x="242" y="377"/>
                    </a:lnTo>
                    <a:lnTo>
                      <a:pt x="202" y="507"/>
                    </a:lnTo>
                    <a:lnTo>
                      <a:pt x="146" y="675"/>
                    </a:lnTo>
                    <a:lnTo>
                      <a:pt x="109" y="824"/>
                    </a:lnTo>
                    <a:lnTo>
                      <a:pt x="93" y="967"/>
                    </a:lnTo>
                    <a:lnTo>
                      <a:pt x="105" y="1041"/>
                    </a:lnTo>
                    <a:lnTo>
                      <a:pt x="170" y="1135"/>
                    </a:lnTo>
                    <a:lnTo>
                      <a:pt x="303" y="1215"/>
                    </a:lnTo>
                    <a:lnTo>
                      <a:pt x="375" y="1251"/>
                    </a:lnTo>
                    <a:lnTo>
                      <a:pt x="448" y="1270"/>
                    </a:lnTo>
                    <a:lnTo>
                      <a:pt x="557" y="1339"/>
                    </a:lnTo>
                    <a:lnTo>
                      <a:pt x="638" y="1382"/>
                    </a:lnTo>
                    <a:lnTo>
                      <a:pt x="642" y="1468"/>
                    </a:lnTo>
                    <a:lnTo>
                      <a:pt x="602" y="1531"/>
                    </a:lnTo>
                    <a:lnTo>
                      <a:pt x="553" y="1550"/>
                    </a:lnTo>
                    <a:lnTo>
                      <a:pt x="480" y="1493"/>
                    </a:lnTo>
                    <a:lnTo>
                      <a:pt x="310" y="1358"/>
                    </a:lnTo>
                    <a:lnTo>
                      <a:pt x="170" y="1264"/>
                    </a:lnTo>
                    <a:lnTo>
                      <a:pt x="72" y="1159"/>
                    </a:lnTo>
                    <a:lnTo>
                      <a:pt x="8" y="1066"/>
                    </a:lnTo>
                    <a:lnTo>
                      <a:pt x="0" y="953"/>
                    </a:lnTo>
                    <a:lnTo>
                      <a:pt x="36" y="805"/>
                    </a:lnTo>
                    <a:lnTo>
                      <a:pt x="109" y="582"/>
                    </a:lnTo>
                    <a:lnTo>
                      <a:pt x="177" y="397"/>
                    </a:lnTo>
                    <a:lnTo>
                      <a:pt x="263" y="204"/>
                    </a:lnTo>
                    <a:lnTo>
                      <a:pt x="328" y="91"/>
                    </a:lnTo>
                    <a:lnTo>
                      <a:pt x="408" y="36"/>
                    </a:lnTo>
                    <a:lnTo>
                      <a:pt x="375" y="36"/>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6" name="Freeform 7"/>
              <p:cNvSpPr>
                <a:spLocks noChangeArrowheads="1"/>
              </p:cNvSpPr>
              <p:nvPr/>
            </p:nvSpPr>
            <p:spPr bwMode="auto">
              <a:xfrm>
                <a:off x="4494" y="2315"/>
                <a:ext cx="334" cy="726"/>
              </a:xfrm>
              <a:custGeom>
                <a:avLst/>
                <a:gdLst>
                  <a:gd name="T0" fmla="*/ 21 w 335"/>
                  <a:gd name="T1" fmla="*/ 14 h 1455"/>
                  <a:gd name="T2" fmla="*/ 33 w 335"/>
                  <a:gd name="T3" fmla="*/ 4 h 1455"/>
                  <a:gd name="T4" fmla="*/ 85 w 335"/>
                  <a:gd name="T5" fmla="*/ 0 h 1455"/>
                  <a:gd name="T6" fmla="*/ 133 w 335"/>
                  <a:gd name="T7" fmla="*/ 0 h 1455"/>
                  <a:gd name="T8" fmla="*/ 193 w 335"/>
                  <a:gd name="T9" fmla="*/ 7 h 1455"/>
                  <a:gd name="T10" fmla="*/ 250 w 335"/>
                  <a:gd name="T11" fmla="*/ 23 h 1455"/>
                  <a:gd name="T12" fmla="*/ 291 w 335"/>
                  <a:gd name="T13" fmla="*/ 40 h 1455"/>
                  <a:gd name="T14" fmla="*/ 310 w 335"/>
                  <a:gd name="T15" fmla="*/ 63 h 1455"/>
                  <a:gd name="T16" fmla="*/ 327 w 335"/>
                  <a:gd name="T17" fmla="*/ 90 h 1455"/>
                  <a:gd name="T18" fmla="*/ 334 w 335"/>
                  <a:gd name="T19" fmla="*/ 116 h 1455"/>
                  <a:gd name="T20" fmla="*/ 334 w 335"/>
                  <a:gd name="T21" fmla="*/ 150 h 1455"/>
                  <a:gd name="T22" fmla="*/ 310 w 335"/>
                  <a:gd name="T23" fmla="*/ 171 h 1455"/>
                  <a:gd name="T24" fmla="*/ 266 w 335"/>
                  <a:gd name="T25" fmla="*/ 179 h 1455"/>
                  <a:gd name="T26" fmla="*/ 189 w 335"/>
                  <a:gd name="T27" fmla="*/ 181 h 1455"/>
                  <a:gd name="T28" fmla="*/ 110 w 335"/>
                  <a:gd name="T29" fmla="*/ 181 h 1455"/>
                  <a:gd name="T30" fmla="*/ 68 w 335"/>
                  <a:gd name="T31" fmla="*/ 171 h 1455"/>
                  <a:gd name="T32" fmla="*/ 45 w 335"/>
                  <a:gd name="T33" fmla="*/ 155 h 1455"/>
                  <a:gd name="T34" fmla="*/ 24 w 335"/>
                  <a:gd name="T35" fmla="*/ 139 h 1455"/>
                  <a:gd name="T36" fmla="*/ 8 w 335"/>
                  <a:gd name="T37" fmla="*/ 109 h 1455"/>
                  <a:gd name="T38" fmla="*/ 0 w 335"/>
                  <a:gd name="T39" fmla="*/ 76 h 1455"/>
                  <a:gd name="T40" fmla="*/ 0 w 335"/>
                  <a:gd name="T41" fmla="*/ 37 h 1455"/>
                  <a:gd name="T42" fmla="*/ 21 w 335"/>
                  <a:gd name="T43" fmla="*/ 21 h 1455"/>
                  <a:gd name="T44" fmla="*/ 21 w 335"/>
                  <a:gd name="T45" fmla="*/ 14 h 14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35" h="1455">
                    <a:moveTo>
                      <a:pt x="21" y="113"/>
                    </a:moveTo>
                    <a:lnTo>
                      <a:pt x="33" y="38"/>
                    </a:lnTo>
                    <a:lnTo>
                      <a:pt x="85" y="0"/>
                    </a:lnTo>
                    <a:lnTo>
                      <a:pt x="133" y="0"/>
                    </a:lnTo>
                    <a:lnTo>
                      <a:pt x="194" y="56"/>
                    </a:lnTo>
                    <a:lnTo>
                      <a:pt x="251" y="187"/>
                    </a:lnTo>
                    <a:lnTo>
                      <a:pt x="292" y="322"/>
                    </a:lnTo>
                    <a:lnTo>
                      <a:pt x="311" y="507"/>
                    </a:lnTo>
                    <a:lnTo>
                      <a:pt x="328" y="725"/>
                    </a:lnTo>
                    <a:lnTo>
                      <a:pt x="335" y="935"/>
                    </a:lnTo>
                    <a:lnTo>
                      <a:pt x="335" y="1207"/>
                    </a:lnTo>
                    <a:lnTo>
                      <a:pt x="311" y="1375"/>
                    </a:lnTo>
                    <a:lnTo>
                      <a:pt x="267" y="1436"/>
                    </a:lnTo>
                    <a:lnTo>
                      <a:pt x="190" y="1455"/>
                    </a:lnTo>
                    <a:lnTo>
                      <a:pt x="110" y="1450"/>
                    </a:lnTo>
                    <a:lnTo>
                      <a:pt x="68" y="1375"/>
                    </a:lnTo>
                    <a:lnTo>
                      <a:pt x="45" y="1246"/>
                    </a:lnTo>
                    <a:lnTo>
                      <a:pt x="24" y="1116"/>
                    </a:lnTo>
                    <a:lnTo>
                      <a:pt x="8" y="879"/>
                    </a:lnTo>
                    <a:lnTo>
                      <a:pt x="0" y="614"/>
                    </a:lnTo>
                    <a:lnTo>
                      <a:pt x="0" y="303"/>
                    </a:lnTo>
                    <a:lnTo>
                      <a:pt x="21" y="168"/>
                    </a:lnTo>
                    <a:lnTo>
                      <a:pt x="21" y="113"/>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7" name="Freeform 8"/>
              <p:cNvSpPr>
                <a:spLocks noChangeArrowheads="1"/>
              </p:cNvSpPr>
              <p:nvPr/>
            </p:nvSpPr>
            <p:spPr bwMode="auto">
              <a:xfrm>
                <a:off x="4649" y="2335"/>
                <a:ext cx="511" cy="557"/>
              </a:xfrm>
              <a:custGeom>
                <a:avLst/>
                <a:gdLst>
                  <a:gd name="T0" fmla="*/ 28 w 512"/>
                  <a:gd name="T1" fmla="*/ 0 h 1118"/>
                  <a:gd name="T2" fmla="*/ 133 w 512"/>
                  <a:gd name="T3" fmla="*/ 2 h 1118"/>
                  <a:gd name="T4" fmla="*/ 241 w 512"/>
                  <a:gd name="T5" fmla="*/ 6 h 1118"/>
                  <a:gd name="T6" fmla="*/ 354 w 512"/>
                  <a:gd name="T7" fmla="*/ 18 h 1118"/>
                  <a:gd name="T8" fmla="*/ 435 w 512"/>
                  <a:gd name="T9" fmla="*/ 27 h 1118"/>
                  <a:gd name="T10" fmla="*/ 487 w 512"/>
                  <a:gd name="T11" fmla="*/ 41 h 1118"/>
                  <a:gd name="T12" fmla="*/ 511 w 512"/>
                  <a:gd name="T13" fmla="*/ 48 h 1118"/>
                  <a:gd name="T14" fmla="*/ 463 w 512"/>
                  <a:gd name="T15" fmla="*/ 71 h 1118"/>
                  <a:gd name="T16" fmla="*/ 386 w 512"/>
                  <a:gd name="T17" fmla="*/ 85 h 1118"/>
                  <a:gd name="T18" fmla="*/ 293 w 512"/>
                  <a:gd name="T19" fmla="*/ 95 h 1118"/>
                  <a:gd name="T20" fmla="*/ 245 w 512"/>
                  <a:gd name="T21" fmla="*/ 101 h 1118"/>
                  <a:gd name="T22" fmla="*/ 161 w 512"/>
                  <a:gd name="T23" fmla="*/ 104 h 1118"/>
                  <a:gd name="T24" fmla="*/ 157 w 512"/>
                  <a:gd name="T25" fmla="*/ 110 h 1118"/>
                  <a:gd name="T26" fmla="*/ 222 w 512"/>
                  <a:gd name="T27" fmla="*/ 116 h 1118"/>
                  <a:gd name="T28" fmla="*/ 314 w 512"/>
                  <a:gd name="T29" fmla="*/ 121 h 1118"/>
                  <a:gd name="T30" fmla="*/ 402 w 512"/>
                  <a:gd name="T31" fmla="*/ 130 h 1118"/>
                  <a:gd name="T32" fmla="*/ 366 w 512"/>
                  <a:gd name="T33" fmla="*/ 137 h 1118"/>
                  <a:gd name="T34" fmla="*/ 330 w 512"/>
                  <a:gd name="T35" fmla="*/ 139 h 1118"/>
                  <a:gd name="T36" fmla="*/ 277 w 512"/>
                  <a:gd name="T37" fmla="*/ 129 h 1118"/>
                  <a:gd name="T38" fmla="*/ 198 w 512"/>
                  <a:gd name="T39" fmla="*/ 123 h 1118"/>
                  <a:gd name="T40" fmla="*/ 133 w 512"/>
                  <a:gd name="T41" fmla="*/ 118 h 1118"/>
                  <a:gd name="T42" fmla="*/ 133 w 512"/>
                  <a:gd name="T43" fmla="*/ 109 h 1118"/>
                  <a:gd name="T44" fmla="*/ 145 w 512"/>
                  <a:gd name="T45" fmla="*/ 99 h 1118"/>
                  <a:gd name="T46" fmla="*/ 185 w 512"/>
                  <a:gd name="T47" fmla="*/ 95 h 1118"/>
                  <a:gd name="T48" fmla="*/ 314 w 512"/>
                  <a:gd name="T49" fmla="*/ 85 h 1118"/>
                  <a:gd name="T50" fmla="*/ 386 w 512"/>
                  <a:gd name="T51" fmla="*/ 69 h 1118"/>
                  <a:gd name="T52" fmla="*/ 438 w 512"/>
                  <a:gd name="T53" fmla="*/ 53 h 1118"/>
                  <a:gd name="T54" fmla="*/ 426 w 512"/>
                  <a:gd name="T55" fmla="*/ 45 h 1118"/>
                  <a:gd name="T56" fmla="*/ 386 w 512"/>
                  <a:gd name="T57" fmla="*/ 36 h 1118"/>
                  <a:gd name="T58" fmla="*/ 289 w 512"/>
                  <a:gd name="T59" fmla="*/ 23 h 1118"/>
                  <a:gd name="T60" fmla="*/ 173 w 512"/>
                  <a:gd name="T61" fmla="*/ 18 h 1118"/>
                  <a:gd name="T62" fmla="*/ 96 w 512"/>
                  <a:gd name="T63" fmla="*/ 17 h 1118"/>
                  <a:gd name="T64" fmla="*/ 28 w 512"/>
                  <a:gd name="T65" fmla="*/ 17 h 1118"/>
                  <a:gd name="T66" fmla="*/ 0 w 512"/>
                  <a:gd name="T67" fmla="*/ 9 h 1118"/>
                  <a:gd name="T68" fmla="*/ 28 w 512"/>
                  <a:gd name="T69" fmla="*/ 0 h 1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12" h="1118">
                    <a:moveTo>
                      <a:pt x="28" y="0"/>
                    </a:moveTo>
                    <a:lnTo>
                      <a:pt x="133" y="19"/>
                    </a:lnTo>
                    <a:lnTo>
                      <a:pt x="241" y="50"/>
                    </a:lnTo>
                    <a:lnTo>
                      <a:pt x="355" y="149"/>
                    </a:lnTo>
                    <a:lnTo>
                      <a:pt x="436" y="223"/>
                    </a:lnTo>
                    <a:lnTo>
                      <a:pt x="488" y="330"/>
                    </a:lnTo>
                    <a:lnTo>
                      <a:pt x="512" y="391"/>
                    </a:lnTo>
                    <a:lnTo>
                      <a:pt x="464" y="572"/>
                    </a:lnTo>
                    <a:lnTo>
                      <a:pt x="387" y="683"/>
                    </a:lnTo>
                    <a:lnTo>
                      <a:pt x="294" y="763"/>
                    </a:lnTo>
                    <a:lnTo>
                      <a:pt x="245" y="813"/>
                    </a:lnTo>
                    <a:lnTo>
                      <a:pt x="161" y="837"/>
                    </a:lnTo>
                    <a:lnTo>
                      <a:pt x="157" y="887"/>
                    </a:lnTo>
                    <a:lnTo>
                      <a:pt x="222" y="931"/>
                    </a:lnTo>
                    <a:lnTo>
                      <a:pt x="315" y="969"/>
                    </a:lnTo>
                    <a:lnTo>
                      <a:pt x="403" y="1043"/>
                    </a:lnTo>
                    <a:lnTo>
                      <a:pt x="367" y="1099"/>
                    </a:lnTo>
                    <a:lnTo>
                      <a:pt x="331" y="1118"/>
                    </a:lnTo>
                    <a:lnTo>
                      <a:pt x="278" y="1036"/>
                    </a:lnTo>
                    <a:lnTo>
                      <a:pt x="198" y="986"/>
                    </a:lnTo>
                    <a:lnTo>
                      <a:pt x="133" y="950"/>
                    </a:lnTo>
                    <a:lnTo>
                      <a:pt x="133" y="876"/>
                    </a:lnTo>
                    <a:lnTo>
                      <a:pt x="145" y="795"/>
                    </a:lnTo>
                    <a:lnTo>
                      <a:pt x="185" y="763"/>
                    </a:lnTo>
                    <a:lnTo>
                      <a:pt x="315" y="683"/>
                    </a:lnTo>
                    <a:lnTo>
                      <a:pt x="387" y="559"/>
                    </a:lnTo>
                    <a:lnTo>
                      <a:pt x="439" y="429"/>
                    </a:lnTo>
                    <a:lnTo>
                      <a:pt x="427" y="366"/>
                    </a:lnTo>
                    <a:lnTo>
                      <a:pt x="387" y="292"/>
                    </a:lnTo>
                    <a:lnTo>
                      <a:pt x="290" y="187"/>
                    </a:lnTo>
                    <a:lnTo>
                      <a:pt x="173" y="149"/>
                    </a:lnTo>
                    <a:lnTo>
                      <a:pt x="96" y="143"/>
                    </a:lnTo>
                    <a:lnTo>
                      <a:pt x="28" y="143"/>
                    </a:lnTo>
                    <a:lnTo>
                      <a:pt x="0" y="75"/>
                    </a:lnTo>
                    <a:lnTo>
                      <a:pt x="28" y="0"/>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8" name="Freeform 9"/>
              <p:cNvSpPr>
                <a:spLocks noChangeArrowheads="1"/>
              </p:cNvSpPr>
              <p:nvPr/>
            </p:nvSpPr>
            <p:spPr bwMode="auto">
              <a:xfrm>
                <a:off x="4689" y="2968"/>
                <a:ext cx="623" cy="902"/>
              </a:xfrm>
              <a:custGeom>
                <a:avLst/>
                <a:gdLst>
                  <a:gd name="T0" fmla="*/ 72 w 624"/>
                  <a:gd name="T1" fmla="*/ 0 h 1805"/>
                  <a:gd name="T2" fmla="*/ 16 w 624"/>
                  <a:gd name="T3" fmla="*/ 0 h 1805"/>
                  <a:gd name="T4" fmla="*/ 0 w 624"/>
                  <a:gd name="T5" fmla="*/ 16 h 1805"/>
                  <a:gd name="T6" fmla="*/ 40 w 624"/>
                  <a:gd name="T7" fmla="*/ 26 h 1805"/>
                  <a:gd name="T8" fmla="*/ 170 w 624"/>
                  <a:gd name="T9" fmla="*/ 48 h 1805"/>
                  <a:gd name="T10" fmla="*/ 283 w 624"/>
                  <a:gd name="T11" fmla="*/ 77 h 1805"/>
                  <a:gd name="T12" fmla="*/ 355 w 624"/>
                  <a:gd name="T13" fmla="*/ 106 h 1805"/>
                  <a:gd name="T14" fmla="*/ 366 w 624"/>
                  <a:gd name="T15" fmla="*/ 126 h 1805"/>
                  <a:gd name="T16" fmla="*/ 363 w 624"/>
                  <a:gd name="T17" fmla="*/ 140 h 1805"/>
                  <a:gd name="T18" fmla="*/ 331 w 624"/>
                  <a:gd name="T19" fmla="*/ 171 h 1805"/>
                  <a:gd name="T20" fmla="*/ 291 w 624"/>
                  <a:gd name="T21" fmla="*/ 197 h 1805"/>
                  <a:gd name="T22" fmla="*/ 255 w 624"/>
                  <a:gd name="T23" fmla="*/ 212 h 1805"/>
                  <a:gd name="T24" fmla="*/ 247 w 624"/>
                  <a:gd name="T25" fmla="*/ 221 h 1805"/>
                  <a:gd name="T26" fmla="*/ 283 w 624"/>
                  <a:gd name="T27" fmla="*/ 221 h 1805"/>
                  <a:gd name="T28" fmla="*/ 338 w 624"/>
                  <a:gd name="T29" fmla="*/ 218 h 1805"/>
                  <a:gd name="T30" fmla="*/ 355 w 624"/>
                  <a:gd name="T31" fmla="*/ 219 h 1805"/>
                  <a:gd name="T32" fmla="*/ 473 w 624"/>
                  <a:gd name="T33" fmla="*/ 220 h 1805"/>
                  <a:gd name="T34" fmla="*/ 562 w 624"/>
                  <a:gd name="T35" fmla="*/ 226 h 1805"/>
                  <a:gd name="T36" fmla="*/ 593 w 624"/>
                  <a:gd name="T37" fmla="*/ 223 h 1805"/>
                  <a:gd name="T38" fmla="*/ 623 w 624"/>
                  <a:gd name="T39" fmla="*/ 211 h 1805"/>
                  <a:gd name="T40" fmla="*/ 593 w 624"/>
                  <a:gd name="T41" fmla="*/ 205 h 1805"/>
                  <a:gd name="T42" fmla="*/ 460 w 624"/>
                  <a:gd name="T43" fmla="*/ 204 h 1805"/>
                  <a:gd name="T44" fmla="*/ 366 w 624"/>
                  <a:gd name="T45" fmla="*/ 206 h 1805"/>
                  <a:gd name="T46" fmla="*/ 319 w 624"/>
                  <a:gd name="T47" fmla="*/ 211 h 1805"/>
                  <a:gd name="T48" fmla="*/ 326 w 624"/>
                  <a:gd name="T49" fmla="*/ 200 h 1805"/>
                  <a:gd name="T50" fmla="*/ 375 w 624"/>
                  <a:gd name="T51" fmla="*/ 184 h 1805"/>
                  <a:gd name="T52" fmla="*/ 415 w 624"/>
                  <a:gd name="T53" fmla="*/ 158 h 1805"/>
                  <a:gd name="T54" fmla="*/ 448 w 624"/>
                  <a:gd name="T55" fmla="*/ 136 h 1805"/>
                  <a:gd name="T56" fmla="*/ 424 w 624"/>
                  <a:gd name="T57" fmla="*/ 112 h 1805"/>
                  <a:gd name="T58" fmla="*/ 387 w 624"/>
                  <a:gd name="T59" fmla="*/ 85 h 1805"/>
                  <a:gd name="T60" fmla="*/ 314 w 624"/>
                  <a:gd name="T61" fmla="*/ 55 h 1805"/>
                  <a:gd name="T62" fmla="*/ 210 w 624"/>
                  <a:gd name="T63" fmla="*/ 27 h 1805"/>
                  <a:gd name="T64" fmla="*/ 121 w 624"/>
                  <a:gd name="T65" fmla="*/ 7 h 1805"/>
                  <a:gd name="T66" fmla="*/ 72 w 624"/>
                  <a:gd name="T67" fmla="*/ 0 h 18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4" h="1805">
                    <a:moveTo>
                      <a:pt x="72" y="0"/>
                    </a:moveTo>
                    <a:lnTo>
                      <a:pt x="16" y="0"/>
                    </a:lnTo>
                    <a:lnTo>
                      <a:pt x="0" y="129"/>
                    </a:lnTo>
                    <a:lnTo>
                      <a:pt x="40" y="205"/>
                    </a:lnTo>
                    <a:lnTo>
                      <a:pt x="170" y="385"/>
                    </a:lnTo>
                    <a:lnTo>
                      <a:pt x="283" y="614"/>
                    </a:lnTo>
                    <a:lnTo>
                      <a:pt x="356" y="850"/>
                    </a:lnTo>
                    <a:lnTo>
                      <a:pt x="367" y="1005"/>
                    </a:lnTo>
                    <a:lnTo>
                      <a:pt x="364" y="1117"/>
                    </a:lnTo>
                    <a:lnTo>
                      <a:pt x="332" y="1371"/>
                    </a:lnTo>
                    <a:lnTo>
                      <a:pt x="291" y="1577"/>
                    </a:lnTo>
                    <a:lnTo>
                      <a:pt x="255" y="1695"/>
                    </a:lnTo>
                    <a:lnTo>
                      <a:pt x="247" y="1769"/>
                    </a:lnTo>
                    <a:lnTo>
                      <a:pt x="283" y="1769"/>
                    </a:lnTo>
                    <a:lnTo>
                      <a:pt x="339" y="1744"/>
                    </a:lnTo>
                    <a:lnTo>
                      <a:pt x="356" y="1750"/>
                    </a:lnTo>
                    <a:lnTo>
                      <a:pt x="474" y="1762"/>
                    </a:lnTo>
                    <a:lnTo>
                      <a:pt x="563" y="1805"/>
                    </a:lnTo>
                    <a:lnTo>
                      <a:pt x="594" y="1781"/>
                    </a:lnTo>
                    <a:lnTo>
                      <a:pt x="624" y="1687"/>
                    </a:lnTo>
                    <a:lnTo>
                      <a:pt x="594" y="1638"/>
                    </a:lnTo>
                    <a:lnTo>
                      <a:pt x="461" y="1632"/>
                    </a:lnTo>
                    <a:lnTo>
                      <a:pt x="367" y="1651"/>
                    </a:lnTo>
                    <a:lnTo>
                      <a:pt x="320" y="1687"/>
                    </a:lnTo>
                    <a:lnTo>
                      <a:pt x="327" y="1601"/>
                    </a:lnTo>
                    <a:lnTo>
                      <a:pt x="376" y="1470"/>
                    </a:lnTo>
                    <a:lnTo>
                      <a:pt x="416" y="1266"/>
                    </a:lnTo>
                    <a:lnTo>
                      <a:pt x="449" y="1092"/>
                    </a:lnTo>
                    <a:lnTo>
                      <a:pt x="425" y="894"/>
                    </a:lnTo>
                    <a:lnTo>
                      <a:pt x="388" y="682"/>
                    </a:lnTo>
                    <a:lnTo>
                      <a:pt x="315" y="440"/>
                    </a:lnTo>
                    <a:lnTo>
                      <a:pt x="210" y="217"/>
                    </a:lnTo>
                    <a:lnTo>
                      <a:pt x="121" y="55"/>
                    </a:lnTo>
                    <a:lnTo>
                      <a:pt x="72" y="0"/>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9" name="Freeform 10"/>
              <p:cNvSpPr>
                <a:spLocks noChangeArrowheads="1"/>
              </p:cNvSpPr>
              <p:nvPr/>
            </p:nvSpPr>
            <p:spPr bwMode="auto">
              <a:xfrm>
                <a:off x="4297" y="2966"/>
                <a:ext cx="419" cy="919"/>
              </a:xfrm>
              <a:custGeom>
                <a:avLst/>
                <a:gdLst>
                  <a:gd name="T0" fmla="*/ 290 w 420"/>
                  <a:gd name="T1" fmla="*/ 0 h 1840"/>
                  <a:gd name="T2" fmla="*/ 237 w 420"/>
                  <a:gd name="T3" fmla="*/ 22 h 1840"/>
                  <a:gd name="T4" fmla="*/ 202 w 420"/>
                  <a:gd name="T5" fmla="*/ 53 h 1840"/>
                  <a:gd name="T6" fmla="*/ 158 w 420"/>
                  <a:gd name="T7" fmla="*/ 88 h 1840"/>
                  <a:gd name="T8" fmla="*/ 117 w 420"/>
                  <a:gd name="T9" fmla="*/ 124 h 1840"/>
                  <a:gd name="T10" fmla="*/ 117 w 420"/>
                  <a:gd name="T11" fmla="*/ 137 h 1840"/>
                  <a:gd name="T12" fmla="*/ 158 w 420"/>
                  <a:gd name="T13" fmla="*/ 160 h 1840"/>
                  <a:gd name="T14" fmla="*/ 213 w 420"/>
                  <a:gd name="T15" fmla="*/ 173 h 1840"/>
                  <a:gd name="T16" fmla="*/ 265 w 420"/>
                  <a:gd name="T17" fmla="*/ 188 h 1840"/>
                  <a:gd name="T18" fmla="*/ 302 w 420"/>
                  <a:gd name="T19" fmla="*/ 200 h 1840"/>
                  <a:gd name="T20" fmla="*/ 286 w 420"/>
                  <a:gd name="T21" fmla="*/ 205 h 1840"/>
                  <a:gd name="T22" fmla="*/ 194 w 420"/>
                  <a:gd name="T23" fmla="*/ 208 h 1840"/>
                  <a:gd name="T24" fmla="*/ 44 w 420"/>
                  <a:gd name="T25" fmla="*/ 212 h 1840"/>
                  <a:gd name="T26" fmla="*/ 0 w 420"/>
                  <a:gd name="T27" fmla="*/ 219 h 1840"/>
                  <a:gd name="T28" fmla="*/ 37 w 420"/>
                  <a:gd name="T29" fmla="*/ 225 h 1840"/>
                  <a:gd name="T30" fmla="*/ 121 w 420"/>
                  <a:gd name="T31" fmla="*/ 230 h 1840"/>
                  <a:gd name="T32" fmla="*/ 218 w 420"/>
                  <a:gd name="T33" fmla="*/ 221 h 1840"/>
                  <a:gd name="T34" fmla="*/ 290 w 420"/>
                  <a:gd name="T35" fmla="*/ 214 h 1840"/>
                  <a:gd name="T36" fmla="*/ 383 w 420"/>
                  <a:gd name="T37" fmla="*/ 212 h 1840"/>
                  <a:gd name="T38" fmla="*/ 419 w 420"/>
                  <a:gd name="T39" fmla="*/ 210 h 1840"/>
                  <a:gd name="T40" fmla="*/ 407 w 420"/>
                  <a:gd name="T41" fmla="*/ 202 h 1840"/>
                  <a:gd name="T42" fmla="*/ 302 w 420"/>
                  <a:gd name="T43" fmla="*/ 182 h 1840"/>
                  <a:gd name="T44" fmla="*/ 241 w 420"/>
                  <a:gd name="T45" fmla="*/ 161 h 1840"/>
                  <a:gd name="T46" fmla="*/ 189 w 420"/>
                  <a:gd name="T47" fmla="*/ 147 h 1840"/>
                  <a:gd name="T48" fmla="*/ 182 w 420"/>
                  <a:gd name="T49" fmla="*/ 133 h 1840"/>
                  <a:gd name="T50" fmla="*/ 207 w 420"/>
                  <a:gd name="T51" fmla="*/ 110 h 1840"/>
                  <a:gd name="T52" fmla="*/ 262 w 420"/>
                  <a:gd name="T53" fmla="*/ 86 h 1840"/>
                  <a:gd name="T54" fmla="*/ 323 w 420"/>
                  <a:gd name="T55" fmla="*/ 45 h 1840"/>
                  <a:gd name="T56" fmla="*/ 375 w 420"/>
                  <a:gd name="T57" fmla="*/ 21 h 1840"/>
                  <a:gd name="T58" fmla="*/ 370 w 420"/>
                  <a:gd name="T59" fmla="*/ 7 h 1840"/>
                  <a:gd name="T60" fmla="*/ 323 w 420"/>
                  <a:gd name="T61" fmla="*/ 0 h 1840"/>
                  <a:gd name="T62" fmla="*/ 290 w 420"/>
                  <a:gd name="T63" fmla="*/ 0 h 18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0" h="1840">
                    <a:moveTo>
                      <a:pt x="291" y="0"/>
                    </a:moveTo>
                    <a:lnTo>
                      <a:pt x="238" y="173"/>
                    </a:lnTo>
                    <a:lnTo>
                      <a:pt x="202" y="427"/>
                    </a:lnTo>
                    <a:lnTo>
                      <a:pt x="158" y="707"/>
                    </a:lnTo>
                    <a:lnTo>
                      <a:pt x="117" y="991"/>
                    </a:lnTo>
                    <a:lnTo>
                      <a:pt x="117" y="1096"/>
                    </a:lnTo>
                    <a:lnTo>
                      <a:pt x="158" y="1283"/>
                    </a:lnTo>
                    <a:lnTo>
                      <a:pt x="214" y="1382"/>
                    </a:lnTo>
                    <a:lnTo>
                      <a:pt x="266" y="1506"/>
                    </a:lnTo>
                    <a:lnTo>
                      <a:pt x="303" y="1598"/>
                    </a:lnTo>
                    <a:lnTo>
                      <a:pt x="287" y="1642"/>
                    </a:lnTo>
                    <a:lnTo>
                      <a:pt x="194" y="1661"/>
                    </a:lnTo>
                    <a:lnTo>
                      <a:pt x="44" y="1697"/>
                    </a:lnTo>
                    <a:lnTo>
                      <a:pt x="0" y="1754"/>
                    </a:lnTo>
                    <a:lnTo>
                      <a:pt x="37" y="1804"/>
                    </a:lnTo>
                    <a:lnTo>
                      <a:pt x="121" y="1840"/>
                    </a:lnTo>
                    <a:lnTo>
                      <a:pt x="219" y="1766"/>
                    </a:lnTo>
                    <a:lnTo>
                      <a:pt x="291" y="1716"/>
                    </a:lnTo>
                    <a:lnTo>
                      <a:pt x="384" y="1697"/>
                    </a:lnTo>
                    <a:lnTo>
                      <a:pt x="420" y="1680"/>
                    </a:lnTo>
                    <a:lnTo>
                      <a:pt x="408" y="1617"/>
                    </a:lnTo>
                    <a:lnTo>
                      <a:pt x="303" y="1457"/>
                    </a:lnTo>
                    <a:lnTo>
                      <a:pt x="242" y="1289"/>
                    </a:lnTo>
                    <a:lnTo>
                      <a:pt x="189" y="1176"/>
                    </a:lnTo>
                    <a:lnTo>
                      <a:pt x="182" y="1066"/>
                    </a:lnTo>
                    <a:lnTo>
                      <a:pt x="207" y="881"/>
                    </a:lnTo>
                    <a:lnTo>
                      <a:pt x="263" y="688"/>
                    </a:lnTo>
                    <a:lnTo>
                      <a:pt x="324" y="360"/>
                    </a:lnTo>
                    <a:lnTo>
                      <a:pt x="376" y="168"/>
                    </a:lnTo>
                    <a:lnTo>
                      <a:pt x="371" y="55"/>
                    </a:lnTo>
                    <a:lnTo>
                      <a:pt x="324" y="0"/>
                    </a:lnTo>
                    <a:lnTo>
                      <a:pt x="291" y="0"/>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grpSp>
          <p:nvGrpSpPr>
            <p:cNvPr id="16391" name="Group 11"/>
            <p:cNvGrpSpPr>
              <a:grpSpLocks/>
            </p:cNvGrpSpPr>
            <p:nvPr/>
          </p:nvGrpSpPr>
          <p:grpSpPr bwMode="auto">
            <a:xfrm>
              <a:off x="4746" y="1488"/>
              <a:ext cx="257" cy="271"/>
              <a:chOff x="4746" y="1488"/>
              <a:chExt cx="257" cy="271"/>
            </a:xfrm>
          </p:grpSpPr>
          <p:sp>
            <p:nvSpPr>
              <p:cNvPr id="16392" name="Freeform 12"/>
              <p:cNvSpPr>
                <a:spLocks noChangeArrowheads="1"/>
              </p:cNvSpPr>
              <p:nvPr/>
            </p:nvSpPr>
            <p:spPr bwMode="auto">
              <a:xfrm>
                <a:off x="4797" y="1488"/>
                <a:ext cx="206" cy="188"/>
              </a:xfrm>
              <a:custGeom>
                <a:avLst/>
                <a:gdLst>
                  <a:gd name="T0" fmla="*/ 24 w 207"/>
                  <a:gd name="T1" fmla="*/ 2 h 377"/>
                  <a:gd name="T2" fmla="*/ 80 w 207"/>
                  <a:gd name="T3" fmla="*/ 0 h 377"/>
                  <a:gd name="T4" fmla="*/ 133 w 207"/>
                  <a:gd name="T5" fmla="*/ 1 h 377"/>
                  <a:gd name="T6" fmla="*/ 182 w 207"/>
                  <a:gd name="T7" fmla="*/ 5 h 377"/>
                  <a:gd name="T8" fmla="*/ 206 w 207"/>
                  <a:gd name="T9" fmla="*/ 14 h 377"/>
                  <a:gd name="T10" fmla="*/ 206 w 207"/>
                  <a:gd name="T11" fmla="*/ 21 h 377"/>
                  <a:gd name="T12" fmla="*/ 182 w 207"/>
                  <a:gd name="T13" fmla="*/ 30 h 377"/>
                  <a:gd name="T14" fmla="*/ 140 w 207"/>
                  <a:gd name="T15" fmla="*/ 35 h 377"/>
                  <a:gd name="T16" fmla="*/ 80 w 207"/>
                  <a:gd name="T17" fmla="*/ 35 h 377"/>
                  <a:gd name="T18" fmla="*/ 43 w 207"/>
                  <a:gd name="T19" fmla="*/ 40 h 377"/>
                  <a:gd name="T20" fmla="*/ 31 w 207"/>
                  <a:gd name="T21" fmla="*/ 47 h 377"/>
                  <a:gd name="T22" fmla="*/ 0 w 207"/>
                  <a:gd name="T23" fmla="*/ 45 h 377"/>
                  <a:gd name="T24" fmla="*/ 12 w 207"/>
                  <a:gd name="T25" fmla="*/ 35 h 377"/>
                  <a:gd name="T26" fmla="*/ 56 w 207"/>
                  <a:gd name="T27" fmla="*/ 30 h 377"/>
                  <a:gd name="T28" fmla="*/ 128 w 207"/>
                  <a:gd name="T29" fmla="*/ 29 h 377"/>
                  <a:gd name="T30" fmla="*/ 157 w 207"/>
                  <a:gd name="T31" fmla="*/ 23 h 377"/>
                  <a:gd name="T32" fmla="*/ 164 w 207"/>
                  <a:gd name="T33" fmla="*/ 14 h 377"/>
                  <a:gd name="T34" fmla="*/ 133 w 207"/>
                  <a:gd name="T35" fmla="*/ 7 h 377"/>
                  <a:gd name="T36" fmla="*/ 85 w 207"/>
                  <a:gd name="T37" fmla="*/ 7 h 377"/>
                  <a:gd name="T38" fmla="*/ 31 w 207"/>
                  <a:gd name="T39" fmla="*/ 9 h 377"/>
                  <a:gd name="T40" fmla="*/ 12 w 207"/>
                  <a:gd name="T41" fmla="*/ 7 h 377"/>
                  <a:gd name="T42" fmla="*/ 24 w 207"/>
                  <a:gd name="T43" fmla="*/ 2 h 3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377">
                    <a:moveTo>
                      <a:pt x="24" y="17"/>
                    </a:moveTo>
                    <a:lnTo>
                      <a:pt x="80" y="0"/>
                    </a:lnTo>
                    <a:lnTo>
                      <a:pt x="134" y="6"/>
                    </a:lnTo>
                    <a:lnTo>
                      <a:pt x="183" y="42"/>
                    </a:lnTo>
                    <a:lnTo>
                      <a:pt x="207" y="110"/>
                    </a:lnTo>
                    <a:lnTo>
                      <a:pt x="207" y="166"/>
                    </a:lnTo>
                    <a:lnTo>
                      <a:pt x="183" y="240"/>
                    </a:lnTo>
                    <a:lnTo>
                      <a:pt x="141" y="284"/>
                    </a:lnTo>
                    <a:lnTo>
                      <a:pt x="80" y="284"/>
                    </a:lnTo>
                    <a:lnTo>
                      <a:pt x="43" y="320"/>
                    </a:lnTo>
                    <a:lnTo>
                      <a:pt x="31" y="377"/>
                    </a:lnTo>
                    <a:lnTo>
                      <a:pt x="0" y="358"/>
                    </a:lnTo>
                    <a:lnTo>
                      <a:pt x="12" y="284"/>
                    </a:lnTo>
                    <a:lnTo>
                      <a:pt x="56" y="240"/>
                    </a:lnTo>
                    <a:lnTo>
                      <a:pt x="129" y="229"/>
                    </a:lnTo>
                    <a:lnTo>
                      <a:pt x="158" y="185"/>
                    </a:lnTo>
                    <a:lnTo>
                      <a:pt x="165" y="116"/>
                    </a:lnTo>
                    <a:lnTo>
                      <a:pt x="134" y="55"/>
                    </a:lnTo>
                    <a:lnTo>
                      <a:pt x="85" y="55"/>
                    </a:lnTo>
                    <a:lnTo>
                      <a:pt x="31" y="74"/>
                    </a:lnTo>
                    <a:lnTo>
                      <a:pt x="12" y="55"/>
                    </a:lnTo>
                    <a:lnTo>
                      <a:pt x="24" y="17"/>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16393" name="Freeform 13"/>
              <p:cNvSpPr>
                <a:spLocks noChangeArrowheads="1"/>
              </p:cNvSpPr>
              <p:nvPr/>
            </p:nvSpPr>
            <p:spPr bwMode="auto">
              <a:xfrm>
                <a:off x="4746" y="1708"/>
                <a:ext cx="64" cy="51"/>
              </a:xfrm>
              <a:custGeom>
                <a:avLst/>
                <a:gdLst>
                  <a:gd name="T0" fmla="*/ 64 w 65"/>
                  <a:gd name="T1" fmla="*/ 1 h 103"/>
                  <a:gd name="T2" fmla="*/ 32 w 65"/>
                  <a:gd name="T3" fmla="*/ 0 h 103"/>
                  <a:gd name="T4" fmla="*/ 10 w 65"/>
                  <a:gd name="T5" fmla="*/ 5 h 103"/>
                  <a:gd name="T6" fmla="*/ 0 w 65"/>
                  <a:gd name="T7" fmla="*/ 12 h 103"/>
                  <a:gd name="T8" fmla="*/ 32 w 65"/>
                  <a:gd name="T9" fmla="*/ 13 h 103"/>
                  <a:gd name="T10" fmla="*/ 58 w 65"/>
                  <a:gd name="T11" fmla="*/ 10 h 103"/>
                  <a:gd name="T12" fmla="*/ 64 w 65"/>
                  <a:gd name="T13" fmla="*/ 1 h 1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103">
                    <a:moveTo>
                      <a:pt x="65" y="6"/>
                    </a:moveTo>
                    <a:lnTo>
                      <a:pt x="32" y="0"/>
                    </a:lnTo>
                    <a:lnTo>
                      <a:pt x="10" y="38"/>
                    </a:lnTo>
                    <a:lnTo>
                      <a:pt x="0" y="98"/>
                    </a:lnTo>
                    <a:lnTo>
                      <a:pt x="32" y="103"/>
                    </a:lnTo>
                    <a:lnTo>
                      <a:pt x="59" y="77"/>
                    </a:lnTo>
                    <a:lnTo>
                      <a:pt x="65" y="6"/>
                    </a:lnTo>
                    <a:close/>
                  </a:path>
                </a:pathLst>
              </a:custGeom>
              <a:solidFill>
                <a:srgbClr val="3366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grpSp>
      <p:sp>
        <p:nvSpPr>
          <p:cNvPr id="18" name="Rectangle 1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34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8803482"/>
      </p:ext>
    </p:extLst>
  </p:cSld>
  <p:clrMapOvr>
    <a:masterClrMapping/>
  </p:clrMapOvr>
  <p:transition>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2238348" y="1098432"/>
            <a:ext cx="7378700" cy="743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3. Alimenter le DW</a:t>
            </a:r>
          </a:p>
        </p:txBody>
      </p:sp>
      <p:sp>
        <p:nvSpPr>
          <p:cNvPr id="17411" name="Text Box 2"/>
          <p:cNvSpPr txBox="1">
            <a:spLocks noChangeArrowheads="1"/>
          </p:cNvSpPr>
          <p:nvPr/>
        </p:nvSpPr>
        <p:spPr bwMode="auto">
          <a:xfrm>
            <a:off x="2238348" y="1857365"/>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ETL = </a:t>
            </a:r>
            <a:r>
              <a:rPr lang="fr-FR" sz="2800" dirty="0" err="1">
                <a:solidFill>
                  <a:srgbClr val="003366"/>
                </a:solidFill>
                <a:latin typeface="Tahoma" pitchFamily="34" charset="0"/>
                <a:ea typeface="Tahoma" pitchFamily="34" charset="0"/>
                <a:cs typeface="Tahoma" pitchFamily="34" charset="0"/>
              </a:rPr>
              <a:t>Extracteur+Intégrateur</a:t>
            </a:r>
            <a:endParaRPr lang="fr-FR" sz="2800" dirty="0">
              <a:solidFill>
                <a:srgbClr val="003366"/>
              </a:solidFill>
              <a:latin typeface="Tahoma" pitchFamily="34" charset="0"/>
              <a:ea typeface="Tahoma" pitchFamily="34" charset="0"/>
              <a:cs typeface="Tahoma" pitchFamily="34" charset="0"/>
            </a:endParaRP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err="1">
                <a:solidFill>
                  <a:srgbClr val="336600"/>
                </a:solidFill>
                <a:latin typeface="Tahoma" pitchFamily="34" charset="0"/>
                <a:ea typeface="Tahoma" pitchFamily="34" charset="0"/>
                <a:cs typeface="Tahoma" pitchFamily="34" charset="0"/>
              </a:rPr>
              <a:t>Extract</a:t>
            </a:r>
            <a:r>
              <a:rPr lang="fr-FR" dirty="0">
                <a:solidFill>
                  <a:srgbClr val="336600"/>
                </a:solidFill>
                <a:latin typeface="Tahoma" pitchFamily="34" charset="0"/>
                <a:ea typeface="Tahoma" pitchFamily="34" charset="0"/>
                <a:cs typeface="Tahoma" pitchFamily="34" charset="0"/>
              </a:rPr>
              <a:t> + </a:t>
            </a:r>
            <a:r>
              <a:rPr lang="fr-FR" dirty="0" err="1">
                <a:solidFill>
                  <a:srgbClr val="336600"/>
                </a:solidFill>
                <a:latin typeface="Tahoma" pitchFamily="34" charset="0"/>
                <a:ea typeface="Tahoma" pitchFamily="34" charset="0"/>
                <a:cs typeface="Tahoma" pitchFamily="34" charset="0"/>
              </a:rPr>
              <a:t>Transform</a:t>
            </a:r>
            <a:r>
              <a:rPr lang="fr-FR" dirty="0">
                <a:solidFill>
                  <a:srgbClr val="336600"/>
                </a:solidFill>
                <a:latin typeface="Tahoma" pitchFamily="34" charset="0"/>
                <a:ea typeface="Tahoma" pitchFamily="34" charset="0"/>
                <a:cs typeface="Tahoma" pitchFamily="34" charset="0"/>
              </a:rPr>
              <a:t> + </a:t>
            </a:r>
            <a:r>
              <a:rPr lang="fr-FR" dirty="0" err="1">
                <a:solidFill>
                  <a:srgbClr val="336600"/>
                </a:solidFill>
                <a:latin typeface="Tahoma" pitchFamily="34" charset="0"/>
                <a:ea typeface="Tahoma" pitchFamily="34" charset="0"/>
                <a:cs typeface="Tahoma" pitchFamily="34" charset="0"/>
              </a:rPr>
              <a:t>Load</a:t>
            </a:r>
            <a:endParaRPr lang="fr-FR" dirty="0">
              <a:solidFill>
                <a:srgbClr val="336600"/>
              </a:solidFill>
              <a:latin typeface="Tahoma" pitchFamily="34" charset="0"/>
              <a:ea typeface="Tahoma" pitchFamily="34" charset="0"/>
              <a:cs typeface="Tahoma" pitchFamily="34" charset="0"/>
            </a:endParaRP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Extraction</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Depuis les bases sources ou les journaux</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Différentes techniques</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Push = règles (triggers)</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Pull = requêtes (</a:t>
            </a:r>
            <a:r>
              <a:rPr lang="fr-FR" sz="2000" dirty="0" err="1">
                <a:solidFill>
                  <a:srgbClr val="0099FF"/>
                </a:solidFill>
                <a:latin typeface="Tahoma" pitchFamily="34" charset="0"/>
                <a:ea typeface="Tahoma" pitchFamily="34" charset="0"/>
                <a:cs typeface="Tahoma" pitchFamily="34" charset="0"/>
              </a:rPr>
              <a:t>queries</a:t>
            </a:r>
            <a:r>
              <a:rPr lang="fr-FR" sz="2000" dirty="0">
                <a:solidFill>
                  <a:srgbClr val="0099FF"/>
                </a:solidFill>
                <a:latin typeface="Tahoma" pitchFamily="34" charset="0"/>
                <a:ea typeface="Tahoma" pitchFamily="34" charset="0"/>
                <a:cs typeface="Tahoma" pitchFamily="34" charset="0"/>
              </a:rPr>
              <a:t>)</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Périodique et répétée</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Dater ou marquer les données envoyées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Difficulté</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Ne pas perturber les applications OLTP</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7808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6993185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333625" y="980573"/>
            <a:ext cx="7378700" cy="632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800" dirty="0">
                <a:solidFill>
                  <a:srgbClr val="003366"/>
                </a:solidFill>
                <a:latin typeface="Tahoma" pitchFamily="34" charset="0"/>
                <a:ea typeface="Tahoma" pitchFamily="34" charset="0"/>
                <a:cs typeface="Tahoma" pitchFamily="34" charset="0"/>
              </a:rPr>
              <a:t>Transformation</a:t>
            </a:r>
          </a:p>
        </p:txBody>
      </p:sp>
      <p:sp>
        <p:nvSpPr>
          <p:cNvPr id="18435" name="Text Box 2"/>
          <p:cNvSpPr txBox="1">
            <a:spLocks noChangeArrowheads="1"/>
          </p:cNvSpPr>
          <p:nvPr/>
        </p:nvSpPr>
        <p:spPr bwMode="auto">
          <a:xfrm>
            <a:off x="2333625" y="1628801"/>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Accès unifiés aux données</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Unification des modèles </a:t>
            </a:r>
          </a:p>
          <a:p>
            <a:pPr lvl="2" defTabSz="449263" eaLnBrk="1" fontAlgn="base" hangingPunct="1">
              <a:spcBef>
                <a:spcPts val="400"/>
              </a:spcBef>
              <a:spcAft>
                <a:spcPct val="0"/>
              </a:spcAft>
              <a:buClr>
                <a:srgbClr val="003366"/>
              </a:buClr>
              <a:buSzPct val="65000"/>
              <a:buFont typeface="Wingdings" panose="05000000000000000000" pitchFamily="2" charset="2"/>
              <a:buChar char=""/>
            </a:pPr>
            <a:r>
              <a:rPr lang="fr-FR" sz="1600" dirty="0">
                <a:solidFill>
                  <a:srgbClr val="0099FF"/>
                </a:solidFill>
                <a:latin typeface="Tahoma" pitchFamily="34" charset="0"/>
                <a:ea typeface="Tahoma" pitchFamily="34" charset="0"/>
                <a:cs typeface="Tahoma" pitchFamily="34" charset="0"/>
              </a:rPr>
              <a:t>Traduction de fichiers, BD réseaux, annuaires en tables</a:t>
            </a:r>
          </a:p>
          <a:p>
            <a:pPr lvl="2" defTabSz="449263" eaLnBrk="1" fontAlgn="base" hangingPunct="1">
              <a:spcBef>
                <a:spcPts val="400"/>
              </a:spcBef>
              <a:spcAft>
                <a:spcPct val="0"/>
              </a:spcAft>
              <a:buClr>
                <a:srgbClr val="003366"/>
              </a:buClr>
              <a:buSzPct val="65000"/>
              <a:buFont typeface="Wingdings" panose="05000000000000000000" pitchFamily="2" charset="2"/>
              <a:buChar char=""/>
            </a:pPr>
            <a:r>
              <a:rPr lang="fr-FR" sz="1600" dirty="0">
                <a:solidFill>
                  <a:srgbClr val="0099FF"/>
                </a:solidFill>
                <a:latin typeface="Tahoma" pitchFamily="34" charset="0"/>
                <a:ea typeface="Tahoma" pitchFamily="34" charset="0"/>
                <a:cs typeface="Tahoma" pitchFamily="34" charset="0"/>
              </a:rPr>
              <a:t>Evolution vers XML (modèle d'échange) plus riche</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Unification des accès</a:t>
            </a:r>
          </a:p>
          <a:p>
            <a:pPr lvl="2" defTabSz="449263" eaLnBrk="1" fontAlgn="base" hangingPunct="1">
              <a:spcBef>
                <a:spcPts val="400"/>
              </a:spcBef>
              <a:spcAft>
                <a:spcPct val="0"/>
              </a:spcAft>
              <a:buClr>
                <a:srgbClr val="003366"/>
              </a:buClr>
              <a:buSzPct val="65000"/>
              <a:buFont typeface="Wingdings" panose="05000000000000000000" pitchFamily="2" charset="2"/>
              <a:buChar char=""/>
            </a:pPr>
            <a:r>
              <a:rPr lang="fr-FR" sz="1600" dirty="0" err="1">
                <a:solidFill>
                  <a:srgbClr val="0099FF"/>
                </a:solidFill>
                <a:latin typeface="Tahoma" pitchFamily="34" charset="0"/>
                <a:ea typeface="Tahoma" pitchFamily="34" charset="0"/>
                <a:cs typeface="Tahoma" pitchFamily="34" charset="0"/>
              </a:rPr>
              <a:t>Rowset</a:t>
            </a:r>
            <a:r>
              <a:rPr lang="fr-FR" sz="1600" dirty="0">
                <a:solidFill>
                  <a:srgbClr val="0099FF"/>
                </a:solidFill>
                <a:latin typeface="Tahoma" pitchFamily="34" charset="0"/>
                <a:ea typeface="Tahoma" pitchFamily="34" charset="0"/>
                <a:cs typeface="Tahoma" pitchFamily="34" charset="0"/>
              </a:rPr>
              <a:t>, SQL limité, SQL complet, …</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err="1">
                <a:solidFill>
                  <a:srgbClr val="003366"/>
                </a:solidFill>
                <a:latin typeface="Tahoma" pitchFamily="34" charset="0"/>
                <a:ea typeface="Tahoma" pitchFamily="34" charset="0"/>
                <a:cs typeface="Tahoma" pitchFamily="34" charset="0"/>
              </a:rPr>
              <a:t>Mapping</a:t>
            </a:r>
            <a:r>
              <a:rPr lang="fr-FR" sz="2000" dirty="0">
                <a:solidFill>
                  <a:srgbClr val="003366"/>
                </a:solidFill>
                <a:latin typeface="Tahoma" pitchFamily="34" charset="0"/>
                <a:ea typeface="Tahoma" pitchFamily="34" charset="0"/>
                <a:cs typeface="Tahoma" pitchFamily="34" charset="0"/>
              </a:rPr>
              <a:t> plus ou moins sophistiqué</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Unification des noms</a:t>
            </a:r>
          </a:p>
          <a:p>
            <a:pPr lvl="2" defTabSz="449263" eaLnBrk="1" fontAlgn="base" hangingPunct="1">
              <a:spcBef>
                <a:spcPts val="400"/>
              </a:spcBef>
              <a:spcAft>
                <a:spcPct val="0"/>
              </a:spcAft>
              <a:buClr>
                <a:srgbClr val="003366"/>
              </a:buClr>
              <a:buSzPct val="65000"/>
              <a:buFont typeface="Wingdings" panose="05000000000000000000" pitchFamily="2" charset="2"/>
              <a:buChar char=""/>
            </a:pPr>
            <a:r>
              <a:rPr lang="fr-FR" sz="1600" dirty="0">
                <a:solidFill>
                  <a:srgbClr val="0099FF"/>
                </a:solidFill>
                <a:latin typeface="Tahoma" pitchFamily="34" charset="0"/>
                <a:ea typeface="Tahoma" pitchFamily="34" charset="0"/>
                <a:cs typeface="Tahoma" pitchFamily="34" charset="0"/>
              </a:rPr>
              <a:t>Appeler pareil les mêmes choses et différemment les choses différentes</a:t>
            </a:r>
          </a:p>
          <a:p>
            <a:pPr lvl="2" defTabSz="449263" eaLnBrk="1" fontAlgn="base" hangingPunct="1">
              <a:spcBef>
                <a:spcPts val="400"/>
              </a:spcBef>
              <a:spcAft>
                <a:spcPct val="0"/>
              </a:spcAft>
              <a:buClr>
                <a:srgbClr val="003366"/>
              </a:buClr>
              <a:buSzPct val="65000"/>
              <a:buFont typeface="Wingdings" panose="05000000000000000000" pitchFamily="2" charset="2"/>
              <a:buChar char=""/>
            </a:pPr>
            <a:r>
              <a:rPr lang="fr-FR" sz="1600" dirty="0">
                <a:solidFill>
                  <a:srgbClr val="0099FF"/>
                </a:solidFill>
                <a:latin typeface="Tahoma" pitchFamily="34" charset="0"/>
                <a:ea typeface="Tahoma" pitchFamily="34" charset="0"/>
                <a:cs typeface="Tahoma" pitchFamily="34" charset="0"/>
              </a:rPr>
              <a:t>Application des "business </a:t>
            </a:r>
            <a:r>
              <a:rPr lang="fr-FR" sz="1600" dirty="0" err="1">
                <a:solidFill>
                  <a:srgbClr val="0099FF"/>
                </a:solidFill>
                <a:latin typeface="Tahoma" pitchFamily="34" charset="0"/>
                <a:ea typeface="Tahoma" pitchFamily="34" charset="0"/>
                <a:cs typeface="Tahoma" pitchFamily="34" charset="0"/>
              </a:rPr>
              <a:t>rules</a:t>
            </a:r>
            <a:r>
              <a:rPr lang="fr-FR" sz="1600" dirty="0">
                <a:solidFill>
                  <a:srgbClr val="0099FF"/>
                </a:solidFill>
                <a:latin typeface="Tahoma" pitchFamily="34" charset="0"/>
                <a:ea typeface="Tahoma" pitchFamily="34" charset="0"/>
                <a:cs typeface="Tahoma" pitchFamily="34" charset="0"/>
              </a:rPr>
              <a:t>" </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Elimination des doubles</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Jointure, projection, agrégation (SUM, AVG)</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err="1">
                <a:solidFill>
                  <a:srgbClr val="003366"/>
                </a:solidFill>
                <a:latin typeface="Tahoma" pitchFamily="34" charset="0"/>
                <a:ea typeface="Tahoma" pitchFamily="34" charset="0"/>
                <a:cs typeface="Tahoma" pitchFamily="34" charset="0"/>
              </a:rPr>
              <a:t>Cleaning</a:t>
            </a:r>
            <a:r>
              <a:rPr lang="fr-FR" sz="2000" dirty="0">
                <a:solidFill>
                  <a:srgbClr val="003366"/>
                </a:solidFill>
                <a:latin typeface="Tahoma" pitchFamily="34" charset="0"/>
                <a:ea typeface="Tahoma" pitchFamily="34" charset="0"/>
                <a:cs typeface="Tahoma" pitchFamily="34" charset="0"/>
              </a:rPr>
              <a:t> des données</a:t>
            </a:r>
          </a:p>
          <a:p>
            <a:pPr defTabSz="449263" eaLnBrk="1" fontAlgn="base" hangingPunct="1">
              <a:spcBef>
                <a:spcPts val="500"/>
              </a:spcBef>
              <a:spcAft>
                <a:spcPct val="0"/>
              </a:spcAft>
              <a:buClr>
                <a:srgbClr val="003366"/>
              </a:buClr>
              <a:buSzPct val="100000"/>
            </a:pPr>
            <a:endParaRPr lang="en-US" sz="2000" dirty="0">
              <a:solidFill>
                <a:srgbClr val="003366"/>
              </a:solidFill>
              <a:latin typeface="Tahoma" pitchFamily="34" charset="0"/>
              <a:ea typeface="Tahoma" pitchFamily="34" charset="0"/>
              <a:cs typeface="Tahoma" pitchFamily="34" charset="0"/>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1368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937767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91955" y="1221611"/>
            <a:ext cx="7378700" cy="6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800" dirty="0">
                <a:solidFill>
                  <a:srgbClr val="003366"/>
                </a:solidFill>
                <a:latin typeface="Tahoma" pitchFamily="34" charset="0"/>
                <a:ea typeface="Tahoma" pitchFamily="34" charset="0"/>
                <a:cs typeface="Tahoma" pitchFamily="34" charset="0"/>
              </a:rPr>
              <a:t>Data </a:t>
            </a:r>
            <a:r>
              <a:rPr lang="fr-FR" sz="4800" dirty="0" err="1">
                <a:solidFill>
                  <a:srgbClr val="003366"/>
                </a:solidFill>
                <a:latin typeface="Tahoma" pitchFamily="34" charset="0"/>
                <a:ea typeface="Tahoma" pitchFamily="34" charset="0"/>
                <a:cs typeface="Tahoma" pitchFamily="34" charset="0"/>
              </a:rPr>
              <a:t>Cleaning</a:t>
            </a:r>
            <a:endParaRPr lang="fr-FR" sz="4800" dirty="0">
              <a:solidFill>
                <a:srgbClr val="003366"/>
              </a:solidFill>
              <a:latin typeface="Tahoma" pitchFamily="34" charset="0"/>
              <a:ea typeface="Tahoma" pitchFamily="34" charset="0"/>
              <a:cs typeface="Tahoma" pitchFamily="34" charset="0"/>
            </a:endParaRPr>
          </a:p>
        </p:txBody>
      </p:sp>
      <p:sp>
        <p:nvSpPr>
          <p:cNvPr id="19459" name="Text Box 2"/>
          <p:cNvSpPr txBox="1">
            <a:spLocks noChangeArrowheads="1"/>
          </p:cNvSpPr>
          <p:nvPr/>
        </p:nvSpPr>
        <p:spPr bwMode="auto">
          <a:xfrm>
            <a:off x="2095472" y="1857365"/>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Valeurs manquantes (nulles)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Ignorer le tuple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Remplacer par une valeur fixe ou par la moyenne</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Valeurs erronées ou inconsistantes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Générées en présence de bruits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Détecter par une analyse de voisinage </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Écart par rapport à la moyenne</a:t>
            </a:r>
          </a:p>
          <a:p>
            <a:pPr lvl="2" defTabSz="449263" eaLnBrk="1" fontAlgn="base" hangingPunct="1">
              <a:lnSpc>
                <a:spcPct val="90000"/>
              </a:lnSpc>
              <a:spcBef>
                <a:spcPts val="500"/>
              </a:spcBef>
              <a:spcAft>
                <a:spcPct val="0"/>
              </a:spcAft>
              <a:buClr>
                <a:srgbClr val="003366"/>
              </a:buClr>
              <a:buSzPct val="65000"/>
              <a:buFont typeface="Wingdings" panose="05000000000000000000" pitchFamily="2" charset="2"/>
              <a:buChar char=""/>
            </a:pPr>
            <a:r>
              <a:rPr lang="fr-FR" sz="2000" dirty="0">
                <a:solidFill>
                  <a:srgbClr val="0099FF"/>
                </a:solidFill>
                <a:latin typeface="Tahoma" pitchFamily="34" charset="0"/>
                <a:ea typeface="Tahoma" pitchFamily="34" charset="0"/>
                <a:cs typeface="Tahoma" pitchFamily="34" charset="0"/>
              </a:rPr>
              <a:t>Factorisation en groupes (</a:t>
            </a:r>
            <a:r>
              <a:rPr lang="fr-FR" sz="2000" dirty="0" err="1">
                <a:solidFill>
                  <a:srgbClr val="0099FF"/>
                </a:solidFill>
                <a:latin typeface="Tahoma" pitchFamily="34" charset="0"/>
                <a:ea typeface="Tahoma" pitchFamily="34" charset="0"/>
                <a:cs typeface="Tahoma" pitchFamily="34" charset="0"/>
              </a:rPr>
              <a:t>outliers</a:t>
            </a:r>
            <a:r>
              <a:rPr lang="fr-FR" sz="2000" dirty="0">
                <a:solidFill>
                  <a:srgbClr val="0099FF"/>
                </a:solidFill>
                <a:latin typeface="Tahoma" pitchFamily="34" charset="0"/>
                <a:ea typeface="Tahoma" pitchFamily="34" charset="0"/>
                <a:cs typeface="Tahoma" pitchFamily="34" charset="0"/>
              </a:rPr>
              <a:t>)</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Remplacer par une valeur fixe ou par la moyenne</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Inspection manuelle de certaines données possible</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8220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6960368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203842" y="1100759"/>
            <a:ext cx="7378700" cy="636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Chargement</a:t>
            </a:r>
          </a:p>
        </p:txBody>
      </p:sp>
      <p:sp>
        <p:nvSpPr>
          <p:cNvPr id="20483" name="Text Box 2"/>
          <p:cNvSpPr txBox="1">
            <a:spLocks noChangeArrowheads="1"/>
          </p:cNvSpPr>
          <p:nvPr/>
        </p:nvSpPr>
        <p:spPr bwMode="auto">
          <a:xfrm>
            <a:off x="2297114" y="1752601"/>
            <a:ext cx="7958137"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Pas de mise à jour</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Insertion de nouvelles données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Archivage de données anciennes</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De gros volumes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Périodicité parfois longue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Chargement en blocs (bulk load)</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Mise à jour des index et résumés</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Problèmes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Cohabitation avec l'OLAP ?</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Procédures de reprises ?</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9593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3188913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887665" y="1208929"/>
            <a:ext cx="7378700" cy="675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85000"/>
              </a:lnSpc>
              <a:spcBef>
                <a:spcPct val="0"/>
              </a:spcBef>
              <a:spcAft>
                <a:spcPct val="0"/>
              </a:spcAft>
              <a:buSzPct val="100000"/>
            </a:pPr>
            <a:r>
              <a:rPr lang="fr-FR" sz="4400" dirty="0">
                <a:solidFill>
                  <a:srgbClr val="003366"/>
                </a:solidFill>
                <a:ea typeface="Droid Sans Fallback" charset="0"/>
                <a:cs typeface="Droid Sans Fallback" charset="0"/>
              </a:rPr>
              <a:t>Principaux ETL (</a:t>
            </a:r>
            <a:r>
              <a:rPr lang="fr-FR" sz="4400" dirty="0" err="1">
                <a:solidFill>
                  <a:srgbClr val="003366"/>
                </a:solidFill>
                <a:ea typeface="Droid Sans Fallback" charset="0"/>
                <a:cs typeface="Droid Sans Fallback" charset="0"/>
              </a:rPr>
              <a:t>JDNet</a:t>
            </a:r>
            <a:r>
              <a:rPr lang="fr-FR" sz="4400" dirty="0">
                <a:solidFill>
                  <a:srgbClr val="003366"/>
                </a:solidFill>
                <a:ea typeface="Droid Sans Fallback" charset="0"/>
                <a:cs typeface="Droid Sans Fallback" charset="0"/>
              </a:rPr>
              <a:t>)</a:t>
            </a:r>
          </a:p>
        </p:txBody>
      </p:sp>
      <p:grpSp>
        <p:nvGrpSpPr>
          <p:cNvPr id="21507" name="Group 2"/>
          <p:cNvGrpSpPr>
            <a:grpSpLocks/>
          </p:cNvGrpSpPr>
          <p:nvPr/>
        </p:nvGrpSpPr>
        <p:grpSpPr bwMode="auto">
          <a:xfrm>
            <a:off x="2209801" y="2057401"/>
            <a:ext cx="8075613" cy="4570413"/>
            <a:chOff x="432" y="1296"/>
            <a:chExt cx="5087" cy="2879"/>
          </a:xfrm>
        </p:grpSpPr>
        <p:grpSp>
          <p:nvGrpSpPr>
            <p:cNvPr id="21509" name="Group 3"/>
            <p:cNvGrpSpPr>
              <a:grpSpLocks/>
            </p:cNvGrpSpPr>
            <p:nvPr/>
          </p:nvGrpSpPr>
          <p:grpSpPr bwMode="auto">
            <a:xfrm>
              <a:off x="432" y="1336"/>
              <a:ext cx="2565" cy="2798"/>
              <a:chOff x="432" y="1336"/>
              <a:chExt cx="2565" cy="2798"/>
            </a:xfrm>
          </p:grpSpPr>
          <p:grpSp>
            <p:nvGrpSpPr>
              <p:cNvPr id="21538" name="Group 4"/>
              <p:cNvGrpSpPr>
                <a:grpSpLocks/>
              </p:cNvGrpSpPr>
              <p:nvPr/>
            </p:nvGrpSpPr>
            <p:grpSpPr bwMode="auto">
              <a:xfrm>
                <a:off x="432" y="1336"/>
                <a:ext cx="849" cy="907"/>
                <a:chOff x="432" y="1336"/>
                <a:chExt cx="849" cy="907"/>
              </a:xfrm>
            </p:grpSpPr>
            <p:sp>
              <p:nvSpPr>
                <p:cNvPr id="21563" name="Rectangle 5"/>
                <p:cNvSpPr>
                  <a:spLocks noChangeArrowheads="1"/>
                </p:cNvSpPr>
                <p:nvPr/>
              </p:nvSpPr>
              <p:spPr bwMode="auto">
                <a:xfrm>
                  <a:off x="432" y="1336"/>
                  <a:ext cx="849" cy="9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64" name="Rectangle 6"/>
                <p:cNvSpPr>
                  <a:spLocks noChangeArrowheads="1"/>
                </p:cNvSpPr>
                <p:nvPr/>
              </p:nvSpPr>
              <p:spPr bwMode="auto">
                <a:xfrm>
                  <a:off x="443" y="1346"/>
                  <a:ext cx="827" cy="84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GB" sz="1000">
                      <a:solidFill>
                        <a:srgbClr val="990033"/>
                      </a:solidFill>
                      <a:latin typeface="Verdana" panose="020B0604030504040204" pitchFamily="34" charset="0"/>
                      <a:cs typeface="Arial" panose="020B0604020202020204" pitchFamily="34" charset="0"/>
                    </a:rPr>
                    <a:t>Business Objects </a:t>
                  </a:r>
                  <a:r>
                    <a:rPr lang="en-GB" sz="700">
                      <a:solidFill>
                        <a:srgbClr val="990033"/>
                      </a:solidFill>
                      <a:latin typeface="Verdana" panose="020B0604030504040204" pitchFamily="34" charset="0"/>
                      <a:cs typeface="Arial" panose="020B0604020202020204" pitchFamily="34" charset="0"/>
                    </a:rPr>
                    <a:t/>
                  </a:r>
                  <a:br>
                    <a:rPr lang="en-GB" sz="700">
                      <a:solidFill>
                        <a:srgbClr val="990033"/>
                      </a:solidFill>
                      <a:latin typeface="Verdana" panose="020B0604030504040204" pitchFamily="34" charset="0"/>
                      <a:cs typeface="Arial" panose="020B0604020202020204" pitchFamily="34" charset="0"/>
                    </a:rPr>
                  </a:br>
                  <a:r>
                    <a:rPr lang="en-GB" sz="700" i="1">
                      <a:solidFill>
                        <a:srgbClr val="990033"/>
                      </a:solidFill>
                      <a:latin typeface="Verdana" panose="020B0604030504040204" pitchFamily="34" charset="0"/>
                      <a:cs typeface="Arial" panose="020B0604020202020204" pitchFamily="34" charset="0"/>
                    </a:rPr>
                    <a:t>ActaWorks</a:t>
                  </a:r>
                  <a:r>
                    <a:rPr lang="en-GB" sz="700">
                      <a:solidFill>
                        <a:srgbClr val="990033"/>
                      </a:solidFill>
                      <a:latin typeface="Verdana" panose="020B0604030504040204" pitchFamily="34" charset="0"/>
                      <a:cs typeface="Arial" panose="020B0604020202020204" pitchFamily="34" charset="0"/>
                    </a:rPr>
                    <a:t> </a:t>
                  </a:r>
                </a:p>
                <a:p>
                  <a:pPr defTabSz="449263" eaLnBrk="1" fontAlgn="base" hangingPunct="1">
                    <a:spcBef>
                      <a:spcPct val="0"/>
                    </a:spcBef>
                    <a:spcAft>
                      <a:spcPct val="0"/>
                    </a:spcAft>
                    <a:buSzPct val="100000"/>
                  </a:pPr>
                  <a:endParaRPr lang="fr-FR" sz="700">
                    <a:solidFill>
                      <a:srgbClr val="990033"/>
                    </a:solidFill>
                    <a:latin typeface="Verdana" panose="020B0604030504040204" pitchFamily="34" charset="0"/>
                    <a:cs typeface="Arial" panose="020B0604020202020204" pitchFamily="34" charset="0"/>
                  </a:endParaRPr>
                </a:p>
              </p:txBody>
            </p:sp>
          </p:grpSp>
          <p:grpSp>
            <p:nvGrpSpPr>
              <p:cNvPr id="21539" name="Group 7"/>
              <p:cNvGrpSpPr>
                <a:grpSpLocks/>
              </p:cNvGrpSpPr>
              <p:nvPr/>
            </p:nvGrpSpPr>
            <p:grpSpPr bwMode="auto">
              <a:xfrm>
                <a:off x="1282" y="1336"/>
                <a:ext cx="841" cy="907"/>
                <a:chOff x="1282" y="1336"/>
                <a:chExt cx="841" cy="907"/>
              </a:xfrm>
            </p:grpSpPr>
            <p:sp>
              <p:nvSpPr>
                <p:cNvPr id="21561" name="Rectangle 8"/>
                <p:cNvSpPr>
                  <a:spLocks noChangeArrowheads="1"/>
                </p:cNvSpPr>
                <p:nvPr/>
              </p:nvSpPr>
              <p:spPr bwMode="auto">
                <a:xfrm>
                  <a:off x="1282" y="1336"/>
                  <a:ext cx="841" cy="9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62" name="Rectangle 9"/>
                <p:cNvSpPr>
                  <a:spLocks noChangeArrowheads="1"/>
                </p:cNvSpPr>
                <p:nvPr/>
              </p:nvSpPr>
              <p:spPr bwMode="auto">
                <a:xfrm>
                  <a:off x="1293" y="1346"/>
                  <a:ext cx="818" cy="84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Issue du rachat d'Acta, cette solution se propose de rendre accessible en "quasi-temps réel" les données les plus souvent accédées. L'un des éditeurs de référence dans le domaine de </a:t>
                  </a:r>
                  <a:r>
                    <a:rPr lang="fr-FR" sz="700">
                      <a:solidFill>
                        <a:srgbClr val="003366"/>
                      </a:solidFill>
                      <a:latin typeface="Verdana" panose="020B0604030504040204" pitchFamily="34" charset="0"/>
                      <a:cs typeface="Arial" panose="020B0604020202020204" pitchFamily="34" charset="0"/>
                    </a:rPr>
                    <a:t>l'ETL</a:t>
                  </a:r>
                  <a:r>
                    <a:rPr lang="fr-FR" sz="700">
                      <a:solidFill>
                        <a:srgbClr val="000000"/>
                      </a:solidFill>
                      <a:latin typeface="Verdana" panose="020B0604030504040204" pitchFamily="34" charset="0"/>
                      <a:cs typeface="Arial" panose="020B0604020202020204" pitchFamily="34" charset="0"/>
                    </a:rPr>
                    <a:t>, qui s'étend sur la partie middleware en intégrant aussi les transactions.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40" name="Group 10"/>
              <p:cNvGrpSpPr>
                <a:grpSpLocks/>
              </p:cNvGrpSpPr>
              <p:nvPr/>
            </p:nvGrpSpPr>
            <p:grpSpPr bwMode="auto">
              <a:xfrm>
                <a:off x="2124" y="1336"/>
                <a:ext cx="873" cy="907"/>
                <a:chOff x="2124" y="1336"/>
                <a:chExt cx="873" cy="907"/>
              </a:xfrm>
            </p:grpSpPr>
            <p:sp>
              <p:nvSpPr>
                <p:cNvPr id="21559" name="Rectangle 11"/>
                <p:cNvSpPr>
                  <a:spLocks noChangeArrowheads="1"/>
                </p:cNvSpPr>
                <p:nvPr/>
              </p:nvSpPr>
              <p:spPr bwMode="auto">
                <a:xfrm>
                  <a:off x="2124" y="1336"/>
                  <a:ext cx="873" cy="9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60" name="Rectangle 12"/>
                <p:cNvSpPr>
                  <a:spLocks noChangeArrowheads="1"/>
                </p:cNvSpPr>
                <p:nvPr/>
              </p:nvSpPr>
              <p:spPr bwMode="auto">
                <a:xfrm>
                  <a:off x="2135" y="1346"/>
                  <a:ext cx="851" cy="845"/>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Acta était le fournisseur historique du premier connecteur à SAP. Partenaire notamment de Siebel, Peoplesoft et JDEdwards. Interfaçage avec Cognos, Hyperion, Actuate et Brio.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41" name="Group 13"/>
              <p:cNvGrpSpPr>
                <a:grpSpLocks/>
              </p:cNvGrpSpPr>
              <p:nvPr/>
            </p:nvGrpSpPr>
            <p:grpSpPr bwMode="auto">
              <a:xfrm>
                <a:off x="432" y="2223"/>
                <a:ext cx="849" cy="907"/>
                <a:chOff x="432" y="2223"/>
                <a:chExt cx="849" cy="907"/>
              </a:xfrm>
            </p:grpSpPr>
            <p:sp>
              <p:nvSpPr>
                <p:cNvPr id="21557" name="Rectangle 14"/>
                <p:cNvSpPr>
                  <a:spLocks noChangeArrowheads="1"/>
                </p:cNvSpPr>
                <p:nvPr/>
              </p:nvSpPr>
              <p:spPr bwMode="auto">
                <a:xfrm>
                  <a:off x="432" y="2223"/>
                  <a:ext cx="849" cy="907"/>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58" name="Rectangle 15"/>
                <p:cNvSpPr>
                  <a:spLocks noChangeArrowheads="1"/>
                </p:cNvSpPr>
                <p:nvPr/>
              </p:nvSpPr>
              <p:spPr bwMode="auto">
                <a:xfrm>
                  <a:off x="443" y="2233"/>
                  <a:ext cx="827" cy="84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Arial" panose="020B0604020202020204" pitchFamily="34" charset="0"/>
                    </a:rPr>
                    <a:t>Ascential Software </a:t>
                  </a:r>
                  <a:br>
                    <a:rPr lang="fr-FR" sz="1000">
                      <a:solidFill>
                        <a:srgbClr val="990033"/>
                      </a:solidFill>
                      <a:latin typeface="Verdana" panose="020B0604030504040204" pitchFamily="34" charset="0"/>
                      <a:cs typeface="Arial" panose="020B0604020202020204" pitchFamily="34" charset="0"/>
                    </a:rPr>
                  </a:br>
                  <a:r>
                    <a:rPr lang="fr-FR" sz="700" i="1">
                      <a:solidFill>
                        <a:srgbClr val="990033"/>
                      </a:solidFill>
                      <a:latin typeface="Verdana" panose="020B0604030504040204" pitchFamily="34" charset="0"/>
                      <a:cs typeface="Arial" panose="020B0604020202020204" pitchFamily="34" charset="0"/>
                    </a:rPr>
                    <a:t>DataStage XE</a:t>
                  </a:r>
                  <a:r>
                    <a:rPr lang="fr-FR" sz="700">
                      <a:solidFill>
                        <a:srgbClr val="990033"/>
                      </a:solidFill>
                      <a:latin typeface="Verdana" panose="020B0604030504040204" pitchFamily="34" charset="0"/>
                      <a:cs typeface="Arial" panose="020B0604020202020204" pitchFamily="34" charset="0"/>
                    </a:rPr>
                    <a:t> </a:t>
                  </a:r>
                </a:p>
                <a:p>
                  <a:pPr defTabSz="449263" eaLnBrk="1" fontAlgn="base" hangingPunct="1">
                    <a:spcBef>
                      <a:spcPct val="0"/>
                    </a:spcBef>
                    <a:spcAft>
                      <a:spcPct val="0"/>
                    </a:spcAft>
                    <a:buSzPct val="100000"/>
                  </a:pPr>
                  <a:endParaRPr lang="fr-FR" sz="700">
                    <a:solidFill>
                      <a:srgbClr val="990033"/>
                    </a:solidFill>
                    <a:latin typeface="Verdana" panose="020B0604030504040204" pitchFamily="34" charset="0"/>
                    <a:cs typeface="Arial" panose="020B0604020202020204" pitchFamily="34" charset="0"/>
                  </a:endParaRPr>
                </a:p>
              </p:txBody>
            </p:sp>
          </p:grpSp>
          <p:grpSp>
            <p:nvGrpSpPr>
              <p:cNvPr id="21542" name="Group 16"/>
              <p:cNvGrpSpPr>
                <a:grpSpLocks/>
              </p:cNvGrpSpPr>
              <p:nvPr/>
            </p:nvGrpSpPr>
            <p:grpSpPr bwMode="auto">
              <a:xfrm>
                <a:off x="1282" y="2223"/>
                <a:ext cx="841" cy="907"/>
                <a:chOff x="1282" y="2223"/>
                <a:chExt cx="841" cy="907"/>
              </a:xfrm>
            </p:grpSpPr>
            <p:sp>
              <p:nvSpPr>
                <p:cNvPr id="21555" name="Rectangle 17"/>
                <p:cNvSpPr>
                  <a:spLocks noChangeArrowheads="1"/>
                </p:cNvSpPr>
                <p:nvPr/>
              </p:nvSpPr>
              <p:spPr bwMode="auto">
                <a:xfrm>
                  <a:off x="1282" y="2223"/>
                  <a:ext cx="841" cy="907"/>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56" name="Rectangle 18"/>
                <p:cNvSpPr>
                  <a:spLocks noChangeArrowheads="1"/>
                </p:cNvSpPr>
                <p:nvPr/>
              </p:nvSpPr>
              <p:spPr bwMode="auto">
                <a:xfrm>
                  <a:off x="1293" y="2233"/>
                  <a:ext cx="818" cy="84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DataStage XE est l'offre traditionnelle d'Ardent qu'Informix a racheté début 2000 avant qu'Ascential ne la reprenne à son compte lors de sa prise d'indépendance, tandis qu'Informix partait chez IBM avec ses entrepôts de données.</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43" name="Group 19"/>
              <p:cNvGrpSpPr>
                <a:grpSpLocks/>
              </p:cNvGrpSpPr>
              <p:nvPr/>
            </p:nvGrpSpPr>
            <p:grpSpPr bwMode="auto">
              <a:xfrm>
                <a:off x="2124" y="2223"/>
                <a:ext cx="873" cy="907"/>
                <a:chOff x="2124" y="2223"/>
                <a:chExt cx="873" cy="907"/>
              </a:xfrm>
            </p:grpSpPr>
            <p:sp>
              <p:nvSpPr>
                <p:cNvPr id="21553" name="Rectangle 20"/>
                <p:cNvSpPr>
                  <a:spLocks noChangeArrowheads="1"/>
                </p:cNvSpPr>
                <p:nvPr/>
              </p:nvSpPr>
              <p:spPr bwMode="auto">
                <a:xfrm>
                  <a:off x="2124" y="2223"/>
                  <a:ext cx="873" cy="907"/>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54" name="Rectangle 21"/>
                <p:cNvSpPr>
                  <a:spLocks noChangeArrowheads="1"/>
                </p:cNvSpPr>
                <p:nvPr/>
              </p:nvSpPr>
              <p:spPr bwMode="auto">
                <a:xfrm>
                  <a:off x="2135" y="2233"/>
                  <a:ext cx="851" cy="84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Plus de 40 connecteurs natifs vers des sources de données, dont IBM/Informix, Oracle, Sybase, Teradata et IBM DB2. Package complet dédié à SAP et à la collection de modules MySAP. Partie analytique: Brio, Business Objects, SPSS et Crystal Decisions.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44" name="Group 22"/>
              <p:cNvGrpSpPr>
                <a:grpSpLocks/>
              </p:cNvGrpSpPr>
              <p:nvPr/>
            </p:nvGrpSpPr>
            <p:grpSpPr bwMode="auto">
              <a:xfrm>
                <a:off x="432" y="3111"/>
                <a:ext cx="849" cy="1024"/>
                <a:chOff x="432" y="3111"/>
                <a:chExt cx="849" cy="1024"/>
              </a:xfrm>
            </p:grpSpPr>
            <p:sp>
              <p:nvSpPr>
                <p:cNvPr id="21551" name="Rectangle 23"/>
                <p:cNvSpPr>
                  <a:spLocks noChangeArrowheads="1"/>
                </p:cNvSpPr>
                <p:nvPr/>
              </p:nvSpPr>
              <p:spPr bwMode="auto">
                <a:xfrm>
                  <a:off x="432" y="3111"/>
                  <a:ext cx="849" cy="1024"/>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52" name="Rectangle 24"/>
                <p:cNvSpPr>
                  <a:spLocks noChangeArrowheads="1"/>
                </p:cNvSpPr>
                <p:nvPr/>
              </p:nvSpPr>
              <p:spPr bwMode="auto">
                <a:xfrm>
                  <a:off x="443" y="3121"/>
                  <a:ext cx="827" cy="96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Arial" panose="020B0604020202020204" pitchFamily="34" charset="0"/>
                    </a:rPr>
                    <a:t>Computer Associates </a:t>
                  </a:r>
                  <a:r>
                    <a:rPr lang="fr-FR" sz="700">
                      <a:solidFill>
                        <a:srgbClr val="990033"/>
                      </a:solidFill>
                      <a:latin typeface="Verdana" panose="020B0604030504040204" pitchFamily="34" charset="0"/>
                      <a:cs typeface="Arial" panose="020B0604020202020204" pitchFamily="34" charset="0"/>
                    </a:rPr>
                    <a:t/>
                  </a:r>
                  <a:br>
                    <a:rPr lang="fr-FR" sz="700">
                      <a:solidFill>
                        <a:srgbClr val="990033"/>
                      </a:solidFill>
                      <a:latin typeface="Verdana" panose="020B0604030504040204" pitchFamily="34" charset="0"/>
                      <a:cs typeface="Arial" panose="020B0604020202020204" pitchFamily="34" charset="0"/>
                    </a:rPr>
                  </a:br>
                  <a:r>
                    <a:rPr lang="fr-FR" sz="700" i="1">
                      <a:solidFill>
                        <a:srgbClr val="990033"/>
                      </a:solidFill>
                      <a:latin typeface="Verdana" panose="020B0604030504040204" pitchFamily="34" charset="0"/>
                      <a:cs typeface="Arial" panose="020B0604020202020204" pitchFamily="34" charset="0"/>
                    </a:rPr>
                    <a:t>DecisionBase</a:t>
                  </a:r>
                  <a:r>
                    <a:rPr lang="fr-FR" sz="700">
                      <a:solidFill>
                        <a:srgbClr val="990033"/>
                      </a:solidFill>
                      <a:latin typeface="Verdana" panose="020B0604030504040204" pitchFamily="34" charset="0"/>
                      <a:cs typeface="Arial" panose="020B0604020202020204" pitchFamily="34" charset="0"/>
                    </a:rPr>
                    <a:t> </a:t>
                  </a:r>
                </a:p>
                <a:p>
                  <a:pPr defTabSz="449263" eaLnBrk="1" fontAlgn="base" hangingPunct="1">
                    <a:spcBef>
                      <a:spcPct val="0"/>
                    </a:spcBef>
                    <a:spcAft>
                      <a:spcPct val="0"/>
                    </a:spcAft>
                    <a:buSzPct val="100000"/>
                  </a:pPr>
                  <a:endParaRPr lang="fr-FR" sz="700">
                    <a:solidFill>
                      <a:srgbClr val="990033"/>
                    </a:solidFill>
                    <a:latin typeface="Verdana" panose="020B0604030504040204" pitchFamily="34" charset="0"/>
                    <a:cs typeface="Arial" panose="020B0604020202020204" pitchFamily="34" charset="0"/>
                  </a:endParaRPr>
                </a:p>
              </p:txBody>
            </p:sp>
          </p:grpSp>
          <p:grpSp>
            <p:nvGrpSpPr>
              <p:cNvPr id="21545" name="Group 25"/>
              <p:cNvGrpSpPr>
                <a:grpSpLocks/>
              </p:cNvGrpSpPr>
              <p:nvPr/>
            </p:nvGrpSpPr>
            <p:grpSpPr bwMode="auto">
              <a:xfrm>
                <a:off x="1282" y="3111"/>
                <a:ext cx="841" cy="1024"/>
                <a:chOff x="1282" y="3111"/>
                <a:chExt cx="841" cy="1024"/>
              </a:xfrm>
            </p:grpSpPr>
            <p:sp>
              <p:nvSpPr>
                <p:cNvPr id="21549" name="Rectangle 26"/>
                <p:cNvSpPr>
                  <a:spLocks noChangeArrowheads="1"/>
                </p:cNvSpPr>
                <p:nvPr/>
              </p:nvSpPr>
              <p:spPr bwMode="auto">
                <a:xfrm>
                  <a:off x="1282" y="3111"/>
                  <a:ext cx="841" cy="1024"/>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50" name="Rectangle 27"/>
                <p:cNvSpPr>
                  <a:spLocks noChangeArrowheads="1"/>
                </p:cNvSpPr>
                <p:nvPr/>
              </p:nvSpPr>
              <p:spPr bwMode="auto">
                <a:xfrm>
                  <a:off x="1293" y="3121"/>
                  <a:ext cx="818" cy="96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Computer Associates est plus connu pour ses offres de sécurité, de surveillance et de gestion d'infrastructures réseaux/informatiques. Mais son offre ETL s'avère assez complète y compris pour maintenir l'intégrité des métadonnées sur toute la chaîne de traitement. L'outil ETL s'appelle Vision:Pursuit.</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46" name="Group 28"/>
              <p:cNvGrpSpPr>
                <a:grpSpLocks/>
              </p:cNvGrpSpPr>
              <p:nvPr/>
            </p:nvGrpSpPr>
            <p:grpSpPr bwMode="auto">
              <a:xfrm>
                <a:off x="2124" y="3111"/>
                <a:ext cx="873" cy="1024"/>
                <a:chOff x="2124" y="3111"/>
                <a:chExt cx="873" cy="1024"/>
              </a:xfrm>
            </p:grpSpPr>
            <p:sp>
              <p:nvSpPr>
                <p:cNvPr id="21547" name="Rectangle 29"/>
                <p:cNvSpPr>
                  <a:spLocks noChangeArrowheads="1"/>
                </p:cNvSpPr>
                <p:nvPr/>
              </p:nvSpPr>
              <p:spPr bwMode="auto">
                <a:xfrm>
                  <a:off x="2124" y="3111"/>
                  <a:ext cx="873" cy="1024"/>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48" name="Rectangle 30"/>
                <p:cNvSpPr>
                  <a:spLocks noChangeArrowheads="1"/>
                </p:cNvSpPr>
                <p:nvPr/>
              </p:nvSpPr>
              <p:spPr bwMode="auto">
                <a:xfrm>
                  <a:off x="2135" y="3121"/>
                  <a:ext cx="851" cy="96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Connecteurs en direct pour extraire les données en temps réel depuis SAP, PeopleSoft et des systèmes mainframes. Accès à de nombreuses sources de données dont IBM/Informix, Oracle, Sybase, IBM DB2, HTML et fichiers txt.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grpSp>
          <p:nvGrpSpPr>
            <p:cNvPr id="21510" name="Group 31"/>
            <p:cNvGrpSpPr>
              <a:grpSpLocks/>
            </p:cNvGrpSpPr>
            <p:nvPr/>
          </p:nvGrpSpPr>
          <p:grpSpPr bwMode="auto">
            <a:xfrm>
              <a:off x="2983" y="1296"/>
              <a:ext cx="2536" cy="2879"/>
              <a:chOff x="2983" y="1296"/>
              <a:chExt cx="2536" cy="2879"/>
            </a:xfrm>
          </p:grpSpPr>
          <p:grpSp>
            <p:nvGrpSpPr>
              <p:cNvPr id="21511" name="Group 32"/>
              <p:cNvGrpSpPr>
                <a:grpSpLocks/>
              </p:cNvGrpSpPr>
              <p:nvPr/>
            </p:nvGrpSpPr>
            <p:grpSpPr bwMode="auto">
              <a:xfrm>
                <a:off x="2983" y="1296"/>
                <a:ext cx="839" cy="954"/>
                <a:chOff x="2983" y="1296"/>
                <a:chExt cx="839" cy="954"/>
              </a:xfrm>
            </p:grpSpPr>
            <p:sp>
              <p:nvSpPr>
                <p:cNvPr id="21536" name="Rectangle 33"/>
                <p:cNvSpPr>
                  <a:spLocks noChangeArrowheads="1"/>
                </p:cNvSpPr>
                <p:nvPr/>
              </p:nvSpPr>
              <p:spPr bwMode="auto">
                <a:xfrm>
                  <a:off x="2983" y="1296"/>
                  <a:ext cx="839"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37" name="Rectangle 34"/>
                <p:cNvSpPr>
                  <a:spLocks noChangeArrowheads="1"/>
                </p:cNvSpPr>
                <p:nvPr/>
              </p:nvSpPr>
              <p:spPr bwMode="auto">
                <a:xfrm>
                  <a:off x="2993" y="1305"/>
                  <a:ext cx="817"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Arial" panose="020B0604020202020204" pitchFamily="34" charset="0"/>
                    </a:rPr>
                    <a:t>ETI </a:t>
                  </a:r>
                  <a:br>
                    <a:rPr lang="fr-FR" sz="1000">
                      <a:solidFill>
                        <a:srgbClr val="990033"/>
                      </a:solidFill>
                      <a:latin typeface="Verdana" panose="020B0604030504040204" pitchFamily="34" charset="0"/>
                      <a:cs typeface="Arial" panose="020B0604020202020204" pitchFamily="34" charset="0"/>
                    </a:rPr>
                  </a:br>
                  <a:r>
                    <a:rPr lang="fr-FR" sz="700" i="1">
                      <a:solidFill>
                        <a:srgbClr val="990033"/>
                      </a:solidFill>
                      <a:latin typeface="Verdana" panose="020B0604030504040204" pitchFamily="34" charset="0"/>
                      <a:cs typeface="Arial" panose="020B0604020202020204" pitchFamily="34" charset="0"/>
                    </a:rPr>
                    <a:t>ETI.Extract </a:t>
                  </a:r>
                </a:p>
                <a:p>
                  <a:pPr defTabSz="449263" eaLnBrk="1" fontAlgn="base" hangingPunct="1">
                    <a:spcBef>
                      <a:spcPct val="0"/>
                    </a:spcBef>
                    <a:spcAft>
                      <a:spcPct val="0"/>
                    </a:spcAft>
                    <a:buSzPct val="100000"/>
                  </a:pPr>
                  <a:endParaRPr lang="fr-FR" sz="700" i="1">
                    <a:solidFill>
                      <a:srgbClr val="990033"/>
                    </a:solidFill>
                    <a:latin typeface="Verdana" panose="020B0604030504040204" pitchFamily="34" charset="0"/>
                    <a:cs typeface="Arial" panose="020B0604020202020204" pitchFamily="34" charset="0"/>
                  </a:endParaRPr>
                </a:p>
              </p:txBody>
            </p:sp>
          </p:grpSp>
          <p:grpSp>
            <p:nvGrpSpPr>
              <p:cNvPr id="21512" name="Group 35"/>
              <p:cNvGrpSpPr>
                <a:grpSpLocks/>
              </p:cNvGrpSpPr>
              <p:nvPr/>
            </p:nvGrpSpPr>
            <p:grpSpPr bwMode="auto">
              <a:xfrm>
                <a:off x="3823" y="1296"/>
                <a:ext cx="831" cy="954"/>
                <a:chOff x="3823" y="1296"/>
                <a:chExt cx="831" cy="954"/>
              </a:xfrm>
            </p:grpSpPr>
            <p:sp>
              <p:nvSpPr>
                <p:cNvPr id="21534" name="Rectangle 36"/>
                <p:cNvSpPr>
                  <a:spLocks noChangeArrowheads="1"/>
                </p:cNvSpPr>
                <p:nvPr/>
              </p:nvSpPr>
              <p:spPr bwMode="auto">
                <a:xfrm>
                  <a:off x="3823" y="1296"/>
                  <a:ext cx="831"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35" name="Rectangle 37"/>
                <p:cNvSpPr>
                  <a:spLocks noChangeArrowheads="1"/>
                </p:cNvSpPr>
                <p:nvPr/>
              </p:nvSpPr>
              <p:spPr bwMode="auto">
                <a:xfrm>
                  <a:off x="3834" y="1305"/>
                  <a:ext cx="809"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Parfois citée comme plate-forme ETL de référence par certains acteurs, mais pas ceux de la business intelligence, ETI.Extract fonctionne avec des librairies pour supporter les entrepôts de données et des plugins additionnels en prolongement d'applications précises.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13" name="Group 38"/>
              <p:cNvGrpSpPr>
                <a:grpSpLocks/>
              </p:cNvGrpSpPr>
              <p:nvPr/>
            </p:nvGrpSpPr>
            <p:grpSpPr bwMode="auto">
              <a:xfrm>
                <a:off x="4655" y="1296"/>
                <a:ext cx="863" cy="954"/>
                <a:chOff x="4655" y="1296"/>
                <a:chExt cx="863" cy="954"/>
              </a:xfrm>
            </p:grpSpPr>
            <p:sp>
              <p:nvSpPr>
                <p:cNvPr id="21532" name="Rectangle 39"/>
                <p:cNvSpPr>
                  <a:spLocks noChangeArrowheads="1"/>
                </p:cNvSpPr>
                <p:nvPr/>
              </p:nvSpPr>
              <p:spPr bwMode="auto">
                <a:xfrm>
                  <a:off x="4655" y="1296"/>
                  <a:ext cx="863"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33" name="Rectangle 40"/>
                <p:cNvSpPr>
                  <a:spLocks noChangeArrowheads="1"/>
                </p:cNvSpPr>
                <p:nvPr/>
              </p:nvSpPr>
              <p:spPr bwMode="auto">
                <a:xfrm>
                  <a:off x="4666" y="1305"/>
                  <a:ext cx="841"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Extraction standard depuis: fichiers plats (C et Cobol), Siebel, les SGBDR, Informix, Teradata, Oracle Financials, PeopleSoft HRMS, SAP R3 et BW... Librairies pour toutes les bases de données ci-dessous, sauf Hyperion, sur systèmes anciens et plus récents. Plugins ETI.Accelerator pour Siebel, SQL/Teradata et les middleware MQ (IBM, Tibco...).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14" name="Group 41"/>
              <p:cNvGrpSpPr>
                <a:grpSpLocks/>
              </p:cNvGrpSpPr>
              <p:nvPr/>
            </p:nvGrpSpPr>
            <p:grpSpPr bwMode="auto">
              <a:xfrm>
                <a:off x="2983" y="2234"/>
                <a:ext cx="839" cy="1003"/>
                <a:chOff x="2983" y="2234"/>
                <a:chExt cx="839" cy="1003"/>
              </a:xfrm>
            </p:grpSpPr>
            <p:sp>
              <p:nvSpPr>
                <p:cNvPr id="21530" name="Rectangle 42"/>
                <p:cNvSpPr>
                  <a:spLocks noChangeArrowheads="1"/>
                </p:cNvSpPr>
                <p:nvPr/>
              </p:nvSpPr>
              <p:spPr bwMode="auto">
                <a:xfrm>
                  <a:off x="2983" y="2234"/>
                  <a:ext cx="839" cy="1003"/>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31" name="Rectangle 43"/>
                <p:cNvSpPr>
                  <a:spLocks noChangeArrowheads="1"/>
                </p:cNvSpPr>
                <p:nvPr/>
              </p:nvSpPr>
              <p:spPr bwMode="auto">
                <a:xfrm>
                  <a:off x="2993" y="2242"/>
                  <a:ext cx="817" cy="95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GB" sz="1000">
                      <a:solidFill>
                        <a:srgbClr val="990033"/>
                      </a:solidFill>
                      <a:latin typeface="Verdana" panose="020B0604030504040204" pitchFamily="34" charset="0"/>
                      <a:cs typeface="Arial" panose="020B0604020202020204" pitchFamily="34" charset="0"/>
                    </a:rPr>
                    <a:t>Hummingbird </a:t>
                  </a:r>
                  <a:r>
                    <a:rPr lang="en-GB" sz="700">
                      <a:solidFill>
                        <a:srgbClr val="990033"/>
                      </a:solidFill>
                      <a:latin typeface="Verdana" panose="020B0604030504040204" pitchFamily="34" charset="0"/>
                      <a:cs typeface="Arial" panose="020B0604020202020204" pitchFamily="34" charset="0"/>
                    </a:rPr>
                    <a:t/>
                  </a:r>
                  <a:br>
                    <a:rPr lang="en-GB" sz="700">
                      <a:solidFill>
                        <a:srgbClr val="990033"/>
                      </a:solidFill>
                      <a:latin typeface="Verdana" panose="020B0604030504040204" pitchFamily="34" charset="0"/>
                      <a:cs typeface="Arial" panose="020B0604020202020204" pitchFamily="34" charset="0"/>
                    </a:rPr>
                  </a:br>
                  <a:r>
                    <a:rPr lang="en-GB" sz="700" i="1">
                      <a:solidFill>
                        <a:srgbClr val="990033"/>
                      </a:solidFill>
                      <a:latin typeface="Verdana" panose="020B0604030504040204" pitchFamily="34" charset="0"/>
                      <a:cs typeface="Arial" panose="020B0604020202020204" pitchFamily="34" charset="0"/>
                    </a:rPr>
                    <a:t>Genio Suite 5</a:t>
                  </a:r>
                </a:p>
                <a:p>
                  <a:pPr defTabSz="449263" eaLnBrk="1" fontAlgn="base" hangingPunct="1">
                    <a:spcBef>
                      <a:spcPct val="0"/>
                    </a:spcBef>
                    <a:spcAft>
                      <a:spcPct val="0"/>
                    </a:spcAft>
                    <a:buSzPct val="100000"/>
                  </a:pPr>
                  <a:endParaRPr lang="fr-FR" sz="700" i="1">
                    <a:solidFill>
                      <a:srgbClr val="990033"/>
                    </a:solidFill>
                    <a:latin typeface="Verdana" panose="020B0604030504040204" pitchFamily="34" charset="0"/>
                    <a:cs typeface="Arial" panose="020B0604020202020204" pitchFamily="34" charset="0"/>
                  </a:endParaRPr>
                </a:p>
              </p:txBody>
            </p:sp>
          </p:grpSp>
          <p:grpSp>
            <p:nvGrpSpPr>
              <p:cNvPr id="21515" name="Group 44"/>
              <p:cNvGrpSpPr>
                <a:grpSpLocks/>
              </p:cNvGrpSpPr>
              <p:nvPr/>
            </p:nvGrpSpPr>
            <p:grpSpPr bwMode="auto">
              <a:xfrm>
                <a:off x="3823" y="2234"/>
                <a:ext cx="831" cy="1003"/>
                <a:chOff x="3823" y="2234"/>
                <a:chExt cx="831" cy="1003"/>
              </a:xfrm>
            </p:grpSpPr>
            <p:sp>
              <p:nvSpPr>
                <p:cNvPr id="21528" name="Rectangle 45"/>
                <p:cNvSpPr>
                  <a:spLocks noChangeArrowheads="1"/>
                </p:cNvSpPr>
                <p:nvPr/>
              </p:nvSpPr>
              <p:spPr bwMode="auto">
                <a:xfrm>
                  <a:off x="3823" y="2234"/>
                  <a:ext cx="831" cy="1003"/>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29" name="Rectangle 46"/>
                <p:cNvSpPr>
                  <a:spLocks noChangeArrowheads="1"/>
                </p:cNvSpPr>
                <p:nvPr/>
              </p:nvSpPr>
              <p:spPr bwMode="auto">
                <a:xfrm>
                  <a:off x="3834" y="2242"/>
                  <a:ext cx="809" cy="95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Surtout connu pour son offre de portail, Hummingbird fournit également une plate-forme ETL et EAI du nom de Genio Suite, assez réputée. En outre, une offre de business intelligence classique, BI/Suite prolonge le portail. Mais il n'est pas question de CRM analytique. Mais Genio Miner aggrège plus de 15 algorithmes de datamining différents.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16" name="Group 47"/>
              <p:cNvGrpSpPr>
                <a:grpSpLocks/>
              </p:cNvGrpSpPr>
              <p:nvPr/>
            </p:nvGrpSpPr>
            <p:grpSpPr bwMode="auto">
              <a:xfrm>
                <a:off x="4655" y="2234"/>
                <a:ext cx="863" cy="1003"/>
                <a:chOff x="4655" y="2234"/>
                <a:chExt cx="863" cy="1003"/>
              </a:xfrm>
            </p:grpSpPr>
            <p:sp>
              <p:nvSpPr>
                <p:cNvPr id="21526" name="Rectangle 48"/>
                <p:cNvSpPr>
                  <a:spLocks noChangeArrowheads="1"/>
                </p:cNvSpPr>
                <p:nvPr/>
              </p:nvSpPr>
              <p:spPr bwMode="auto">
                <a:xfrm>
                  <a:off x="4655" y="2234"/>
                  <a:ext cx="863" cy="1003"/>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27" name="Rectangle 49"/>
                <p:cNvSpPr>
                  <a:spLocks noChangeArrowheads="1"/>
                </p:cNvSpPr>
                <p:nvPr/>
              </p:nvSpPr>
              <p:spPr bwMode="auto">
                <a:xfrm>
                  <a:off x="4666" y="2242"/>
                  <a:ext cx="841" cy="951"/>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Entrepôts de données : Oracle, Sybase, Teradata, Hyperion Essbase, MS SQL Server et IBM DB2. Prise en charge nouvelle des formats de données : XML, mainframe, SAP en natif, binaires, versions récentes des SGBDR. En EAI: Siebel, SAP, support de MQ Series. Le roadmap prévoit l'intégration prochaine à des acteurs comme Brio, BO, Cognos et MicroStrategy.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17" name="Group 50"/>
              <p:cNvGrpSpPr>
                <a:grpSpLocks/>
              </p:cNvGrpSpPr>
              <p:nvPr/>
            </p:nvGrpSpPr>
            <p:grpSpPr bwMode="auto">
              <a:xfrm>
                <a:off x="2983" y="3221"/>
                <a:ext cx="839" cy="954"/>
                <a:chOff x="2983" y="3221"/>
                <a:chExt cx="839" cy="954"/>
              </a:xfrm>
            </p:grpSpPr>
            <p:sp>
              <p:nvSpPr>
                <p:cNvPr id="21524" name="Rectangle 51"/>
                <p:cNvSpPr>
                  <a:spLocks noChangeArrowheads="1"/>
                </p:cNvSpPr>
                <p:nvPr/>
              </p:nvSpPr>
              <p:spPr bwMode="auto">
                <a:xfrm>
                  <a:off x="2983" y="3221"/>
                  <a:ext cx="839"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25" name="Rectangle 52"/>
                <p:cNvSpPr>
                  <a:spLocks noChangeArrowheads="1"/>
                </p:cNvSpPr>
                <p:nvPr/>
              </p:nvSpPr>
              <p:spPr bwMode="auto">
                <a:xfrm>
                  <a:off x="2993" y="3229"/>
                  <a:ext cx="817"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Arial" panose="020B0604020202020204" pitchFamily="34" charset="0"/>
                    </a:rPr>
                    <a:t>Informatica </a:t>
                  </a:r>
                  <a:br>
                    <a:rPr lang="fr-FR" sz="1000">
                      <a:solidFill>
                        <a:srgbClr val="990033"/>
                      </a:solidFill>
                      <a:latin typeface="Verdana" panose="020B0604030504040204" pitchFamily="34" charset="0"/>
                      <a:cs typeface="Arial" panose="020B0604020202020204" pitchFamily="34" charset="0"/>
                    </a:rPr>
                  </a:br>
                  <a:r>
                    <a:rPr lang="fr-FR" sz="700" i="1">
                      <a:solidFill>
                        <a:srgbClr val="990033"/>
                      </a:solidFill>
                      <a:latin typeface="Verdana" panose="020B0604030504040204" pitchFamily="34" charset="0"/>
                      <a:cs typeface="Arial" panose="020B0604020202020204" pitchFamily="34" charset="0"/>
                    </a:rPr>
                    <a:t>PowerCenter 5 </a:t>
                  </a:r>
                </a:p>
                <a:p>
                  <a:pPr defTabSz="449263" eaLnBrk="1" fontAlgn="base" hangingPunct="1">
                    <a:spcBef>
                      <a:spcPct val="0"/>
                    </a:spcBef>
                    <a:spcAft>
                      <a:spcPct val="0"/>
                    </a:spcAft>
                    <a:buSzPct val="100000"/>
                  </a:pPr>
                  <a:endParaRPr lang="fr-FR" sz="700" i="1">
                    <a:solidFill>
                      <a:srgbClr val="990033"/>
                    </a:solidFill>
                    <a:latin typeface="Verdana" panose="020B0604030504040204" pitchFamily="34" charset="0"/>
                    <a:cs typeface="Arial" panose="020B0604020202020204" pitchFamily="34" charset="0"/>
                  </a:endParaRPr>
                </a:p>
              </p:txBody>
            </p:sp>
          </p:grpSp>
          <p:grpSp>
            <p:nvGrpSpPr>
              <p:cNvPr id="21518" name="Group 53"/>
              <p:cNvGrpSpPr>
                <a:grpSpLocks/>
              </p:cNvGrpSpPr>
              <p:nvPr/>
            </p:nvGrpSpPr>
            <p:grpSpPr bwMode="auto">
              <a:xfrm>
                <a:off x="3823" y="3221"/>
                <a:ext cx="831" cy="954"/>
                <a:chOff x="3823" y="3221"/>
                <a:chExt cx="831" cy="954"/>
              </a:xfrm>
            </p:grpSpPr>
            <p:sp>
              <p:nvSpPr>
                <p:cNvPr id="21522" name="Rectangle 54"/>
                <p:cNvSpPr>
                  <a:spLocks noChangeArrowheads="1"/>
                </p:cNvSpPr>
                <p:nvPr/>
              </p:nvSpPr>
              <p:spPr bwMode="auto">
                <a:xfrm>
                  <a:off x="3823" y="3221"/>
                  <a:ext cx="831"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23" name="Rectangle 55"/>
                <p:cNvSpPr>
                  <a:spLocks noChangeArrowheads="1"/>
                </p:cNvSpPr>
                <p:nvPr/>
              </p:nvSpPr>
              <p:spPr bwMode="auto">
                <a:xfrm>
                  <a:off x="3834" y="3229"/>
                  <a:ext cx="809"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L'une des plates-formes d'extraction / transformation de données les plus complètes et répandues. PowerCenter à l'échelle de l'entreprise, et PowerMart à celle du service ou du département. Informatica s'est récemment engagé sur le créneau des applications analytiques, mais l'offre ETL est indépendante.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nvGrpSpPr>
              <p:cNvPr id="21519" name="Group 56"/>
              <p:cNvGrpSpPr>
                <a:grpSpLocks/>
              </p:cNvGrpSpPr>
              <p:nvPr/>
            </p:nvGrpSpPr>
            <p:grpSpPr bwMode="auto">
              <a:xfrm>
                <a:off x="4655" y="3221"/>
                <a:ext cx="863" cy="954"/>
                <a:chOff x="4655" y="3221"/>
                <a:chExt cx="863" cy="954"/>
              </a:xfrm>
            </p:grpSpPr>
            <p:sp>
              <p:nvSpPr>
                <p:cNvPr id="21520" name="Rectangle 57"/>
                <p:cNvSpPr>
                  <a:spLocks noChangeArrowheads="1"/>
                </p:cNvSpPr>
                <p:nvPr/>
              </p:nvSpPr>
              <p:spPr bwMode="auto">
                <a:xfrm>
                  <a:off x="4655" y="3221"/>
                  <a:ext cx="863" cy="954"/>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1521" name="Rectangle 58"/>
                <p:cNvSpPr>
                  <a:spLocks noChangeArrowheads="1"/>
                </p:cNvSpPr>
                <p:nvPr/>
              </p:nvSpPr>
              <p:spPr bwMode="auto">
                <a:xfrm>
                  <a:off x="4666" y="3229"/>
                  <a:ext cx="841" cy="90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a:p>
                  <a:pPr defTabSz="449263" eaLnBrk="1" fontAlgn="base" hangingPunct="1">
                    <a:spcBef>
                      <a:spcPct val="0"/>
                    </a:spcBef>
                    <a:spcAft>
                      <a:spcPct val="0"/>
                    </a:spcAft>
                    <a:buSzPct val="100000"/>
                  </a:pPr>
                  <a:r>
                    <a:rPr lang="fr-FR" sz="700">
                      <a:solidFill>
                        <a:srgbClr val="000000"/>
                      </a:solidFill>
                      <a:latin typeface="Verdana" panose="020B0604030504040204" pitchFamily="34" charset="0"/>
                      <a:cs typeface="Arial" panose="020B0604020202020204" pitchFamily="34" charset="0"/>
                    </a:rPr>
                    <a:t>Gamme extrêmement vaste de connecteurs spécifiques aux sources de données pour consolider tous les principaux entrepôts de données. Pour citer quelques acteurs du CRM analytique en vrac: Siebel, Business Objects, Oracle, Hyperion, Crystal Decisions, Brio, SAP, Cognos, Peoplesoft, Kana, Nuance, Microstrategy... ainsi que les middleware MQ pour aller plus loin. </a:t>
                  </a:r>
                </a:p>
                <a:p>
                  <a:pPr defTabSz="449263" eaLnBrk="1" fontAlgn="base" hangingPunct="1">
                    <a:spcBef>
                      <a:spcPct val="0"/>
                    </a:spcBef>
                    <a:spcAft>
                      <a:spcPct val="0"/>
                    </a:spcAft>
                    <a:buSzPct val="100000"/>
                  </a:pPr>
                  <a:endParaRPr lang="fr-FR" sz="700">
                    <a:solidFill>
                      <a:srgbClr val="000000"/>
                    </a:solidFill>
                    <a:latin typeface="Verdana" panose="020B0604030504040204" pitchFamily="34" charset="0"/>
                    <a:cs typeface="Arial" panose="020B0604020202020204" pitchFamily="34" charset="0"/>
                  </a:endParaRPr>
                </a:p>
              </p:txBody>
            </p:sp>
          </p:grpSp>
        </p:grpSp>
      </p:grpSp>
      <p:sp>
        <p:nvSpPr>
          <p:cNvPr id="21508" name="Text Box 59"/>
          <p:cNvSpPr txBox="1">
            <a:spLocks noChangeArrowheads="1"/>
          </p:cNvSpPr>
          <p:nvPr/>
        </p:nvSpPr>
        <p:spPr bwMode="auto">
          <a:xfrm>
            <a:off x="1539876" y="6602413"/>
            <a:ext cx="5801011" cy="26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400">
                <a:solidFill>
                  <a:srgbClr val="003366"/>
                </a:solidFill>
                <a:latin typeface="Book Antiqua" panose="02040602050305030304" pitchFamily="18" charset="0"/>
                <a:ea typeface="Droid Sans Fallback" charset="0"/>
                <a:cs typeface="Droid Sans Fallback" charset="0"/>
              </a:rPr>
              <a:t>http://solutions.journaldunet.com/0208/020827_bi_panorama1.shtml</a:t>
            </a:r>
          </a:p>
        </p:txBody>
      </p:sp>
      <p:sp>
        <p:nvSpPr>
          <p:cNvPr id="63" name="Rectangle 62">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5"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5974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821495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Étapes de traitement</a:t>
            </a:r>
            <a:endParaRPr lang="fr-FR" dirty="0"/>
          </a:p>
        </p:txBody>
      </p:sp>
      <p:sp>
        <p:nvSpPr>
          <p:cNvPr id="6" name="Rectangle 5">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77094"/>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287583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4955203"/>
          </a:xfrm>
          <a:prstGeom prst="rect">
            <a:avLst/>
          </a:prstGeom>
          <a:noFill/>
        </p:spPr>
        <p:txBody>
          <a:bodyPr wrap="square" rtlCol="0">
            <a:spAutoFit/>
          </a:bodyPr>
          <a:lstStyle/>
          <a:p>
            <a:r>
              <a:rPr lang="fr-BE" sz="2400" dirty="0"/>
              <a:t>Pour le cadre de notre cours, nous allons utiliser </a:t>
            </a:r>
            <a:r>
              <a:rPr lang="fr-BE" sz="2400" b="1" dirty="0" err="1"/>
              <a:t>MongoDB</a:t>
            </a:r>
            <a:r>
              <a:rPr lang="fr-BE" sz="2400" dirty="0"/>
              <a:t> comme SGBD pour aborder les notions sur les bases de </a:t>
            </a:r>
            <a:r>
              <a:rPr lang="fr-BE" sz="2400" dirty="0" err="1"/>
              <a:t>donnees</a:t>
            </a:r>
            <a:r>
              <a:rPr lang="fr-BE" sz="2400" dirty="0"/>
              <a:t> non </a:t>
            </a:r>
            <a:r>
              <a:rPr lang="fr-BE" sz="2400" dirty="0" err="1"/>
              <a:t>rellationnelles</a:t>
            </a:r>
            <a:r>
              <a:rPr lang="fr-BE" sz="2400" dirty="0" smtClean="0"/>
              <a:t>.</a:t>
            </a:r>
          </a:p>
          <a:p>
            <a:endParaRPr lang="fr-FR" sz="2400" dirty="0"/>
          </a:p>
          <a:p>
            <a:r>
              <a:rPr lang="fr-BE" sz="2400" b="1" dirty="0" err="1"/>
              <a:t>MongoDB</a:t>
            </a:r>
            <a:r>
              <a:rPr lang="fr-BE" sz="2400" dirty="0"/>
              <a:t> est une base de données </a:t>
            </a:r>
            <a:r>
              <a:rPr lang="fr-BE" sz="2400" dirty="0" err="1"/>
              <a:t>NoSQL</a:t>
            </a:r>
            <a:r>
              <a:rPr lang="fr-BE" sz="2400" dirty="0"/>
              <a:t> open source orientée document. C'est l'une des bases de données </a:t>
            </a:r>
            <a:r>
              <a:rPr lang="fr-BE" sz="2400" dirty="0" err="1"/>
              <a:t>NoSQL</a:t>
            </a:r>
            <a:r>
              <a:rPr lang="fr-BE" sz="2400" dirty="0"/>
              <a:t> les plus populaires et les plus utilisées</a:t>
            </a:r>
            <a:r>
              <a:rPr lang="fr-BE" sz="2400" dirty="0" smtClean="0"/>
              <a:t>.</a:t>
            </a:r>
          </a:p>
          <a:p>
            <a:endParaRPr lang="fr-FR" sz="2400" dirty="0"/>
          </a:p>
          <a:p>
            <a:r>
              <a:rPr lang="fr-BE" sz="2400" b="1" dirty="0" err="1"/>
              <a:t>MongoDB</a:t>
            </a:r>
            <a:r>
              <a:rPr lang="fr-BE" sz="2400" dirty="0"/>
              <a:t> est une base de données documentaire open source, multiplateforme et distribuée conçue pour faciliter le développement et la mise à l'échelle d'applications. Il s'agit d'une base de données </a:t>
            </a:r>
            <a:r>
              <a:rPr lang="fr-BE" sz="2400" dirty="0" err="1"/>
              <a:t>NoSQL</a:t>
            </a:r>
            <a:r>
              <a:rPr lang="fr-BE" sz="2400" dirty="0"/>
              <a:t> développée par </a:t>
            </a:r>
            <a:r>
              <a:rPr lang="fr-BE" sz="2400" dirty="0" err="1"/>
              <a:t>MongoDB</a:t>
            </a:r>
            <a:r>
              <a:rPr lang="fr-BE" sz="2400" dirty="0"/>
              <a:t>.</a:t>
            </a:r>
            <a:endParaRPr lang="fr-FR" sz="2400" dirty="0"/>
          </a:p>
          <a:p>
            <a:r>
              <a:rPr lang="fr-BE" sz="2400" dirty="0"/>
              <a:t>Le nom </a:t>
            </a:r>
            <a:r>
              <a:rPr lang="fr-BE" sz="2400" b="1" dirty="0" err="1"/>
              <a:t>MongoDB</a:t>
            </a:r>
            <a:r>
              <a:rPr lang="fr-BE" sz="2400" dirty="0"/>
              <a:t> est dérivé du mot "</a:t>
            </a:r>
            <a:r>
              <a:rPr lang="fr-BE" sz="2400" dirty="0" err="1"/>
              <a:t>Humongous</a:t>
            </a:r>
            <a:r>
              <a:rPr lang="fr-BE" sz="2400" dirty="0"/>
              <a:t>" qui signifie énorme, énorme. La base de données </a:t>
            </a:r>
            <a:r>
              <a:rPr lang="fr-BE" sz="2400" dirty="0" err="1"/>
              <a:t>MongoDB</a:t>
            </a:r>
            <a:r>
              <a:rPr lang="fr-BE" sz="2400" dirty="0"/>
              <a:t> est conçue pour stocker une énorme quantité de données et fonctionner rapidement.</a:t>
            </a:r>
            <a:endParaRPr lang="fr-FR" sz="2400" dirty="0"/>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98361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72276" y="1132197"/>
            <a:ext cx="7378700" cy="497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4. Gérer l'entrepôt</a:t>
            </a:r>
          </a:p>
        </p:txBody>
      </p:sp>
      <p:sp>
        <p:nvSpPr>
          <p:cNvPr id="22531" name="Text Box 2"/>
          <p:cNvSpPr txBox="1">
            <a:spLocks noChangeArrowheads="1"/>
          </p:cNvSpPr>
          <p:nvPr/>
        </p:nvSpPr>
        <p:spPr bwMode="auto">
          <a:xfrm>
            <a:off x="2238348" y="1714489"/>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Base relationnelle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Support de larges volumes (</a:t>
            </a:r>
            <a:r>
              <a:rPr lang="fr-FR" dirty="0" err="1">
                <a:solidFill>
                  <a:srgbClr val="336600"/>
                </a:solidFill>
                <a:latin typeface="Tahoma" pitchFamily="34" charset="0"/>
                <a:ea typeface="Tahoma" pitchFamily="34" charset="0"/>
                <a:cs typeface="Tahoma" pitchFamily="34" charset="0"/>
              </a:rPr>
              <a:t>qq</a:t>
            </a:r>
            <a:r>
              <a:rPr lang="fr-FR" dirty="0">
                <a:solidFill>
                  <a:srgbClr val="336600"/>
                </a:solidFill>
                <a:latin typeface="Tahoma" pitchFamily="34" charset="0"/>
                <a:ea typeface="Tahoma" pitchFamily="34" charset="0"/>
                <a:cs typeface="Tahoma" pitchFamily="34" charset="0"/>
              </a:rPr>
              <a:t> 100 gigas à </a:t>
            </a:r>
            <a:r>
              <a:rPr lang="fr-FR" dirty="0" err="1">
                <a:solidFill>
                  <a:srgbClr val="336600"/>
                </a:solidFill>
                <a:latin typeface="Tahoma" pitchFamily="34" charset="0"/>
                <a:ea typeface="Tahoma" pitchFamily="34" charset="0"/>
                <a:cs typeface="Tahoma" pitchFamily="34" charset="0"/>
              </a:rPr>
              <a:t>qq</a:t>
            </a:r>
            <a:r>
              <a:rPr lang="fr-FR" dirty="0">
                <a:solidFill>
                  <a:srgbClr val="336600"/>
                </a:solidFill>
                <a:latin typeface="Tahoma" pitchFamily="34" charset="0"/>
                <a:ea typeface="Tahoma" pitchFamily="34" charset="0"/>
                <a:cs typeface="Tahoma" pitchFamily="34" charset="0"/>
              </a:rPr>
              <a:t> </a:t>
            </a:r>
            <a:r>
              <a:rPr lang="fr-FR" dirty="0" err="1">
                <a:solidFill>
                  <a:srgbClr val="336600"/>
                </a:solidFill>
                <a:latin typeface="Tahoma" pitchFamily="34" charset="0"/>
                <a:ea typeface="Tahoma" pitchFamily="34" charset="0"/>
                <a:cs typeface="Tahoma" pitchFamily="34" charset="0"/>
              </a:rPr>
              <a:t>téras</a:t>
            </a:r>
            <a:r>
              <a:rPr lang="fr-FR" dirty="0">
                <a:solidFill>
                  <a:srgbClr val="336600"/>
                </a:solidFill>
                <a:latin typeface="Tahoma" pitchFamily="34" charset="0"/>
                <a:ea typeface="Tahoma" pitchFamily="34" charset="0"/>
                <a:cs typeface="Tahoma" pitchFamily="34" charset="0"/>
              </a:rPr>
              <a:t>)</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Historisation des données (fenêtres)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Importance des agrégats et chargements en blocs</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Base spécialisée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Base multidimensionnelle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Combinaison des deux</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Machine support parallèle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Multiprocesseurs</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Mémoire partagée, cluster, bus partagé, etc.</a:t>
            </a:r>
          </a:p>
          <a:p>
            <a:pPr lvl="1" defTabSz="449263" eaLnBrk="1" fontAlgn="base" hangingPunct="1">
              <a:lnSpc>
                <a:spcPct val="90000"/>
              </a:lnSpc>
              <a:spcBef>
                <a:spcPts val="600"/>
              </a:spcBef>
              <a:spcAft>
                <a:spcPct val="0"/>
              </a:spcAft>
              <a:buClr>
                <a:srgbClr val="003366"/>
              </a:buClr>
              <a:buSzPct val="55000"/>
            </a:pPr>
            <a:endParaRPr lang="fr-FR" dirty="0">
              <a:solidFill>
                <a:srgbClr val="336600"/>
              </a:solidFill>
              <a:latin typeface="Tahoma" pitchFamily="34" charset="0"/>
              <a:ea typeface="Tahoma" pitchFamily="34" charset="0"/>
              <a:cs typeface="Tahoma" pitchFamily="34" charset="0"/>
            </a:endParaRPr>
          </a:p>
          <a:p>
            <a:pPr lvl="1" defTabSz="449263" eaLnBrk="1" fontAlgn="base" hangingPunct="1">
              <a:lnSpc>
                <a:spcPct val="90000"/>
              </a:lnSpc>
              <a:spcBef>
                <a:spcPts val="600"/>
              </a:spcBef>
              <a:spcAft>
                <a:spcPct val="0"/>
              </a:spcAft>
              <a:buClr>
                <a:srgbClr val="003366"/>
              </a:buClr>
              <a:buSzPct val="55000"/>
            </a:pPr>
            <a:endParaRPr lang="fr-FR" dirty="0">
              <a:solidFill>
                <a:srgbClr val="336600"/>
              </a:solidFill>
              <a:latin typeface="Tahoma" pitchFamily="34" charset="0"/>
              <a:ea typeface="Tahoma" pitchFamily="34" charset="0"/>
              <a:cs typeface="Tahoma" pitchFamily="34" charset="0"/>
            </a:endParaRPr>
          </a:p>
          <a:p>
            <a:pPr lvl="1" defTabSz="449263" eaLnBrk="1" fontAlgn="base" hangingPunct="1">
              <a:lnSpc>
                <a:spcPct val="90000"/>
              </a:lnSpc>
              <a:spcBef>
                <a:spcPts val="600"/>
              </a:spcBef>
              <a:spcAft>
                <a:spcPct val="0"/>
              </a:spcAft>
              <a:buClr>
                <a:srgbClr val="003366"/>
              </a:buClr>
              <a:buSzPct val="55000"/>
            </a:pPr>
            <a:endParaRPr lang="fr-FR" dirty="0">
              <a:solidFill>
                <a:srgbClr val="336600"/>
              </a:solidFill>
              <a:latin typeface="Tahoma" pitchFamily="34" charset="0"/>
              <a:ea typeface="Tahoma" pitchFamily="34" charset="0"/>
              <a:cs typeface="Tahoma" pitchFamily="34" charset="0"/>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8686"/>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9741412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843841" y="1085942"/>
            <a:ext cx="7378700" cy="67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85000"/>
              </a:lnSpc>
              <a:spcBef>
                <a:spcPct val="0"/>
              </a:spcBef>
              <a:spcAft>
                <a:spcPct val="0"/>
              </a:spcAft>
              <a:buSzPct val="100000"/>
            </a:pPr>
            <a:r>
              <a:rPr lang="fr-FR" sz="4400" dirty="0">
                <a:solidFill>
                  <a:srgbClr val="003366"/>
                </a:solidFill>
                <a:ea typeface="Droid Sans Fallback" charset="0"/>
                <a:cs typeface="Droid Sans Fallback" charset="0"/>
              </a:rPr>
              <a:t>Principaux systèmes (</a:t>
            </a:r>
            <a:r>
              <a:rPr lang="fr-FR" sz="4400" dirty="0" err="1">
                <a:solidFill>
                  <a:srgbClr val="003366"/>
                </a:solidFill>
                <a:ea typeface="Droid Sans Fallback" charset="0"/>
                <a:cs typeface="Droid Sans Fallback" charset="0"/>
              </a:rPr>
              <a:t>Jdnet</a:t>
            </a:r>
            <a:r>
              <a:rPr lang="fr-FR" sz="4400" dirty="0">
                <a:solidFill>
                  <a:srgbClr val="003366"/>
                </a:solidFill>
                <a:ea typeface="Droid Sans Fallback" charset="0"/>
                <a:cs typeface="Droid Sans Fallback" charset="0"/>
              </a:rPr>
              <a:t>)</a:t>
            </a:r>
          </a:p>
        </p:txBody>
      </p:sp>
      <p:grpSp>
        <p:nvGrpSpPr>
          <p:cNvPr id="23555" name="Group 2"/>
          <p:cNvGrpSpPr>
            <a:grpSpLocks/>
          </p:cNvGrpSpPr>
          <p:nvPr/>
        </p:nvGrpSpPr>
        <p:grpSpPr bwMode="auto">
          <a:xfrm>
            <a:off x="2209801" y="1981201"/>
            <a:ext cx="7921625" cy="4264025"/>
            <a:chOff x="432" y="1248"/>
            <a:chExt cx="4990" cy="2686"/>
          </a:xfrm>
        </p:grpSpPr>
        <p:grpSp>
          <p:nvGrpSpPr>
            <p:cNvPr id="23557" name="Group 3"/>
            <p:cNvGrpSpPr>
              <a:grpSpLocks/>
            </p:cNvGrpSpPr>
            <p:nvPr/>
          </p:nvGrpSpPr>
          <p:grpSpPr bwMode="auto">
            <a:xfrm>
              <a:off x="432" y="1248"/>
              <a:ext cx="2564" cy="2686"/>
              <a:chOff x="432" y="1248"/>
              <a:chExt cx="2564" cy="2686"/>
            </a:xfrm>
          </p:grpSpPr>
          <p:sp>
            <p:nvSpPr>
              <p:cNvPr id="23586" name="Rectangle 4"/>
              <p:cNvSpPr>
                <a:spLocks noChangeArrowheads="1"/>
              </p:cNvSpPr>
              <p:nvPr/>
            </p:nvSpPr>
            <p:spPr bwMode="auto">
              <a:xfrm>
                <a:off x="432" y="1248"/>
                <a:ext cx="2564"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nvGrpSpPr>
              <p:cNvPr id="23587" name="Group 5"/>
              <p:cNvGrpSpPr>
                <a:grpSpLocks/>
              </p:cNvGrpSpPr>
              <p:nvPr/>
            </p:nvGrpSpPr>
            <p:grpSpPr bwMode="auto">
              <a:xfrm>
                <a:off x="432" y="1248"/>
                <a:ext cx="2322" cy="2686"/>
                <a:chOff x="432" y="1248"/>
                <a:chExt cx="2322" cy="2686"/>
              </a:xfrm>
            </p:grpSpPr>
            <p:grpSp>
              <p:nvGrpSpPr>
                <p:cNvPr id="23588" name="Group 6"/>
                <p:cNvGrpSpPr>
                  <a:grpSpLocks/>
                </p:cNvGrpSpPr>
                <p:nvPr/>
              </p:nvGrpSpPr>
              <p:grpSpPr bwMode="auto">
                <a:xfrm>
                  <a:off x="432" y="1248"/>
                  <a:ext cx="773" cy="895"/>
                  <a:chOff x="432" y="1248"/>
                  <a:chExt cx="773" cy="895"/>
                </a:xfrm>
              </p:grpSpPr>
              <p:sp>
                <p:nvSpPr>
                  <p:cNvPr id="23617" name="Rectangle 7"/>
                  <p:cNvSpPr>
                    <a:spLocks noChangeArrowheads="1"/>
                  </p:cNvSpPr>
                  <p:nvPr/>
                </p:nvSpPr>
                <p:spPr bwMode="auto">
                  <a:xfrm>
                    <a:off x="432" y="1248"/>
                    <a:ext cx="773"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18" name="Rectangle 8"/>
                  <p:cNvSpPr>
                    <a:spLocks noChangeArrowheads="1"/>
                  </p:cNvSpPr>
                  <p:nvPr/>
                </p:nvSpPr>
                <p:spPr bwMode="auto">
                  <a:xfrm>
                    <a:off x="432" y="1248"/>
                    <a:ext cx="773"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ea typeface="Droid Sans Fallback" charset="0"/>
                        <a:cs typeface="Droid Sans Fallback" charset="0"/>
                      </a:rPr>
                      <a:t>Hyperion </a:t>
                    </a:r>
                    <a:br>
                      <a:rPr lang="fr-FR" sz="1000">
                        <a:solidFill>
                          <a:srgbClr val="990033"/>
                        </a:solidFill>
                        <a:latin typeface="Verdana" panose="020B0604030504040204" pitchFamily="34" charset="0"/>
                        <a:ea typeface="Droid Sans Fallback" charset="0"/>
                        <a:cs typeface="Droid Sans Fallback" charset="0"/>
                      </a:rPr>
                    </a:br>
                    <a:r>
                      <a:rPr lang="fr-FR" sz="600" i="1">
                        <a:solidFill>
                          <a:srgbClr val="990033"/>
                        </a:solidFill>
                        <a:latin typeface="Verdana" panose="020B0604030504040204" pitchFamily="34" charset="0"/>
                        <a:ea typeface="Droid Sans Fallback" charset="0"/>
                        <a:cs typeface="Droid Sans Fallback" charset="0"/>
                      </a:rPr>
                      <a:t>Essbase</a:t>
                    </a:r>
                    <a:r>
                      <a:rPr lang="fr-FR" sz="600">
                        <a:solidFill>
                          <a:srgbClr val="990033"/>
                        </a:solidFill>
                        <a:latin typeface="Verdana" panose="020B0604030504040204" pitchFamily="34" charset="0"/>
                        <a:ea typeface="Droid Sans Fallback" charset="0"/>
                        <a:cs typeface="Droid Sans Fallback" charset="0"/>
                      </a:rPr>
                      <a:t> </a:t>
                    </a:r>
                    <a:br>
                      <a:rPr lang="fr-FR" sz="600">
                        <a:solidFill>
                          <a:srgbClr val="990033"/>
                        </a:solidFill>
                        <a:latin typeface="Verdana" panose="020B0604030504040204" pitchFamily="34" charset="0"/>
                        <a:ea typeface="Droid Sans Fallback" charset="0"/>
                        <a:cs typeface="Droid Sans Fallback" charset="0"/>
                      </a:rPr>
                    </a:br>
                    <a:endParaRPr lang="fr-FR" sz="600">
                      <a:solidFill>
                        <a:srgbClr val="990033"/>
                      </a:solidFill>
                      <a:latin typeface="Verdana" panose="020B0604030504040204" pitchFamily="34" charset="0"/>
                      <a:ea typeface="Droid Sans Fallback" charset="0"/>
                      <a:cs typeface="Droid Sans Fallback" charset="0"/>
                    </a:endParaRPr>
                  </a:p>
                </p:txBody>
              </p:sp>
            </p:grpSp>
            <p:grpSp>
              <p:nvGrpSpPr>
                <p:cNvPr id="23589" name="Group 9"/>
                <p:cNvGrpSpPr>
                  <a:grpSpLocks/>
                </p:cNvGrpSpPr>
                <p:nvPr/>
              </p:nvGrpSpPr>
              <p:grpSpPr bwMode="auto">
                <a:xfrm>
                  <a:off x="1206" y="1248"/>
                  <a:ext cx="753" cy="895"/>
                  <a:chOff x="1206" y="1248"/>
                  <a:chExt cx="753" cy="895"/>
                </a:xfrm>
              </p:grpSpPr>
              <p:sp>
                <p:nvSpPr>
                  <p:cNvPr id="23613" name="Rectangle 10"/>
                  <p:cNvSpPr>
                    <a:spLocks noChangeArrowheads="1"/>
                  </p:cNvSpPr>
                  <p:nvPr/>
                </p:nvSpPr>
                <p:spPr bwMode="auto">
                  <a:xfrm>
                    <a:off x="1206" y="1248"/>
                    <a:ext cx="753"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nvGrpSpPr>
                  <p:cNvPr id="23614" name="Group 11"/>
                  <p:cNvGrpSpPr>
                    <a:grpSpLocks/>
                  </p:cNvGrpSpPr>
                  <p:nvPr/>
                </p:nvGrpSpPr>
                <p:grpSpPr bwMode="auto">
                  <a:xfrm>
                    <a:off x="1206" y="1248"/>
                    <a:ext cx="753" cy="552"/>
                    <a:chOff x="1206" y="1248"/>
                    <a:chExt cx="753" cy="552"/>
                  </a:xfrm>
                </p:grpSpPr>
                <p:sp>
                  <p:nvSpPr>
                    <p:cNvPr id="23615" name="Rectangle 12"/>
                    <p:cNvSpPr>
                      <a:spLocks noChangeArrowheads="1"/>
                    </p:cNvSpPr>
                    <p:nvPr/>
                  </p:nvSpPr>
                  <p:spPr bwMode="auto">
                    <a:xfrm>
                      <a:off x="1206" y="1248"/>
                      <a:ext cx="753"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16" name="Rectangle 13"/>
                    <p:cNvSpPr>
                      <a:spLocks noChangeArrowheads="1"/>
                    </p:cNvSpPr>
                    <p:nvPr/>
                  </p:nvSpPr>
                  <p:spPr bwMode="auto">
                    <a:xfrm>
                      <a:off x="1206" y="1248"/>
                      <a:ext cx="752"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a:solidFill>
                            <a:srgbClr val="003366"/>
                          </a:solidFill>
                          <a:latin typeface="Verdana" panose="020B0604030504040204" pitchFamily="34" charset="0"/>
                          <a:ea typeface="Droid Sans Fallback" charset="0"/>
                          <a:cs typeface="Droid Sans Fallback" charset="0"/>
                        </a:rPr>
                        <a:t>EssBase est l'entrepôt de données multi-dimensionnel de référence sur le marché de la business intelligence. Possibilité de compléter avec l'offre analytique d'Hyperion ou des solutions tierces.</a:t>
                      </a:r>
                    </a:p>
                  </p:txBody>
                </p:sp>
              </p:grpSp>
            </p:grpSp>
            <p:grpSp>
              <p:nvGrpSpPr>
                <p:cNvPr id="23590" name="Group 14"/>
                <p:cNvGrpSpPr>
                  <a:grpSpLocks/>
                </p:cNvGrpSpPr>
                <p:nvPr/>
              </p:nvGrpSpPr>
              <p:grpSpPr bwMode="auto">
                <a:xfrm>
                  <a:off x="1960" y="1248"/>
                  <a:ext cx="794" cy="895"/>
                  <a:chOff x="1960" y="1248"/>
                  <a:chExt cx="794" cy="895"/>
                </a:xfrm>
              </p:grpSpPr>
              <p:sp>
                <p:nvSpPr>
                  <p:cNvPr id="23611" name="Rectangle 15"/>
                  <p:cNvSpPr>
                    <a:spLocks noChangeArrowheads="1"/>
                  </p:cNvSpPr>
                  <p:nvPr/>
                </p:nvSpPr>
                <p:spPr bwMode="auto">
                  <a:xfrm>
                    <a:off x="1960" y="1248"/>
                    <a:ext cx="794"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12" name="Rectangle 16"/>
                  <p:cNvSpPr>
                    <a:spLocks noChangeArrowheads="1"/>
                  </p:cNvSpPr>
                  <p:nvPr/>
                </p:nvSpPr>
                <p:spPr bwMode="auto">
                  <a:xfrm>
                    <a:off x="1960" y="1248"/>
                    <a:ext cx="794"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a:solidFill>
                          <a:srgbClr val="003366"/>
                        </a:solidFill>
                        <a:latin typeface="Verdana" panose="020B0604030504040204" pitchFamily="34" charset="0"/>
                        <a:ea typeface="Droid Sans Fallback" charset="0"/>
                        <a:cs typeface="Droid Sans Fallback" charset="0"/>
                      </a:rPr>
                      <a:t>Ce n'est pas à la base de données de se connecter aux applications mais aux applications de se connecter à la base de données. Les accès vers Essbase sont nombreux. Se reporter aux autres catégories pour savoir qui accède à quelles sources. </a:t>
                    </a:r>
                  </a:p>
                </p:txBody>
              </p:sp>
            </p:grpSp>
            <p:grpSp>
              <p:nvGrpSpPr>
                <p:cNvPr id="23591" name="Group 17"/>
                <p:cNvGrpSpPr>
                  <a:grpSpLocks/>
                </p:cNvGrpSpPr>
                <p:nvPr/>
              </p:nvGrpSpPr>
              <p:grpSpPr bwMode="auto">
                <a:xfrm>
                  <a:off x="432" y="2144"/>
                  <a:ext cx="773" cy="989"/>
                  <a:chOff x="432" y="2144"/>
                  <a:chExt cx="773" cy="989"/>
                </a:xfrm>
              </p:grpSpPr>
              <p:sp>
                <p:nvSpPr>
                  <p:cNvPr id="23609" name="Rectangle 18"/>
                  <p:cNvSpPr>
                    <a:spLocks noChangeArrowheads="1"/>
                  </p:cNvSpPr>
                  <p:nvPr/>
                </p:nvSpPr>
                <p:spPr bwMode="auto">
                  <a:xfrm>
                    <a:off x="432" y="2144"/>
                    <a:ext cx="773"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10" name="Rectangle 19"/>
                  <p:cNvSpPr>
                    <a:spLocks noChangeArrowheads="1"/>
                  </p:cNvSpPr>
                  <p:nvPr/>
                </p:nvSpPr>
                <p:spPr bwMode="auto">
                  <a:xfrm>
                    <a:off x="432" y="2144"/>
                    <a:ext cx="773"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ea typeface="Droid Sans Fallback" charset="0"/>
                        <a:cs typeface="Droid Sans Fallback" charset="0"/>
                      </a:rPr>
                      <a:t>IBM </a:t>
                    </a:r>
                    <a:r>
                      <a:rPr lang="fr-FR" sz="600">
                        <a:solidFill>
                          <a:srgbClr val="990033"/>
                        </a:solidFill>
                        <a:latin typeface="Verdana" panose="020B0604030504040204" pitchFamily="34" charset="0"/>
                        <a:ea typeface="Droid Sans Fallback" charset="0"/>
                        <a:cs typeface="Droid Sans Fallback" charset="0"/>
                      </a:rPr>
                      <a:t/>
                    </a:r>
                    <a:br>
                      <a:rPr lang="fr-FR" sz="600">
                        <a:solidFill>
                          <a:srgbClr val="990033"/>
                        </a:solidFill>
                        <a:latin typeface="Verdana" panose="020B0604030504040204" pitchFamily="34" charset="0"/>
                        <a:ea typeface="Droid Sans Fallback" charset="0"/>
                        <a:cs typeface="Droid Sans Fallback" charset="0"/>
                      </a:rPr>
                    </a:br>
                    <a:r>
                      <a:rPr lang="fr-FR" sz="600" i="1">
                        <a:solidFill>
                          <a:srgbClr val="990033"/>
                        </a:solidFill>
                        <a:latin typeface="Verdana" panose="020B0604030504040204" pitchFamily="34" charset="0"/>
                        <a:ea typeface="Droid Sans Fallback" charset="0"/>
                        <a:cs typeface="Droid Sans Fallback" charset="0"/>
                      </a:rPr>
                      <a:t>DB2/UDB, </a:t>
                    </a:r>
                    <a:br>
                      <a:rPr lang="fr-FR" sz="600" i="1">
                        <a:solidFill>
                          <a:srgbClr val="990033"/>
                        </a:solidFill>
                        <a:latin typeface="Verdana" panose="020B0604030504040204" pitchFamily="34" charset="0"/>
                        <a:ea typeface="Droid Sans Fallback" charset="0"/>
                        <a:cs typeface="Droid Sans Fallback" charset="0"/>
                      </a:rPr>
                    </a:br>
                    <a:r>
                      <a:rPr lang="fr-FR" sz="600" i="1">
                        <a:solidFill>
                          <a:srgbClr val="990033"/>
                        </a:solidFill>
                        <a:latin typeface="Verdana" panose="020B0604030504040204" pitchFamily="34" charset="0"/>
                        <a:ea typeface="Droid Sans Fallback" charset="0"/>
                        <a:cs typeface="Droid Sans Fallback" charset="0"/>
                      </a:rPr>
                      <a:t>Informix XPS et Red Brick</a:t>
                    </a:r>
                    <a:r>
                      <a:rPr lang="fr-FR" sz="600">
                        <a:solidFill>
                          <a:srgbClr val="990033"/>
                        </a:solidFill>
                        <a:latin typeface="Verdana" panose="020B0604030504040204" pitchFamily="34" charset="0"/>
                        <a:ea typeface="Droid Sans Fallback" charset="0"/>
                        <a:cs typeface="Droid Sans Fallback" charset="0"/>
                      </a:rPr>
                      <a:t> </a:t>
                    </a:r>
                    <a:br>
                      <a:rPr lang="fr-FR" sz="600">
                        <a:solidFill>
                          <a:srgbClr val="990033"/>
                        </a:solidFill>
                        <a:latin typeface="Verdana" panose="020B0604030504040204" pitchFamily="34" charset="0"/>
                        <a:ea typeface="Droid Sans Fallback" charset="0"/>
                        <a:cs typeface="Droid Sans Fallback" charset="0"/>
                      </a:rPr>
                    </a:br>
                    <a:endParaRPr lang="fr-FR" sz="600">
                      <a:solidFill>
                        <a:srgbClr val="990033"/>
                      </a:solidFill>
                      <a:latin typeface="Verdana" panose="020B0604030504040204" pitchFamily="34" charset="0"/>
                      <a:ea typeface="Droid Sans Fallback" charset="0"/>
                      <a:cs typeface="Droid Sans Fallback" charset="0"/>
                    </a:endParaRPr>
                  </a:p>
                </p:txBody>
              </p:sp>
            </p:grpSp>
            <p:grpSp>
              <p:nvGrpSpPr>
                <p:cNvPr id="23592" name="Group 20"/>
                <p:cNvGrpSpPr>
                  <a:grpSpLocks/>
                </p:cNvGrpSpPr>
                <p:nvPr/>
              </p:nvGrpSpPr>
              <p:grpSpPr bwMode="auto">
                <a:xfrm>
                  <a:off x="1206" y="2144"/>
                  <a:ext cx="753" cy="989"/>
                  <a:chOff x="1206" y="2144"/>
                  <a:chExt cx="753" cy="989"/>
                </a:xfrm>
              </p:grpSpPr>
              <p:sp>
                <p:nvSpPr>
                  <p:cNvPr id="23607" name="Rectangle 21"/>
                  <p:cNvSpPr>
                    <a:spLocks noChangeArrowheads="1"/>
                  </p:cNvSpPr>
                  <p:nvPr/>
                </p:nvSpPr>
                <p:spPr bwMode="auto">
                  <a:xfrm>
                    <a:off x="1206" y="2144"/>
                    <a:ext cx="753"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08" name="Rectangle 22"/>
                  <p:cNvSpPr>
                    <a:spLocks noChangeArrowheads="1"/>
                  </p:cNvSpPr>
                  <p:nvPr/>
                </p:nvSpPr>
                <p:spPr bwMode="auto">
                  <a:xfrm>
                    <a:off x="1206" y="2144"/>
                    <a:ext cx="753"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dirty="0">
                        <a:solidFill>
                          <a:srgbClr val="003366"/>
                        </a:solidFill>
                        <a:latin typeface="Verdana" panose="020B0604030504040204" pitchFamily="34" charset="0"/>
                        <a:ea typeface="Droid Sans Fallback" charset="0"/>
                        <a:cs typeface="Droid Sans Fallback" charset="0"/>
                      </a:rPr>
                      <a:t>DB2/Universal </a:t>
                    </a:r>
                    <a:r>
                      <a:rPr lang="fr-FR" sz="600" dirty="0" err="1">
                        <a:solidFill>
                          <a:srgbClr val="003366"/>
                        </a:solidFill>
                        <a:latin typeface="Verdana" panose="020B0604030504040204" pitchFamily="34" charset="0"/>
                        <a:ea typeface="Droid Sans Fallback" charset="0"/>
                        <a:cs typeface="Droid Sans Fallback" charset="0"/>
                      </a:rPr>
                      <a:t>DataBase</a:t>
                    </a:r>
                    <a:r>
                      <a:rPr lang="fr-FR" sz="600" dirty="0">
                        <a:solidFill>
                          <a:srgbClr val="003366"/>
                        </a:solidFill>
                        <a:latin typeface="Verdana" panose="020B0604030504040204" pitchFamily="34" charset="0"/>
                        <a:ea typeface="Droid Sans Fallback" charset="0"/>
                        <a:cs typeface="Droid Sans Fallback" charset="0"/>
                      </a:rPr>
                      <a:t> est la base de données relationnelle d'IBM. En rachetant </a:t>
                    </a:r>
                    <a:r>
                      <a:rPr lang="fr-FR" sz="600" dirty="0" err="1">
                        <a:solidFill>
                          <a:srgbClr val="003366"/>
                        </a:solidFill>
                        <a:latin typeface="Verdana" panose="020B0604030504040204" pitchFamily="34" charset="0"/>
                        <a:ea typeface="Droid Sans Fallback" charset="0"/>
                        <a:cs typeface="Droid Sans Fallback" charset="0"/>
                      </a:rPr>
                      <a:t>Informix</a:t>
                    </a:r>
                    <a:r>
                      <a:rPr lang="fr-FR" sz="600" dirty="0">
                        <a:solidFill>
                          <a:srgbClr val="003366"/>
                        </a:solidFill>
                        <a:latin typeface="Verdana" panose="020B0604030504040204" pitchFamily="34" charset="0"/>
                        <a:ea typeface="Droid Sans Fallback" charset="0"/>
                        <a:cs typeface="Droid Sans Fallback" charset="0"/>
                      </a:rPr>
                      <a:t> et son activité bases de données, </a:t>
                    </a:r>
                    <a:r>
                      <a:rPr lang="fr-FR" sz="600" dirty="0" err="1">
                        <a:solidFill>
                          <a:srgbClr val="003366"/>
                        </a:solidFill>
                        <a:latin typeface="Verdana" panose="020B0604030504040204" pitchFamily="34" charset="0"/>
                        <a:ea typeface="Droid Sans Fallback" charset="0"/>
                        <a:cs typeface="Droid Sans Fallback" charset="0"/>
                      </a:rPr>
                      <a:t>Big</a:t>
                    </a:r>
                    <a:r>
                      <a:rPr lang="fr-FR" sz="600" dirty="0">
                        <a:solidFill>
                          <a:srgbClr val="003366"/>
                        </a:solidFill>
                        <a:latin typeface="Verdana" panose="020B0604030504040204" pitchFamily="34" charset="0"/>
                        <a:ea typeface="Droid Sans Fallback" charset="0"/>
                        <a:cs typeface="Droid Sans Fallback" charset="0"/>
                      </a:rPr>
                      <a:t> Blue a récupéré ses entrepôts de données </a:t>
                    </a:r>
                    <a:r>
                      <a:rPr lang="fr-FR" sz="600" dirty="0" err="1">
                        <a:solidFill>
                          <a:srgbClr val="003366"/>
                        </a:solidFill>
                        <a:latin typeface="Verdana" panose="020B0604030504040204" pitchFamily="34" charset="0"/>
                        <a:ea typeface="Droid Sans Fallback" charset="0"/>
                        <a:cs typeface="Droid Sans Fallback" charset="0"/>
                      </a:rPr>
                      <a:t>multi-dimensionnels</a:t>
                    </a:r>
                    <a:r>
                      <a:rPr lang="fr-FR" sz="600" dirty="0">
                        <a:solidFill>
                          <a:srgbClr val="003366"/>
                        </a:solidFill>
                        <a:latin typeface="Verdana" panose="020B0604030504040204" pitchFamily="34" charset="0"/>
                        <a:ea typeface="Droid Sans Fallback" charset="0"/>
                        <a:cs typeface="Droid Sans Fallback" charset="0"/>
                      </a:rPr>
                      <a:t>:                   XPS (datawarehouse), et     </a:t>
                    </a:r>
                    <a:r>
                      <a:rPr lang="fr-FR" sz="600" dirty="0" err="1">
                        <a:solidFill>
                          <a:srgbClr val="003366"/>
                        </a:solidFill>
                        <a:latin typeface="Verdana" panose="020B0604030504040204" pitchFamily="34" charset="0"/>
                        <a:ea typeface="Droid Sans Fallback" charset="0"/>
                        <a:cs typeface="Droid Sans Fallback" charset="0"/>
                      </a:rPr>
                      <a:t>Red</a:t>
                    </a:r>
                    <a:r>
                      <a:rPr lang="fr-FR" sz="600" dirty="0">
                        <a:solidFill>
                          <a:srgbClr val="003366"/>
                        </a:solidFill>
                        <a:latin typeface="Verdana" panose="020B0604030504040204" pitchFamily="34" charset="0"/>
                        <a:ea typeface="Droid Sans Fallback" charset="0"/>
                        <a:cs typeface="Droid Sans Fallback" charset="0"/>
                      </a:rPr>
                      <a:t> Brick (</a:t>
                    </a:r>
                    <a:r>
                      <a:rPr lang="fr-FR" sz="600" dirty="0" err="1">
                        <a:solidFill>
                          <a:srgbClr val="003366"/>
                        </a:solidFill>
                        <a:latin typeface="Verdana" panose="020B0604030504040204" pitchFamily="34" charset="0"/>
                        <a:ea typeface="Droid Sans Fallback" charset="0"/>
                        <a:cs typeface="Droid Sans Fallback" charset="0"/>
                      </a:rPr>
                      <a:t>datamart</a:t>
                    </a:r>
                    <a:r>
                      <a:rPr lang="fr-FR" sz="600" dirty="0">
                        <a:solidFill>
                          <a:srgbClr val="003366"/>
                        </a:solidFill>
                        <a:latin typeface="Verdana" panose="020B0604030504040204" pitchFamily="34" charset="0"/>
                        <a:ea typeface="Droid Sans Fallback" charset="0"/>
                        <a:cs typeface="Droid Sans Fallback" charset="0"/>
                      </a:rPr>
                      <a:t>)</a:t>
                    </a:r>
                    <a:r>
                      <a:rPr lang="fr-FR" sz="600" dirty="0">
                        <a:solidFill>
                          <a:srgbClr val="990033"/>
                        </a:solidFill>
                        <a:latin typeface="Verdana" panose="020B0604030504040204" pitchFamily="34" charset="0"/>
                        <a:ea typeface="Droid Sans Fallback" charset="0"/>
                        <a:cs typeface="Droid Sans Fallback" charset="0"/>
                      </a:rPr>
                      <a:t>.</a:t>
                    </a:r>
                  </a:p>
                </p:txBody>
              </p:sp>
            </p:grpSp>
            <p:grpSp>
              <p:nvGrpSpPr>
                <p:cNvPr id="23593" name="Group 23"/>
                <p:cNvGrpSpPr>
                  <a:grpSpLocks/>
                </p:cNvGrpSpPr>
                <p:nvPr/>
              </p:nvGrpSpPr>
              <p:grpSpPr bwMode="auto">
                <a:xfrm>
                  <a:off x="1960" y="2144"/>
                  <a:ext cx="794" cy="989"/>
                  <a:chOff x="1960" y="2144"/>
                  <a:chExt cx="794" cy="989"/>
                </a:xfrm>
              </p:grpSpPr>
              <p:sp>
                <p:nvSpPr>
                  <p:cNvPr id="23605" name="Rectangle 24"/>
                  <p:cNvSpPr>
                    <a:spLocks noChangeArrowheads="1"/>
                  </p:cNvSpPr>
                  <p:nvPr/>
                </p:nvSpPr>
                <p:spPr bwMode="auto">
                  <a:xfrm>
                    <a:off x="1960" y="2144"/>
                    <a:ext cx="794"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06" name="Rectangle 25"/>
                  <p:cNvSpPr>
                    <a:spLocks noChangeArrowheads="1"/>
                  </p:cNvSpPr>
                  <p:nvPr/>
                </p:nvSpPr>
                <p:spPr bwMode="auto">
                  <a:xfrm>
                    <a:off x="1960" y="2144"/>
                    <a:ext cx="794" cy="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a:solidFill>
                          <a:srgbClr val="003366"/>
                        </a:solidFill>
                        <a:latin typeface="Verdana" panose="020B0604030504040204" pitchFamily="34" charset="0"/>
                        <a:ea typeface="Droid Sans Fallback" charset="0"/>
                        <a:cs typeface="Droid Sans Fallback" charset="0"/>
                      </a:rPr>
                      <a:t>Même remarque que pour Hyperion, en particulier pour DB2 qui est relativement répandue. Se renseigner sur les solutions qui peuvent accéder nativement aux différents SGBD OLAP propriétaires d'Informix. </a:t>
                    </a:r>
                  </a:p>
                </p:txBody>
              </p:sp>
            </p:grpSp>
            <p:grpSp>
              <p:nvGrpSpPr>
                <p:cNvPr id="23594" name="Group 26"/>
                <p:cNvGrpSpPr>
                  <a:grpSpLocks/>
                </p:cNvGrpSpPr>
                <p:nvPr/>
              </p:nvGrpSpPr>
              <p:grpSpPr bwMode="auto">
                <a:xfrm>
                  <a:off x="432" y="3134"/>
                  <a:ext cx="773" cy="800"/>
                  <a:chOff x="432" y="3134"/>
                  <a:chExt cx="773" cy="800"/>
                </a:xfrm>
              </p:grpSpPr>
              <p:sp>
                <p:nvSpPr>
                  <p:cNvPr id="23603" name="Rectangle 27"/>
                  <p:cNvSpPr>
                    <a:spLocks noChangeArrowheads="1"/>
                  </p:cNvSpPr>
                  <p:nvPr/>
                </p:nvSpPr>
                <p:spPr bwMode="auto">
                  <a:xfrm>
                    <a:off x="432" y="3134"/>
                    <a:ext cx="773"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04" name="Rectangle 28"/>
                  <p:cNvSpPr>
                    <a:spLocks noChangeArrowheads="1"/>
                  </p:cNvSpPr>
                  <p:nvPr/>
                </p:nvSpPr>
                <p:spPr bwMode="auto">
                  <a:xfrm>
                    <a:off x="432" y="3134"/>
                    <a:ext cx="773"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ea typeface="Droid Sans Fallback" charset="0"/>
                        <a:cs typeface="Droid Sans Fallback" charset="0"/>
                      </a:rPr>
                      <a:t>Microsoft </a:t>
                    </a:r>
                    <a:br>
                      <a:rPr lang="fr-FR" sz="1000">
                        <a:solidFill>
                          <a:srgbClr val="990033"/>
                        </a:solidFill>
                        <a:latin typeface="Verdana" panose="020B0604030504040204" pitchFamily="34" charset="0"/>
                        <a:ea typeface="Droid Sans Fallback" charset="0"/>
                        <a:cs typeface="Droid Sans Fallback" charset="0"/>
                      </a:rPr>
                    </a:br>
                    <a:r>
                      <a:rPr lang="fr-FR" sz="600" i="1">
                        <a:solidFill>
                          <a:srgbClr val="990033"/>
                        </a:solidFill>
                        <a:latin typeface="Verdana" panose="020B0604030504040204" pitchFamily="34" charset="0"/>
                        <a:ea typeface="Droid Sans Fallback" charset="0"/>
                        <a:cs typeface="Droid Sans Fallback" charset="0"/>
                      </a:rPr>
                      <a:t>SQL Server 2000</a:t>
                    </a:r>
                    <a:br>
                      <a:rPr lang="fr-FR" sz="600" i="1">
                        <a:solidFill>
                          <a:srgbClr val="990033"/>
                        </a:solidFill>
                        <a:latin typeface="Verdana" panose="020B0604030504040204" pitchFamily="34" charset="0"/>
                        <a:ea typeface="Droid Sans Fallback" charset="0"/>
                        <a:cs typeface="Droid Sans Fallback" charset="0"/>
                      </a:rPr>
                    </a:br>
                    <a:endParaRPr lang="fr-FR" sz="600" i="1">
                      <a:solidFill>
                        <a:srgbClr val="990033"/>
                      </a:solidFill>
                      <a:latin typeface="Verdana" panose="020B0604030504040204" pitchFamily="34" charset="0"/>
                      <a:ea typeface="Droid Sans Fallback" charset="0"/>
                      <a:cs typeface="Droid Sans Fallback" charset="0"/>
                    </a:endParaRPr>
                  </a:p>
                </p:txBody>
              </p:sp>
            </p:grpSp>
            <p:grpSp>
              <p:nvGrpSpPr>
                <p:cNvPr id="23595" name="Group 29"/>
                <p:cNvGrpSpPr>
                  <a:grpSpLocks/>
                </p:cNvGrpSpPr>
                <p:nvPr/>
              </p:nvGrpSpPr>
              <p:grpSpPr bwMode="auto">
                <a:xfrm>
                  <a:off x="1206" y="3134"/>
                  <a:ext cx="753" cy="800"/>
                  <a:chOff x="1206" y="3134"/>
                  <a:chExt cx="753" cy="800"/>
                </a:xfrm>
              </p:grpSpPr>
              <p:sp>
                <p:nvSpPr>
                  <p:cNvPr id="23599" name="Rectangle 30"/>
                  <p:cNvSpPr>
                    <a:spLocks noChangeArrowheads="1"/>
                  </p:cNvSpPr>
                  <p:nvPr/>
                </p:nvSpPr>
                <p:spPr bwMode="auto">
                  <a:xfrm>
                    <a:off x="1206" y="3134"/>
                    <a:ext cx="753"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nvGrpSpPr>
                  <p:cNvPr id="23600" name="Group 31"/>
                  <p:cNvGrpSpPr>
                    <a:grpSpLocks/>
                  </p:cNvGrpSpPr>
                  <p:nvPr/>
                </p:nvGrpSpPr>
                <p:grpSpPr bwMode="auto">
                  <a:xfrm>
                    <a:off x="1206" y="3134"/>
                    <a:ext cx="753" cy="610"/>
                    <a:chOff x="1206" y="3134"/>
                    <a:chExt cx="753" cy="610"/>
                  </a:xfrm>
                </p:grpSpPr>
                <p:sp>
                  <p:nvSpPr>
                    <p:cNvPr id="23601" name="Rectangle 32"/>
                    <p:cNvSpPr>
                      <a:spLocks noChangeArrowheads="1"/>
                    </p:cNvSpPr>
                    <p:nvPr/>
                  </p:nvSpPr>
                  <p:spPr bwMode="auto">
                    <a:xfrm>
                      <a:off x="1206" y="3134"/>
                      <a:ext cx="753"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602" name="Rectangle 33"/>
                    <p:cNvSpPr>
                      <a:spLocks noChangeArrowheads="1"/>
                    </p:cNvSpPr>
                    <p:nvPr/>
                  </p:nvSpPr>
                  <p:spPr bwMode="auto">
                    <a:xfrm>
                      <a:off x="1206" y="3134"/>
                      <a:ext cx="752"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a:solidFill>
                            <a:srgbClr val="003366"/>
                          </a:solidFill>
                          <a:latin typeface="Verdana" panose="020B0604030504040204" pitchFamily="34" charset="0"/>
                          <a:ea typeface="Droid Sans Fallback" charset="0"/>
                          <a:cs typeface="Droid Sans Fallback" charset="0"/>
                        </a:rPr>
                        <a:t>La version la plus récente de la SGBDR (base de données relationnelle) de Microsoft. A enrichi ses fonctions OLAP avec Analysis Services. Parmi celles-ci: l'accès direct aux cubes via le web, et une extension data mining.</a:t>
                      </a:r>
                    </a:p>
                  </p:txBody>
                </p:sp>
              </p:grpSp>
            </p:grpSp>
            <p:grpSp>
              <p:nvGrpSpPr>
                <p:cNvPr id="23596" name="Group 34"/>
                <p:cNvGrpSpPr>
                  <a:grpSpLocks/>
                </p:cNvGrpSpPr>
                <p:nvPr/>
              </p:nvGrpSpPr>
              <p:grpSpPr bwMode="auto">
                <a:xfrm>
                  <a:off x="1960" y="3134"/>
                  <a:ext cx="794" cy="800"/>
                  <a:chOff x="1960" y="3134"/>
                  <a:chExt cx="794" cy="800"/>
                </a:xfrm>
              </p:grpSpPr>
              <p:sp>
                <p:nvSpPr>
                  <p:cNvPr id="23597" name="Rectangle 35"/>
                  <p:cNvSpPr>
                    <a:spLocks noChangeArrowheads="1"/>
                  </p:cNvSpPr>
                  <p:nvPr/>
                </p:nvSpPr>
                <p:spPr bwMode="auto">
                  <a:xfrm>
                    <a:off x="1960" y="3134"/>
                    <a:ext cx="794"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98" name="Rectangle 36"/>
                  <p:cNvSpPr>
                    <a:spLocks noChangeArrowheads="1"/>
                  </p:cNvSpPr>
                  <p:nvPr/>
                </p:nvSpPr>
                <p:spPr bwMode="auto">
                  <a:xfrm>
                    <a:off x="1960" y="3134"/>
                    <a:ext cx="794" cy="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600">
                        <a:solidFill>
                          <a:srgbClr val="003366"/>
                        </a:solidFill>
                        <a:latin typeface="Verdana" panose="020B0604030504040204" pitchFamily="34" charset="0"/>
                        <a:ea typeface="Droid Sans Fallback" charset="0"/>
                        <a:cs typeface="Droid Sans Fallback" charset="0"/>
                      </a:rPr>
                      <a:t>Même remarque que pour Hyperion. SQL Server est très répandue, mais souvent encore en version 7.0 qui peut aussi être attaquée par la plupart des solutions du commerce qui fonctionnent sous Windows</a:t>
                    </a:r>
                  </a:p>
                </p:txBody>
              </p:sp>
            </p:grpSp>
          </p:grpSp>
        </p:grpSp>
        <p:grpSp>
          <p:nvGrpSpPr>
            <p:cNvPr id="23558" name="Group 37"/>
            <p:cNvGrpSpPr>
              <a:grpSpLocks/>
            </p:cNvGrpSpPr>
            <p:nvPr/>
          </p:nvGrpSpPr>
          <p:grpSpPr bwMode="auto">
            <a:xfrm>
              <a:off x="2859" y="1289"/>
              <a:ext cx="2563" cy="2315"/>
              <a:chOff x="2859" y="1289"/>
              <a:chExt cx="2563" cy="2315"/>
            </a:xfrm>
          </p:grpSpPr>
          <p:grpSp>
            <p:nvGrpSpPr>
              <p:cNvPr id="23559" name="Group 38"/>
              <p:cNvGrpSpPr>
                <a:grpSpLocks/>
              </p:cNvGrpSpPr>
              <p:nvPr/>
            </p:nvGrpSpPr>
            <p:grpSpPr bwMode="auto">
              <a:xfrm>
                <a:off x="2859" y="1289"/>
                <a:ext cx="854" cy="785"/>
                <a:chOff x="2859" y="1289"/>
                <a:chExt cx="854" cy="785"/>
              </a:xfrm>
            </p:grpSpPr>
            <p:sp>
              <p:nvSpPr>
                <p:cNvPr id="23584" name="Rectangle 39"/>
                <p:cNvSpPr>
                  <a:spLocks noChangeArrowheads="1"/>
                </p:cNvSpPr>
                <p:nvPr/>
              </p:nvSpPr>
              <p:spPr bwMode="auto">
                <a:xfrm>
                  <a:off x="2859" y="1289"/>
                  <a:ext cx="854" cy="78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85" name="Rectangle 40"/>
                <p:cNvSpPr>
                  <a:spLocks noChangeArrowheads="1"/>
                </p:cNvSpPr>
                <p:nvPr/>
              </p:nvSpPr>
              <p:spPr bwMode="auto">
                <a:xfrm>
                  <a:off x="2870" y="1299"/>
                  <a:ext cx="831" cy="72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Times New Roman" panose="02020603050405020304" pitchFamily="18" charset="0"/>
                    </a:rPr>
                    <a:t>NCR </a:t>
                  </a:r>
                  <a:r>
                    <a:rPr lang="fr-FR" sz="700">
                      <a:solidFill>
                        <a:srgbClr val="990033"/>
                      </a:solidFill>
                      <a:latin typeface="Verdana" panose="020B0604030504040204" pitchFamily="34" charset="0"/>
                      <a:cs typeface="Times New Roman" panose="02020603050405020304" pitchFamily="18" charset="0"/>
                    </a:rPr>
                    <a:t/>
                  </a:r>
                  <a:br>
                    <a:rPr lang="fr-FR" sz="700">
                      <a:solidFill>
                        <a:srgbClr val="990033"/>
                      </a:solidFill>
                      <a:latin typeface="Verdana" panose="020B0604030504040204" pitchFamily="34" charset="0"/>
                      <a:cs typeface="Times New Roman" panose="02020603050405020304" pitchFamily="18" charset="0"/>
                    </a:rPr>
                  </a:br>
                  <a:r>
                    <a:rPr lang="fr-FR" sz="700" i="1">
                      <a:solidFill>
                        <a:srgbClr val="990033"/>
                      </a:solidFill>
                      <a:latin typeface="Verdana" panose="020B0604030504040204" pitchFamily="34" charset="0"/>
                      <a:cs typeface="Times New Roman" panose="02020603050405020304" pitchFamily="18" charset="0"/>
                    </a:rPr>
                    <a:t>Teradata Database</a:t>
                  </a:r>
                </a:p>
                <a:p>
                  <a:pPr defTabSz="449263" eaLnBrk="1" fontAlgn="base" hangingPunct="1">
                    <a:spcBef>
                      <a:spcPct val="0"/>
                    </a:spcBef>
                    <a:spcAft>
                      <a:spcPct val="0"/>
                    </a:spcAft>
                    <a:buSzPct val="100000"/>
                  </a:pPr>
                  <a:endParaRPr lang="fr-FR" sz="700" i="1">
                    <a:solidFill>
                      <a:srgbClr val="990033"/>
                    </a:solidFill>
                    <a:latin typeface="Verdana" panose="020B0604030504040204" pitchFamily="34" charset="0"/>
                    <a:cs typeface="Times New Roman" panose="02020603050405020304" pitchFamily="18" charset="0"/>
                  </a:endParaRPr>
                </a:p>
              </p:txBody>
            </p:sp>
          </p:grpSp>
          <p:grpSp>
            <p:nvGrpSpPr>
              <p:cNvPr id="23560" name="Group 41"/>
              <p:cNvGrpSpPr>
                <a:grpSpLocks/>
              </p:cNvGrpSpPr>
              <p:nvPr/>
            </p:nvGrpSpPr>
            <p:grpSpPr bwMode="auto">
              <a:xfrm>
                <a:off x="3714" y="1289"/>
                <a:ext cx="832" cy="785"/>
                <a:chOff x="3714" y="1289"/>
                <a:chExt cx="832" cy="785"/>
              </a:xfrm>
            </p:grpSpPr>
            <p:sp>
              <p:nvSpPr>
                <p:cNvPr id="23582" name="Rectangle 42"/>
                <p:cNvSpPr>
                  <a:spLocks noChangeArrowheads="1"/>
                </p:cNvSpPr>
                <p:nvPr/>
              </p:nvSpPr>
              <p:spPr bwMode="auto">
                <a:xfrm>
                  <a:off x="3714" y="1289"/>
                  <a:ext cx="832" cy="78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83" name="Rectangle 43"/>
                <p:cNvSpPr>
                  <a:spLocks noChangeArrowheads="1"/>
                </p:cNvSpPr>
                <p:nvPr/>
              </p:nvSpPr>
              <p:spPr bwMode="auto">
                <a:xfrm>
                  <a:off x="3725" y="1299"/>
                  <a:ext cx="809" cy="72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Entrepôt de données multi-dimensionnel avec des extensions de divers types dont des formules de data mining. Réputé notamment pour ses capacités de montée en charge sous Unix et Windows 2000.</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nvGrpSpPr>
              <p:cNvPr id="23561" name="Group 44"/>
              <p:cNvGrpSpPr>
                <a:grpSpLocks/>
              </p:cNvGrpSpPr>
              <p:nvPr/>
            </p:nvGrpSpPr>
            <p:grpSpPr bwMode="auto">
              <a:xfrm>
                <a:off x="4547" y="1289"/>
                <a:ext cx="876" cy="785"/>
                <a:chOff x="4547" y="1289"/>
                <a:chExt cx="876" cy="785"/>
              </a:xfrm>
            </p:grpSpPr>
            <p:sp>
              <p:nvSpPr>
                <p:cNvPr id="23580" name="Rectangle 45"/>
                <p:cNvSpPr>
                  <a:spLocks noChangeArrowheads="1"/>
                </p:cNvSpPr>
                <p:nvPr/>
              </p:nvSpPr>
              <p:spPr bwMode="auto">
                <a:xfrm>
                  <a:off x="4547" y="1289"/>
                  <a:ext cx="876" cy="785"/>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81" name="Rectangle 46"/>
                <p:cNvSpPr>
                  <a:spLocks noChangeArrowheads="1"/>
                </p:cNvSpPr>
                <p:nvPr/>
              </p:nvSpPr>
              <p:spPr bwMode="auto">
                <a:xfrm>
                  <a:off x="4557" y="1299"/>
                  <a:ext cx="854" cy="722"/>
                </a:xfrm>
                <a:prstGeom prst="rect">
                  <a:avLst/>
                </a:prstGeom>
                <a:solidFill>
                  <a:srgbClr val="EEEEEE"/>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Les solutions qui accèdent à Teradata sont a priori un peu moins nombreuses que pour Hyperion Essbase, Microsoft, IBM DB2, Oracle et Sybase. </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nvGrpSpPr>
              <p:cNvPr id="23562" name="Group 47"/>
              <p:cNvGrpSpPr>
                <a:grpSpLocks/>
              </p:cNvGrpSpPr>
              <p:nvPr/>
            </p:nvGrpSpPr>
            <p:grpSpPr bwMode="auto">
              <a:xfrm>
                <a:off x="2859" y="2054"/>
                <a:ext cx="854" cy="900"/>
                <a:chOff x="2859" y="2054"/>
                <a:chExt cx="854" cy="900"/>
              </a:xfrm>
            </p:grpSpPr>
            <p:sp>
              <p:nvSpPr>
                <p:cNvPr id="23578" name="Rectangle 48"/>
                <p:cNvSpPr>
                  <a:spLocks noChangeArrowheads="1"/>
                </p:cNvSpPr>
                <p:nvPr/>
              </p:nvSpPr>
              <p:spPr bwMode="auto">
                <a:xfrm>
                  <a:off x="2859" y="2054"/>
                  <a:ext cx="854" cy="900"/>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79" name="Rectangle 49"/>
                <p:cNvSpPr>
                  <a:spLocks noChangeArrowheads="1"/>
                </p:cNvSpPr>
                <p:nvPr/>
              </p:nvSpPr>
              <p:spPr bwMode="auto">
                <a:xfrm>
                  <a:off x="2870" y="2064"/>
                  <a:ext cx="831" cy="838"/>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Times New Roman" panose="02020603050405020304" pitchFamily="18" charset="0"/>
                    </a:rPr>
                    <a:t>Oracle </a:t>
                  </a:r>
                  <a:r>
                    <a:rPr lang="fr-FR" sz="700">
                      <a:solidFill>
                        <a:srgbClr val="990033"/>
                      </a:solidFill>
                      <a:latin typeface="Verdana" panose="020B0604030504040204" pitchFamily="34" charset="0"/>
                      <a:cs typeface="Times New Roman" panose="02020603050405020304" pitchFamily="18" charset="0"/>
                    </a:rPr>
                    <a:t/>
                  </a:r>
                  <a:br>
                    <a:rPr lang="fr-FR" sz="700">
                      <a:solidFill>
                        <a:srgbClr val="990033"/>
                      </a:solidFill>
                      <a:latin typeface="Verdana" panose="020B0604030504040204" pitchFamily="34" charset="0"/>
                      <a:cs typeface="Times New Roman" panose="02020603050405020304" pitchFamily="18" charset="0"/>
                    </a:rPr>
                  </a:br>
                  <a:r>
                    <a:rPr lang="fr-FR" sz="700" i="1">
                      <a:solidFill>
                        <a:srgbClr val="990033"/>
                      </a:solidFill>
                      <a:latin typeface="Verdana" panose="020B0604030504040204" pitchFamily="34" charset="0"/>
                      <a:cs typeface="Times New Roman" panose="02020603050405020304" pitchFamily="18" charset="0"/>
                    </a:rPr>
                    <a:t>Oracle 9i</a:t>
                  </a:r>
                  <a:r>
                    <a:rPr lang="fr-FR" sz="700">
                      <a:solidFill>
                        <a:srgbClr val="990033"/>
                      </a:solidFill>
                      <a:latin typeface="Verdana" panose="020B0604030504040204" pitchFamily="34" charset="0"/>
                      <a:cs typeface="Times New Roman" panose="02020603050405020304" pitchFamily="18" charset="0"/>
                    </a:rPr>
                    <a:t> </a:t>
                  </a:r>
                </a:p>
                <a:p>
                  <a:pPr defTabSz="449263" eaLnBrk="1" fontAlgn="base" hangingPunct="1">
                    <a:spcBef>
                      <a:spcPct val="0"/>
                    </a:spcBef>
                    <a:spcAft>
                      <a:spcPct val="0"/>
                    </a:spcAft>
                    <a:buSzPct val="100000"/>
                  </a:pPr>
                  <a:endParaRPr lang="fr-FR" sz="700">
                    <a:solidFill>
                      <a:srgbClr val="990033"/>
                    </a:solidFill>
                    <a:latin typeface="Verdana" panose="020B0604030504040204" pitchFamily="34" charset="0"/>
                    <a:cs typeface="Times New Roman" panose="02020603050405020304" pitchFamily="18" charset="0"/>
                  </a:endParaRPr>
                </a:p>
              </p:txBody>
            </p:sp>
          </p:grpSp>
          <p:grpSp>
            <p:nvGrpSpPr>
              <p:cNvPr id="23563" name="Group 50"/>
              <p:cNvGrpSpPr>
                <a:grpSpLocks/>
              </p:cNvGrpSpPr>
              <p:nvPr/>
            </p:nvGrpSpPr>
            <p:grpSpPr bwMode="auto">
              <a:xfrm>
                <a:off x="3714" y="2054"/>
                <a:ext cx="832" cy="900"/>
                <a:chOff x="3714" y="2054"/>
                <a:chExt cx="832" cy="900"/>
              </a:xfrm>
            </p:grpSpPr>
            <p:sp>
              <p:nvSpPr>
                <p:cNvPr id="23576" name="Rectangle 51"/>
                <p:cNvSpPr>
                  <a:spLocks noChangeArrowheads="1"/>
                </p:cNvSpPr>
                <p:nvPr/>
              </p:nvSpPr>
              <p:spPr bwMode="auto">
                <a:xfrm>
                  <a:off x="3714" y="2054"/>
                  <a:ext cx="832" cy="900"/>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77" name="Rectangle 52"/>
                <p:cNvSpPr>
                  <a:spLocks noChangeArrowheads="1"/>
                </p:cNvSpPr>
                <p:nvPr/>
              </p:nvSpPr>
              <p:spPr bwMode="auto">
                <a:xfrm>
                  <a:off x="3725" y="2064"/>
                  <a:ext cx="809" cy="838"/>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Dernière version de la base de données relationnelle de l'éditeur, Oracle 9i est retaillée dans une optique qui approfondit les fonctions dédiées à la business intelligence. Peut également fonctionner comme entrepôt de données OLAP.</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nvGrpSpPr>
              <p:cNvPr id="23564" name="Group 53"/>
              <p:cNvGrpSpPr>
                <a:grpSpLocks/>
              </p:cNvGrpSpPr>
              <p:nvPr/>
            </p:nvGrpSpPr>
            <p:grpSpPr bwMode="auto">
              <a:xfrm>
                <a:off x="4547" y="2054"/>
                <a:ext cx="876" cy="900"/>
                <a:chOff x="4547" y="2054"/>
                <a:chExt cx="876" cy="900"/>
              </a:xfrm>
            </p:grpSpPr>
            <p:sp>
              <p:nvSpPr>
                <p:cNvPr id="23574" name="Rectangle 54"/>
                <p:cNvSpPr>
                  <a:spLocks noChangeArrowheads="1"/>
                </p:cNvSpPr>
                <p:nvPr/>
              </p:nvSpPr>
              <p:spPr bwMode="auto">
                <a:xfrm>
                  <a:off x="4547" y="2054"/>
                  <a:ext cx="876" cy="900"/>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75" name="Rectangle 55"/>
                <p:cNvSpPr>
                  <a:spLocks noChangeArrowheads="1"/>
                </p:cNvSpPr>
                <p:nvPr/>
              </p:nvSpPr>
              <p:spPr bwMode="auto">
                <a:xfrm>
                  <a:off x="4557" y="2064"/>
                  <a:ext cx="854" cy="838"/>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Même remarque que pour Hyperion et Microsoft, car Oracle 8i est encore très répandue.</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nvGrpSpPr>
              <p:cNvPr id="23565" name="Group 56"/>
              <p:cNvGrpSpPr>
                <a:grpSpLocks/>
              </p:cNvGrpSpPr>
              <p:nvPr/>
            </p:nvGrpSpPr>
            <p:grpSpPr bwMode="auto">
              <a:xfrm>
                <a:off x="2859" y="2935"/>
                <a:ext cx="854" cy="669"/>
                <a:chOff x="2859" y="2935"/>
                <a:chExt cx="854" cy="669"/>
              </a:xfrm>
            </p:grpSpPr>
            <p:sp>
              <p:nvSpPr>
                <p:cNvPr id="23572" name="Rectangle 57"/>
                <p:cNvSpPr>
                  <a:spLocks noChangeArrowheads="1"/>
                </p:cNvSpPr>
                <p:nvPr/>
              </p:nvSpPr>
              <p:spPr bwMode="auto">
                <a:xfrm>
                  <a:off x="2859" y="2935"/>
                  <a:ext cx="854" cy="66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73" name="Rectangle 58"/>
                <p:cNvSpPr>
                  <a:spLocks noChangeArrowheads="1"/>
                </p:cNvSpPr>
                <p:nvPr/>
              </p:nvSpPr>
              <p:spPr bwMode="auto">
                <a:xfrm>
                  <a:off x="2870" y="2945"/>
                  <a:ext cx="831" cy="6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000">
                      <a:solidFill>
                        <a:srgbClr val="990033"/>
                      </a:solidFill>
                      <a:latin typeface="Verdana" panose="020B0604030504040204" pitchFamily="34" charset="0"/>
                      <a:cs typeface="Times New Roman" panose="02020603050405020304" pitchFamily="18" charset="0"/>
                    </a:rPr>
                    <a:t>Sybase</a:t>
                  </a:r>
                  <a:r>
                    <a:rPr lang="fr-FR" sz="1000">
                      <a:solidFill>
                        <a:srgbClr val="990033"/>
                      </a:solidFill>
                      <a:latin typeface="Arial" panose="020B0604020202020204" pitchFamily="34" charset="0"/>
                      <a:cs typeface="Arial" panose="020B0604020202020204" pitchFamily="34" charset="0"/>
                    </a:rPr>
                    <a:t/>
                  </a:r>
                  <a:br>
                    <a:rPr lang="fr-FR" sz="1000">
                      <a:solidFill>
                        <a:srgbClr val="990033"/>
                      </a:solidFill>
                      <a:latin typeface="Arial" panose="020B0604020202020204" pitchFamily="34" charset="0"/>
                      <a:cs typeface="Arial" panose="020B0604020202020204" pitchFamily="34" charset="0"/>
                    </a:rPr>
                  </a:br>
                  <a:r>
                    <a:rPr lang="fr-FR" sz="700" i="1">
                      <a:solidFill>
                        <a:srgbClr val="990033"/>
                      </a:solidFill>
                      <a:latin typeface="Verdana" panose="020B0604030504040204" pitchFamily="34" charset="0"/>
                      <a:cs typeface="Times New Roman" panose="02020603050405020304" pitchFamily="18" charset="0"/>
                    </a:rPr>
                    <a:t>Adaptive Server IQ</a:t>
                  </a:r>
                  <a:r>
                    <a:rPr lang="fr-FR" sz="700">
                      <a:solidFill>
                        <a:srgbClr val="990033"/>
                      </a:solidFill>
                      <a:latin typeface="Verdana" panose="020B0604030504040204" pitchFamily="34" charset="0"/>
                      <a:cs typeface="Times New Roman" panose="02020603050405020304" pitchFamily="18" charset="0"/>
                    </a:rPr>
                    <a:t> </a:t>
                  </a:r>
                </a:p>
                <a:p>
                  <a:pPr defTabSz="449263" eaLnBrk="1" fontAlgn="base" hangingPunct="1">
                    <a:spcBef>
                      <a:spcPct val="0"/>
                    </a:spcBef>
                    <a:spcAft>
                      <a:spcPct val="0"/>
                    </a:spcAft>
                    <a:buSzPct val="100000"/>
                  </a:pPr>
                  <a:endParaRPr lang="fr-FR" sz="700">
                    <a:solidFill>
                      <a:srgbClr val="990033"/>
                    </a:solidFill>
                    <a:latin typeface="Verdana" panose="020B0604030504040204" pitchFamily="34" charset="0"/>
                    <a:cs typeface="Times New Roman" panose="02020603050405020304" pitchFamily="18" charset="0"/>
                  </a:endParaRPr>
                </a:p>
              </p:txBody>
            </p:sp>
          </p:grpSp>
          <p:grpSp>
            <p:nvGrpSpPr>
              <p:cNvPr id="23566" name="Group 59"/>
              <p:cNvGrpSpPr>
                <a:grpSpLocks/>
              </p:cNvGrpSpPr>
              <p:nvPr/>
            </p:nvGrpSpPr>
            <p:grpSpPr bwMode="auto">
              <a:xfrm>
                <a:off x="3714" y="2935"/>
                <a:ext cx="832" cy="669"/>
                <a:chOff x="3714" y="2935"/>
                <a:chExt cx="832" cy="669"/>
              </a:xfrm>
            </p:grpSpPr>
            <p:sp>
              <p:nvSpPr>
                <p:cNvPr id="23570" name="Rectangle 60"/>
                <p:cNvSpPr>
                  <a:spLocks noChangeArrowheads="1"/>
                </p:cNvSpPr>
                <p:nvPr/>
              </p:nvSpPr>
              <p:spPr bwMode="auto">
                <a:xfrm>
                  <a:off x="3714" y="2935"/>
                  <a:ext cx="832" cy="66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71" name="Rectangle 61"/>
                <p:cNvSpPr>
                  <a:spLocks noChangeArrowheads="1"/>
                </p:cNvSpPr>
                <p:nvPr/>
              </p:nvSpPr>
              <p:spPr bwMode="auto">
                <a:xfrm>
                  <a:off x="3725" y="2945"/>
                  <a:ext cx="809" cy="6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IQ est la version déclinée de la base de données relationnelle de Sybase, pour des besoins en rapport avec la business intelligence, donc aussi le CRM analytique.</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nvGrpSpPr>
              <p:cNvPr id="23567" name="Group 62"/>
              <p:cNvGrpSpPr>
                <a:grpSpLocks/>
              </p:cNvGrpSpPr>
              <p:nvPr/>
            </p:nvGrpSpPr>
            <p:grpSpPr bwMode="auto">
              <a:xfrm>
                <a:off x="4547" y="2935"/>
                <a:ext cx="876" cy="669"/>
                <a:chOff x="4547" y="2935"/>
                <a:chExt cx="876" cy="669"/>
              </a:xfrm>
            </p:grpSpPr>
            <p:sp>
              <p:nvSpPr>
                <p:cNvPr id="23568" name="Rectangle 63"/>
                <p:cNvSpPr>
                  <a:spLocks noChangeArrowheads="1"/>
                </p:cNvSpPr>
                <p:nvPr/>
              </p:nvSpPr>
              <p:spPr bwMode="auto">
                <a:xfrm>
                  <a:off x="4547" y="2935"/>
                  <a:ext cx="876" cy="66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3569" name="Rectangle 64"/>
                <p:cNvSpPr>
                  <a:spLocks noChangeArrowheads="1"/>
                </p:cNvSpPr>
                <p:nvPr/>
              </p:nvSpPr>
              <p:spPr bwMode="auto">
                <a:xfrm>
                  <a:off x="4557" y="2945"/>
                  <a:ext cx="854" cy="607"/>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700">
                      <a:solidFill>
                        <a:srgbClr val="003366"/>
                      </a:solidFill>
                      <a:latin typeface="Verdana" panose="020B0604030504040204" pitchFamily="34" charset="0"/>
                      <a:cs typeface="Times New Roman" panose="02020603050405020304" pitchFamily="18" charset="0"/>
                    </a:rPr>
                    <a:t>Même remarque que pour Hyperion, IBM DB2, Oracle et Microsoft</a:t>
                  </a:r>
                </a:p>
                <a:p>
                  <a:pPr defTabSz="449263" eaLnBrk="1" fontAlgn="base" hangingPunct="1">
                    <a:spcBef>
                      <a:spcPct val="0"/>
                    </a:spcBef>
                    <a:spcAft>
                      <a:spcPct val="0"/>
                    </a:spcAft>
                    <a:buSzPct val="100000"/>
                  </a:pPr>
                  <a:endParaRPr lang="fr-FR" sz="700">
                    <a:solidFill>
                      <a:srgbClr val="003366"/>
                    </a:solidFill>
                    <a:latin typeface="Verdana" panose="020B0604030504040204" pitchFamily="34" charset="0"/>
                    <a:cs typeface="Times New Roman" panose="02020603050405020304" pitchFamily="18" charset="0"/>
                  </a:endParaRPr>
                </a:p>
              </p:txBody>
            </p:sp>
          </p:grpSp>
        </p:grpSp>
      </p:grpSp>
      <p:sp>
        <p:nvSpPr>
          <p:cNvPr id="23556" name="Rectangle 65"/>
          <p:cNvSpPr>
            <a:spLocks noChangeArrowheads="1"/>
          </p:cNvSpPr>
          <p:nvPr/>
        </p:nvSpPr>
        <p:spPr bwMode="auto">
          <a:xfrm>
            <a:off x="1684339" y="6249988"/>
            <a:ext cx="5736891" cy="26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400">
                <a:solidFill>
                  <a:srgbClr val="003366"/>
                </a:solidFill>
                <a:latin typeface="Book Antiqua" panose="02040602050305030304" pitchFamily="18" charset="0"/>
                <a:ea typeface="Droid Sans Fallback" charset="0"/>
                <a:cs typeface="Droid Sans Fallback" charset="0"/>
              </a:rPr>
              <a:t>http://solutions.journaldunet.com/0110/011025_crm_tableau2.shtml</a:t>
            </a:r>
          </a:p>
        </p:txBody>
      </p:sp>
      <p:sp>
        <p:nvSpPr>
          <p:cNvPr id="69" name="Rectangle 6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4460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5770390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2164484" y="1195008"/>
            <a:ext cx="7378700" cy="676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Le multidimensionnel</a:t>
            </a:r>
          </a:p>
        </p:txBody>
      </p:sp>
      <p:sp>
        <p:nvSpPr>
          <p:cNvPr id="24580" name="Text Box 3"/>
          <p:cNvSpPr txBox="1">
            <a:spLocks noChangeArrowheads="1"/>
          </p:cNvSpPr>
          <p:nvPr/>
        </p:nvSpPr>
        <p:spPr bwMode="auto">
          <a:xfrm>
            <a:off x="2333626" y="2214564"/>
            <a:ext cx="39020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Dimensions: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Temps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Géographie</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Produits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Clients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Canaux de ventes.....</a:t>
            </a:r>
          </a:p>
        </p:txBody>
      </p:sp>
      <p:sp>
        <p:nvSpPr>
          <p:cNvPr id="24581" name="Text Box 4"/>
          <p:cNvSpPr txBox="1">
            <a:spLocks noChangeArrowheads="1"/>
          </p:cNvSpPr>
          <p:nvPr/>
        </p:nvSpPr>
        <p:spPr bwMode="auto">
          <a:xfrm>
            <a:off x="6388101" y="2214564"/>
            <a:ext cx="3903663"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Indicateurs: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Nombre d’unités vendues</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CA</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Coût</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Marge.....</a:t>
            </a:r>
          </a:p>
          <a:p>
            <a:pPr defTabSz="449263" eaLnBrk="1" fontAlgn="base" hangingPunct="1">
              <a:spcBef>
                <a:spcPts val="700"/>
              </a:spcBef>
              <a:spcAft>
                <a:spcPct val="0"/>
              </a:spcAft>
              <a:buClr>
                <a:srgbClr val="003366"/>
              </a:buClr>
              <a:buSzPct val="100000"/>
            </a:pPr>
            <a:endParaRPr lang="fr-FR" sz="2800">
              <a:solidFill>
                <a:srgbClr val="003366"/>
              </a:solidFill>
              <a:latin typeface="Tahoma" pitchFamily="34" charset="0"/>
              <a:ea typeface="Tahoma" pitchFamily="34" charset="0"/>
              <a:cs typeface="Tahoma" pitchFamily="34" charset="0"/>
            </a:endParaRPr>
          </a:p>
        </p:txBody>
      </p:sp>
      <p:sp>
        <p:nvSpPr>
          <p:cNvPr id="12" name="Rectangle 11">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5881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25379196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2876550" y="1394740"/>
            <a:ext cx="7378700" cy="756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Cube de données</a:t>
            </a:r>
          </a:p>
        </p:txBody>
      </p:sp>
      <p:grpSp>
        <p:nvGrpSpPr>
          <p:cNvPr id="25603" name="Group 2"/>
          <p:cNvGrpSpPr>
            <a:grpSpLocks/>
          </p:cNvGrpSpPr>
          <p:nvPr/>
        </p:nvGrpSpPr>
        <p:grpSpPr bwMode="auto">
          <a:xfrm>
            <a:off x="2284413" y="3173413"/>
            <a:ext cx="2089150" cy="2165349"/>
            <a:chOff x="479" y="1999"/>
            <a:chExt cx="1316" cy="1364"/>
          </a:xfrm>
        </p:grpSpPr>
        <p:grpSp>
          <p:nvGrpSpPr>
            <p:cNvPr id="25639" name="Group 3"/>
            <p:cNvGrpSpPr>
              <a:grpSpLocks/>
            </p:cNvGrpSpPr>
            <p:nvPr/>
          </p:nvGrpSpPr>
          <p:grpSpPr bwMode="auto">
            <a:xfrm>
              <a:off x="635" y="2553"/>
              <a:ext cx="423" cy="468"/>
              <a:chOff x="635" y="2553"/>
              <a:chExt cx="423" cy="468"/>
            </a:xfrm>
          </p:grpSpPr>
          <p:sp>
            <p:nvSpPr>
              <p:cNvPr id="25649" name="Line 4"/>
              <p:cNvSpPr>
                <a:spLocks noChangeShapeType="1"/>
              </p:cNvSpPr>
              <p:nvPr/>
            </p:nvSpPr>
            <p:spPr bwMode="auto">
              <a:xfrm flipV="1">
                <a:off x="635" y="2635"/>
                <a:ext cx="350" cy="387"/>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50" name="Freeform 5"/>
              <p:cNvSpPr>
                <a:spLocks noChangeArrowheads="1"/>
              </p:cNvSpPr>
              <p:nvPr/>
            </p:nvSpPr>
            <p:spPr bwMode="auto">
              <a:xfrm>
                <a:off x="921" y="2553"/>
                <a:ext cx="137" cy="160"/>
              </a:xfrm>
              <a:custGeom>
                <a:avLst/>
                <a:gdLst>
                  <a:gd name="T0" fmla="*/ 137 w 138"/>
                  <a:gd name="T1" fmla="*/ 0 h 161"/>
                  <a:gd name="T2" fmla="*/ 0 w 138"/>
                  <a:gd name="T3" fmla="*/ 81 h 161"/>
                  <a:gd name="T4" fmla="*/ 56 w 138"/>
                  <a:gd name="T5" fmla="*/ 160 h 161"/>
                  <a:gd name="T6" fmla="*/ 137 w 138"/>
                  <a:gd name="T7" fmla="*/ 0 h 1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8" h="161">
                    <a:moveTo>
                      <a:pt x="138" y="0"/>
                    </a:moveTo>
                    <a:lnTo>
                      <a:pt x="0" y="82"/>
                    </a:lnTo>
                    <a:lnTo>
                      <a:pt x="56" y="161"/>
                    </a:lnTo>
                    <a:lnTo>
                      <a:pt x="138"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grpSp>
          <p:nvGrpSpPr>
            <p:cNvPr id="25640" name="Group 6"/>
            <p:cNvGrpSpPr>
              <a:grpSpLocks/>
            </p:cNvGrpSpPr>
            <p:nvPr/>
          </p:nvGrpSpPr>
          <p:grpSpPr bwMode="auto">
            <a:xfrm>
              <a:off x="573" y="2333"/>
              <a:ext cx="84" cy="744"/>
              <a:chOff x="573" y="2333"/>
              <a:chExt cx="84" cy="744"/>
            </a:xfrm>
          </p:grpSpPr>
          <p:sp>
            <p:nvSpPr>
              <p:cNvPr id="25647" name="Line 7"/>
              <p:cNvSpPr>
                <a:spLocks noChangeShapeType="1"/>
              </p:cNvSpPr>
              <p:nvPr/>
            </p:nvSpPr>
            <p:spPr bwMode="auto">
              <a:xfrm>
                <a:off x="616" y="2426"/>
                <a:ext cx="0" cy="651"/>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48" name="Freeform 8"/>
              <p:cNvSpPr>
                <a:spLocks noChangeArrowheads="1"/>
              </p:cNvSpPr>
              <p:nvPr/>
            </p:nvSpPr>
            <p:spPr bwMode="auto">
              <a:xfrm>
                <a:off x="573" y="2333"/>
                <a:ext cx="84" cy="180"/>
              </a:xfrm>
              <a:custGeom>
                <a:avLst/>
                <a:gdLst>
                  <a:gd name="T0" fmla="*/ 42 w 85"/>
                  <a:gd name="T1" fmla="*/ 0 h 181"/>
                  <a:gd name="T2" fmla="*/ 0 w 85"/>
                  <a:gd name="T3" fmla="*/ 180 h 181"/>
                  <a:gd name="T4" fmla="*/ 84 w 85"/>
                  <a:gd name="T5" fmla="*/ 180 h 181"/>
                  <a:gd name="T6" fmla="*/ 42 w 85"/>
                  <a:gd name="T7" fmla="*/ 0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5" h="181">
                    <a:moveTo>
                      <a:pt x="43" y="0"/>
                    </a:moveTo>
                    <a:lnTo>
                      <a:pt x="0" y="181"/>
                    </a:lnTo>
                    <a:lnTo>
                      <a:pt x="85" y="181"/>
                    </a:lnTo>
                    <a:lnTo>
                      <a:pt x="43"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grpSp>
          <p:nvGrpSpPr>
            <p:cNvPr id="25641" name="Group 9"/>
            <p:cNvGrpSpPr>
              <a:grpSpLocks/>
            </p:cNvGrpSpPr>
            <p:nvPr/>
          </p:nvGrpSpPr>
          <p:grpSpPr bwMode="auto">
            <a:xfrm>
              <a:off x="596" y="3011"/>
              <a:ext cx="657" cy="107"/>
              <a:chOff x="596" y="3011"/>
              <a:chExt cx="657" cy="107"/>
            </a:xfrm>
          </p:grpSpPr>
          <p:sp>
            <p:nvSpPr>
              <p:cNvPr id="25645" name="Line 10"/>
              <p:cNvSpPr>
                <a:spLocks noChangeShapeType="1"/>
              </p:cNvSpPr>
              <p:nvPr/>
            </p:nvSpPr>
            <p:spPr bwMode="auto">
              <a:xfrm>
                <a:off x="596" y="3066"/>
                <a:ext cx="584" cy="0"/>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46" name="Freeform 11"/>
              <p:cNvSpPr>
                <a:spLocks noChangeArrowheads="1"/>
              </p:cNvSpPr>
              <p:nvPr/>
            </p:nvSpPr>
            <p:spPr bwMode="auto">
              <a:xfrm>
                <a:off x="1110" y="3011"/>
                <a:ext cx="143" cy="107"/>
              </a:xfrm>
              <a:custGeom>
                <a:avLst/>
                <a:gdLst>
                  <a:gd name="T0" fmla="*/ 143 w 144"/>
                  <a:gd name="T1" fmla="*/ 54 h 108"/>
                  <a:gd name="T2" fmla="*/ 0 w 144"/>
                  <a:gd name="T3" fmla="*/ 0 h 108"/>
                  <a:gd name="T4" fmla="*/ 0 w 144"/>
                  <a:gd name="T5" fmla="*/ 107 h 108"/>
                  <a:gd name="T6" fmla="*/ 143 w 144"/>
                  <a:gd name="T7" fmla="*/ 54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 h="108">
                    <a:moveTo>
                      <a:pt x="144" y="55"/>
                    </a:moveTo>
                    <a:lnTo>
                      <a:pt x="0" y="0"/>
                    </a:lnTo>
                    <a:lnTo>
                      <a:pt x="0" y="108"/>
                    </a:lnTo>
                    <a:lnTo>
                      <a:pt x="144" y="55"/>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25642" name="Rectangle 12"/>
            <p:cNvSpPr>
              <a:spLocks noChangeArrowheads="1"/>
            </p:cNvSpPr>
            <p:nvPr/>
          </p:nvSpPr>
          <p:spPr bwMode="auto">
            <a:xfrm>
              <a:off x="1008" y="2220"/>
              <a:ext cx="78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NumFou</a:t>
              </a:r>
            </a:p>
          </p:txBody>
        </p:sp>
        <p:sp>
          <p:nvSpPr>
            <p:cNvPr id="25643" name="Rectangle 13"/>
            <p:cNvSpPr>
              <a:spLocks noChangeArrowheads="1"/>
            </p:cNvSpPr>
            <p:nvPr/>
          </p:nvSpPr>
          <p:spPr bwMode="auto">
            <a:xfrm>
              <a:off x="1025" y="3130"/>
              <a:ext cx="7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NumPro</a:t>
              </a:r>
            </a:p>
          </p:txBody>
        </p:sp>
        <p:sp>
          <p:nvSpPr>
            <p:cNvPr id="25644" name="Rectangle 14"/>
            <p:cNvSpPr>
              <a:spLocks noChangeArrowheads="1"/>
            </p:cNvSpPr>
            <p:nvPr/>
          </p:nvSpPr>
          <p:spPr bwMode="auto">
            <a:xfrm>
              <a:off x="479" y="1999"/>
              <a:ext cx="42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Date</a:t>
              </a:r>
            </a:p>
          </p:txBody>
        </p:sp>
      </p:grpSp>
      <p:grpSp>
        <p:nvGrpSpPr>
          <p:cNvPr id="25604" name="Group 15"/>
          <p:cNvGrpSpPr>
            <a:grpSpLocks/>
          </p:cNvGrpSpPr>
          <p:nvPr/>
        </p:nvGrpSpPr>
        <p:grpSpPr bwMode="auto">
          <a:xfrm>
            <a:off x="6553200" y="2514600"/>
            <a:ext cx="3003550" cy="2921000"/>
            <a:chOff x="3168" y="1584"/>
            <a:chExt cx="1892" cy="1840"/>
          </a:xfrm>
        </p:grpSpPr>
        <p:sp>
          <p:nvSpPr>
            <p:cNvPr id="25635" name="Freeform 16"/>
            <p:cNvSpPr>
              <a:spLocks noChangeArrowheads="1"/>
            </p:cNvSpPr>
            <p:nvPr/>
          </p:nvSpPr>
          <p:spPr bwMode="auto">
            <a:xfrm>
              <a:off x="3168" y="1584"/>
              <a:ext cx="1892" cy="1840"/>
            </a:xfrm>
            <a:custGeom>
              <a:avLst/>
              <a:gdLst>
                <a:gd name="T0" fmla="*/ 370 w 1893"/>
                <a:gd name="T1" fmla="*/ 0 h 1841"/>
                <a:gd name="T2" fmla="*/ 0 w 1893"/>
                <a:gd name="T3" fmla="*/ 461 h 1841"/>
                <a:gd name="T4" fmla="*/ 0 w 1893"/>
                <a:gd name="T5" fmla="*/ 1840 h 1841"/>
                <a:gd name="T6" fmla="*/ 1523 w 1893"/>
                <a:gd name="T7" fmla="*/ 1840 h 1841"/>
                <a:gd name="T8" fmla="*/ 1892 w 1893"/>
                <a:gd name="T9" fmla="*/ 1381 h 1841"/>
                <a:gd name="T10" fmla="*/ 1892 w 1893"/>
                <a:gd name="T11" fmla="*/ 0 h 1841"/>
                <a:gd name="T12" fmla="*/ 370 w 1893"/>
                <a:gd name="T13" fmla="*/ 0 h 18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3" h="1841">
                  <a:moveTo>
                    <a:pt x="370" y="0"/>
                  </a:moveTo>
                  <a:lnTo>
                    <a:pt x="0" y="461"/>
                  </a:lnTo>
                  <a:lnTo>
                    <a:pt x="0" y="1841"/>
                  </a:lnTo>
                  <a:lnTo>
                    <a:pt x="1524" y="1841"/>
                  </a:lnTo>
                  <a:lnTo>
                    <a:pt x="1893" y="1382"/>
                  </a:lnTo>
                  <a:lnTo>
                    <a:pt x="1893" y="0"/>
                  </a:lnTo>
                  <a:lnTo>
                    <a:pt x="370" y="0"/>
                  </a:lnTo>
                  <a:close/>
                </a:path>
              </a:pathLst>
            </a:custGeom>
            <a:solidFill>
              <a:srgbClr val="C0C0FF"/>
            </a:solidFill>
            <a:ln w="158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36" name="Line 17"/>
            <p:cNvSpPr>
              <a:spLocks noChangeShapeType="1"/>
            </p:cNvSpPr>
            <p:nvPr/>
          </p:nvSpPr>
          <p:spPr bwMode="auto">
            <a:xfrm flipH="1">
              <a:off x="3167" y="2045"/>
              <a:ext cx="1525" cy="0"/>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37" name="Line 18"/>
            <p:cNvSpPr>
              <a:spLocks noChangeShapeType="1"/>
            </p:cNvSpPr>
            <p:nvPr/>
          </p:nvSpPr>
          <p:spPr bwMode="auto">
            <a:xfrm flipV="1">
              <a:off x="4692" y="1583"/>
              <a:ext cx="368" cy="462"/>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38" name="Line 19"/>
            <p:cNvSpPr>
              <a:spLocks noChangeShapeType="1"/>
            </p:cNvSpPr>
            <p:nvPr/>
          </p:nvSpPr>
          <p:spPr bwMode="auto">
            <a:xfrm>
              <a:off x="4692" y="2045"/>
              <a:ext cx="0" cy="1379"/>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25605" name="Line 20"/>
          <p:cNvSpPr>
            <a:spLocks noChangeShapeType="1"/>
          </p:cNvSpPr>
          <p:nvPr/>
        </p:nvSpPr>
        <p:spPr bwMode="auto">
          <a:xfrm>
            <a:off x="7313614" y="3282951"/>
            <a:ext cx="1587" cy="2170113"/>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06" name="Line 21"/>
          <p:cNvSpPr>
            <a:spLocks noChangeShapeType="1"/>
          </p:cNvSpPr>
          <p:nvPr/>
        </p:nvSpPr>
        <p:spPr bwMode="auto">
          <a:xfrm flipV="1">
            <a:off x="7343776" y="2503488"/>
            <a:ext cx="644525" cy="711200"/>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07" name="Line 22"/>
          <p:cNvSpPr>
            <a:spLocks noChangeShapeType="1"/>
          </p:cNvSpPr>
          <p:nvPr/>
        </p:nvSpPr>
        <p:spPr bwMode="auto">
          <a:xfrm>
            <a:off x="6854825" y="2892425"/>
            <a:ext cx="2343150" cy="1588"/>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08" name="Line 23"/>
          <p:cNvSpPr>
            <a:spLocks noChangeShapeType="1"/>
          </p:cNvSpPr>
          <p:nvPr/>
        </p:nvSpPr>
        <p:spPr bwMode="auto">
          <a:xfrm>
            <a:off x="6578600" y="3949700"/>
            <a:ext cx="2343150" cy="1588"/>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09" name="Line 24"/>
          <p:cNvSpPr>
            <a:spLocks noChangeShapeType="1"/>
          </p:cNvSpPr>
          <p:nvPr/>
        </p:nvSpPr>
        <p:spPr bwMode="auto">
          <a:xfrm flipV="1">
            <a:off x="8937626" y="3244850"/>
            <a:ext cx="612775" cy="706438"/>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0" name="Line 25"/>
          <p:cNvSpPr>
            <a:spLocks noChangeShapeType="1"/>
          </p:cNvSpPr>
          <p:nvPr/>
        </p:nvSpPr>
        <p:spPr bwMode="auto">
          <a:xfrm>
            <a:off x="6565900" y="4675189"/>
            <a:ext cx="2344738" cy="1587"/>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1" name="Line 26"/>
          <p:cNvSpPr>
            <a:spLocks noChangeShapeType="1"/>
          </p:cNvSpPr>
          <p:nvPr/>
        </p:nvSpPr>
        <p:spPr bwMode="auto">
          <a:xfrm flipV="1">
            <a:off x="8924925" y="3970339"/>
            <a:ext cx="611188" cy="708025"/>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2" name="Line 27"/>
          <p:cNvSpPr>
            <a:spLocks noChangeShapeType="1"/>
          </p:cNvSpPr>
          <p:nvPr/>
        </p:nvSpPr>
        <p:spPr bwMode="auto">
          <a:xfrm>
            <a:off x="8154989" y="3230564"/>
            <a:ext cx="1587" cy="2168525"/>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3" name="Line 28"/>
          <p:cNvSpPr>
            <a:spLocks noChangeShapeType="1"/>
          </p:cNvSpPr>
          <p:nvPr/>
        </p:nvSpPr>
        <p:spPr bwMode="auto">
          <a:xfrm flipV="1">
            <a:off x="8186738" y="2487613"/>
            <a:ext cx="641350" cy="709612"/>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4" name="Line 29"/>
          <p:cNvSpPr>
            <a:spLocks noChangeShapeType="1"/>
          </p:cNvSpPr>
          <p:nvPr/>
        </p:nvSpPr>
        <p:spPr bwMode="auto">
          <a:xfrm>
            <a:off x="9212264" y="2892425"/>
            <a:ext cx="1587" cy="2203450"/>
          </a:xfrm>
          <a:prstGeom prst="line">
            <a:avLst/>
          </a:prstGeom>
          <a:noFill/>
          <a:ln w="158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5615" name="Rectangle 30"/>
          <p:cNvSpPr>
            <a:spLocks noChangeArrowheads="1"/>
          </p:cNvSpPr>
          <p:nvPr/>
        </p:nvSpPr>
        <p:spPr bwMode="auto">
          <a:xfrm>
            <a:off x="9091613" y="5391150"/>
            <a:ext cx="3254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F1</a:t>
            </a:r>
          </a:p>
        </p:txBody>
      </p:sp>
      <p:sp>
        <p:nvSpPr>
          <p:cNvPr id="25616" name="Rectangle 31"/>
          <p:cNvSpPr>
            <a:spLocks noChangeArrowheads="1"/>
          </p:cNvSpPr>
          <p:nvPr/>
        </p:nvSpPr>
        <p:spPr bwMode="auto">
          <a:xfrm>
            <a:off x="9647238" y="4827588"/>
            <a:ext cx="3254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F2</a:t>
            </a:r>
          </a:p>
        </p:txBody>
      </p:sp>
      <p:sp>
        <p:nvSpPr>
          <p:cNvPr id="25617" name="Rectangle 32"/>
          <p:cNvSpPr>
            <a:spLocks noChangeArrowheads="1"/>
          </p:cNvSpPr>
          <p:nvPr/>
        </p:nvSpPr>
        <p:spPr bwMode="auto">
          <a:xfrm>
            <a:off x="6735763" y="5778500"/>
            <a:ext cx="34144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P1</a:t>
            </a:r>
          </a:p>
        </p:txBody>
      </p:sp>
      <p:sp>
        <p:nvSpPr>
          <p:cNvPr id="25618" name="Rectangle 33"/>
          <p:cNvSpPr>
            <a:spLocks noChangeArrowheads="1"/>
          </p:cNvSpPr>
          <p:nvPr/>
        </p:nvSpPr>
        <p:spPr bwMode="auto">
          <a:xfrm>
            <a:off x="7561263" y="5778500"/>
            <a:ext cx="34144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P2</a:t>
            </a:r>
          </a:p>
        </p:txBody>
      </p:sp>
      <p:sp>
        <p:nvSpPr>
          <p:cNvPr id="25619" name="Rectangle 34"/>
          <p:cNvSpPr>
            <a:spLocks noChangeArrowheads="1"/>
          </p:cNvSpPr>
          <p:nvPr/>
        </p:nvSpPr>
        <p:spPr bwMode="auto">
          <a:xfrm>
            <a:off x="8326438" y="5778500"/>
            <a:ext cx="34144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P3</a:t>
            </a:r>
          </a:p>
        </p:txBody>
      </p:sp>
      <p:sp>
        <p:nvSpPr>
          <p:cNvPr id="25620" name="Rectangle 35"/>
          <p:cNvSpPr>
            <a:spLocks noChangeArrowheads="1"/>
          </p:cNvSpPr>
          <p:nvPr/>
        </p:nvSpPr>
        <p:spPr bwMode="auto">
          <a:xfrm>
            <a:off x="5676901" y="4968875"/>
            <a:ext cx="6155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2000</a:t>
            </a:r>
          </a:p>
        </p:txBody>
      </p:sp>
      <p:sp>
        <p:nvSpPr>
          <p:cNvPr id="25621" name="Rectangle 36"/>
          <p:cNvSpPr>
            <a:spLocks noChangeArrowheads="1"/>
          </p:cNvSpPr>
          <p:nvPr/>
        </p:nvSpPr>
        <p:spPr bwMode="auto">
          <a:xfrm>
            <a:off x="5738814" y="4160838"/>
            <a:ext cx="6155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2001</a:t>
            </a:r>
          </a:p>
        </p:txBody>
      </p:sp>
      <p:sp>
        <p:nvSpPr>
          <p:cNvPr id="25622" name="Rectangle 37"/>
          <p:cNvSpPr>
            <a:spLocks noChangeArrowheads="1"/>
          </p:cNvSpPr>
          <p:nvPr/>
        </p:nvSpPr>
        <p:spPr bwMode="auto">
          <a:xfrm>
            <a:off x="5737226" y="3421063"/>
            <a:ext cx="6155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b="1">
                <a:solidFill>
                  <a:srgbClr val="E000E0"/>
                </a:solidFill>
                <a:latin typeface="Book Antiqua" panose="02040602050305030304" pitchFamily="18" charset="0"/>
                <a:ea typeface="Droid Sans Fallback" charset="0"/>
                <a:cs typeface="Droid Sans Fallback" charset="0"/>
              </a:rPr>
              <a:t>2002</a:t>
            </a:r>
          </a:p>
        </p:txBody>
      </p:sp>
      <p:sp>
        <p:nvSpPr>
          <p:cNvPr id="25623" name="Text Box 38"/>
          <p:cNvSpPr txBox="1">
            <a:spLocks noChangeArrowheads="1"/>
          </p:cNvSpPr>
          <p:nvPr/>
        </p:nvSpPr>
        <p:spPr bwMode="auto">
          <a:xfrm>
            <a:off x="6545263" y="4762500"/>
            <a:ext cx="7159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250</a:t>
            </a:r>
          </a:p>
        </p:txBody>
      </p:sp>
      <p:sp>
        <p:nvSpPr>
          <p:cNvPr id="25624" name="Text Box 39"/>
          <p:cNvSpPr txBox="1">
            <a:spLocks noChangeArrowheads="1"/>
          </p:cNvSpPr>
          <p:nvPr/>
        </p:nvSpPr>
        <p:spPr bwMode="auto">
          <a:xfrm>
            <a:off x="6607176" y="3990975"/>
            <a:ext cx="715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300</a:t>
            </a:r>
          </a:p>
        </p:txBody>
      </p:sp>
      <p:sp>
        <p:nvSpPr>
          <p:cNvPr id="25625" name="Text Box 40"/>
          <p:cNvSpPr txBox="1">
            <a:spLocks noChangeArrowheads="1"/>
          </p:cNvSpPr>
          <p:nvPr/>
        </p:nvSpPr>
        <p:spPr bwMode="auto">
          <a:xfrm>
            <a:off x="6623051" y="3314700"/>
            <a:ext cx="715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350</a:t>
            </a:r>
          </a:p>
        </p:txBody>
      </p:sp>
      <p:sp>
        <p:nvSpPr>
          <p:cNvPr id="25626" name="Text Box 41"/>
          <p:cNvSpPr txBox="1">
            <a:spLocks noChangeArrowheads="1"/>
          </p:cNvSpPr>
          <p:nvPr/>
        </p:nvSpPr>
        <p:spPr bwMode="auto">
          <a:xfrm>
            <a:off x="7383463" y="4000500"/>
            <a:ext cx="7159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500</a:t>
            </a:r>
          </a:p>
        </p:txBody>
      </p:sp>
      <p:sp>
        <p:nvSpPr>
          <p:cNvPr id="25627" name="Text Box 42"/>
          <p:cNvSpPr txBox="1">
            <a:spLocks noChangeArrowheads="1"/>
          </p:cNvSpPr>
          <p:nvPr/>
        </p:nvSpPr>
        <p:spPr bwMode="auto">
          <a:xfrm>
            <a:off x="7383463" y="3314700"/>
            <a:ext cx="7159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600</a:t>
            </a:r>
          </a:p>
        </p:txBody>
      </p:sp>
      <p:sp>
        <p:nvSpPr>
          <p:cNvPr id="25628" name="Text Box 43"/>
          <p:cNvSpPr txBox="1">
            <a:spLocks noChangeArrowheads="1"/>
          </p:cNvSpPr>
          <p:nvPr/>
        </p:nvSpPr>
        <p:spPr bwMode="auto">
          <a:xfrm>
            <a:off x="8207376" y="3990975"/>
            <a:ext cx="715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400</a:t>
            </a:r>
          </a:p>
        </p:txBody>
      </p:sp>
      <p:sp>
        <p:nvSpPr>
          <p:cNvPr id="25629" name="Text Box 44"/>
          <p:cNvSpPr txBox="1">
            <a:spLocks noChangeArrowheads="1"/>
          </p:cNvSpPr>
          <p:nvPr/>
        </p:nvSpPr>
        <p:spPr bwMode="auto">
          <a:xfrm>
            <a:off x="8223251" y="3238500"/>
            <a:ext cx="715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300</a:t>
            </a:r>
          </a:p>
        </p:txBody>
      </p:sp>
      <p:sp>
        <p:nvSpPr>
          <p:cNvPr id="25630" name="Text Box 45"/>
          <p:cNvSpPr txBox="1">
            <a:spLocks noChangeArrowheads="1"/>
          </p:cNvSpPr>
          <p:nvPr/>
        </p:nvSpPr>
        <p:spPr bwMode="auto">
          <a:xfrm>
            <a:off x="8223251" y="4762500"/>
            <a:ext cx="71596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200</a:t>
            </a:r>
          </a:p>
        </p:txBody>
      </p:sp>
      <p:sp>
        <p:nvSpPr>
          <p:cNvPr id="25631" name="Text Box 46"/>
          <p:cNvSpPr txBox="1">
            <a:spLocks noChangeArrowheads="1"/>
          </p:cNvSpPr>
          <p:nvPr/>
        </p:nvSpPr>
        <p:spPr bwMode="auto">
          <a:xfrm rot="-3360000">
            <a:off x="9127332" y="2866232"/>
            <a:ext cx="565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100</a:t>
            </a:r>
          </a:p>
        </p:txBody>
      </p:sp>
      <p:sp>
        <p:nvSpPr>
          <p:cNvPr id="25632" name="Text Box 47"/>
          <p:cNvSpPr txBox="1">
            <a:spLocks noChangeArrowheads="1"/>
          </p:cNvSpPr>
          <p:nvPr/>
        </p:nvSpPr>
        <p:spPr bwMode="auto">
          <a:xfrm rot="-3360000">
            <a:off x="9127332" y="3552032"/>
            <a:ext cx="565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150</a:t>
            </a:r>
          </a:p>
        </p:txBody>
      </p:sp>
      <p:sp>
        <p:nvSpPr>
          <p:cNvPr id="25633" name="Text Box 48"/>
          <p:cNvSpPr txBox="1">
            <a:spLocks noChangeArrowheads="1"/>
          </p:cNvSpPr>
          <p:nvPr/>
        </p:nvSpPr>
        <p:spPr bwMode="auto">
          <a:xfrm rot="-3360000">
            <a:off x="9127332" y="4390232"/>
            <a:ext cx="5651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120</a:t>
            </a:r>
          </a:p>
        </p:txBody>
      </p:sp>
      <p:sp>
        <p:nvSpPr>
          <p:cNvPr id="53" name="Rectangle 52">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4672240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154139" y="1031132"/>
            <a:ext cx="8107390" cy="61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Le data cube et les dimensions</a:t>
            </a:r>
          </a:p>
        </p:txBody>
      </p:sp>
      <p:grpSp>
        <p:nvGrpSpPr>
          <p:cNvPr id="26627" name="Group 2"/>
          <p:cNvGrpSpPr>
            <a:grpSpLocks/>
          </p:cNvGrpSpPr>
          <p:nvPr/>
        </p:nvGrpSpPr>
        <p:grpSpPr bwMode="auto">
          <a:xfrm>
            <a:off x="2592628" y="1782897"/>
            <a:ext cx="7093603" cy="4184519"/>
            <a:chOff x="670" y="1390"/>
            <a:chExt cx="4874" cy="2762"/>
          </a:xfrm>
        </p:grpSpPr>
        <p:sp>
          <p:nvSpPr>
            <p:cNvPr id="26629" name="Rectangle 3"/>
            <p:cNvSpPr>
              <a:spLocks noChangeArrowheads="1"/>
            </p:cNvSpPr>
            <p:nvPr/>
          </p:nvSpPr>
          <p:spPr bwMode="auto">
            <a:xfrm>
              <a:off x="747" y="3731"/>
              <a:ext cx="102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0" name="Rectangle 4"/>
            <p:cNvSpPr>
              <a:spLocks noChangeArrowheads="1"/>
            </p:cNvSpPr>
            <p:nvPr/>
          </p:nvSpPr>
          <p:spPr bwMode="auto">
            <a:xfrm>
              <a:off x="2061" y="3731"/>
              <a:ext cx="155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1" name="Line 5"/>
            <p:cNvSpPr>
              <a:spLocks noChangeShapeType="1"/>
            </p:cNvSpPr>
            <p:nvPr/>
          </p:nvSpPr>
          <p:spPr bwMode="auto">
            <a:xfrm flipV="1">
              <a:off x="1671" y="1390"/>
              <a:ext cx="0" cy="1636"/>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2" name="Line 6"/>
            <p:cNvSpPr>
              <a:spLocks noChangeShapeType="1"/>
            </p:cNvSpPr>
            <p:nvPr/>
          </p:nvSpPr>
          <p:spPr bwMode="auto">
            <a:xfrm flipH="1">
              <a:off x="670" y="3002"/>
              <a:ext cx="1023" cy="908"/>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3" name="Line 7"/>
            <p:cNvSpPr>
              <a:spLocks noChangeShapeType="1"/>
            </p:cNvSpPr>
            <p:nvPr/>
          </p:nvSpPr>
          <p:spPr bwMode="auto">
            <a:xfrm>
              <a:off x="1694" y="3008"/>
              <a:ext cx="2892" cy="0"/>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4" name="Rectangle 8"/>
            <p:cNvSpPr>
              <a:spLocks noChangeArrowheads="1"/>
            </p:cNvSpPr>
            <p:nvPr/>
          </p:nvSpPr>
          <p:spPr bwMode="auto">
            <a:xfrm>
              <a:off x="780" y="3763"/>
              <a:ext cx="2374"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1400" tIns="17640" rIns="41400" bIns="1764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Axe d'analyse: Le temps</a:t>
              </a:r>
            </a:p>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(Année, trimestre, mois, </a:t>
              </a:r>
              <a:r>
                <a:rPr lang="fr-FR" sz="1800" b="1" i="1">
                  <a:solidFill>
                    <a:srgbClr val="003366"/>
                  </a:solidFill>
                  <a:latin typeface="Univers" panose="02000503040000020003" pitchFamily="2" charset="0"/>
                  <a:ea typeface="Droid Sans Fallback" charset="0"/>
                  <a:cs typeface="Droid Sans Fallback" charset="0"/>
                </a:rPr>
                <a:t>semaine</a:t>
              </a:r>
              <a:r>
                <a:rPr lang="fr-FR" sz="1800" b="1">
                  <a:solidFill>
                    <a:srgbClr val="003366"/>
                  </a:solidFill>
                  <a:latin typeface="Univers" panose="02000503040000020003" pitchFamily="2" charset="0"/>
                  <a:ea typeface="Droid Sans Fallback" charset="0"/>
                  <a:cs typeface="Droid Sans Fallback" charset="0"/>
                </a:rPr>
                <a:t>)</a:t>
              </a:r>
            </a:p>
          </p:txBody>
        </p:sp>
        <p:sp>
          <p:nvSpPr>
            <p:cNvPr id="26635" name="Rectangle 9"/>
            <p:cNvSpPr>
              <a:spLocks noChangeArrowheads="1"/>
            </p:cNvSpPr>
            <p:nvPr/>
          </p:nvSpPr>
          <p:spPr bwMode="auto">
            <a:xfrm>
              <a:off x="1695" y="2568"/>
              <a:ext cx="1647"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1400" tIns="17640" rIns="41400" bIns="1764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Variables analysées:</a:t>
              </a:r>
            </a:p>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Nb unités, CA, marge...</a:t>
              </a:r>
            </a:p>
          </p:txBody>
        </p:sp>
        <p:sp>
          <p:nvSpPr>
            <p:cNvPr id="26636" name="Line 10"/>
            <p:cNvSpPr>
              <a:spLocks noChangeShapeType="1"/>
            </p:cNvSpPr>
            <p:nvPr/>
          </p:nvSpPr>
          <p:spPr bwMode="auto">
            <a:xfrm>
              <a:off x="988" y="3082"/>
              <a:ext cx="1818"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7" name="Line 11"/>
            <p:cNvSpPr>
              <a:spLocks noChangeShapeType="1"/>
            </p:cNvSpPr>
            <p:nvPr/>
          </p:nvSpPr>
          <p:spPr bwMode="auto">
            <a:xfrm>
              <a:off x="3281" y="2123"/>
              <a:ext cx="0" cy="1123"/>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8" name="Line 12"/>
            <p:cNvSpPr>
              <a:spLocks noChangeShapeType="1"/>
            </p:cNvSpPr>
            <p:nvPr/>
          </p:nvSpPr>
          <p:spPr bwMode="auto">
            <a:xfrm>
              <a:off x="3049" y="2292"/>
              <a:ext cx="0" cy="1123"/>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39" name="Line 13"/>
            <p:cNvSpPr>
              <a:spLocks noChangeShapeType="1"/>
            </p:cNvSpPr>
            <p:nvPr/>
          </p:nvSpPr>
          <p:spPr bwMode="auto">
            <a:xfrm>
              <a:off x="1907" y="2487"/>
              <a:ext cx="0" cy="1189"/>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0" name="Line 14"/>
            <p:cNvSpPr>
              <a:spLocks noChangeShapeType="1"/>
            </p:cNvSpPr>
            <p:nvPr/>
          </p:nvSpPr>
          <p:spPr bwMode="auto">
            <a:xfrm>
              <a:off x="2340" y="2497"/>
              <a:ext cx="0" cy="117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1" name="Line 15"/>
            <p:cNvSpPr>
              <a:spLocks noChangeShapeType="1"/>
            </p:cNvSpPr>
            <p:nvPr/>
          </p:nvSpPr>
          <p:spPr bwMode="auto">
            <a:xfrm>
              <a:off x="1693" y="1868"/>
              <a:ext cx="1809"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2" name="Line 16"/>
            <p:cNvSpPr>
              <a:spLocks noChangeShapeType="1"/>
            </p:cNvSpPr>
            <p:nvPr/>
          </p:nvSpPr>
          <p:spPr bwMode="auto">
            <a:xfrm>
              <a:off x="988" y="3662"/>
              <a:ext cx="1809"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3" name="Line 17"/>
            <p:cNvSpPr>
              <a:spLocks noChangeShapeType="1"/>
            </p:cNvSpPr>
            <p:nvPr/>
          </p:nvSpPr>
          <p:spPr bwMode="auto">
            <a:xfrm flipH="1">
              <a:off x="2787" y="1881"/>
              <a:ext cx="731" cy="609"/>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4" name="Line 18"/>
            <p:cNvSpPr>
              <a:spLocks noChangeShapeType="1"/>
            </p:cNvSpPr>
            <p:nvPr/>
          </p:nvSpPr>
          <p:spPr bwMode="auto">
            <a:xfrm flipV="1">
              <a:off x="2810" y="2462"/>
              <a:ext cx="0" cy="1157"/>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5" name="Line 19"/>
            <p:cNvSpPr>
              <a:spLocks noChangeShapeType="1"/>
            </p:cNvSpPr>
            <p:nvPr/>
          </p:nvSpPr>
          <p:spPr bwMode="auto">
            <a:xfrm flipV="1">
              <a:off x="3515" y="1863"/>
              <a:ext cx="0" cy="1129"/>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6" name="Line 20"/>
            <p:cNvSpPr>
              <a:spLocks noChangeShapeType="1"/>
            </p:cNvSpPr>
            <p:nvPr/>
          </p:nvSpPr>
          <p:spPr bwMode="auto">
            <a:xfrm flipH="1">
              <a:off x="2815" y="2526"/>
              <a:ext cx="704" cy="543"/>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7" name="Line 21"/>
            <p:cNvSpPr>
              <a:spLocks noChangeShapeType="1"/>
            </p:cNvSpPr>
            <p:nvPr/>
          </p:nvSpPr>
          <p:spPr bwMode="auto">
            <a:xfrm>
              <a:off x="952" y="2475"/>
              <a:ext cx="1863"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8" name="Rectangle 22"/>
            <p:cNvSpPr>
              <a:spLocks noChangeArrowheads="1"/>
            </p:cNvSpPr>
            <p:nvPr/>
          </p:nvSpPr>
          <p:spPr bwMode="auto">
            <a:xfrm>
              <a:off x="2321" y="1822"/>
              <a:ext cx="5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49" name="Line 23"/>
            <p:cNvSpPr>
              <a:spLocks noChangeShapeType="1"/>
            </p:cNvSpPr>
            <p:nvPr/>
          </p:nvSpPr>
          <p:spPr bwMode="auto">
            <a:xfrm flipH="1">
              <a:off x="952" y="1862"/>
              <a:ext cx="731" cy="59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0" name="Line 24"/>
            <p:cNvSpPr>
              <a:spLocks noChangeShapeType="1"/>
            </p:cNvSpPr>
            <p:nvPr/>
          </p:nvSpPr>
          <p:spPr bwMode="auto">
            <a:xfrm>
              <a:off x="948" y="2469"/>
              <a:ext cx="0" cy="119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1" name="Line 25"/>
            <p:cNvSpPr>
              <a:spLocks noChangeShapeType="1"/>
            </p:cNvSpPr>
            <p:nvPr/>
          </p:nvSpPr>
          <p:spPr bwMode="auto">
            <a:xfrm flipH="1">
              <a:off x="2805" y="3011"/>
              <a:ext cx="713" cy="62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2" name="Line 26"/>
            <p:cNvSpPr>
              <a:spLocks noChangeShapeType="1"/>
            </p:cNvSpPr>
            <p:nvPr/>
          </p:nvSpPr>
          <p:spPr bwMode="auto">
            <a:xfrm>
              <a:off x="1391" y="2497"/>
              <a:ext cx="0" cy="117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3" name="Line 27"/>
            <p:cNvSpPr>
              <a:spLocks noChangeShapeType="1"/>
            </p:cNvSpPr>
            <p:nvPr/>
          </p:nvSpPr>
          <p:spPr bwMode="auto">
            <a:xfrm>
              <a:off x="1186" y="2279"/>
              <a:ext cx="1845"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4" name="Line 28"/>
            <p:cNvSpPr>
              <a:spLocks noChangeShapeType="1"/>
            </p:cNvSpPr>
            <p:nvPr/>
          </p:nvSpPr>
          <p:spPr bwMode="auto">
            <a:xfrm>
              <a:off x="1431" y="2102"/>
              <a:ext cx="1845"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5" name="Line 29"/>
            <p:cNvSpPr>
              <a:spLocks noChangeShapeType="1"/>
            </p:cNvSpPr>
            <p:nvPr/>
          </p:nvSpPr>
          <p:spPr bwMode="auto">
            <a:xfrm flipV="1">
              <a:off x="1403" y="1864"/>
              <a:ext cx="688" cy="61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6" name="Line 30"/>
            <p:cNvSpPr>
              <a:spLocks noChangeShapeType="1"/>
            </p:cNvSpPr>
            <p:nvPr/>
          </p:nvSpPr>
          <p:spPr bwMode="auto">
            <a:xfrm flipV="1">
              <a:off x="1928" y="1873"/>
              <a:ext cx="706" cy="596"/>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7" name="Line 31"/>
            <p:cNvSpPr>
              <a:spLocks noChangeShapeType="1"/>
            </p:cNvSpPr>
            <p:nvPr/>
          </p:nvSpPr>
          <p:spPr bwMode="auto">
            <a:xfrm flipV="1">
              <a:off x="2370" y="1882"/>
              <a:ext cx="698" cy="597"/>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6658" name="Rectangle 32"/>
            <p:cNvSpPr>
              <a:spLocks noChangeArrowheads="1"/>
            </p:cNvSpPr>
            <p:nvPr/>
          </p:nvSpPr>
          <p:spPr bwMode="auto">
            <a:xfrm>
              <a:off x="1682" y="1480"/>
              <a:ext cx="2129"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1400" tIns="17640" rIns="41400" bIns="1764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Axe d'analyse: La géographie </a:t>
              </a:r>
            </a:p>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    (Pays - région - </a:t>
              </a:r>
              <a:r>
                <a:rPr lang="fr-FR" sz="1800" b="1" i="1">
                  <a:solidFill>
                    <a:srgbClr val="003366"/>
                  </a:solidFill>
                  <a:latin typeface="Univers" panose="02000503040000020003" pitchFamily="2" charset="0"/>
                  <a:ea typeface="Droid Sans Fallback" charset="0"/>
                  <a:cs typeface="Droid Sans Fallback" charset="0"/>
                </a:rPr>
                <a:t>ville</a:t>
              </a:r>
              <a:r>
                <a:rPr lang="fr-FR" sz="1800" b="1">
                  <a:solidFill>
                    <a:srgbClr val="003366"/>
                  </a:solidFill>
                  <a:latin typeface="Univers" panose="02000503040000020003" pitchFamily="2" charset="0"/>
                  <a:ea typeface="Droid Sans Fallback" charset="0"/>
                  <a:cs typeface="Droid Sans Fallback" charset="0"/>
                </a:rPr>
                <a:t>)</a:t>
              </a:r>
            </a:p>
          </p:txBody>
        </p:sp>
        <p:sp>
          <p:nvSpPr>
            <p:cNvPr id="26659" name="Rectangle 33"/>
            <p:cNvSpPr>
              <a:spLocks noChangeArrowheads="1"/>
            </p:cNvSpPr>
            <p:nvPr/>
          </p:nvSpPr>
          <p:spPr bwMode="auto">
            <a:xfrm>
              <a:off x="3463" y="3100"/>
              <a:ext cx="1978"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1400" tIns="17640" rIns="41400" bIns="1764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Axe d'analyse: Les produits </a:t>
              </a:r>
            </a:p>
            <a:p>
              <a:pPr defTabSz="449263" eaLnBrk="1" fontAlgn="base" hangingPunct="1">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         (classe, </a:t>
              </a:r>
              <a:r>
                <a:rPr lang="fr-FR" sz="1800" b="1" i="1">
                  <a:solidFill>
                    <a:srgbClr val="003366"/>
                  </a:solidFill>
                  <a:latin typeface="Univers" panose="02000503040000020003" pitchFamily="2" charset="0"/>
                  <a:ea typeface="Droid Sans Fallback" charset="0"/>
                  <a:cs typeface="Droid Sans Fallback" charset="0"/>
                </a:rPr>
                <a:t>produit</a:t>
              </a:r>
              <a:r>
                <a:rPr lang="fr-FR" sz="1800" b="1">
                  <a:solidFill>
                    <a:srgbClr val="003366"/>
                  </a:solidFill>
                  <a:latin typeface="Univers" panose="02000503040000020003" pitchFamily="2" charset="0"/>
                  <a:ea typeface="Droid Sans Fallback" charset="0"/>
                  <a:cs typeface="Droid Sans Fallback" charset="0"/>
                </a:rPr>
                <a:t>)</a:t>
              </a:r>
            </a:p>
          </p:txBody>
        </p:sp>
        <p:sp>
          <p:nvSpPr>
            <p:cNvPr id="26660" name="Rectangle 34"/>
            <p:cNvSpPr>
              <a:spLocks noChangeArrowheads="1"/>
            </p:cNvSpPr>
            <p:nvPr/>
          </p:nvSpPr>
          <p:spPr bwMode="auto">
            <a:xfrm>
              <a:off x="3242" y="3620"/>
              <a:ext cx="2302"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Axes d'analyse: dimensions</a:t>
              </a:r>
            </a:p>
            <a:p>
              <a:pPr defTabSz="449263" eaLnBrk="1" fontAlgn="base" hangingPunct="1">
                <a:lnSpc>
                  <a:spcPct val="90000"/>
                </a:lnSpc>
                <a:spcBef>
                  <a:spcPct val="0"/>
                </a:spcBef>
                <a:spcAft>
                  <a:spcPct val="0"/>
                </a:spcAft>
                <a:buSzPct val="100000"/>
              </a:pPr>
              <a:r>
                <a:rPr lang="fr-FR" sz="1800" b="1">
                  <a:solidFill>
                    <a:srgbClr val="003366"/>
                  </a:solidFill>
                  <a:latin typeface="Univers" panose="02000503040000020003" pitchFamily="2" charset="0"/>
                  <a:ea typeface="Droid Sans Fallback" charset="0"/>
                  <a:cs typeface="Droid Sans Fallback" charset="0"/>
                </a:rPr>
                <a:t>Variables analysées: indicateurs</a:t>
              </a:r>
            </a:p>
          </p:txBody>
        </p:sp>
      </p:grpSp>
      <p:sp>
        <p:nvSpPr>
          <p:cNvPr id="39" name="Rectangle 3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59459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06252367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3352800" y="2667000"/>
            <a:ext cx="6781800" cy="1588"/>
          </a:xfrm>
          <a:prstGeom prst="line">
            <a:avLst/>
          </a:prstGeom>
          <a:noFill/>
          <a:ln w="2844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7651" name="Text Box 2"/>
          <p:cNvSpPr txBox="1">
            <a:spLocks noChangeArrowheads="1"/>
          </p:cNvSpPr>
          <p:nvPr/>
        </p:nvSpPr>
        <p:spPr bwMode="auto">
          <a:xfrm>
            <a:off x="2171132" y="1348270"/>
            <a:ext cx="7858180" cy="609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La granularité des dimensions</a:t>
            </a:r>
          </a:p>
        </p:txBody>
      </p:sp>
      <p:sp>
        <p:nvSpPr>
          <p:cNvPr id="27652" name="AutoShape 3"/>
          <p:cNvSpPr>
            <a:spLocks noChangeArrowheads="1"/>
          </p:cNvSpPr>
          <p:nvPr/>
        </p:nvSpPr>
        <p:spPr bwMode="auto">
          <a:xfrm>
            <a:off x="3803651" y="2349500"/>
            <a:ext cx="961409"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Jours</a:t>
            </a:r>
          </a:p>
        </p:txBody>
      </p:sp>
      <p:sp>
        <p:nvSpPr>
          <p:cNvPr id="27653" name="AutoShape 4"/>
          <p:cNvSpPr>
            <a:spLocks noChangeArrowheads="1"/>
          </p:cNvSpPr>
          <p:nvPr/>
        </p:nvSpPr>
        <p:spPr bwMode="auto">
          <a:xfrm>
            <a:off x="8453438" y="2290763"/>
            <a:ext cx="1276088"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Années</a:t>
            </a:r>
          </a:p>
        </p:txBody>
      </p:sp>
      <p:sp>
        <p:nvSpPr>
          <p:cNvPr id="27654" name="AutoShape 5"/>
          <p:cNvSpPr>
            <a:spLocks noChangeArrowheads="1"/>
          </p:cNvSpPr>
          <p:nvPr/>
        </p:nvSpPr>
        <p:spPr bwMode="auto">
          <a:xfrm>
            <a:off x="6543676" y="2366963"/>
            <a:ext cx="1715231"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Trimestres</a:t>
            </a:r>
          </a:p>
        </p:txBody>
      </p:sp>
      <p:sp>
        <p:nvSpPr>
          <p:cNvPr id="27655" name="AutoShape 6"/>
          <p:cNvSpPr>
            <a:spLocks noChangeArrowheads="1"/>
          </p:cNvSpPr>
          <p:nvPr/>
        </p:nvSpPr>
        <p:spPr bwMode="auto">
          <a:xfrm>
            <a:off x="5175250" y="2366963"/>
            <a:ext cx="941048"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Mois</a:t>
            </a:r>
          </a:p>
        </p:txBody>
      </p:sp>
      <p:sp>
        <p:nvSpPr>
          <p:cNvPr id="27656" name="Text Box 7"/>
          <p:cNvSpPr txBox="1">
            <a:spLocks noChangeArrowheads="1"/>
          </p:cNvSpPr>
          <p:nvPr/>
        </p:nvSpPr>
        <p:spPr bwMode="auto">
          <a:xfrm>
            <a:off x="2293939" y="2362200"/>
            <a:ext cx="1146175" cy="520700"/>
          </a:xfrm>
          <a:prstGeom prst="rect">
            <a:avLst/>
          </a:prstGeom>
          <a:solidFill>
            <a:srgbClr val="CCECFF"/>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CCECFF"/>
            </a:extrusionClr>
            <a:contourClr>
              <a:srgbClr val="CCEC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flatTx/>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Temps</a:t>
            </a:r>
          </a:p>
        </p:txBody>
      </p:sp>
      <p:sp>
        <p:nvSpPr>
          <p:cNvPr id="27657" name="Line 8"/>
          <p:cNvSpPr>
            <a:spLocks noChangeShapeType="1"/>
          </p:cNvSpPr>
          <p:nvPr/>
        </p:nvSpPr>
        <p:spPr bwMode="auto">
          <a:xfrm>
            <a:off x="3352800" y="4103688"/>
            <a:ext cx="6781800" cy="11112"/>
          </a:xfrm>
          <a:prstGeom prst="line">
            <a:avLst/>
          </a:prstGeom>
          <a:noFill/>
          <a:ln w="2844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7658" name="AutoShape 9"/>
          <p:cNvSpPr>
            <a:spLocks noChangeArrowheads="1"/>
          </p:cNvSpPr>
          <p:nvPr/>
        </p:nvSpPr>
        <p:spPr bwMode="auto">
          <a:xfrm>
            <a:off x="7385050" y="3735388"/>
            <a:ext cx="881814"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Pays</a:t>
            </a:r>
          </a:p>
        </p:txBody>
      </p:sp>
      <p:sp>
        <p:nvSpPr>
          <p:cNvPr id="27659" name="AutoShape 10"/>
          <p:cNvSpPr>
            <a:spLocks noChangeArrowheads="1"/>
          </p:cNvSpPr>
          <p:nvPr/>
        </p:nvSpPr>
        <p:spPr bwMode="auto">
          <a:xfrm>
            <a:off x="5784850" y="3735388"/>
            <a:ext cx="1374194"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Régions</a:t>
            </a:r>
          </a:p>
        </p:txBody>
      </p:sp>
      <p:sp>
        <p:nvSpPr>
          <p:cNvPr id="27660" name="AutoShape 11"/>
          <p:cNvSpPr>
            <a:spLocks noChangeArrowheads="1"/>
          </p:cNvSpPr>
          <p:nvPr/>
        </p:nvSpPr>
        <p:spPr bwMode="auto">
          <a:xfrm>
            <a:off x="4413250" y="3735388"/>
            <a:ext cx="1036340"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Villes</a:t>
            </a:r>
          </a:p>
        </p:txBody>
      </p:sp>
      <p:sp>
        <p:nvSpPr>
          <p:cNvPr id="27661" name="Text Box 12"/>
          <p:cNvSpPr txBox="1">
            <a:spLocks noChangeArrowheads="1"/>
          </p:cNvSpPr>
          <p:nvPr/>
        </p:nvSpPr>
        <p:spPr bwMode="auto">
          <a:xfrm>
            <a:off x="2217739" y="3733800"/>
            <a:ext cx="1838325" cy="520700"/>
          </a:xfrm>
          <a:prstGeom prst="rect">
            <a:avLst/>
          </a:prstGeom>
          <a:solidFill>
            <a:srgbClr val="FFCCCC"/>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FFCCCC"/>
            </a:extrusionClr>
            <a:contourClr>
              <a:srgbClr val="FFCC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flatTx/>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Géographie</a:t>
            </a:r>
          </a:p>
        </p:txBody>
      </p:sp>
      <p:sp>
        <p:nvSpPr>
          <p:cNvPr id="27662" name="Line 13"/>
          <p:cNvSpPr>
            <a:spLocks noChangeShapeType="1"/>
          </p:cNvSpPr>
          <p:nvPr/>
        </p:nvSpPr>
        <p:spPr bwMode="auto">
          <a:xfrm>
            <a:off x="3429000" y="5780088"/>
            <a:ext cx="6934200" cy="11112"/>
          </a:xfrm>
          <a:prstGeom prst="line">
            <a:avLst/>
          </a:prstGeom>
          <a:noFill/>
          <a:ln w="2844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7663" name="AutoShape 14"/>
          <p:cNvSpPr>
            <a:spLocks noChangeArrowheads="1"/>
          </p:cNvSpPr>
          <p:nvPr/>
        </p:nvSpPr>
        <p:spPr bwMode="auto">
          <a:xfrm>
            <a:off x="7004051" y="5411788"/>
            <a:ext cx="1472299"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Gammes</a:t>
            </a:r>
          </a:p>
        </p:txBody>
      </p:sp>
      <p:sp>
        <p:nvSpPr>
          <p:cNvPr id="27664" name="AutoShape 15"/>
          <p:cNvSpPr>
            <a:spLocks noChangeArrowheads="1"/>
          </p:cNvSpPr>
          <p:nvPr/>
        </p:nvSpPr>
        <p:spPr bwMode="auto">
          <a:xfrm>
            <a:off x="5708651" y="5411788"/>
            <a:ext cx="1053221"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Types</a:t>
            </a:r>
          </a:p>
        </p:txBody>
      </p:sp>
      <p:sp>
        <p:nvSpPr>
          <p:cNvPr id="27665" name="AutoShape 16"/>
          <p:cNvSpPr>
            <a:spLocks noChangeArrowheads="1"/>
          </p:cNvSpPr>
          <p:nvPr/>
        </p:nvSpPr>
        <p:spPr bwMode="auto">
          <a:xfrm>
            <a:off x="4032250" y="5411788"/>
            <a:ext cx="1513022"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Numéros</a:t>
            </a:r>
          </a:p>
        </p:txBody>
      </p:sp>
      <p:sp>
        <p:nvSpPr>
          <p:cNvPr id="27666" name="Text Box 17"/>
          <p:cNvSpPr txBox="1">
            <a:spLocks noChangeArrowheads="1"/>
          </p:cNvSpPr>
          <p:nvPr/>
        </p:nvSpPr>
        <p:spPr bwMode="auto">
          <a:xfrm>
            <a:off x="2292351" y="5410200"/>
            <a:ext cx="1370013" cy="520700"/>
          </a:xfrm>
          <a:prstGeom prst="rect">
            <a:avLst/>
          </a:prstGeom>
          <a:solidFill>
            <a:srgbClr val="CCFFCC"/>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flatTx/>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800">
                <a:solidFill>
                  <a:srgbClr val="003366"/>
                </a:solidFill>
                <a:ea typeface="Droid Sans Fallback" charset="0"/>
                <a:cs typeface="Droid Sans Fallback" charset="0"/>
              </a:rPr>
              <a:t>Produits</a:t>
            </a:r>
          </a:p>
        </p:txBody>
      </p:sp>
      <p:sp>
        <p:nvSpPr>
          <p:cNvPr id="27667" name="AutoShape 18"/>
          <p:cNvSpPr>
            <a:spLocks noChangeArrowheads="1"/>
          </p:cNvSpPr>
          <p:nvPr/>
        </p:nvSpPr>
        <p:spPr bwMode="auto">
          <a:xfrm>
            <a:off x="8528050" y="5411788"/>
            <a:ext cx="1453788" cy="580480"/>
          </a:xfrm>
          <a:prstGeom prst="flowChartMultidocumen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Marques</a:t>
            </a:r>
          </a:p>
        </p:txBody>
      </p:sp>
      <p:sp>
        <p:nvSpPr>
          <p:cNvPr id="23" name="Rectangle 22">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8215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6063130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863066" y="1078192"/>
            <a:ext cx="7378700" cy="606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Exemple</a:t>
            </a:r>
          </a:p>
        </p:txBody>
      </p:sp>
      <p:sp>
        <p:nvSpPr>
          <p:cNvPr id="28675" name="Text Box 2"/>
          <p:cNvSpPr txBox="1">
            <a:spLocks noChangeArrowheads="1"/>
          </p:cNvSpPr>
          <p:nvPr/>
        </p:nvSpPr>
        <p:spPr bwMode="auto">
          <a:xfrm>
            <a:off x="1881158" y="1714489"/>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8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Montant des ventes fonction de (Mois, région, Produit)</a:t>
            </a:r>
            <a:r>
              <a:rPr lang="fr-FR" sz="3200" dirty="0">
                <a:solidFill>
                  <a:srgbClr val="003366"/>
                </a:solidFill>
                <a:latin typeface="Tahoma" pitchFamily="34" charset="0"/>
                <a:ea typeface="Tahoma" pitchFamily="34" charset="0"/>
                <a:cs typeface="Tahoma" pitchFamily="34" charset="0"/>
              </a:rPr>
              <a:t> </a:t>
            </a:r>
          </a:p>
        </p:txBody>
      </p:sp>
      <p:sp>
        <p:nvSpPr>
          <p:cNvPr id="28676" name="AutoShape 3"/>
          <p:cNvSpPr>
            <a:spLocks noChangeArrowheads="1"/>
          </p:cNvSpPr>
          <p:nvPr/>
        </p:nvSpPr>
        <p:spPr bwMode="auto">
          <a:xfrm>
            <a:off x="2520950" y="3282950"/>
            <a:ext cx="3263900" cy="2882900"/>
          </a:xfrm>
          <a:prstGeom prst="cube">
            <a:avLst>
              <a:gd name="adj" fmla="val 24995"/>
            </a:avLst>
          </a:prstGeom>
          <a:noFill/>
          <a:ln w="12600">
            <a:solidFill>
              <a:srgbClr val="0033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77" name="Line 4"/>
          <p:cNvSpPr>
            <a:spLocks noChangeShapeType="1"/>
          </p:cNvSpPr>
          <p:nvPr/>
        </p:nvSpPr>
        <p:spPr bwMode="auto">
          <a:xfrm>
            <a:off x="2514600" y="43434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78" name="Line 5"/>
          <p:cNvSpPr>
            <a:spLocks noChangeShapeType="1"/>
          </p:cNvSpPr>
          <p:nvPr/>
        </p:nvSpPr>
        <p:spPr bwMode="auto">
          <a:xfrm>
            <a:off x="2514600" y="46482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79" name="Line 6"/>
          <p:cNvSpPr>
            <a:spLocks noChangeShapeType="1"/>
          </p:cNvSpPr>
          <p:nvPr/>
        </p:nvSpPr>
        <p:spPr bwMode="auto">
          <a:xfrm>
            <a:off x="2514600" y="50292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0" name="Line 7"/>
          <p:cNvSpPr>
            <a:spLocks noChangeShapeType="1"/>
          </p:cNvSpPr>
          <p:nvPr/>
        </p:nvSpPr>
        <p:spPr bwMode="auto">
          <a:xfrm>
            <a:off x="2514600" y="53340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1" name="Line 8"/>
          <p:cNvSpPr>
            <a:spLocks noChangeShapeType="1"/>
          </p:cNvSpPr>
          <p:nvPr/>
        </p:nvSpPr>
        <p:spPr bwMode="auto">
          <a:xfrm>
            <a:off x="2514600" y="56388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2" name="Line 9"/>
          <p:cNvSpPr>
            <a:spLocks noChangeShapeType="1"/>
          </p:cNvSpPr>
          <p:nvPr/>
        </p:nvSpPr>
        <p:spPr bwMode="auto">
          <a:xfrm>
            <a:off x="2514600" y="59436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3" name="Line 10"/>
          <p:cNvSpPr>
            <a:spLocks noChangeShapeType="1"/>
          </p:cNvSpPr>
          <p:nvPr/>
        </p:nvSpPr>
        <p:spPr bwMode="auto">
          <a:xfrm>
            <a:off x="28194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4" name="Line 11"/>
          <p:cNvSpPr>
            <a:spLocks noChangeShapeType="1"/>
          </p:cNvSpPr>
          <p:nvPr/>
        </p:nvSpPr>
        <p:spPr bwMode="auto">
          <a:xfrm>
            <a:off x="35052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5" name="Line 12"/>
          <p:cNvSpPr>
            <a:spLocks noChangeShapeType="1"/>
          </p:cNvSpPr>
          <p:nvPr/>
        </p:nvSpPr>
        <p:spPr bwMode="auto">
          <a:xfrm>
            <a:off x="38862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6" name="Line 13"/>
          <p:cNvSpPr>
            <a:spLocks noChangeShapeType="1"/>
          </p:cNvSpPr>
          <p:nvPr/>
        </p:nvSpPr>
        <p:spPr bwMode="auto">
          <a:xfrm>
            <a:off x="41910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7" name="Line 14"/>
          <p:cNvSpPr>
            <a:spLocks noChangeShapeType="1"/>
          </p:cNvSpPr>
          <p:nvPr/>
        </p:nvSpPr>
        <p:spPr bwMode="auto">
          <a:xfrm>
            <a:off x="44958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8" name="Line 15"/>
          <p:cNvSpPr>
            <a:spLocks noChangeShapeType="1"/>
          </p:cNvSpPr>
          <p:nvPr/>
        </p:nvSpPr>
        <p:spPr bwMode="auto">
          <a:xfrm>
            <a:off x="31242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89" name="Line 16"/>
          <p:cNvSpPr>
            <a:spLocks noChangeShapeType="1"/>
          </p:cNvSpPr>
          <p:nvPr/>
        </p:nvSpPr>
        <p:spPr bwMode="auto">
          <a:xfrm flipV="1">
            <a:off x="2819400" y="3275014"/>
            <a:ext cx="7620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0" name="Line 17"/>
          <p:cNvSpPr>
            <a:spLocks noChangeShapeType="1"/>
          </p:cNvSpPr>
          <p:nvPr/>
        </p:nvSpPr>
        <p:spPr bwMode="auto">
          <a:xfrm flipV="1">
            <a:off x="31242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1" name="Line 18"/>
          <p:cNvSpPr>
            <a:spLocks noChangeShapeType="1"/>
          </p:cNvSpPr>
          <p:nvPr/>
        </p:nvSpPr>
        <p:spPr bwMode="auto">
          <a:xfrm flipV="1">
            <a:off x="35052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2" name="Line 19"/>
          <p:cNvSpPr>
            <a:spLocks noChangeShapeType="1"/>
          </p:cNvSpPr>
          <p:nvPr/>
        </p:nvSpPr>
        <p:spPr bwMode="auto">
          <a:xfrm flipV="1">
            <a:off x="41910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3" name="Line 20"/>
          <p:cNvSpPr>
            <a:spLocks noChangeShapeType="1"/>
          </p:cNvSpPr>
          <p:nvPr/>
        </p:nvSpPr>
        <p:spPr bwMode="auto">
          <a:xfrm flipV="1">
            <a:off x="44958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4" name="Line 21"/>
          <p:cNvSpPr>
            <a:spLocks noChangeShapeType="1"/>
          </p:cNvSpPr>
          <p:nvPr/>
        </p:nvSpPr>
        <p:spPr bwMode="auto">
          <a:xfrm flipV="1">
            <a:off x="48006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5" name="Line 22"/>
          <p:cNvSpPr>
            <a:spLocks noChangeShapeType="1"/>
          </p:cNvSpPr>
          <p:nvPr/>
        </p:nvSpPr>
        <p:spPr bwMode="auto">
          <a:xfrm>
            <a:off x="3048000" y="3505200"/>
            <a:ext cx="25146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6" name="Line 23"/>
          <p:cNvSpPr>
            <a:spLocks noChangeShapeType="1"/>
          </p:cNvSpPr>
          <p:nvPr/>
        </p:nvSpPr>
        <p:spPr bwMode="auto">
          <a:xfrm>
            <a:off x="2819400" y="3733800"/>
            <a:ext cx="2590800"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7" name="Line 24"/>
          <p:cNvSpPr>
            <a:spLocks noChangeShapeType="1"/>
          </p:cNvSpPr>
          <p:nvPr/>
        </p:nvSpPr>
        <p:spPr bwMode="auto">
          <a:xfrm>
            <a:off x="4800600" y="40386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8" name="Line 25"/>
          <p:cNvSpPr>
            <a:spLocks noChangeShapeType="1"/>
          </p:cNvSpPr>
          <p:nvPr/>
        </p:nvSpPr>
        <p:spPr bwMode="auto">
          <a:xfrm>
            <a:off x="5562600" y="3505200"/>
            <a:ext cx="1588" cy="22098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699" name="Line 26"/>
          <p:cNvSpPr>
            <a:spLocks noChangeShapeType="1"/>
          </p:cNvSpPr>
          <p:nvPr/>
        </p:nvSpPr>
        <p:spPr bwMode="auto">
          <a:xfrm flipV="1">
            <a:off x="5105400" y="3656014"/>
            <a:ext cx="685800" cy="6889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0" name="Line 27"/>
          <p:cNvSpPr>
            <a:spLocks noChangeShapeType="1"/>
          </p:cNvSpPr>
          <p:nvPr/>
        </p:nvSpPr>
        <p:spPr bwMode="auto">
          <a:xfrm flipV="1">
            <a:off x="5105400" y="4037014"/>
            <a:ext cx="685800" cy="6127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1" name="Line 28"/>
          <p:cNvSpPr>
            <a:spLocks noChangeShapeType="1"/>
          </p:cNvSpPr>
          <p:nvPr/>
        </p:nvSpPr>
        <p:spPr bwMode="auto">
          <a:xfrm flipV="1">
            <a:off x="5105400" y="4418014"/>
            <a:ext cx="685800" cy="6127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2" name="Line 29"/>
          <p:cNvSpPr>
            <a:spLocks noChangeShapeType="1"/>
          </p:cNvSpPr>
          <p:nvPr/>
        </p:nvSpPr>
        <p:spPr bwMode="auto">
          <a:xfrm flipV="1">
            <a:off x="5105400" y="4722814"/>
            <a:ext cx="685800" cy="6127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3" name="Line 30"/>
          <p:cNvSpPr>
            <a:spLocks noChangeShapeType="1"/>
          </p:cNvSpPr>
          <p:nvPr/>
        </p:nvSpPr>
        <p:spPr bwMode="auto">
          <a:xfrm flipV="1">
            <a:off x="5105400" y="5027614"/>
            <a:ext cx="685800" cy="6127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4" name="Line 31"/>
          <p:cNvSpPr>
            <a:spLocks noChangeShapeType="1"/>
          </p:cNvSpPr>
          <p:nvPr/>
        </p:nvSpPr>
        <p:spPr bwMode="auto">
          <a:xfrm flipV="1">
            <a:off x="5105400" y="5256214"/>
            <a:ext cx="685800" cy="6889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5" name="Rectangle 32"/>
          <p:cNvSpPr>
            <a:spLocks noChangeArrowheads="1"/>
          </p:cNvSpPr>
          <p:nvPr/>
        </p:nvSpPr>
        <p:spPr bwMode="auto">
          <a:xfrm flipH="1">
            <a:off x="2060576" y="4418013"/>
            <a:ext cx="1091817" cy="462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Produit</a:t>
            </a:r>
          </a:p>
        </p:txBody>
      </p:sp>
      <p:sp>
        <p:nvSpPr>
          <p:cNvPr id="28706" name="Rectangle 33"/>
          <p:cNvSpPr>
            <a:spLocks noChangeArrowheads="1"/>
          </p:cNvSpPr>
          <p:nvPr/>
        </p:nvSpPr>
        <p:spPr bwMode="auto">
          <a:xfrm rot="-2880000">
            <a:off x="2268538" y="3397036"/>
            <a:ext cx="1065213" cy="462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Région</a:t>
            </a:r>
          </a:p>
        </p:txBody>
      </p:sp>
      <p:sp>
        <p:nvSpPr>
          <p:cNvPr id="28707" name="Rectangle 34"/>
          <p:cNvSpPr>
            <a:spLocks noChangeArrowheads="1"/>
          </p:cNvSpPr>
          <p:nvPr/>
        </p:nvSpPr>
        <p:spPr bwMode="auto">
          <a:xfrm>
            <a:off x="3259138" y="6156325"/>
            <a:ext cx="812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Mois</a:t>
            </a:r>
          </a:p>
        </p:txBody>
      </p:sp>
      <p:sp>
        <p:nvSpPr>
          <p:cNvPr id="28708" name="Line 35"/>
          <p:cNvSpPr>
            <a:spLocks noChangeShapeType="1"/>
          </p:cNvSpPr>
          <p:nvPr/>
        </p:nvSpPr>
        <p:spPr bwMode="auto">
          <a:xfrm>
            <a:off x="5410200" y="3733800"/>
            <a:ext cx="1588" cy="21336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09" name="Line 36"/>
          <p:cNvSpPr>
            <a:spLocks noChangeShapeType="1"/>
          </p:cNvSpPr>
          <p:nvPr/>
        </p:nvSpPr>
        <p:spPr bwMode="auto">
          <a:xfrm flipV="1">
            <a:off x="3886200" y="3275014"/>
            <a:ext cx="685800" cy="765175"/>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0" name="Rectangle 37"/>
          <p:cNvSpPr>
            <a:spLocks noChangeArrowheads="1"/>
          </p:cNvSpPr>
          <p:nvPr/>
        </p:nvSpPr>
        <p:spPr bwMode="auto">
          <a:xfrm>
            <a:off x="6162675" y="3505201"/>
            <a:ext cx="4071938"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b="1">
                <a:solidFill>
                  <a:srgbClr val="003366"/>
                </a:solidFill>
                <a:ea typeface="Droid Sans Fallback" charset="0"/>
                <a:cs typeface="Droid Sans Fallback" charset="0"/>
              </a:rPr>
              <a:t>Type       Région         Année</a:t>
            </a:r>
          </a:p>
          <a:p>
            <a:pPr defTabSz="449263" eaLnBrk="1" fontAlgn="base" hangingPunct="1">
              <a:spcBef>
                <a:spcPct val="0"/>
              </a:spcBef>
              <a:spcAft>
                <a:spcPct val="0"/>
              </a:spcAft>
              <a:buSzPct val="100000"/>
            </a:pPr>
            <a:endParaRPr lang="fr-FR" sz="2000" b="1">
              <a:solidFill>
                <a:srgbClr val="003366"/>
              </a:solidFill>
              <a:ea typeface="Droid Sans Fallback" charset="0"/>
              <a:cs typeface="Droid Sans Fallback" charset="0"/>
            </a:endParaRPr>
          </a:p>
          <a:p>
            <a:pPr defTabSz="449263" eaLnBrk="1" fontAlgn="base" hangingPunct="1">
              <a:spcBef>
                <a:spcPct val="0"/>
              </a:spcBef>
              <a:spcAft>
                <a:spcPct val="0"/>
              </a:spcAft>
              <a:buSzPct val="100000"/>
            </a:pPr>
            <a:r>
              <a:rPr lang="fr-FR" sz="2000" b="1">
                <a:solidFill>
                  <a:srgbClr val="003366"/>
                </a:solidFill>
                <a:ea typeface="Droid Sans Fallback" charset="0"/>
                <a:cs typeface="Droid Sans Fallback" charset="0"/>
              </a:rPr>
              <a:t>Catégorie   Pays     Trimestre</a:t>
            </a:r>
          </a:p>
          <a:p>
            <a:pPr defTabSz="449263" eaLnBrk="1" fontAlgn="base" hangingPunct="1">
              <a:spcBef>
                <a:spcPct val="0"/>
              </a:spcBef>
              <a:spcAft>
                <a:spcPct val="0"/>
              </a:spcAft>
              <a:buSzPct val="100000"/>
            </a:pPr>
            <a:endParaRPr lang="fr-FR" sz="2000" b="1">
              <a:solidFill>
                <a:srgbClr val="003366"/>
              </a:solidFill>
              <a:ea typeface="Droid Sans Fallback" charset="0"/>
              <a:cs typeface="Droid Sans Fallback" charset="0"/>
            </a:endParaRPr>
          </a:p>
          <a:p>
            <a:pPr defTabSz="449263" eaLnBrk="1" fontAlgn="base" hangingPunct="1">
              <a:spcBef>
                <a:spcPct val="0"/>
              </a:spcBef>
              <a:spcAft>
                <a:spcPct val="0"/>
              </a:spcAft>
              <a:buSzPct val="100000"/>
            </a:pPr>
            <a:r>
              <a:rPr lang="fr-FR" sz="2000" b="1">
                <a:solidFill>
                  <a:srgbClr val="003366"/>
                </a:solidFill>
                <a:ea typeface="Droid Sans Fallback" charset="0"/>
                <a:cs typeface="Droid Sans Fallback" charset="0"/>
              </a:rPr>
              <a:t>Produit      Ville     Mois      Semaine</a:t>
            </a:r>
          </a:p>
          <a:p>
            <a:pPr defTabSz="449263" eaLnBrk="1" fontAlgn="base" hangingPunct="1">
              <a:spcBef>
                <a:spcPct val="0"/>
              </a:spcBef>
              <a:spcAft>
                <a:spcPct val="0"/>
              </a:spcAft>
              <a:buSzPct val="100000"/>
            </a:pPr>
            <a:endParaRPr lang="fr-FR" sz="2000" b="1">
              <a:solidFill>
                <a:srgbClr val="003366"/>
              </a:solidFill>
              <a:ea typeface="Droid Sans Fallback" charset="0"/>
              <a:cs typeface="Droid Sans Fallback" charset="0"/>
            </a:endParaRPr>
          </a:p>
          <a:p>
            <a:pPr defTabSz="449263" eaLnBrk="1" fontAlgn="base" hangingPunct="1">
              <a:spcBef>
                <a:spcPct val="0"/>
              </a:spcBef>
              <a:spcAft>
                <a:spcPct val="0"/>
              </a:spcAft>
              <a:buSzPct val="100000"/>
            </a:pPr>
            <a:r>
              <a:rPr lang="fr-FR" sz="2000" b="1">
                <a:solidFill>
                  <a:srgbClr val="003366"/>
                </a:solidFill>
                <a:ea typeface="Droid Sans Fallback" charset="0"/>
                <a:cs typeface="Droid Sans Fallback" charset="0"/>
              </a:rPr>
              <a:t>                   Magasin         Jour</a:t>
            </a:r>
          </a:p>
        </p:txBody>
      </p:sp>
      <p:sp>
        <p:nvSpPr>
          <p:cNvPr id="28711" name="Line 38"/>
          <p:cNvSpPr>
            <a:spLocks noChangeShapeType="1"/>
          </p:cNvSpPr>
          <p:nvPr/>
        </p:nvSpPr>
        <p:spPr bwMode="auto">
          <a:xfrm>
            <a:off x="6705600" y="3810000"/>
            <a:ext cx="1588"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2" name="Line 39"/>
          <p:cNvSpPr>
            <a:spLocks noChangeShapeType="1"/>
          </p:cNvSpPr>
          <p:nvPr/>
        </p:nvSpPr>
        <p:spPr bwMode="auto">
          <a:xfrm>
            <a:off x="7772400" y="3810000"/>
            <a:ext cx="1588"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3" name="Line 40"/>
          <p:cNvSpPr>
            <a:spLocks noChangeShapeType="1"/>
          </p:cNvSpPr>
          <p:nvPr/>
        </p:nvSpPr>
        <p:spPr bwMode="auto">
          <a:xfrm>
            <a:off x="9067800" y="3886200"/>
            <a:ext cx="1588"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4" name="Line 41"/>
          <p:cNvSpPr>
            <a:spLocks noChangeShapeType="1"/>
          </p:cNvSpPr>
          <p:nvPr/>
        </p:nvSpPr>
        <p:spPr bwMode="auto">
          <a:xfrm>
            <a:off x="6629400" y="4495800"/>
            <a:ext cx="1588" cy="3048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5" name="Line 42"/>
          <p:cNvSpPr>
            <a:spLocks noChangeShapeType="1"/>
          </p:cNvSpPr>
          <p:nvPr/>
        </p:nvSpPr>
        <p:spPr bwMode="auto">
          <a:xfrm>
            <a:off x="7772400" y="4419600"/>
            <a:ext cx="1588"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6" name="Line 43"/>
          <p:cNvSpPr>
            <a:spLocks noChangeShapeType="1"/>
          </p:cNvSpPr>
          <p:nvPr/>
        </p:nvSpPr>
        <p:spPr bwMode="auto">
          <a:xfrm>
            <a:off x="7772400" y="4953000"/>
            <a:ext cx="1588"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7" name="Line 44"/>
          <p:cNvSpPr>
            <a:spLocks noChangeShapeType="1"/>
          </p:cNvSpPr>
          <p:nvPr/>
        </p:nvSpPr>
        <p:spPr bwMode="auto">
          <a:xfrm flipH="1">
            <a:off x="8609014" y="4495800"/>
            <a:ext cx="307975" cy="3048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8" name="Line 45"/>
          <p:cNvSpPr>
            <a:spLocks noChangeShapeType="1"/>
          </p:cNvSpPr>
          <p:nvPr/>
        </p:nvSpPr>
        <p:spPr bwMode="auto">
          <a:xfrm>
            <a:off x="9296400" y="3886200"/>
            <a:ext cx="533400" cy="9144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19" name="Line 46"/>
          <p:cNvSpPr>
            <a:spLocks noChangeShapeType="1"/>
          </p:cNvSpPr>
          <p:nvPr/>
        </p:nvSpPr>
        <p:spPr bwMode="auto">
          <a:xfrm>
            <a:off x="8610600" y="5105400"/>
            <a:ext cx="304800"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20" name="Line 47"/>
          <p:cNvSpPr>
            <a:spLocks noChangeShapeType="1"/>
          </p:cNvSpPr>
          <p:nvPr/>
        </p:nvSpPr>
        <p:spPr bwMode="auto">
          <a:xfrm flipH="1">
            <a:off x="9142414" y="5105400"/>
            <a:ext cx="307975" cy="3810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8721" name="Text Box 48"/>
          <p:cNvSpPr txBox="1">
            <a:spLocks noChangeArrowheads="1"/>
          </p:cNvSpPr>
          <p:nvPr/>
        </p:nvSpPr>
        <p:spPr bwMode="auto">
          <a:xfrm>
            <a:off x="6324600" y="2895600"/>
            <a:ext cx="35814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ts val="1250"/>
              </a:spcBef>
              <a:spcAft>
                <a:spcPct val="0"/>
              </a:spcAft>
              <a:buSzPct val="100000"/>
            </a:pPr>
            <a:r>
              <a:rPr lang="fr-FR" sz="2000" b="1">
                <a:solidFill>
                  <a:srgbClr val="003366"/>
                </a:solidFill>
                <a:ea typeface="Droid Sans Fallback" charset="0"/>
                <a:cs typeface="Droid Sans Fallback" charset="0"/>
              </a:rPr>
              <a:t>Granularité des dimensions :</a:t>
            </a:r>
          </a:p>
        </p:txBody>
      </p:sp>
      <p:sp>
        <p:nvSpPr>
          <p:cNvPr id="53" name="Rectangle 52">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5"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51369"/>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9630448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4606925" y="5913438"/>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nvGrpSpPr>
          <p:cNvPr id="29699" name="Group 2"/>
          <p:cNvGrpSpPr>
            <a:grpSpLocks/>
          </p:cNvGrpSpPr>
          <p:nvPr/>
        </p:nvGrpSpPr>
        <p:grpSpPr bwMode="auto">
          <a:xfrm>
            <a:off x="6924675" y="3983039"/>
            <a:ext cx="2844800" cy="2160587"/>
            <a:chOff x="3428" y="2720"/>
            <a:chExt cx="1792" cy="1361"/>
          </a:xfrm>
        </p:grpSpPr>
        <p:grpSp>
          <p:nvGrpSpPr>
            <p:cNvPr id="29724" name="Group 3"/>
            <p:cNvGrpSpPr>
              <a:grpSpLocks/>
            </p:cNvGrpSpPr>
            <p:nvPr/>
          </p:nvGrpSpPr>
          <p:grpSpPr bwMode="auto">
            <a:xfrm>
              <a:off x="3428" y="3188"/>
              <a:ext cx="1658" cy="893"/>
              <a:chOff x="3428" y="3188"/>
              <a:chExt cx="1658" cy="893"/>
            </a:xfrm>
          </p:grpSpPr>
          <p:sp>
            <p:nvSpPr>
              <p:cNvPr id="29726" name="Rectangle 4"/>
              <p:cNvSpPr>
                <a:spLocks noChangeArrowheads="1"/>
              </p:cNvSpPr>
              <p:nvPr/>
            </p:nvSpPr>
            <p:spPr bwMode="auto">
              <a:xfrm>
                <a:off x="4015" y="3188"/>
                <a:ext cx="402" cy="163"/>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Cameroun</a:t>
                </a:r>
              </a:p>
            </p:txBody>
          </p:sp>
          <p:sp>
            <p:nvSpPr>
              <p:cNvPr id="29727" name="Rectangle 5"/>
              <p:cNvSpPr>
                <a:spLocks noChangeArrowheads="1"/>
              </p:cNvSpPr>
              <p:nvPr/>
            </p:nvSpPr>
            <p:spPr bwMode="auto">
              <a:xfrm>
                <a:off x="4073" y="3552"/>
                <a:ext cx="279" cy="164"/>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Sud</a:t>
                </a:r>
              </a:p>
            </p:txBody>
          </p:sp>
          <p:sp>
            <p:nvSpPr>
              <p:cNvPr id="29728" name="Rectangle 6"/>
              <p:cNvSpPr>
                <a:spLocks noChangeArrowheads="1"/>
              </p:cNvSpPr>
              <p:nvPr/>
            </p:nvSpPr>
            <p:spPr bwMode="auto">
              <a:xfrm>
                <a:off x="3966" y="3918"/>
                <a:ext cx="477" cy="163"/>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Ebolowa</a:t>
                </a:r>
              </a:p>
            </p:txBody>
          </p:sp>
          <p:sp>
            <p:nvSpPr>
              <p:cNvPr id="29729" name="Rectangle 7"/>
              <p:cNvSpPr>
                <a:spLocks noChangeArrowheads="1"/>
              </p:cNvSpPr>
              <p:nvPr/>
            </p:nvSpPr>
            <p:spPr bwMode="auto">
              <a:xfrm>
                <a:off x="4618" y="3918"/>
                <a:ext cx="468" cy="163"/>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Dschang</a:t>
                </a:r>
              </a:p>
            </p:txBody>
          </p:sp>
          <p:sp>
            <p:nvSpPr>
              <p:cNvPr id="29730" name="Rectangle 8"/>
              <p:cNvSpPr>
                <a:spLocks noChangeArrowheads="1"/>
              </p:cNvSpPr>
              <p:nvPr/>
            </p:nvSpPr>
            <p:spPr bwMode="auto">
              <a:xfrm>
                <a:off x="3428" y="3918"/>
                <a:ext cx="439" cy="163"/>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Bertoua</a:t>
                </a:r>
              </a:p>
            </p:txBody>
          </p:sp>
          <p:sp>
            <p:nvSpPr>
              <p:cNvPr id="29731" name="Rectangle 9"/>
              <p:cNvSpPr>
                <a:spLocks noChangeArrowheads="1"/>
              </p:cNvSpPr>
              <p:nvPr/>
            </p:nvSpPr>
            <p:spPr bwMode="auto">
              <a:xfrm>
                <a:off x="3684" y="3552"/>
                <a:ext cx="279" cy="164"/>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Est</a:t>
                </a:r>
              </a:p>
            </p:txBody>
          </p:sp>
          <p:sp>
            <p:nvSpPr>
              <p:cNvPr id="29732" name="Rectangle 10"/>
              <p:cNvSpPr>
                <a:spLocks noChangeArrowheads="1"/>
              </p:cNvSpPr>
              <p:nvPr/>
            </p:nvSpPr>
            <p:spPr bwMode="auto">
              <a:xfrm>
                <a:off x="4452" y="3552"/>
                <a:ext cx="279" cy="164"/>
              </a:xfrm>
              <a:prstGeom prst="rect">
                <a:avLst/>
              </a:prstGeom>
              <a:solidFill>
                <a:srgbClr val="FAFD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3080" tIns="36360" rIns="73080" bIns="3636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400" b="1">
                    <a:solidFill>
                      <a:srgbClr val="00279F"/>
                    </a:solidFill>
                    <a:latin typeface="Arial" panose="020B0604020202020204" pitchFamily="34" charset="0"/>
                    <a:ea typeface="Droid Sans Fallback" charset="0"/>
                    <a:cs typeface="Droid Sans Fallback" charset="0"/>
                  </a:rPr>
                  <a:t>Ouest</a:t>
                </a:r>
              </a:p>
            </p:txBody>
          </p:sp>
          <p:sp>
            <p:nvSpPr>
              <p:cNvPr id="29733" name="Line 11"/>
              <p:cNvSpPr>
                <a:spLocks noChangeShapeType="1"/>
              </p:cNvSpPr>
              <p:nvPr/>
            </p:nvSpPr>
            <p:spPr bwMode="auto">
              <a:xfrm>
                <a:off x="3823" y="3447"/>
                <a:ext cx="769"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4" name="Line 12"/>
              <p:cNvSpPr>
                <a:spLocks noChangeShapeType="1"/>
              </p:cNvSpPr>
              <p:nvPr/>
            </p:nvSpPr>
            <p:spPr bwMode="auto">
              <a:xfrm>
                <a:off x="3660" y="3817"/>
                <a:ext cx="1176" cy="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5" name="Line 13"/>
              <p:cNvSpPr>
                <a:spLocks noChangeShapeType="1"/>
              </p:cNvSpPr>
              <p:nvPr/>
            </p:nvSpPr>
            <p:spPr bwMode="auto">
              <a:xfrm>
                <a:off x="3819" y="3451"/>
                <a:ext cx="0" cy="92"/>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6" name="Line 14"/>
              <p:cNvSpPr>
                <a:spLocks noChangeShapeType="1"/>
              </p:cNvSpPr>
              <p:nvPr/>
            </p:nvSpPr>
            <p:spPr bwMode="auto">
              <a:xfrm>
                <a:off x="4206" y="3451"/>
                <a:ext cx="0" cy="92"/>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7" name="Line 15"/>
              <p:cNvSpPr>
                <a:spLocks noChangeShapeType="1"/>
              </p:cNvSpPr>
              <p:nvPr/>
            </p:nvSpPr>
            <p:spPr bwMode="auto">
              <a:xfrm>
                <a:off x="4594" y="3451"/>
                <a:ext cx="0" cy="92"/>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8" name="Line 16"/>
              <p:cNvSpPr>
                <a:spLocks noChangeShapeType="1"/>
              </p:cNvSpPr>
              <p:nvPr/>
            </p:nvSpPr>
            <p:spPr bwMode="auto">
              <a:xfrm>
                <a:off x="4206" y="3360"/>
                <a:ext cx="0" cy="92"/>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39" name="Line 17"/>
              <p:cNvSpPr>
                <a:spLocks noChangeShapeType="1"/>
              </p:cNvSpPr>
              <p:nvPr/>
            </p:nvSpPr>
            <p:spPr bwMode="auto">
              <a:xfrm>
                <a:off x="3656" y="3823"/>
                <a:ext cx="0" cy="92"/>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40" name="Line 18"/>
              <p:cNvSpPr>
                <a:spLocks noChangeShapeType="1"/>
              </p:cNvSpPr>
              <p:nvPr/>
            </p:nvSpPr>
            <p:spPr bwMode="auto">
              <a:xfrm>
                <a:off x="4206" y="3730"/>
                <a:ext cx="0" cy="1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41" name="Line 19"/>
              <p:cNvSpPr>
                <a:spLocks noChangeShapeType="1"/>
              </p:cNvSpPr>
              <p:nvPr/>
            </p:nvSpPr>
            <p:spPr bwMode="auto">
              <a:xfrm>
                <a:off x="4844" y="3821"/>
                <a:ext cx="0" cy="97"/>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29725" name="Rectangle 20"/>
            <p:cNvSpPr>
              <a:spLocks noChangeArrowheads="1"/>
            </p:cNvSpPr>
            <p:nvPr/>
          </p:nvSpPr>
          <p:spPr bwMode="auto">
            <a:xfrm>
              <a:off x="3494" y="2720"/>
              <a:ext cx="172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29700" name="Rectangle 21"/>
          <p:cNvSpPr>
            <a:spLocks noChangeArrowheads="1"/>
          </p:cNvSpPr>
          <p:nvPr/>
        </p:nvSpPr>
        <p:spPr bwMode="auto">
          <a:xfrm>
            <a:off x="3286934" y="2733675"/>
            <a:ext cx="515909" cy="338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800" b="1">
                <a:solidFill>
                  <a:srgbClr val="003366"/>
                </a:solidFill>
                <a:latin typeface="Arial" panose="020B0604020202020204" pitchFamily="34" charset="0"/>
                <a:ea typeface="Droid Sans Fallback" charset="0"/>
                <a:cs typeface="Droid Sans Fallback" charset="0"/>
              </a:rPr>
              <a:t>CA</a:t>
            </a:r>
          </a:p>
        </p:txBody>
      </p:sp>
      <p:sp>
        <p:nvSpPr>
          <p:cNvPr id="29701" name="Rectangle 22"/>
          <p:cNvSpPr>
            <a:spLocks noChangeArrowheads="1"/>
          </p:cNvSpPr>
          <p:nvPr/>
        </p:nvSpPr>
        <p:spPr bwMode="auto">
          <a:xfrm>
            <a:off x="2320925" y="5989638"/>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02" name="Rectangle 23"/>
          <p:cNvSpPr>
            <a:spLocks noChangeArrowheads="1"/>
          </p:cNvSpPr>
          <p:nvPr/>
        </p:nvSpPr>
        <p:spPr bwMode="auto">
          <a:xfrm>
            <a:off x="1995245" y="1646238"/>
            <a:ext cx="4180374"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b="1">
                <a:solidFill>
                  <a:srgbClr val="003366"/>
                </a:solidFill>
                <a:latin typeface="Arial" panose="020B0604020202020204" pitchFamily="34" charset="0"/>
                <a:ea typeface="Droid Sans Fallback" charset="0"/>
                <a:cs typeface="Droid Sans Fallback" charset="0"/>
              </a:rPr>
              <a:t>Projection en 2 dimensions</a:t>
            </a:r>
          </a:p>
        </p:txBody>
      </p:sp>
      <p:sp>
        <p:nvSpPr>
          <p:cNvPr id="29703" name="Rectangle 24"/>
          <p:cNvSpPr>
            <a:spLocks noChangeArrowheads="1"/>
          </p:cNvSpPr>
          <p:nvPr/>
        </p:nvSpPr>
        <p:spPr bwMode="auto">
          <a:xfrm>
            <a:off x="1917728" y="4008438"/>
            <a:ext cx="4452885"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b="1">
                <a:solidFill>
                  <a:srgbClr val="003366"/>
                </a:solidFill>
                <a:latin typeface="Arial" panose="020B0604020202020204" pitchFamily="34" charset="0"/>
                <a:ea typeface="Droid Sans Fallback" charset="0"/>
                <a:cs typeface="Droid Sans Fallback" charset="0"/>
              </a:rPr>
              <a:t>Réduction selon 1 dimension</a:t>
            </a:r>
          </a:p>
        </p:txBody>
      </p:sp>
      <p:sp>
        <p:nvSpPr>
          <p:cNvPr id="29704" name="Rectangle 25"/>
          <p:cNvSpPr>
            <a:spLocks noChangeArrowheads="1"/>
          </p:cNvSpPr>
          <p:nvPr/>
        </p:nvSpPr>
        <p:spPr bwMode="auto">
          <a:xfrm>
            <a:off x="5831531" y="4346575"/>
            <a:ext cx="4161138"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b="1">
                <a:solidFill>
                  <a:srgbClr val="003366"/>
                </a:solidFill>
                <a:latin typeface="Arial" panose="020B0604020202020204" pitchFamily="34" charset="0"/>
                <a:ea typeface="Droid Sans Fallback" charset="0"/>
                <a:cs typeface="Droid Sans Fallback" charset="0"/>
              </a:rPr>
              <a:t>Zoom selon une dimension</a:t>
            </a:r>
          </a:p>
        </p:txBody>
      </p:sp>
      <p:sp>
        <p:nvSpPr>
          <p:cNvPr id="29705" name="Rectangle 26"/>
          <p:cNvSpPr>
            <a:spLocks noChangeArrowheads="1"/>
          </p:cNvSpPr>
          <p:nvPr/>
        </p:nvSpPr>
        <p:spPr bwMode="auto">
          <a:xfrm>
            <a:off x="7577138" y="3552825"/>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06" name="Rectangle 27"/>
          <p:cNvSpPr>
            <a:spLocks noChangeArrowheads="1"/>
          </p:cNvSpPr>
          <p:nvPr/>
        </p:nvSpPr>
        <p:spPr bwMode="auto">
          <a:xfrm>
            <a:off x="7032106" y="1646238"/>
            <a:ext cx="2760114"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b="1">
                <a:solidFill>
                  <a:srgbClr val="003366"/>
                </a:solidFill>
                <a:latin typeface="Arial" panose="020B0604020202020204" pitchFamily="34" charset="0"/>
                <a:ea typeface="Droid Sans Fallback" charset="0"/>
                <a:cs typeface="Droid Sans Fallback" charset="0"/>
              </a:rPr>
              <a:t>Coupe d ’un cube</a:t>
            </a:r>
          </a:p>
        </p:txBody>
      </p:sp>
      <p:sp>
        <p:nvSpPr>
          <p:cNvPr id="29707" name="Line 28"/>
          <p:cNvSpPr>
            <a:spLocks noChangeShapeType="1"/>
          </p:cNvSpPr>
          <p:nvPr/>
        </p:nvSpPr>
        <p:spPr bwMode="auto">
          <a:xfrm>
            <a:off x="2473325" y="2205038"/>
            <a:ext cx="1588" cy="1422400"/>
          </a:xfrm>
          <a:prstGeom prst="line">
            <a:avLst/>
          </a:prstGeom>
          <a:noFill/>
          <a:ln w="50760">
            <a:solidFill>
              <a:srgbClr val="0033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08" name="Line 29"/>
          <p:cNvSpPr>
            <a:spLocks noChangeShapeType="1"/>
          </p:cNvSpPr>
          <p:nvPr/>
        </p:nvSpPr>
        <p:spPr bwMode="auto">
          <a:xfrm>
            <a:off x="2498725" y="3627439"/>
            <a:ext cx="2006600" cy="1587"/>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09" name="Rectangle 30"/>
          <p:cNvSpPr>
            <a:spLocks noChangeArrowheads="1"/>
          </p:cNvSpPr>
          <p:nvPr/>
        </p:nvSpPr>
        <p:spPr bwMode="auto">
          <a:xfrm>
            <a:off x="2507441" y="2144713"/>
            <a:ext cx="1014444"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a:solidFill>
                  <a:srgbClr val="003366"/>
                </a:solidFill>
                <a:latin typeface="Arial" panose="020B0604020202020204" pitchFamily="34" charset="0"/>
                <a:ea typeface="Droid Sans Fallback" charset="0"/>
                <a:cs typeface="Droid Sans Fallback" charset="0"/>
              </a:rPr>
              <a:t>Produits</a:t>
            </a:r>
          </a:p>
        </p:txBody>
      </p:sp>
      <p:sp>
        <p:nvSpPr>
          <p:cNvPr id="29710" name="Rectangle 31"/>
          <p:cNvSpPr>
            <a:spLocks noChangeArrowheads="1"/>
          </p:cNvSpPr>
          <p:nvPr/>
        </p:nvSpPr>
        <p:spPr bwMode="auto">
          <a:xfrm>
            <a:off x="4557570" y="3438525"/>
            <a:ext cx="876586"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a:solidFill>
                  <a:srgbClr val="003366"/>
                </a:solidFill>
                <a:latin typeface="Arial" panose="020B0604020202020204" pitchFamily="34" charset="0"/>
                <a:ea typeface="Droid Sans Fallback" charset="0"/>
                <a:cs typeface="Droid Sans Fallback" charset="0"/>
              </a:rPr>
              <a:t>Région</a:t>
            </a:r>
          </a:p>
        </p:txBody>
      </p:sp>
      <p:sp>
        <p:nvSpPr>
          <p:cNvPr id="29711" name="Line 32"/>
          <p:cNvSpPr>
            <a:spLocks noChangeShapeType="1"/>
          </p:cNvSpPr>
          <p:nvPr/>
        </p:nvSpPr>
        <p:spPr bwMode="auto">
          <a:xfrm>
            <a:off x="2778125" y="4567238"/>
            <a:ext cx="1588" cy="1498600"/>
          </a:xfrm>
          <a:prstGeom prst="line">
            <a:avLst/>
          </a:prstGeom>
          <a:noFill/>
          <a:ln w="50760">
            <a:solidFill>
              <a:srgbClr val="0033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12" name="Line 33"/>
          <p:cNvSpPr>
            <a:spLocks noChangeShapeType="1"/>
          </p:cNvSpPr>
          <p:nvPr/>
        </p:nvSpPr>
        <p:spPr bwMode="auto">
          <a:xfrm>
            <a:off x="2778125" y="5989639"/>
            <a:ext cx="228600" cy="1587"/>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13" name="Rectangle 34"/>
          <p:cNvSpPr>
            <a:spLocks noChangeArrowheads="1"/>
          </p:cNvSpPr>
          <p:nvPr/>
        </p:nvSpPr>
        <p:spPr bwMode="auto">
          <a:xfrm>
            <a:off x="2812241" y="4505325"/>
            <a:ext cx="1014444"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a:solidFill>
                  <a:srgbClr val="003366"/>
                </a:solidFill>
                <a:latin typeface="Arial" panose="020B0604020202020204" pitchFamily="34" charset="0"/>
                <a:ea typeface="Droid Sans Fallback" charset="0"/>
                <a:cs typeface="Droid Sans Fallback" charset="0"/>
              </a:rPr>
              <a:t>Produits</a:t>
            </a:r>
          </a:p>
        </p:txBody>
      </p:sp>
      <p:sp>
        <p:nvSpPr>
          <p:cNvPr id="29714" name="Rectangle 35"/>
          <p:cNvSpPr>
            <a:spLocks noChangeArrowheads="1"/>
          </p:cNvSpPr>
          <p:nvPr/>
        </p:nvSpPr>
        <p:spPr bwMode="auto">
          <a:xfrm>
            <a:off x="3082926" y="5837238"/>
            <a:ext cx="1660525"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i="1">
                <a:solidFill>
                  <a:srgbClr val="003366"/>
                </a:solidFill>
                <a:latin typeface="Arial" panose="020B0604020202020204" pitchFamily="34" charset="0"/>
                <a:ea typeface="Droid Sans Fallback" charset="0"/>
                <a:cs typeface="Droid Sans Fallback" charset="0"/>
              </a:rPr>
              <a:t>Temps en mois</a:t>
            </a:r>
          </a:p>
        </p:txBody>
      </p:sp>
      <p:sp>
        <p:nvSpPr>
          <p:cNvPr id="29715" name="Rectangle 36"/>
          <p:cNvSpPr>
            <a:spLocks noChangeArrowheads="1"/>
          </p:cNvSpPr>
          <p:nvPr/>
        </p:nvSpPr>
        <p:spPr bwMode="auto">
          <a:xfrm>
            <a:off x="7704947" y="2733675"/>
            <a:ext cx="515909" cy="338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800" b="1">
                <a:solidFill>
                  <a:srgbClr val="003366"/>
                </a:solidFill>
                <a:latin typeface="Arial" panose="020B0604020202020204" pitchFamily="34" charset="0"/>
                <a:ea typeface="Droid Sans Fallback" charset="0"/>
                <a:cs typeface="Droid Sans Fallback" charset="0"/>
              </a:rPr>
              <a:t>CA</a:t>
            </a:r>
          </a:p>
        </p:txBody>
      </p:sp>
      <p:sp>
        <p:nvSpPr>
          <p:cNvPr id="29716" name="Line 37"/>
          <p:cNvSpPr>
            <a:spLocks noChangeShapeType="1"/>
          </p:cNvSpPr>
          <p:nvPr/>
        </p:nvSpPr>
        <p:spPr bwMode="auto">
          <a:xfrm>
            <a:off x="6816725" y="2255838"/>
            <a:ext cx="1588" cy="1422400"/>
          </a:xfrm>
          <a:prstGeom prst="line">
            <a:avLst/>
          </a:prstGeom>
          <a:noFill/>
          <a:ln w="50760">
            <a:solidFill>
              <a:srgbClr val="003366"/>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17" name="Line 38"/>
          <p:cNvSpPr>
            <a:spLocks noChangeShapeType="1"/>
          </p:cNvSpPr>
          <p:nvPr/>
        </p:nvSpPr>
        <p:spPr bwMode="auto">
          <a:xfrm>
            <a:off x="6816725" y="3627439"/>
            <a:ext cx="2108200" cy="1587"/>
          </a:xfrm>
          <a:prstGeom prst="line">
            <a:avLst/>
          </a:prstGeom>
          <a:noFill/>
          <a:ln w="5076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29718" name="Rectangle 39"/>
          <p:cNvSpPr>
            <a:spLocks noChangeArrowheads="1"/>
          </p:cNvSpPr>
          <p:nvPr/>
        </p:nvSpPr>
        <p:spPr bwMode="auto">
          <a:xfrm>
            <a:off x="6925453" y="2144713"/>
            <a:ext cx="1014444"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a:solidFill>
                  <a:srgbClr val="003366"/>
                </a:solidFill>
                <a:latin typeface="Arial" panose="020B0604020202020204" pitchFamily="34" charset="0"/>
                <a:ea typeface="Droid Sans Fallback" charset="0"/>
                <a:cs typeface="Droid Sans Fallback" charset="0"/>
              </a:rPr>
              <a:t>Produits</a:t>
            </a:r>
          </a:p>
        </p:txBody>
      </p:sp>
      <p:sp>
        <p:nvSpPr>
          <p:cNvPr id="29719" name="Rectangle 40"/>
          <p:cNvSpPr>
            <a:spLocks noChangeArrowheads="1"/>
          </p:cNvSpPr>
          <p:nvPr/>
        </p:nvSpPr>
        <p:spPr bwMode="auto">
          <a:xfrm>
            <a:off x="8513594" y="3703638"/>
            <a:ext cx="2116476"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a:solidFill>
                  <a:srgbClr val="003366"/>
                </a:solidFill>
                <a:latin typeface="Arial" panose="020B0604020202020204" pitchFamily="34" charset="0"/>
                <a:ea typeface="Droid Sans Fallback" charset="0"/>
                <a:cs typeface="Droid Sans Fallback" charset="0"/>
              </a:rPr>
              <a:t>Temps en semaines</a:t>
            </a:r>
          </a:p>
        </p:txBody>
      </p:sp>
      <p:sp>
        <p:nvSpPr>
          <p:cNvPr id="29720" name="Rectangle 41"/>
          <p:cNvSpPr>
            <a:spLocks noChangeArrowheads="1"/>
          </p:cNvSpPr>
          <p:nvPr/>
        </p:nvSpPr>
        <p:spPr bwMode="auto">
          <a:xfrm>
            <a:off x="7919048" y="2373313"/>
            <a:ext cx="2529281" cy="311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600" b="1" u="sng">
                <a:solidFill>
                  <a:srgbClr val="003366"/>
                </a:solidFill>
                <a:latin typeface="Arial" panose="020B0604020202020204" pitchFamily="34" charset="0"/>
                <a:ea typeface="Droid Sans Fallback" charset="0"/>
                <a:cs typeface="Droid Sans Fallback" charset="0"/>
              </a:rPr>
              <a:t>pour une région donnée</a:t>
            </a:r>
          </a:p>
        </p:txBody>
      </p:sp>
      <p:sp>
        <p:nvSpPr>
          <p:cNvPr id="29721" name="Text Box 42"/>
          <p:cNvSpPr txBox="1">
            <a:spLocks noChangeArrowheads="1"/>
          </p:cNvSpPr>
          <p:nvPr/>
        </p:nvSpPr>
        <p:spPr bwMode="auto">
          <a:xfrm>
            <a:off x="1848737" y="937876"/>
            <a:ext cx="8143932" cy="537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000" dirty="0">
                <a:solidFill>
                  <a:srgbClr val="003366"/>
                </a:solidFill>
                <a:latin typeface="Tahoma" pitchFamily="34" charset="0"/>
                <a:ea typeface="Tahoma" pitchFamily="34" charset="0"/>
                <a:cs typeface="Tahoma" pitchFamily="34" charset="0"/>
              </a:rPr>
              <a:t>La navigation multidimensionnelle</a:t>
            </a:r>
          </a:p>
        </p:txBody>
      </p:sp>
      <p:sp>
        <p:nvSpPr>
          <p:cNvPr id="29722" name="Rectangle 43"/>
          <p:cNvSpPr>
            <a:spLocks noChangeArrowheads="1"/>
          </p:cNvSpPr>
          <p:nvPr/>
        </p:nvSpPr>
        <p:spPr bwMode="auto">
          <a:xfrm>
            <a:off x="3461559" y="5151438"/>
            <a:ext cx="515909" cy="338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90000"/>
              </a:lnSpc>
              <a:spcBef>
                <a:spcPct val="0"/>
              </a:spcBef>
              <a:spcAft>
                <a:spcPct val="0"/>
              </a:spcAft>
              <a:buSzPct val="100000"/>
            </a:pPr>
            <a:r>
              <a:rPr lang="fr-FR" sz="1800" b="1">
                <a:solidFill>
                  <a:srgbClr val="003366"/>
                </a:solidFill>
                <a:latin typeface="Arial" panose="020B0604020202020204" pitchFamily="34" charset="0"/>
                <a:ea typeface="Droid Sans Fallback" charset="0"/>
                <a:cs typeface="Droid Sans Fallback" charset="0"/>
              </a:rPr>
              <a:t>CA</a:t>
            </a:r>
          </a:p>
        </p:txBody>
      </p:sp>
      <p:sp>
        <p:nvSpPr>
          <p:cNvPr id="48" name="Rectangle 4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5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535458"/>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39440723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1881158" y="1086638"/>
            <a:ext cx="7378700" cy="586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L'algèbre des cubes</a:t>
            </a:r>
          </a:p>
        </p:txBody>
      </p:sp>
      <p:sp>
        <p:nvSpPr>
          <p:cNvPr id="30723" name="Text Box 2"/>
          <p:cNvSpPr txBox="1">
            <a:spLocks noChangeArrowheads="1"/>
          </p:cNvSpPr>
          <p:nvPr/>
        </p:nvSpPr>
        <p:spPr bwMode="auto">
          <a:xfrm>
            <a:off x="1809720" y="1785927"/>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Roll up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Agréger selon une dimension</a:t>
            </a:r>
          </a:p>
          <a:p>
            <a:pPr lvl="2" defTabSz="449263" eaLnBrk="1" fontAlgn="base" hangingPunct="1">
              <a:lnSpc>
                <a:spcPct val="90000"/>
              </a:lnSpc>
              <a:spcBef>
                <a:spcPts val="450"/>
              </a:spcBef>
              <a:spcAft>
                <a:spcPct val="0"/>
              </a:spcAft>
              <a:buClr>
                <a:srgbClr val="003366"/>
              </a:buClr>
              <a:buSzPct val="65000"/>
              <a:buFont typeface="Wingdings" panose="05000000000000000000" pitchFamily="2" charset="2"/>
              <a:buChar char=""/>
            </a:pPr>
            <a:r>
              <a:rPr lang="fr-FR" sz="1800" dirty="0">
                <a:solidFill>
                  <a:srgbClr val="0099FF"/>
                </a:solidFill>
                <a:latin typeface="Tahoma" pitchFamily="34" charset="0"/>
                <a:ea typeface="Tahoma" pitchFamily="34" charset="0"/>
                <a:cs typeface="Tahoma" pitchFamily="34" charset="0"/>
              </a:rPr>
              <a:t>Semaine  Mois</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Drill down :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Détailler selon une dimension</a:t>
            </a:r>
          </a:p>
          <a:p>
            <a:pPr lvl="2" defTabSz="449263" eaLnBrk="1" fontAlgn="base" hangingPunct="1">
              <a:lnSpc>
                <a:spcPct val="90000"/>
              </a:lnSpc>
              <a:spcBef>
                <a:spcPts val="450"/>
              </a:spcBef>
              <a:spcAft>
                <a:spcPct val="0"/>
              </a:spcAft>
              <a:buClr>
                <a:srgbClr val="003366"/>
              </a:buClr>
              <a:buSzPct val="65000"/>
              <a:buFont typeface="Wingdings" panose="05000000000000000000" pitchFamily="2" charset="2"/>
              <a:buChar char=""/>
            </a:pPr>
            <a:r>
              <a:rPr lang="fr-FR" sz="1800" dirty="0">
                <a:solidFill>
                  <a:srgbClr val="0099FF"/>
                </a:solidFill>
                <a:latin typeface="Tahoma" pitchFamily="34" charset="0"/>
                <a:ea typeface="Tahoma" pitchFamily="34" charset="0"/>
                <a:cs typeface="Tahoma" pitchFamily="34" charset="0"/>
              </a:rPr>
              <a:t>Mois  Semaine</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Slice et </a:t>
            </a:r>
            <a:r>
              <a:rPr lang="fr-FR" dirty="0" err="1">
                <a:solidFill>
                  <a:srgbClr val="003366"/>
                </a:solidFill>
                <a:latin typeface="Tahoma" pitchFamily="34" charset="0"/>
                <a:ea typeface="Tahoma" pitchFamily="34" charset="0"/>
                <a:cs typeface="Tahoma" pitchFamily="34" charset="0"/>
              </a:rPr>
              <a:t>Dice</a:t>
            </a:r>
            <a:r>
              <a:rPr lang="fr-FR" dirty="0">
                <a:solidFill>
                  <a:srgbClr val="003366"/>
                </a:solidFill>
                <a:latin typeface="Tahoma" pitchFamily="34" charset="0"/>
                <a:ea typeface="Tahoma" pitchFamily="34" charset="0"/>
                <a:cs typeface="Tahoma" pitchFamily="34" charset="0"/>
              </a:rPr>
              <a:t>: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Sélection et projection selon 1 axe</a:t>
            </a:r>
          </a:p>
          <a:p>
            <a:pPr lvl="2" defTabSz="449263" eaLnBrk="1" fontAlgn="base" hangingPunct="1">
              <a:lnSpc>
                <a:spcPct val="90000"/>
              </a:lnSpc>
              <a:spcBef>
                <a:spcPts val="450"/>
              </a:spcBef>
              <a:spcAft>
                <a:spcPct val="0"/>
              </a:spcAft>
              <a:buClr>
                <a:srgbClr val="003366"/>
              </a:buClr>
              <a:buSzPct val="65000"/>
              <a:buFont typeface="Wingdings" panose="05000000000000000000" pitchFamily="2" charset="2"/>
              <a:buChar char=""/>
            </a:pPr>
            <a:r>
              <a:rPr lang="fr-FR" sz="1800" dirty="0">
                <a:solidFill>
                  <a:srgbClr val="0099FF"/>
                </a:solidFill>
                <a:latin typeface="Tahoma" pitchFamily="34" charset="0"/>
                <a:ea typeface="Tahoma" pitchFamily="34" charset="0"/>
                <a:cs typeface="Tahoma" pitchFamily="34" charset="0"/>
              </a:rPr>
              <a:t>Mois = 04-2003 ; Projeter(Région, Produit)</a:t>
            </a:r>
          </a:p>
          <a:p>
            <a:pPr defTabSz="449263" eaLnBrk="1" fontAlgn="base" hangingPunct="1">
              <a:lnSpc>
                <a:spcPct val="90000"/>
              </a:lnSpc>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Pivot :</a:t>
            </a:r>
          </a:p>
          <a:p>
            <a:pPr lvl="1" defTabSz="449263" eaLnBrk="1" fontAlgn="base" hangingPunct="1">
              <a:lnSpc>
                <a:spcPct val="90000"/>
              </a:lnSpc>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Tourne le cube pour visualiser une face</a:t>
            </a:r>
          </a:p>
          <a:p>
            <a:pPr lvl="2" defTabSz="449263" eaLnBrk="1" fontAlgn="base" hangingPunct="1">
              <a:lnSpc>
                <a:spcPct val="90000"/>
              </a:lnSpc>
              <a:spcBef>
                <a:spcPts val="450"/>
              </a:spcBef>
              <a:spcAft>
                <a:spcPct val="0"/>
              </a:spcAft>
              <a:buClr>
                <a:srgbClr val="003366"/>
              </a:buClr>
              <a:buSzPct val="65000"/>
              <a:buFont typeface="Wingdings" panose="05000000000000000000" pitchFamily="2" charset="2"/>
              <a:buChar char=""/>
            </a:pPr>
            <a:r>
              <a:rPr lang="fr-FR" sz="1800" dirty="0">
                <a:solidFill>
                  <a:srgbClr val="0099FF"/>
                </a:solidFill>
                <a:latin typeface="Tahoma" pitchFamily="34" charset="0"/>
                <a:ea typeface="Tahoma" pitchFamily="34" charset="0"/>
                <a:cs typeface="Tahoma" pitchFamily="34" charset="0"/>
              </a:rPr>
              <a:t>(</a:t>
            </a:r>
            <a:r>
              <a:rPr lang="fr-FR" sz="1800" dirty="0" err="1">
                <a:solidFill>
                  <a:srgbClr val="0099FF"/>
                </a:solidFill>
                <a:latin typeface="Tahoma" pitchFamily="34" charset="0"/>
                <a:ea typeface="Tahoma" pitchFamily="34" charset="0"/>
                <a:cs typeface="Tahoma" pitchFamily="34" charset="0"/>
              </a:rPr>
              <a:t>Région,Produit</a:t>
            </a:r>
            <a:r>
              <a:rPr lang="fr-FR" sz="1800" dirty="0">
                <a:solidFill>
                  <a:srgbClr val="0099FF"/>
                </a:solidFill>
                <a:latin typeface="Tahoma" pitchFamily="34" charset="0"/>
                <a:ea typeface="Tahoma" pitchFamily="34" charset="0"/>
                <a:cs typeface="Tahoma" pitchFamily="34" charset="0"/>
              </a:rPr>
              <a:t>)(Région, Mois)</a:t>
            </a:r>
          </a:p>
          <a:p>
            <a:pPr defTabSz="449263" eaLnBrk="1" fontAlgn="base" hangingPunct="1">
              <a:lnSpc>
                <a:spcPct val="90000"/>
              </a:lnSpc>
              <a:spcBef>
                <a:spcPts val="450"/>
              </a:spcBef>
              <a:spcAft>
                <a:spcPct val="0"/>
              </a:spcAft>
              <a:buClr>
                <a:srgbClr val="003366"/>
              </a:buClr>
              <a:buSzPct val="100000"/>
            </a:pPr>
            <a:endParaRPr lang="fr-FR" sz="1800" dirty="0">
              <a:solidFill>
                <a:srgbClr val="003366"/>
              </a:solidFill>
              <a:latin typeface="Tahoma" pitchFamily="34" charset="0"/>
              <a:ea typeface="Tahoma" pitchFamily="34" charset="0"/>
              <a:cs typeface="Tahoma" pitchFamily="34" charset="0"/>
            </a:endParaRP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6951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148097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2024034" y="1146948"/>
            <a:ext cx="7378700" cy="554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Les vues d'un cube</a:t>
            </a:r>
          </a:p>
        </p:txBody>
      </p:sp>
      <p:sp>
        <p:nvSpPr>
          <p:cNvPr id="31747" name="Text Box 2"/>
          <p:cNvSpPr txBox="1">
            <a:spLocks noChangeArrowheads="1"/>
          </p:cNvSpPr>
          <p:nvPr/>
        </p:nvSpPr>
        <p:spPr bwMode="auto">
          <a:xfrm>
            <a:off x="1872456" y="1848644"/>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Partant d'un cube 3D, il est possible d'agréger selon une dimension tournante</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On obtient un treillis de vues (calculable en SQL)</a:t>
            </a:r>
          </a:p>
        </p:txBody>
      </p:sp>
      <p:grpSp>
        <p:nvGrpSpPr>
          <p:cNvPr id="31748" name="Group 3"/>
          <p:cNvGrpSpPr>
            <a:grpSpLocks/>
          </p:cNvGrpSpPr>
          <p:nvPr/>
        </p:nvGrpSpPr>
        <p:grpSpPr bwMode="auto">
          <a:xfrm>
            <a:off x="3072606" y="3224980"/>
            <a:ext cx="6757988" cy="3181350"/>
            <a:chOff x="964" y="2208"/>
            <a:chExt cx="4257" cy="2004"/>
          </a:xfrm>
        </p:grpSpPr>
        <p:sp>
          <p:nvSpPr>
            <p:cNvPr id="31750" name="Rectangle 4"/>
            <p:cNvSpPr>
              <a:spLocks noChangeArrowheads="1"/>
            </p:cNvSpPr>
            <p:nvPr/>
          </p:nvSpPr>
          <p:spPr bwMode="auto">
            <a:xfrm>
              <a:off x="1915" y="2208"/>
              <a:ext cx="2290"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NumPro, NumFou, Date</a:t>
              </a:r>
            </a:p>
          </p:txBody>
        </p:sp>
        <p:sp>
          <p:nvSpPr>
            <p:cNvPr id="31751" name="Rectangle 5"/>
            <p:cNvSpPr>
              <a:spLocks noChangeArrowheads="1"/>
            </p:cNvSpPr>
            <p:nvPr/>
          </p:nvSpPr>
          <p:spPr bwMode="auto">
            <a:xfrm>
              <a:off x="2546" y="2753"/>
              <a:ext cx="1397"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NumPro, Date</a:t>
              </a:r>
            </a:p>
          </p:txBody>
        </p:sp>
        <p:sp>
          <p:nvSpPr>
            <p:cNvPr id="31752" name="Rectangle 6"/>
            <p:cNvSpPr>
              <a:spLocks noChangeArrowheads="1"/>
            </p:cNvSpPr>
            <p:nvPr/>
          </p:nvSpPr>
          <p:spPr bwMode="auto">
            <a:xfrm>
              <a:off x="964" y="2753"/>
              <a:ext cx="1762"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NumPro, NumFou</a:t>
              </a:r>
            </a:p>
          </p:txBody>
        </p:sp>
        <p:sp>
          <p:nvSpPr>
            <p:cNvPr id="31753" name="Rectangle 7"/>
            <p:cNvSpPr>
              <a:spLocks noChangeArrowheads="1"/>
            </p:cNvSpPr>
            <p:nvPr/>
          </p:nvSpPr>
          <p:spPr bwMode="auto">
            <a:xfrm>
              <a:off x="3792" y="2753"/>
              <a:ext cx="1429"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NumFou, Date</a:t>
              </a:r>
            </a:p>
          </p:txBody>
        </p:sp>
        <p:sp>
          <p:nvSpPr>
            <p:cNvPr id="31754" name="Rectangle 8"/>
            <p:cNvSpPr>
              <a:spLocks noChangeArrowheads="1"/>
            </p:cNvSpPr>
            <p:nvPr/>
          </p:nvSpPr>
          <p:spPr bwMode="auto">
            <a:xfrm>
              <a:off x="1433" y="3427"/>
              <a:ext cx="869"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NumPro</a:t>
              </a:r>
            </a:p>
          </p:txBody>
        </p:sp>
        <p:sp>
          <p:nvSpPr>
            <p:cNvPr id="31755" name="Rectangle 9"/>
            <p:cNvSpPr>
              <a:spLocks noChangeArrowheads="1"/>
            </p:cNvSpPr>
            <p:nvPr/>
          </p:nvSpPr>
          <p:spPr bwMode="auto">
            <a:xfrm>
              <a:off x="2719" y="3427"/>
              <a:ext cx="901"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NumFou</a:t>
              </a:r>
            </a:p>
          </p:txBody>
        </p:sp>
        <p:sp>
          <p:nvSpPr>
            <p:cNvPr id="31756" name="Rectangle 10"/>
            <p:cNvSpPr>
              <a:spLocks noChangeArrowheads="1"/>
            </p:cNvSpPr>
            <p:nvPr/>
          </p:nvSpPr>
          <p:spPr bwMode="auto">
            <a:xfrm>
              <a:off x="4181" y="3395"/>
              <a:ext cx="536"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ts val="1438"/>
                </a:spcAft>
                <a:buSzPct val="100000"/>
              </a:pPr>
              <a:r>
                <a:rPr lang="fr-FR" b="1">
                  <a:solidFill>
                    <a:srgbClr val="003366"/>
                  </a:solidFill>
                  <a:latin typeface="Palatino" pitchFamily="16" charset="0"/>
                  <a:ea typeface="Droid Sans Fallback" charset="0"/>
                  <a:cs typeface="Droid Sans Fallback" charset="0"/>
                </a:rPr>
                <a:t>Date</a:t>
              </a:r>
            </a:p>
          </p:txBody>
        </p:sp>
        <p:sp>
          <p:nvSpPr>
            <p:cNvPr id="31757" name="Line 11"/>
            <p:cNvSpPr>
              <a:spLocks noChangeShapeType="1"/>
            </p:cNvSpPr>
            <p:nvPr/>
          </p:nvSpPr>
          <p:spPr bwMode="auto">
            <a:xfrm flipH="1">
              <a:off x="1789" y="2493"/>
              <a:ext cx="637" cy="254"/>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58" name="Line 12"/>
            <p:cNvSpPr>
              <a:spLocks noChangeShapeType="1"/>
            </p:cNvSpPr>
            <p:nvPr/>
          </p:nvSpPr>
          <p:spPr bwMode="auto">
            <a:xfrm>
              <a:off x="1494" y="3038"/>
              <a:ext cx="296" cy="414"/>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59" name="Line 13"/>
            <p:cNvSpPr>
              <a:spLocks noChangeShapeType="1"/>
            </p:cNvSpPr>
            <p:nvPr/>
          </p:nvSpPr>
          <p:spPr bwMode="auto">
            <a:xfrm flipH="1">
              <a:off x="1951" y="3044"/>
              <a:ext cx="962" cy="408"/>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0" name="Line 14"/>
            <p:cNvSpPr>
              <a:spLocks noChangeShapeType="1"/>
            </p:cNvSpPr>
            <p:nvPr/>
          </p:nvSpPr>
          <p:spPr bwMode="auto">
            <a:xfrm>
              <a:off x="2212" y="3032"/>
              <a:ext cx="787" cy="420"/>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1" name="Line 15"/>
            <p:cNvSpPr>
              <a:spLocks noChangeShapeType="1"/>
            </p:cNvSpPr>
            <p:nvPr/>
          </p:nvSpPr>
          <p:spPr bwMode="auto">
            <a:xfrm flipH="1">
              <a:off x="3281" y="3038"/>
              <a:ext cx="814" cy="414"/>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2" name="Line 16"/>
            <p:cNvSpPr>
              <a:spLocks noChangeShapeType="1"/>
            </p:cNvSpPr>
            <p:nvPr/>
          </p:nvSpPr>
          <p:spPr bwMode="auto">
            <a:xfrm>
              <a:off x="3372" y="3038"/>
              <a:ext cx="997" cy="381"/>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3" name="Line 17"/>
            <p:cNvSpPr>
              <a:spLocks noChangeShapeType="1"/>
            </p:cNvSpPr>
            <p:nvPr/>
          </p:nvSpPr>
          <p:spPr bwMode="auto">
            <a:xfrm flipH="1">
              <a:off x="4409" y="3038"/>
              <a:ext cx="398" cy="381"/>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4" name="Line 18"/>
            <p:cNvSpPr>
              <a:spLocks noChangeShapeType="1"/>
            </p:cNvSpPr>
            <p:nvPr/>
          </p:nvSpPr>
          <p:spPr bwMode="auto">
            <a:xfrm>
              <a:off x="2999" y="2499"/>
              <a:ext cx="5" cy="280"/>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5" name="Line 19"/>
            <p:cNvSpPr>
              <a:spLocks noChangeShapeType="1"/>
            </p:cNvSpPr>
            <p:nvPr/>
          </p:nvSpPr>
          <p:spPr bwMode="auto">
            <a:xfrm>
              <a:off x="3696" y="2493"/>
              <a:ext cx="754" cy="286"/>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6" name="Line 20"/>
            <p:cNvSpPr>
              <a:spLocks noChangeShapeType="1"/>
            </p:cNvSpPr>
            <p:nvPr/>
          </p:nvSpPr>
          <p:spPr bwMode="auto">
            <a:xfrm>
              <a:off x="1925" y="3708"/>
              <a:ext cx="1143" cy="381"/>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7" name="Rectangle 21"/>
            <p:cNvSpPr>
              <a:spLocks noChangeArrowheads="1"/>
            </p:cNvSpPr>
            <p:nvPr/>
          </p:nvSpPr>
          <p:spPr bwMode="auto">
            <a:xfrm>
              <a:off x="3068" y="3923"/>
              <a:ext cx="163" cy="289"/>
            </a:xfrm>
            <a:prstGeom prst="rect">
              <a:avLst/>
            </a:prstGeom>
            <a:solidFill>
              <a:srgbClr val="CCFF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 </a:t>
              </a:r>
            </a:p>
          </p:txBody>
        </p:sp>
        <p:sp>
          <p:nvSpPr>
            <p:cNvPr id="31768" name="Line 22"/>
            <p:cNvSpPr>
              <a:spLocks noChangeShapeType="1"/>
            </p:cNvSpPr>
            <p:nvPr/>
          </p:nvSpPr>
          <p:spPr bwMode="auto">
            <a:xfrm>
              <a:off x="3165" y="3621"/>
              <a:ext cx="0" cy="312"/>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1769" name="Line 23"/>
            <p:cNvSpPr>
              <a:spLocks noChangeShapeType="1"/>
            </p:cNvSpPr>
            <p:nvPr/>
          </p:nvSpPr>
          <p:spPr bwMode="auto">
            <a:xfrm flipH="1">
              <a:off x="3229" y="3680"/>
              <a:ext cx="1180" cy="389"/>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28" name="Rectangle 2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5332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48532230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4955203"/>
          </a:xfrm>
          <a:prstGeom prst="rect">
            <a:avLst/>
          </a:prstGeom>
          <a:noFill/>
        </p:spPr>
        <p:txBody>
          <a:bodyPr wrap="square" rtlCol="0">
            <a:spAutoFit/>
          </a:bodyPr>
          <a:lstStyle/>
          <a:p>
            <a:r>
              <a:rPr lang="fr-BE" sz="2400" dirty="0"/>
              <a:t>Pour le cadre de notre cours, nous allons utiliser </a:t>
            </a:r>
            <a:r>
              <a:rPr lang="fr-BE" sz="2400" b="1" dirty="0" err="1"/>
              <a:t>MongoDB</a:t>
            </a:r>
            <a:r>
              <a:rPr lang="fr-BE" sz="2400" dirty="0"/>
              <a:t> comme SGBD pour aborder les notions sur les bases de </a:t>
            </a:r>
            <a:r>
              <a:rPr lang="fr-BE" sz="2400" dirty="0" err="1"/>
              <a:t>donnees</a:t>
            </a:r>
            <a:r>
              <a:rPr lang="fr-BE" sz="2400" dirty="0"/>
              <a:t> non </a:t>
            </a:r>
            <a:r>
              <a:rPr lang="fr-BE" sz="2400" dirty="0" err="1"/>
              <a:t>rellationnelles</a:t>
            </a:r>
            <a:r>
              <a:rPr lang="fr-BE" sz="2400" dirty="0" smtClean="0"/>
              <a:t>.</a:t>
            </a:r>
          </a:p>
          <a:p>
            <a:endParaRPr lang="fr-FR" sz="2400" dirty="0"/>
          </a:p>
          <a:p>
            <a:r>
              <a:rPr lang="fr-BE" sz="2400" b="1" dirty="0" err="1"/>
              <a:t>MongoDB</a:t>
            </a:r>
            <a:r>
              <a:rPr lang="fr-BE" sz="2400" dirty="0"/>
              <a:t> est une base de données </a:t>
            </a:r>
            <a:r>
              <a:rPr lang="fr-BE" sz="2400" dirty="0" err="1"/>
              <a:t>NoSQL</a:t>
            </a:r>
            <a:r>
              <a:rPr lang="fr-BE" sz="2400" dirty="0"/>
              <a:t> open source orientée document. C'est l'une des bases de données </a:t>
            </a:r>
            <a:r>
              <a:rPr lang="fr-BE" sz="2400" dirty="0" err="1"/>
              <a:t>NoSQL</a:t>
            </a:r>
            <a:r>
              <a:rPr lang="fr-BE" sz="2400" dirty="0"/>
              <a:t> les plus populaires et les plus utilisées</a:t>
            </a:r>
            <a:r>
              <a:rPr lang="fr-BE" sz="2400" dirty="0" smtClean="0"/>
              <a:t>.</a:t>
            </a:r>
          </a:p>
          <a:p>
            <a:endParaRPr lang="fr-FR" sz="2400" dirty="0"/>
          </a:p>
          <a:p>
            <a:r>
              <a:rPr lang="fr-BE" sz="2400" b="1" dirty="0" err="1"/>
              <a:t>MongoDB</a:t>
            </a:r>
            <a:r>
              <a:rPr lang="fr-BE" sz="2400" dirty="0"/>
              <a:t> est une base de données documentaire open source, multiplateforme et distribuée conçue pour faciliter le développement et la mise à l'échelle d'applications. Il s'agit d'une base de données </a:t>
            </a:r>
            <a:r>
              <a:rPr lang="fr-BE" sz="2400" dirty="0" err="1"/>
              <a:t>NoSQL</a:t>
            </a:r>
            <a:r>
              <a:rPr lang="fr-BE" sz="2400" dirty="0"/>
              <a:t> développée par </a:t>
            </a:r>
            <a:r>
              <a:rPr lang="fr-BE" sz="2400" dirty="0" err="1"/>
              <a:t>MongoDB</a:t>
            </a:r>
            <a:r>
              <a:rPr lang="fr-BE" sz="2400" dirty="0"/>
              <a:t>.</a:t>
            </a:r>
            <a:endParaRPr lang="fr-FR" sz="2400" dirty="0"/>
          </a:p>
          <a:p>
            <a:r>
              <a:rPr lang="fr-BE" sz="2400" dirty="0"/>
              <a:t>Le nom </a:t>
            </a:r>
            <a:r>
              <a:rPr lang="fr-BE" sz="2400" b="1" dirty="0" err="1"/>
              <a:t>MongoDB</a:t>
            </a:r>
            <a:r>
              <a:rPr lang="fr-BE" sz="2400" dirty="0"/>
              <a:t> est dérivé du mot "</a:t>
            </a:r>
            <a:r>
              <a:rPr lang="fr-BE" sz="2400" dirty="0" err="1"/>
              <a:t>Humongous</a:t>
            </a:r>
            <a:r>
              <a:rPr lang="fr-BE" sz="2400" dirty="0"/>
              <a:t>" qui signifie énorme, énorme. La base de données </a:t>
            </a:r>
            <a:r>
              <a:rPr lang="fr-BE" sz="2400" dirty="0" err="1"/>
              <a:t>MongoDB</a:t>
            </a:r>
            <a:r>
              <a:rPr lang="fr-BE" sz="2400" dirty="0"/>
              <a:t> est conçue pour stocker une énorme quantité de données et fonctionner rapidement.</a:t>
            </a:r>
            <a:endParaRPr lang="fr-FR" sz="2400" dirty="0"/>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94416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075793" y="1111101"/>
            <a:ext cx="7378700" cy="5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Bilan Gestion</a:t>
            </a:r>
          </a:p>
        </p:txBody>
      </p:sp>
      <p:sp>
        <p:nvSpPr>
          <p:cNvPr id="32771" name="Text Box 2"/>
          <p:cNvSpPr txBox="1">
            <a:spLocks noChangeArrowheads="1"/>
          </p:cNvSpPr>
          <p:nvPr/>
        </p:nvSpPr>
        <p:spPr bwMode="auto">
          <a:xfrm>
            <a:off x="2166910" y="1714489"/>
            <a:ext cx="5572164" cy="4159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La modélisation multidimensionnelle est adaptée à l ’analyse de données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Le </a:t>
            </a:r>
            <a:r>
              <a:rPr lang="fr-FR" dirty="0" err="1">
                <a:solidFill>
                  <a:srgbClr val="003366"/>
                </a:solidFill>
                <a:latin typeface="Tahoma" pitchFamily="34" charset="0"/>
                <a:ea typeface="Tahoma" pitchFamily="34" charset="0"/>
                <a:cs typeface="Tahoma" pitchFamily="34" charset="0"/>
              </a:rPr>
              <a:t>datacube</a:t>
            </a:r>
            <a:r>
              <a:rPr lang="fr-FR" dirty="0">
                <a:solidFill>
                  <a:srgbClr val="003366"/>
                </a:solidFill>
                <a:latin typeface="Tahoma" pitchFamily="34" charset="0"/>
                <a:ea typeface="Tahoma" pitchFamily="34" charset="0"/>
                <a:cs typeface="Tahoma" pitchFamily="34" charset="0"/>
              </a:rPr>
              <a:t> est au centre du processus décisionnel</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transformation et visualisation 3D</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une algèbre du cube</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De multiples techniques d'optimisation</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Questions ?</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Combien de </a:t>
            </a:r>
            <a:r>
              <a:rPr lang="fr-FR" sz="2000" dirty="0" err="1">
                <a:solidFill>
                  <a:srgbClr val="336600"/>
                </a:solidFill>
                <a:latin typeface="Tahoma" pitchFamily="34" charset="0"/>
                <a:ea typeface="Tahoma" pitchFamily="34" charset="0"/>
                <a:cs typeface="Tahoma" pitchFamily="34" charset="0"/>
              </a:rPr>
              <a:t>datacubes</a:t>
            </a:r>
            <a:r>
              <a:rPr lang="fr-FR" sz="2000" dirty="0">
                <a:solidFill>
                  <a:srgbClr val="336600"/>
                </a:solidFill>
                <a:latin typeface="Tahoma" pitchFamily="34" charset="0"/>
                <a:ea typeface="Tahoma" pitchFamily="34" charset="0"/>
                <a:cs typeface="Tahoma" pitchFamily="34" charset="0"/>
              </a:rPr>
              <a:t> à partir de N variables ?</a:t>
            </a:r>
          </a:p>
        </p:txBody>
      </p:sp>
      <p:grpSp>
        <p:nvGrpSpPr>
          <p:cNvPr id="32772" name="Group 3"/>
          <p:cNvGrpSpPr>
            <a:grpSpLocks/>
          </p:cNvGrpSpPr>
          <p:nvPr/>
        </p:nvGrpSpPr>
        <p:grpSpPr bwMode="auto">
          <a:xfrm>
            <a:off x="7543800" y="2667000"/>
            <a:ext cx="2260600" cy="3513138"/>
            <a:chOff x="3792" y="1680"/>
            <a:chExt cx="1424" cy="2213"/>
          </a:xfrm>
        </p:grpSpPr>
        <p:sp>
          <p:nvSpPr>
            <p:cNvPr id="32777" name="Freeform 4"/>
            <p:cNvSpPr>
              <a:spLocks noChangeArrowheads="1"/>
            </p:cNvSpPr>
            <p:nvPr/>
          </p:nvSpPr>
          <p:spPr bwMode="auto">
            <a:xfrm>
              <a:off x="4246" y="1804"/>
              <a:ext cx="557" cy="482"/>
            </a:xfrm>
            <a:custGeom>
              <a:avLst/>
              <a:gdLst>
                <a:gd name="T0" fmla="*/ 290 w 558"/>
                <a:gd name="T1" fmla="*/ 27 h 967"/>
                <a:gd name="T2" fmla="*/ 242 w 558"/>
                <a:gd name="T3" fmla="*/ 15 h 967"/>
                <a:gd name="T4" fmla="*/ 174 w 558"/>
                <a:gd name="T5" fmla="*/ 6 h 967"/>
                <a:gd name="T6" fmla="*/ 113 w 558"/>
                <a:gd name="T7" fmla="*/ 0 h 967"/>
                <a:gd name="T8" fmla="*/ 64 w 558"/>
                <a:gd name="T9" fmla="*/ 1 h 967"/>
                <a:gd name="T10" fmla="*/ 29 w 558"/>
                <a:gd name="T11" fmla="*/ 8 h 967"/>
                <a:gd name="T12" fmla="*/ 0 w 558"/>
                <a:gd name="T13" fmla="*/ 29 h 967"/>
                <a:gd name="T14" fmla="*/ 11 w 558"/>
                <a:gd name="T15" fmla="*/ 53 h 967"/>
                <a:gd name="T16" fmla="*/ 41 w 558"/>
                <a:gd name="T17" fmla="*/ 76 h 967"/>
                <a:gd name="T18" fmla="*/ 72 w 558"/>
                <a:gd name="T19" fmla="*/ 94 h 967"/>
                <a:gd name="T20" fmla="*/ 134 w 558"/>
                <a:gd name="T21" fmla="*/ 113 h 967"/>
                <a:gd name="T22" fmla="*/ 186 w 558"/>
                <a:gd name="T23" fmla="*/ 120 h 967"/>
                <a:gd name="T24" fmla="*/ 258 w 558"/>
                <a:gd name="T25" fmla="*/ 120 h 967"/>
                <a:gd name="T26" fmla="*/ 330 w 558"/>
                <a:gd name="T27" fmla="*/ 115 h 967"/>
                <a:gd name="T28" fmla="*/ 367 w 558"/>
                <a:gd name="T29" fmla="*/ 102 h 967"/>
                <a:gd name="T30" fmla="*/ 386 w 558"/>
                <a:gd name="T31" fmla="*/ 85 h 967"/>
                <a:gd name="T32" fmla="*/ 379 w 558"/>
                <a:gd name="T33" fmla="*/ 64 h 967"/>
                <a:gd name="T34" fmla="*/ 549 w 558"/>
                <a:gd name="T35" fmla="*/ 66 h 967"/>
                <a:gd name="T36" fmla="*/ 557 w 558"/>
                <a:gd name="T37" fmla="*/ 57 h 967"/>
                <a:gd name="T38" fmla="*/ 363 w 558"/>
                <a:gd name="T39" fmla="*/ 53 h 967"/>
                <a:gd name="T40" fmla="*/ 314 w 558"/>
                <a:gd name="T41" fmla="*/ 31 h 967"/>
                <a:gd name="T42" fmla="*/ 290 w 558"/>
                <a:gd name="T43" fmla="*/ 27 h 9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8" h="967">
                  <a:moveTo>
                    <a:pt x="291" y="223"/>
                  </a:moveTo>
                  <a:lnTo>
                    <a:pt x="242" y="124"/>
                  </a:lnTo>
                  <a:lnTo>
                    <a:pt x="174" y="49"/>
                  </a:lnTo>
                  <a:lnTo>
                    <a:pt x="113" y="0"/>
                  </a:lnTo>
                  <a:lnTo>
                    <a:pt x="64" y="13"/>
                  </a:lnTo>
                  <a:lnTo>
                    <a:pt x="29" y="68"/>
                  </a:lnTo>
                  <a:lnTo>
                    <a:pt x="0" y="236"/>
                  </a:lnTo>
                  <a:lnTo>
                    <a:pt x="11" y="429"/>
                  </a:lnTo>
                  <a:lnTo>
                    <a:pt x="41" y="614"/>
                  </a:lnTo>
                  <a:lnTo>
                    <a:pt x="72" y="757"/>
                  </a:lnTo>
                  <a:lnTo>
                    <a:pt x="134" y="906"/>
                  </a:lnTo>
                  <a:lnTo>
                    <a:pt x="186" y="967"/>
                  </a:lnTo>
                  <a:lnTo>
                    <a:pt x="258" y="967"/>
                  </a:lnTo>
                  <a:lnTo>
                    <a:pt x="331" y="925"/>
                  </a:lnTo>
                  <a:lnTo>
                    <a:pt x="368" y="818"/>
                  </a:lnTo>
                  <a:lnTo>
                    <a:pt x="387" y="683"/>
                  </a:lnTo>
                  <a:lnTo>
                    <a:pt x="380" y="515"/>
                  </a:lnTo>
                  <a:lnTo>
                    <a:pt x="550" y="534"/>
                  </a:lnTo>
                  <a:lnTo>
                    <a:pt x="558" y="459"/>
                  </a:lnTo>
                  <a:lnTo>
                    <a:pt x="364" y="429"/>
                  </a:lnTo>
                  <a:lnTo>
                    <a:pt x="315" y="255"/>
                  </a:lnTo>
                  <a:lnTo>
                    <a:pt x="291" y="223"/>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78" name="Freeform 5"/>
            <p:cNvSpPr>
              <a:spLocks noChangeArrowheads="1"/>
            </p:cNvSpPr>
            <p:nvPr/>
          </p:nvSpPr>
          <p:spPr bwMode="auto">
            <a:xfrm>
              <a:off x="3792" y="1680"/>
              <a:ext cx="641" cy="774"/>
            </a:xfrm>
            <a:custGeom>
              <a:avLst/>
              <a:gdLst>
                <a:gd name="T0" fmla="*/ 374 w 642"/>
                <a:gd name="T1" fmla="*/ 4 h 1550"/>
                <a:gd name="T2" fmla="*/ 455 w 642"/>
                <a:gd name="T3" fmla="*/ 0 h 1550"/>
                <a:gd name="T4" fmla="*/ 519 w 642"/>
                <a:gd name="T5" fmla="*/ 1 h 1550"/>
                <a:gd name="T6" fmla="*/ 568 w 642"/>
                <a:gd name="T7" fmla="*/ 8 h 1550"/>
                <a:gd name="T8" fmla="*/ 601 w 642"/>
                <a:gd name="T9" fmla="*/ 19 h 1550"/>
                <a:gd name="T10" fmla="*/ 589 w 642"/>
                <a:gd name="T11" fmla="*/ 30 h 1550"/>
                <a:gd name="T12" fmla="*/ 544 w 642"/>
                <a:gd name="T13" fmla="*/ 30 h 1550"/>
                <a:gd name="T14" fmla="*/ 556 w 642"/>
                <a:gd name="T15" fmla="*/ 21 h 1550"/>
                <a:gd name="T16" fmla="*/ 519 w 642"/>
                <a:gd name="T17" fmla="*/ 12 h 1550"/>
                <a:gd name="T18" fmla="*/ 484 w 642"/>
                <a:gd name="T19" fmla="*/ 9 h 1550"/>
                <a:gd name="T20" fmla="*/ 423 w 642"/>
                <a:gd name="T21" fmla="*/ 12 h 1550"/>
                <a:gd name="T22" fmla="*/ 447 w 642"/>
                <a:gd name="T23" fmla="*/ 22 h 1550"/>
                <a:gd name="T24" fmla="*/ 455 w 642"/>
                <a:gd name="T25" fmla="*/ 30 h 1550"/>
                <a:gd name="T26" fmla="*/ 447 w 642"/>
                <a:gd name="T27" fmla="*/ 37 h 1550"/>
                <a:gd name="T28" fmla="*/ 386 w 642"/>
                <a:gd name="T29" fmla="*/ 40 h 1550"/>
                <a:gd name="T30" fmla="*/ 322 w 642"/>
                <a:gd name="T31" fmla="*/ 38 h 1550"/>
                <a:gd name="T32" fmla="*/ 310 w 642"/>
                <a:gd name="T33" fmla="*/ 32 h 1550"/>
                <a:gd name="T34" fmla="*/ 242 w 642"/>
                <a:gd name="T35" fmla="*/ 47 h 1550"/>
                <a:gd name="T36" fmla="*/ 202 w 642"/>
                <a:gd name="T37" fmla="*/ 63 h 1550"/>
                <a:gd name="T38" fmla="*/ 146 w 642"/>
                <a:gd name="T39" fmla="*/ 84 h 1550"/>
                <a:gd name="T40" fmla="*/ 109 w 642"/>
                <a:gd name="T41" fmla="*/ 103 h 1550"/>
                <a:gd name="T42" fmla="*/ 93 w 642"/>
                <a:gd name="T43" fmla="*/ 121 h 1550"/>
                <a:gd name="T44" fmla="*/ 105 w 642"/>
                <a:gd name="T45" fmla="*/ 130 h 1550"/>
                <a:gd name="T46" fmla="*/ 170 w 642"/>
                <a:gd name="T47" fmla="*/ 142 h 1550"/>
                <a:gd name="T48" fmla="*/ 303 w 642"/>
                <a:gd name="T49" fmla="*/ 152 h 1550"/>
                <a:gd name="T50" fmla="*/ 374 w 642"/>
                <a:gd name="T51" fmla="*/ 156 h 1550"/>
                <a:gd name="T52" fmla="*/ 447 w 642"/>
                <a:gd name="T53" fmla="*/ 159 h 1550"/>
                <a:gd name="T54" fmla="*/ 556 w 642"/>
                <a:gd name="T55" fmla="*/ 167 h 1550"/>
                <a:gd name="T56" fmla="*/ 637 w 642"/>
                <a:gd name="T57" fmla="*/ 173 h 1550"/>
                <a:gd name="T58" fmla="*/ 641 w 642"/>
                <a:gd name="T59" fmla="*/ 183 h 1550"/>
                <a:gd name="T60" fmla="*/ 601 w 642"/>
                <a:gd name="T61" fmla="*/ 191 h 1550"/>
                <a:gd name="T62" fmla="*/ 552 w 642"/>
                <a:gd name="T63" fmla="*/ 194 h 1550"/>
                <a:gd name="T64" fmla="*/ 479 w 642"/>
                <a:gd name="T65" fmla="*/ 187 h 1550"/>
                <a:gd name="T66" fmla="*/ 310 w 642"/>
                <a:gd name="T67" fmla="*/ 170 h 1550"/>
                <a:gd name="T68" fmla="*/ 170 w 642"/>
                <a:gd name="T69" fmla="*/ 158 h 1550"/>
                <a:gd name="T70" fmla="*/ 72 w 642"/>
                <a:gd name="T71" fmla="*/ 145 h 1550"/>
                <a:gd name="T72" fmla="*/ 8 w 642"/>
                <a:gd name="T73" fmla="*/ 133 h 1550"/>
                <a:gd name="T74" fmla="*/ 0 w 642"/>
                <a:gd name="T75" fmla="*/ 119 h 1550"/>
                <a:gd name="T76" fmla="*/ 36 w 642"/>
                <a:gd name="T77" fmla="*/ 101 h 1550"/>
                <a:gd name="T78" fmla="*/ 109 w 642"/>
                <a:gd name="T79" fmla="*/ 73 h 1550"/>
                <a:gd name="T80" fmla="*/ 177 w 642"/>
                <a:gd name="T81" fmla="*/ 50 h 1550"/>
                <a:gd name="T82" fmla="*/ 263 w 642"/>
                <a:gd name="T83" fmla="*/ 25 h 1550"/>
                <a:gd name="T84" fmla="*/ 327 w 642"/>
                <a:gd name="T85" fmla="*/ 11 h 1550"/>
                <a:gd name="T86" fmla="*/ 407 w 642"/>
                <a:gd name="T87" fmla="*/ 4 h 1550"/>
                <a:gd name="T88" fmla="*/ 374 w 642"/>
                <a:gd name="T89" fmla="*/ 4 h 15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42" h="1550">
                  <a:moveTo>
                    <a:pt x="375" y="36"/>
                  </a:moveTo>
                  <a:lnTo>
                    <a:pt x="456" y="0"/>
                  </a:lnTo>
                  <a:lnTo>
                    <a:pt x="520" y="6"/>
                  </a:lnTo>
                  <a:lnTo>
                    <a:pt x="569" y="61"/>
                  </a:lnTo>
                  <a:lnTo>
                    <a:pt x="602" y="149"/>
                  </a:lnTo>
                  <a:lnTo>
                    <a:pt x="590" y="240"/>
                  </a:lnTo>
                  <a:lnTo>
                    <a:pt x="545" y="240"/>
                  </a:lnTo>
                  <a:lnTo>
                    <a:pt x="557" y="166"/>
                  </a:lnTo>
                  <a:lnTo>
                    <a:pt x="520" y="99"/>
                  </a:lnTo>
                  <a:lnTo>
                    <a:pt x="485" y="74"/>
                  </a:lnTo>
                  <a:lnTo>
                    <a:pt x="424" y="99"/>
                  </a:lnTo>
                  <a:lnTo>
                    <a:pt x="448" y="173"/>
                  </a:lnTo>
                  <a:lnTo>
                    <a:pt x="456" y="240"/>
                  </a:lnTo>
                  <a:lnTo>
                    <a:pt x="448" y="297"/>
                  </a:lnTo>
                  <a:lnTo>
                    <a:pt x="387" y="322"/>
                  </a:lnTo>
                  <a:lnTo>
                    <a:pt x="323" y="303"/>
                  </a:lnTo>
                  <a:lnTo>
                    <a:pt x="310" y="259"/>
                  </a:lnTo>
                  <a:lnTo>
                    <a:pt x="242" y="377"/>
                  </a:lnTo>
                  <a:lnTo>
                    <a:pt x="202" y="507"/>
                  </a:lnTo>
                  <a:lnTo>
                    <a:pt x="146" y="675"/>
                  </a:lnTo>
                  <a:lnTo>
                    <a:pt x="109" y="824"/>
                  </a:lnTo>
                  <a:lnTo>
                    <a:pt x="93" y="967"/>
                  </a:lnTo>
                  <a:lnTo>
                    <a:pt x="105" y="1041"/>
                  </a:lnTo>
                  <a:lnTo>
                    <a:pt x="170" y="1135"/>
                  </a:lnTo>
                  <a:lnTo>
                    <a:pt x="303" y="1215"/>
                  </a:lnTo>
                  <a:lnTo>
                    <a:pt x="375" y="1251"/>
                  </a:lnTo>
                  <a:lnTo>
                    <a:pt x="448" y="1270"/>
                  </a:lnTo>
                  <a:lnTo>
                    <a:pt x="557" y="1339"/>
                  </a:lnTo>
                  <a:lnTo>
                    <a:pt x="638" y="1382"/>
                  </a:lnTo>
                  <a:lnTo>
                    <a:pt x="642" y="1468"/>
                  </a:lnTo>
                  <a:lnTo>
                    <a:pt x="602" y="1531"/>
                  </a:lnTo>
                  <a:lnTo>
                    <a:pt x="553" y="1550"/>
                  </a:lnTo>
                  <a:lnTo>
                    <a:pt x="480" y="1493"/>
                  </a:lnTo>
                  <a:lnTo>
                    <a:pt x="310" y="1358"/>
                  </a:lnTo>
                  <a:lnTo>
                    <a:pt x="170" y="1264"/>
                  </a:lnTo>
                  <a:lnTo>
                    <a:pt x="72" y="1159"/>
                  </a:lnTo>
                  <a:lnTo>
                    <a:pt x="8" y="1066"/>
                  </a:lnTo>
                  <a:lnTo>
                    <a:pt x="0" y="953"/>
                  </a:lnTo>
                  <a:lnTo>
                    <a:pt x="36" y="805"/>
                  </a:lnTo>
                  <a:lnTo>
                    <a:pt x="109" y="582"/>
                  </a:lnTo>
                  <a:lnTo>
                    <a:pt x="177" y="397"/>
                  </a:lnTo>
                  <a:lnTo>
                    <a:pt x="263" y="204"/>
                  </a:lnTo>
                  <a:lnTo>
                    <a:pt x="328" y="91"/>
                  </a:lnTo>
                  <a:lnTo>
                    <a:pt x="408" y="36"/>
                  </a:lnTo>
                  <a:lnTo>
                    <a:pt x="375" y="36"/>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79" name="Freeform 6"/>
            <p:cNvSpPr>
              <a:spLocks noChangeArrowheads="1"/>
            </p:cNvSpPr>
            <p:nvPr/>
          </p:nvSpPr>
          <p:spPr bwMode="auto">
            <a:xfrm>
              <a:off x="4398" y="2323"/>
              <a:ext cx="334" cy="726"/>
            </a:xfrm>
            <a:custGeom>
              <a:avLst/>
              <a:gdLst>
                <a:gd name="T0" fmla="*/ 21 w 335"/>
                <a:gd name="T1" fmla="*/ 14 h 1455"/>
                <a:gd name="T2" fmla="*/ 33 w 335"/>
                <a:gd name="T3" fmla="*/ 4 h 1455"/>
                <a:gd name="T4" fmla="*/ 85 w 335"/>
                <a:gd name="T5" fmla="*/ 0 h 1455"/>
                <a:gd name="T6" fmla="*/ 133 w 335"/>
                <a:gd name="T7" fmla="*/ 0 h 1455"/>
                <a:gd name="T8" fmla="*/ 193 w 335"/>
                <a:gd name="T9" fmla="*/ 7 h 1455"/>
                <a:gd name="T10" fmla="*/ 250 w 335"/>
                <a:gd name="T11" fmla="*/ 23 h 1455"/>
                <a:gd name="T12" fmla="*/ 291 w 335"/>
                <a:gd name="T13" fmla="*/ 40 h 1455"/>
                <a:gd name="T14" fmla="*/ 310 w 335"/>
                <a:gd name="T15" fmla="*/ 63 h 1455"/>
                <a:gd name="T16" fmla="*/ 327 w 335"/>
                <a:gd name="T17" fmla="*/ 90 h 1455"/>
                <a:gd name="T18" fmla="*/ 334 w 335"/>
                <a:gd name="T19" fmla="*/ 116 h 1455"/>
                <a:gd name="T20" fmla="*/ 334 w 335"/>
                <a:gd name="T21" fmla="*/ 150 h 1455"/>
                <a:gd name="T22" fmla="*/ 310 w 335"/>
                <a:gd name="T23" fmla="*/ 171 h 1455"/>
                <a:gd name="T24" fmla="*/ 266 w 335"/>
                <a:gd name="T25" fmla="*/ 179 h 1455"/>
                <a:gd name="T26" fmla="*/ 189 w 335"/>
                <a:gd name="T27" fmla="*/ 181 h 1455"/>
                <a:gd name="T28" fmla="*/ 110 w 335"/>
                <a:gd name="T29" fmla="*/ 181 h 1455"/>
                <a:gd name="T30" fmla="*/ 68 w 335"/>
                <a:gd name="T31" fmla="*/ 171 h 1455"/>
                <a:gd name="T32" fmla="*/ 45 w 335"/>
                <a:gd name="T33" fmla="*/ 155 h 1455"/>
                <a:gd name="T34" fmla="*/ 24 w 335"/>
                <a:gd name="T35" fmla="*/ 139 h 1455"/>
                <a:gd name="T36" fmla="*/ 8 w 335"/>
                <a:gd name="T37" fmla="*/ 109 h 1455"/>
                <a:gd name="T38" fmla="*/ 0 w 335"/>
                <a:gd name="T39" fmla="*/ 76 h 1455"/>
                <a:gd name="T40" fmla="*/ 0 w 335"/>
                <a:gd name="T41" fmla="*/ 37 h 1455"/>
                <a:gd name="T42" fmla="*/ 21 w 335"/>
                <a:gd name="T43" fmla="*/ 21 h 1455"/>
                <a:gd name="T44" fmla="*/ 21 w 335"/>
                <a:gd name="T45" fmla="*/ 14 h 14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35" h="1455">
                  <a:moveTo>
                    <a:pt x="21" y="113"/>
                  </a:moveTo>
                  <a:lnTo>
                    <a:pt x="33" y="38"/>
                  </a:lnTo>
                  <a:lnTo>
                    <a:pt x="85" y="0"/>
                  </a:lnTo>
                  <a:lnTo>
                    <a:pt x="133" y="0"/>
                  </a:lnTo>
                  <a:lnTo>
                    <a:pt x="194" y="56"/>
                  </a:lnTo>
                  <a:lnTo>
                    <a:pt x="251" y="187"/>
                  </a:lnTo>
                  <a:lnTo>
                    <a:pt x="292" y="322"/>
                  </a:lnTo>
                  <a:lnTo>
                    <a:pt x="311" y="507"/>
                  </a:lnTo>
                  <a:lnTo>
                    <a:pt x="328" y="725"/>
                  </a:lnTo>
                  <a:lnTo>
                    <a:pt x="335" y="935"/>
                  </a:lnTo>
                  <a:lnTo>
                    <a:pt x="335" y="1207"/>
                  </a:lnTo>
                  <a:lnTo>
                    <a:pt x="311" y="1375"/>
                  </a:lnTo>
                  <a:lnTo>
                    <a:pt x="267" y="1436"/>
                  </a:lnTo>
                  <a:lnTo>
                    <a:pt x="190" y="1455"/>
                  </a:lnTo>
                  <a:lnTo>
                    <a:pt x="110" y="1450"/>
                  </a:lnTo>
                  <a:lnTo>
                    <a:pt x="68" y="1375"/>
                  </a:lnTo>
                  <a:lnTo>
                    <a:pt x="45" y="1246"/>
                  </a:lnTo>
                  <a:lnTo>
                    <a:pt x="24" y="1116"/>
                  </a:lnTo>
                  <a:lnTo>
                    <a:pt x="8" y="879"/>
                  </a:lnTo>
                  <a:lnTo>
                    <a:pt x="0" y="614"/>
                  </a:lnTo>
                  <a:lnTo>
                    <a:pt x="0" y="303"/>
                  </a:lnTo>
                  <a:lnTo>
                    <a:pt x="21" y="168"/>
                  </a:lnTo>
                  <a:lnTo>
                    <a:pt x="21" y="113"/>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80" name="Freeform 7"/>
            <p:cNvSpPr>
              <a:spLocks noChangeArrowheads="1"/>
            </p:cNvSpPr>
            <p:nvPr/>
          </p:nvSpPr>
          <p:spPr bwMode="auto">
            <a:xfrm>
              <a:off x="4553" y="2343"/>
              <a:ext cx="511" cy="557"/>
            </a:xfrm>
            <a:custGeom>
              <a:avLst/>
              <a:gdLst>
                <a:gd name="T0" fmla="*/ 28 w 512"/>
                <a:gd name="T1" fmla="*/ 0 h 1118"/>
                <a:gd name="T2" fmla="*/ 133 w 512"/>
                <a:gd name="T3" fmla="*/ 2 h 1118"/>
                <a:gd name="T4" fmla="*/ 241 w 512"/>
                <a:gd name="T5" fmla="*/ 6 h 1118"/>
                <a:gd name="T6" fmla="*/ 354 w 512"/>
                <a:gd name="T7" fmla="*/ 18 h 1118"/>
                <a:gd name="T8" fmla="*/ 435 w 512"/>
                <a:gd name="T9" fmla="*/ 27 h 1118"/>
                <a:gd name="T10" fmla="*/ 487 w 512"/>
                <a:gd name="T11" fmla="*/ 41 h 1118"/>
                <a:gd name="T12" fmla="*/ 511 w 512"/>
                <a:gd name="T13" fmla="*/ 48 h 1118"/>
                <a:gd name="T14" fmla="*/ 463 w 512"/>
                <a:gd name="T15" fmla="*/ 71 h 1118"/>
                <a:gd name="T16" fmla="*/ 386 w 512"/>
                <a:gd name="T17" fmla="*/ 85 h 1118"/>
                <a:gd name="T18" fmla="*/ 293 w 512"/>
                <a:gd name="T19" fmla="*/ 95 h 1118"/>
                <a:gd name="T20" fmla="*/ 245 w 512"/>
                <a:gd name="T21" fmla="*/ 101 h 1118"/>
                <a:gd name="T22" fmla="*/ 161 w 512"/>
                <a:gd name="T23" fmla="*/ 104 h 1118"/>
                <a:gd name="T24" fmla="*/ 157 w 512"/>
                <a:gd name="T25" fmla="*/ 110 h 1118"/>
                <a:gd name="T26" fmla="*/ 222 w 512"/>
                <a:gd name="T27" fmla="*/ 116 h 1118"/>
                <a:gd name="T28" fmla="*/ 314 w 512"/>
                <a:gd name="T29" fmla="*/ 121 h 1118"/>
                <a:gd name="T30" fmla="*/ 402 w 512"/>
                <a:gd name="T31" fmla="*/ 130 h 1118"/>
                <a:gd name="T32" fmla="*/ 366 w 512"/>
                <a:gd name="T33" fmla="*/ 137 h 1118"/>
                <a:gd name="T34" fmla="*/ 330 w 512"/>
                <a:gd name="T35" fmla="*/ 139 h 1118"/>
                <a:gd name="T36" fmla="*/ 277 w 512"/>
                <a:gd name="T37" fmla="*/ 129 h 1118"/>
                <a:gd name="T38" fmla="*/ 198 w 512"/>
                <a:gd name="T39" fmla="*/ 123 h 1118"/>
                <a:gd name="T40" fmla="*/ 133 w 512"/>
                <a:gd name="T41" fmla="*/ 118 h 1118"/>
                <a:gd name="T42" fmla="*/ 133 w 512"/>
                <a:gd name="T43" fmla="*/ 109 h 1118"/>
                <a:gd name="T44" fmla="*/ 145 w 512"/>
                <a:gd name="T45" fmla="*/ 99 h 1118"/>
                <a:gd name="T46" fmla="*/ 185 w 512"/>
                <a:gd name="T47" fmla="*/ 95 h 1118"/>
                <a:gd name="T48" fmla="*/ 314 w 512"/>
                <a:gd name="T49" fmla="*/ 85 h 1118"/>
                <a:gd name="T50" fmla="*/ 386 w 512"/>
                <a:gd name="T51" fmla="*/ 69 h 1118"/>
                <a:gd name="T52" fmla="*/ 438 w 512"/>
                <a:gd name="T53" fmla="*/ 53 h 1118"/>
                <a:gd name="T54" fmla="*/ 426 w 512"/>
                <a:gd name="T55" fmla="*/ 45 h 1118"/>
                <a:gd name="T56" fmla="*/ 386 w 512"/>
                <a:gd name="T57" fmla="*/ 36 h 1118"/>
                <a:gd name="T58" fmla="*/ 289 w 512"/>
                <a:gd name="T59" fmla="*/ 23 h 1118"/>
                <a:gd name="T60" fmla="*/ 173 w 512"/>
                <a:gd name="T61" fmla="*/ 18 h 1118"/>
                <a:gd name="T62" fmla="*/ 96 w 512"/>
                <a:gd name="T63" fmla="*/ 17 h 1118"/>
                <a:gd name="T64" fmla="*/ 28 w 512"/>
                <a:gd name="T65" fmla="*/ 17 h 1118"/>
                <a:gd name="T66" fmla="*/ 0 w 512"/>
                <a:gd name="T67" fmla="*/ 9 h 1118"/>
                <a:gd name="T68" fmla="*/ 28 w 512"/>
                <a:gd name="T69" fmla="*/ 0 h 1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12" h="1118">
                  <a:moveTo>
                    <a:pt x="28" y="0"/>
                  </a:moveTo>
                  <a:lnTo>
                    <a:pt x="133" y="19"/>
                  </a:lnTo>
                  <a:lnTo>
                    <a:pt x="241" y="50"/>
                  </a:lnTo>
                  <a:lnTo>
                    <a:pt x="355" y="149"/>
                  </a:lnTo>
                  <a:lnTo>
                    <a:pt x="436" y="223"/>
                  </a:lnTo>
                  <a:lnTo>
                    <a:pt x="488" y="330"/>
                  </a:lnTo>
                  <a:lnTo>
                    <a:pt x="512" y="391"/>
                  </a:lnTo>
                  <a:lnTo>
                    <a:pt x="464" y="572"/>
                  </a:lnTo>
                  <a:lnTo>
                    <a:pt x="387" y="683"/>
                  </a:lnTo>
                  <a:lnTo>
                    <a:pt x="294" y="763"/>
                  </a:lnTo>
                  <a:lnTo>
                    <a:pt x="245" y="813"/>
                  </a:lnTo>
                  <a:lnTo>
                    <a:pt x="161" y="837"/>
                  </a:lnTo>
                  <a:lnTo>
                    <a:pt x="157" y="887"/>
                  </a:lnTo>
                  <a:lnTo>
                    <a:pt x="222" y="931"/>
                  </a:lnTo>
                  <a:lnTo>
                    <a:pt x="315" y="969"/>
                  </a:lnTo>
                  <a:lnTo>
                    <a:pt x="403" y="1043"/>
                  </a:lnTo>
                  <a:lnTo>
                    <a:pt x="367" y="1099"/>
                  </a:lnTo>
                  <a:lnTo>
                    <a:pt x="331" y="1118"/>
                  </a:lnTo>
                  <a:lnTo>
                    <a:pt x="278" y="1036"/>
                  </a:lnTo>
                  <a:lnTo>
                    <a:pt x="198" y="986"/>
                  </a:lnTo>
                  <a:lnTo>
                    <a:pt x="133" y="950"/>
                  </a:lnTo>
                  <a:lnTo>
                    <a:pt x="133" y="876"/>
                  </a:lnTo>
                  <a:lnTo>
                    <a:pt x="145" y="795"/>
                  </a:lnTo>
                  <a:lnTo>
                    <a:pt x="185" y="763"/>
                  </a:lnTo>
                  <a:lnTo>
                    <a:pt x="315" y="683"/>
                  </a:lnTo>
                  <a:lnTo>
                    <a:pt x="387" y="559"/>
                  </a:lnTo>
                  <a:lnTo>
                    <a:pt x="439" y="429"/>
                  </a:lnTo>
                  <a:lnTo>
                    <a:pt x="427" y="366"/>
                  </a:lnTo>
                  <a:lnTo>
                    <a:pt x="387" y="292"/>
                  </a:lnTo>
                  <a:lnTo>
                    <a:pt x="290" y="187"/>
                  </a:lnTo>
                  <a:lnTo>
                    <a:pt x="173" y="149"/>
                  </a:lnTo>
                  <a:lnTo>
                    <a:pt x="96" y="143"/>
                  </a:lnTo>
                  <a:lnTo>
                    <a:pt x="28" y="143"/>
                  </a:lnTo>
                  <a:lnTo>
                    <a:pt x="0" y="75"/>
                  </a:lnTo>
                  <a:lnTo>
                    <a:pt x="28"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81" name="Freeform 8"/>
            <p:cNvSpPr>
              <a:spLocks noChangeArrowheads="1"/>
            </p:cNvSpPr>
            <p:nvPr/>
          </p:nvSpPr>
          <p:spPr bwMode="auto">
            <a:xfrm>
              <a:off x="4593" y="2976"/>
              <a:ext cx="623" cy="902"/>
            </a:xfrm>
            <a:custGeom>
              <a:avLst/>
              <a:gdLst>
                <a:gd name="T0" fmla="*/ 72 w 624"/>
                <a:gd name="T1" fmla="*/ 0 h 1805"/>
                <a:gd name="T2" fmla="*/ 16 w 624"/>
                <a:gd name="T3" fmla="*/ 0 h 1805"/>
                <a:gd name="T4" fmla="*/ 0 w 624"/>
                <a:gd name="T5" fmla="*/ 16 h 1805"/>
                <a:gd name="T6" fmla="*/ 40 w 624"/>
                <a:gd name="T7" fmla="*/ 26 h 1805"/>
                <a:gd name="T8" fmla="*/ 170 w 624"/>
                <a:gd name="T9" fmla="*/ 48 h 1805"/>
                <a:gd name="T10" fmla="*/ 283 w 624"/>
                <a:gd name="T11" fmla="*/ 77 h 1805"/>
                <a:gd name="T12" fmla="*/ 355 w 624"/>
                <a:gd name="T13" fmla="*/ 106 h 1805"/>
                <a:gd name="T14" fmla="*/ 366 w 624"/>
                <a:gd name="T15" fmla="*/ 126 h 1805"/>
                <a:gd name="T16" fmla="*/ 363 w 624"/>
                <a:gd name="T17" fmla="*/ 140 h 1805"/>
                <a:gd name="T18" fmla="*/ 331 w 624"/>
                <a:gd name="T19" fmla="*/ 171 h 1805"/>
                <a:gd name="T20" fmla="*/ 291 w 624"/>
                <a:gd name="T21" fmla="*/ 197 h 1805"/>
                <a:gd name="T22" fmla="*/ 255 w 624"/>
                <a:gd name="T23" fmla="*/ 212 h 1805"/>
                <a:gd name="T24" fmla="*/ 247 w 624"/>
                <a:gd name="T25" fmla="*/ 221 h 1805"/>
                <a:gd name="T26" fmla="*/ 283 w 624"/>
                <a:gd name="T27" fmla="*/ 221 h 1805"/>
                <a:gd name="T28" fmla="*/ 338 w 624"/>
                <a:gd name="T29" fmla="*/ 218 h 1805"/>
                <a:gd name="T30" fmla="*/ 355 w 624"/>
                <a:gd name="T31" fmla="*/ 219 h 1805"/>
                <a:gd name="T32" fmla="*/ 473 w 624"/>
                <a:gd name="T33" fmla="*/ 220 h 1805"/>
                <a:gd name="T34" fmla="*/ 562 w 624"/>
                <a:gd name="T35" fmla="*/ 226 h 1805"/>
                <a:gd name="T36" fmla="*/ 593 w 624"/>
                <a:gd name="T37" fmla="*/ 223 h 1805"/>
                <a:gd name="T38" fmla="*/ 623 w 624"/>
                <a:gd name="T39" fmla="*/ 211 h 1805"/>
                <a:gd name="T40" fmla="*/ 593 w 624"/>
                <a:gd name="T41" fmla="*/ 205 h 1805"/>
                <a:gd name="T42" fmla="*/ 460 w 624"/>
                <a:gd name="T43" fmla="*/ 204 h 1805"/>
                <a:gd name="T44" fmla="*/ 366 w 624"/>
                <a:gd name="T45" fmla="*/ 206 h 1805"/>
                <a:gd name="T46" fmla="*/ 319 w 624"/>
                <a:gd name="T47" fmla="*/ 211 h 1805"/>
                <a:gd name="T48" fmla="*/ 326 w 624"/>
                <a:gd name="T49" fmla="*/ 200 h 1805"/>
                <a:gd name="T50" fmla="*/ 375 w 624"/>
                <a:gd name="T51" fmla="*/ 184 h 1805"/>
                <a:gd name="T52" fmla="*/ 415 w 624"/>
                <a:gd name="T53" fmla="*/ 158 h 1805"/>
                <a:gd name="T54" fmla="*/ 448 w 624"/>
                <a:gd name="T55" fmla="*/ 136 h 1805"/>
                <a:gd name="T56" fmla="*/ 424 w 624"/>
                <a:gd name="T57" fmla="*/ 112 h 1805"/>
                <a:gd name="T58" fmla="*/ 387 w 624"/>
                <a:gd name="T59" fmla="*/ 85 h 1805"/>
                <a:gd name="T60" fmla="*/ 314 w 624"/>
                <a:gd name="T61" fmla="*/ 55 h 1805"/>
                <a:gd name="T62" fmla="*/ 210 w 624"/>
                <a:gd name="T63" fmla="*/ 27 h 1805"/>
                <a:gd name="T64" fmla="*/ 121 w 624"/>
                <a:gd name="T65" fmla="*/ 7 h 1805"/>
                <a:gd name="T66" fmla="*/ 72 w 624"/>
                <a:gd name="T67" fmla="*/ 0 h 18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4" h="1805">
                  <a:moveTo>
                    <a:pt x="72" y="0"/>
                  </a:moveTo>
                  <a:lnTo>
                    <a:pt x="16" y="0"/>
                  </a:lnTo>
                  <a:lnTo>
                    <a:pt x="0" y="129"/>
                  </a:lnTo>
                  <a:lnTo>
                    <a:pt x="40" y="205"/>
                  </a:lnTo>
                  <a:lnTo>
                    <a:pt x="170" y="385"/>
                  </a:lnTo>
                  <a:lnTo>
                    <a:pt x="283" y="614"/>
                  </a:lnTo>
                  <a:lnTo>
                    <a:pt x="356" y="850"/>
                  </a:lnTo>
                  <a:lnTo>
                    <a:pt x="367" y="1005"/>
                  </a:lnTo>
                  <a:lnTo>
                    <a:pt x="364" y="1117"/>
                  </a:lnTo>
                  <a:lnTo>
                    <a:pt x="332" y="1371"/>
                  </a:lnTo>
                  <a:lnTo>
                    <a:pt x="291" y="1577"/>
                  </a:lnTo>
                  <a:lnTo>
                    <a:pt x="255" y="1695"/>
                  </a:lnTo>
                  <a:lnTo>
                    <a:pt x="247" y="1769"/>
                  </a:lnTo>
                  <a:lnTo>
                    <a:pt x="283" y="1769"/>
                  </a:lnTo>
                  <a:lnTo>
                    <a:pt x="339" y="1744"/>
                  </a:lnTo>
                  <a:lnTo>
                    <a:pt x="356" y="1750"/>
                  </a:lnTo>
                  <a:lnTo>
                    <a:pt x="474" y="1762"/>
                  </a:lnTo>
                  <a:lnTo>
                    <a:pt x="563" y="1805"/>
                  </a:lnTo>
                  <a:lnTo>
                    <a:pt x="594" y="1781"/>
                  </a:lnTo>
                  <a:lnTo>
                    <a:pt x="624" y="1687"/>
                  </a:lnTo>
                  <a:lnTo>
                    <a:pt x="594" y="1638"/>
                  </a:lnTo>
                  <a:lnTo>
                    <a:pt x="461" y="1632"/>
                  </a:lnTo>
                  <a:lnTo>
                    <a:pt x="367" y="1651"/>
                  </a:lnTo>
                  <a:lnTo>
                    <a:pt x="320" y="1687"/>
                  </a:lnTo>
                  <a:lnTo>
                    <a:pt x="327" y="1601"/>
                  </a:lnTo>
                  <a:lnTo>
                    <a:pt x="376" y="1470"/>
                  </a:lnTo>
                  <a:lnTo>
                    <a:pt x="416" y="1266"/>
                  </a:lnTo>
                  <a:lnTo>
                    <a:pt x="449" y="1092"/>
                  </a:lnTo>
                  <a:lnTo>
                    <a:pt x="425" y="894"/>
                  </a:lnTo>
                  <a:lnTo>
                    <a:pt x="388" y="682"/>
                  </a:lnTo>
                  <a:lnTo>
                    <a:pt x="315" y="440"/>
                  </a:lnTo>
                  <a:lnTo>
                    <a:pt x="210" y="217"/>
                  </a:lnTo>
                  <a:lnTo>
                    <a:pt x="121" y="55"/>
                  </a:lnTo>
                  <a:lnTo>
                    <a:pt x="72"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82" name="Freeform 9"/>
            <p:cNvSpPr>
              <a:spLocks noChangeArrowheads="1"/>
            </p:cNvSpPr>
            <p:nvPr/>
          </p:nvSpPr>
          <p:spPr bwMode="auto">
            <a:xfrm>
              <a:off x="4201" y="2974"/>
              <a:ext cx="419" cy="919"/>
            </a:xfrm>
            <a:custGeom>
              <a:avLst/>
              <a:gdLst>
                <a:gd name="T0" fmla="*/ 290 w 420"/>
                <a:gd name="T1" fmla="*/ 0 h 1840"/>
                <a:gd name="T2" fmla="*/ 237 w 420"/>
                <a:gd name="T3" fmla="*/ 22 h 1840"/>
                <a:gd name="T4" fmla="*/ 202 w 420"/>
                <a:gd name="T5" fmla="*/ 53 h 1840"/>
                <a:gd name="T6" fmla="*/ 158 w 420"/>
                <a:gd name="T7" fmla="*/ 88 h 1840"/>
                <a:gd name="T8" fmla="*/ 117 w 420"/>
                <a:gd name="T9" fmla="*/ 124 h 1840"/>
                <a:gd name="T10" fmla="*/ 117 w 420"/>
                <a:gd name="T11" fmla="*/ 137 h 1840"/>
                <a:gd name="T12" fmla="*/ 158 w 420"/>
                <a:gd name="T13" fmla="*/ 160 h 1840"/>
                <a:gd name="T14" fmla="*/ 213 w 420"/>
                <a:gd name="T15" fmla="*/ 173 h 1840"/>
                <a:gd name="T16" fmla="*/ 265 w 420"/>
                <a:gd name="T17" fmla="*/ 188 h 1840"/>
                <a:gd name="T18" fmla="*/ 302 w 420"/>
                <a:gd name="T19" fmla="*/ 200 h 1840"/>
                <a:gd name="T20" fmla="*/ 286 w 420"/>
                <a:gd name="T21" fmla="*/ 205 h 1840"/>
                <a:gd name="T22" fmla="*/ 194 w 420"/>
                <a:gd name="T23" fmla="*/ 208 h 1840"/>
                <a:gd name="T24" fmla="*/ 44 w 420"/>
                <a:gd name="T25" fmla="*/ 212 h 1840"/>
                <a:gd name="T26" fmla="*/ 0 w 420"/>
                <a:gd name="T27" fmla="*/ 219 h 1840"/>
                <a:gd name="T28" fmla="*/ 37 w 420"/>
                <a:gd name="T29" fmla="*/ 225 h 1840"/>
                <a:gd name="T30" fmla="*/ 121 w 420"/>
                <a:gd name="T31" fmla="*/ 230 h 1840"/>
                <a:gd name="T32" fmla="*/ 218 w 420"/>
                <a:gd name="T33" fmla="*/ 221 h 1840"/>
                <a:gd name="T34" fmla="*/ 290 w 420"/>
                <a:gd name="T35" fmla="*/ 214 h 1840"/>
                <a:gd name="T36" fmla="*/ 383 w 420"/>
                <a:gd name="T37" fmla="*/ 212 h 1840"/>
                <a:gd name="T38" fmla="*/ 419 w 420"/>
                <a:gd name="T39" fmla="*/ 210 h 1840"/>
                <a:gd name="T40" fmla="*/ 407 w 420"/>
                <a:gd name="T41" fmla="*/ 202 h 1840"/>
                <a:gd name="T42" fmla="*/ 302 w 420"/>
                <a:gd name="T43" fmla="*/ 182 h 1840"/>
                <a:gd name="T44" fmla="*/ 241 w 420"/>
                <a:gd name="T45" fmla="*/ 161 h 1840"/>
                <a:gd name="T46" fmla="*/ 189 w 420"/>
                <a:gd name="T47" fmla="*/ 147 h 1840"/>
                <a:gd name="T48" fmla="*/ 182 w 420"/>
                <a:gd name="T49" fmla="*/ 133 h 1840"/>
                <a:gd name="T50" fmla="*/ 207 w 420"/>
                <a:gd name="T51" fmla="*/ 110 h 1840"/>
                <a:gd name="T52" fmla="*/ 262 w 420"/>
                <a:gd name="T53" fmla="*/ 86 h 1840"/>
                <a:gd name="T54" fmla="*/ 323 w 420"/>
                <a:gd name="T55" fmla="*/ 45 h 1840"/>
                <a:gd name="T56" fmla="*/ 375 w 420"/>
                <a:gd name="T57" fmla="*/ 21 h 1840"/>
                <a:gd name="T58" fmla="*/ 370 w 420"/>
                <a:gd name="T59" fmla="*/ 7 h 1840"/>
                <a:gd name="T60" fmla="*/ 323 w 420"/>
                <a:gd name="T61" fmla="*/ 0 h 1840"/>
                <a:gd name="T62" fmla="*/ 290 w 420"/>
                <a:gd name="T63" fmla="*/ 0 h 18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20" h="1840">
                  <a:moveTo>
                    <a:pt x="291" y="0"/>
                  </a:moveTo>
                  <a:lnTo>
                    <a:pt x="238" y="173"/>
                  </a:lnTo>
                  <a:lnTo>
                    <a:pt x="202" y="427"/>
                  </a:lnTo>
                  <a:lnTo>
                    <a:pt x="158" y="707"/>
                  </a:lnTo>
                  <a:lnTo>
                    <a:pt x="117" y="991"/>
                  </a:lnTo>
                  <a:lnTo>
                    <a:pt x="117" y="1096"/>
                  </a:lnTo>
                  <a:lnTo>
                    <a:pt x="158" y="1283"/>
                  </a:lnTo>
                  <a:lnTo>
                    <a:pt x="214" y="1382"/>
                  </a:lnTo>
                  <a:lnTo>
                    <a:pt x="266" y="1506"/>
                  </a:lnTo>
                  <a:lnTo>
                    <a:pt x="303" y="1598"/>
                  </a:lnTo>
                  <a:lnTo>
                    <a:pt x="287" y="1642"/>
                  </a:lnTo>
                  <a:lnTo>
                    <a:pt x="194" y="1661"/>
                  </a:lnTo>
                  <a:lnTo>
                    <a:pt x="44" y="1697"/>
                  </a:lnTo>
                  <a:lnTo>
                    <a:pt x="0" y="1754"/>
                  </a:lnTo>
                  <a:lnTo>
                    <a:pt x="37" y="1804"/>
                  </a:lnTo>
                  <a:lnTo>
                    <a:pt x="121" y="1840"/>
                  </a:lnTo>
                  <a:lnTo>
                    <a:pt x="219" y="1766"/>
                  </a:lnTo>
                  <a:lnTo>
                    <a:pt x="291" y="1716"/>
                  </a:lnTo>
                  <a:lnTo>
                    <a:pt x="384" y="1697"/>
                  </a:lnTo>
                  <a:lnTo>
                    <a:pt x="420" y="1680"/>
                  </a:lnTo>
                  <a:lnTo>
                    <a:pt x="408" y="1617"/>
                  </a:lnTo>
                  <a:lnTo>
                    <a:pt x="303" y="1457"/>
                  </a:lnTo>
                  <a:lnTo>
                    <a:pt x="242" y="1289"/>
                  </a:lnTo>
                  <a:lnTo>
                    <a:pt x="189" y="1176"/>
                  </a:lnTo>
                  <a:lnTo>
                    <a:pt x="182" y="1066"/>
                  </a:lnTo>
                  <a:lnTo>
                    <a:pt x="207" y="881"/>
                  </a:lnTo>
                  <a:lnTo>
                    <a:pt x="263" y="688"/>
                  </a:lnTo>
                  <a:lnTo>
                    <a:pt x="324" y="360"/>
                  </a:lnTo>
                  <a:lnTo>
                    <a:pt x="376" y="168"/>
                  </a:lnTo>
                  <a:lnTo>
                    <a:pt x="371" y="55"/>
                  </a:lnTo>
                  <a:lnTo>
                    <a:pt x="324" y="0"/>
                  </a:lnTo>
                  <a:lnTo>
                    <a:pt x="291"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grpSp>
        <p:nvGrpSpPr>
          <p:cNvPr id="32773" name="Group 10"/>
          <p:cNvGrpSpPr>
            <a:grpSpLocks/>
          </p:cNvGrpSpPr>
          <p:nvPr/>
        </p:nvGrpSpPr>
        <p:grpSpPr bwMode="auto">
          <a:xfrm>
            <a:off x="8905875" y="2374901"/>
            <a:ext cx="407988" cy="430213"/>
            <a:chOff x="4650" y="1496"/>
            <a:chExt cx="257" cy="271"/>
          </a:xfrm>
        </p:grpSpPr>
        <p:sp>
          <p:nvSpPr>
            <p:cNvPr id="32775" name="Freeform 11"/>
            <p:cNvSpPr>
              <a:spLocks noChangeArrowheads="1"/>
            </p:cNvSpPr>
            <p:nvPr/>
          </p:nvSpPr>
          <p:spPr bwMode="auto">
            <a:xfrm>
              <a:off x="4701" y="1496"/>
              <a:ext cx="206" cy="188"/>
            </a:xfrm>
            <a:custGeom>
              <a:avLst/>
              <a:gdLst>
                <a:gd name="T0" fmla="*/ 24 w 207"/>
                <a:gd name="T1" fmla="*/ 2 h 377"/>
                <a:gd name="T2" fmla="*/ 80 w 207"/>
                <a:gd name="T3" fmla="*/ 0 h 377"/>
                <a:gd name="T4" fmla="*/ 133 w 207"/>
                <a:gd name="T5" fmla="*/ 1 h 377"/>
                <a:gd name="T6" fmla="*/ 182 w 207"/>
                <a:gd name="T7" fmla="*/ 5 h 377"/>
                <a:gd name="T8" fmla="*/ 206 w 207"/>
                <a:gd name="T9" fmla="*/ 14 h 377"/>
                <a:gd name="T10" fmla="*/ 206 w 207"/>
                <a:gd name="T11" fmla="*/ 21 h 377"/>
                <a:gd name="T12" fmla="*/ 182 w 207"/>
                <a:gd name="T13" fmla="*/ 30 h 377"/>
                <a:gd name="T14" fmla="*/ 140 w 207"/>
                <a:gd name="T15" fmla="*/ 35 h 377"/>
                <a:gd name="T16" fmla="*/ 80 w 207"/>
                <a:gd name="T17" fmla="*/ 35 h 377"/>
                <a:gd name="T18" fmla="*/ 43 w 207"/>
                <a:gd name="T19" fmla="*/ 40 h 377"/>
                <a:gd name="T20" fmla="*/ 31 w 207"/>
                <a:gd name="T21" fmla="*/ 47 h 377"/>
                <a:gd name="T22" fmla="*/ 0 w 207"/>
                <a:gd name="T23" fmla="*/ 45 h 377"/>
                <a:gd name="T24" fmla="*/ 12 w 207"/>
                <a:gd name="T25" fmla="*/ 35 h 377"/>
                <a:gd name="T26" fmla="*/ 56 w 207"/>
                <a:gd name="T27" fmla="*/ 30 h 377"/>
                <a:gd name="T28" fmla="*/ 128 w 207"/>
                <a:gd name="T29" fmla="*/ 29 h 377"/>
                <a:gd name="T30" fmla="*/ 157 w 207"/>
                <a:gd name="T31" fmla="*/ 23 h 377"/>
                <a:gd name="T32" fmla="*/ 164 w 207"/>
                <a:gd name="T33" fmla="*/ 14 h 377"/>
                <a:gd name="T34" fmla="*/ 133 w 207"/>
                <a:gd name="T35" fmla="*/ 7 h 377"/>
                <a:gd name="T36" fmla="*/ 85 w 207"/>
                <a:gd name="T37" fmla="*/ 7 h 377"/>
                <a:gd name="T38" fmla="*/ 31 w 207"/>
                <a:gd name="T39" fmla="*/ 9 h 377"/>
                <a:gd name="T40" fmla="*/ 12 w 207"/>
                <a:gd name="T41" fmla="*/ 7 h 377"/>
                <a:gd name="T42" fmla="*/ 24 w 207"/>
                <a:gd name="T43" fmla="*/ 2 h 3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7" h="377">
                  <a:moveTo>
                    <a:pt x="24" y="17"/>
                  </a:moveTo>
                  <a:lnTo>
                    <a:pt x="80" y="0"/>
                  </a:lnTo>
                  <a:lnTo>
                    <a:pt x="134" y="6"/>
                  </a:lnTo>
                  <a:lnTo>
                    <a:pt x="183" y="42"/>
                  </a:lnTo>
                  <a:lnTo>
                    <a:pt x="207" y="110"/>
                  </a:lnTo>
                  <a:lnTo>
                    <a:pt x="207" y="166"/>
                  </a:lnTo>
                  <a:lnTo>
                    <a:pt x="183" y="240"/>
                  </a:lnTo>
                  <a:lnTo>
                    <a:pt x="141" y="284"/>
                  </a:lnTo>
                  <a:lnTo>
                    <a:pt x="80" y="284"/>
                  </a:lnTo>
                  <a:lnTo>
                    <a:pt x="43" y="320"/>
                  </a:lnTo>
                  <a:lnTo>
                    <a:pt x="31" y="377"/>
                  </a:lnTo>
                  <a:lnTo>
                    <a:pt x="0" y="358"/>
                  </a:lnTo>
                  <a:lnTo>
                    <a:pt x="12" y="284"/>
                  </a:lnTo>
                  <a:lnTo>
                    <a:pt x="56" y="240"/>
                  </a:lnTo>
                  <a:lnTo>
                    <a:pt x="129" y="229"/>
                  </a:lnTo>
                  <a:lnTo>
                    <a:pt x="158" y="185"/>
                  </a:lnTo>
                  <a:lnTo>
                    <a:pt x="165" y="116"/>
                  </a:lnTo>
                  <a:lnTo>
                    <a:pt x="134" y="55"/>
                  </a:lnTo>
                  <a:lnTo>
                    <a:pt x="85" y="55"/>
                  </a:lnTo>
                  <a:lnTo>
                    <a:pt x="31" y="74"/>
                  </a:lnTo>
                  <a:lnTo>
                    <a:pt x="12" y="55"/>
                  </a:lnTo>
                  <a:lnTo>
                    <a:pt x="24" y="17"/>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2776" name="Freeform 12"/>
            <p:cNvSpPr>
              <a:spLocks noChangeArrowheads="1"/>
            </p:cNvSpPr>
            <p:nvPr/>
          </p:nvSpPr>
          <p:spPr bwMode="auto">
            <a:xfrm>
              <a:off x="4650" y="1716"/>
              <a:ext cx="64" cy="51"/>
            </a:xfrm>
            <a:custGeom>
              <a:avLst/>
              <a:gdLst>
                <a:gd name="T0" fmla="*/ 64 w 65"/>
                <a:gd name="T1" fmla="*/ 1 h 103"/>
                <a:gd name="T2" fmla="*/ 32 w 65"/>
                <a:gd name="T3" fmla="*/ 0 h 103"/>
                <a:gd name="T4" fmla="*/ 10 w 65"/>
                <a:gd name="T5" fmla="*/ 5 h 103"/>
                <a:gd name="T6" fmla="*/ 0 w 65"/>
                <a:gd name="T7" fmla="*/ 12 h 103"/>
                <a:gd name="T8" fmla="*/ 32 w 65"/>
                <a:gd name="T9" fmla="*/ 13 h 103"/>
                <a:gd name="T10" fmla="*/ 58 w 65"/>
                <a:gd name="T11" fmla="*/ 10 h 103"/>
                <a:gd name="T12" fmla="*/ 64 w 65"/>
                <a:gd name="T13" fmla="*/ 1 h 1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103">
                  <a:moveTo>
                    <a:pt x="65" y="6"/>
                  </a:moveTo>
                  <a:lnTo>
                    <a:pt x="32" y="0"/>
                  </a:lnTo>
                  <a:lnTo>
                    <a:pt x="10" y="38"/>
                  </a:lnTo>
                  <a:lnTo>
                    <a:pt x="0" y="98"/>
                  </a:lnTo>
                  <a:lnTo>
                    <a:pt x="32" y="103"/>
                  </a:lnTo>
                  <a:lnTo>
                    <a:pt x="59" y="77"/>
                  </a:lnTo>
                  <a:lnTo>
                    <a:pt x="65" y="6"/>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17" name="Rectangle 1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857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954328478"/>
      </p:ext>
    </p:extLst>
  </p:cSld>
  <p:clrMapOvr>
    <a:masterClrMapping/>
  </p:clrMapOvr>
  <p:transition>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2024035" y="1174003"/>
            <a:ext cx="7378700" cy="546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5. Implémentation</a:t>
            </a:r>
          </a:p>
        </p:txBody>
      </p:sp>
      <p:sp>
        <p:nvSpPr>
          <p:cNvPr id="33795" name="Text Box 2"/>
          <p:cNvSpPr txBox="1">
            <a:spLocks noChangeArrowheads="1"/>
          </p:cNvSpPr>
          <p:nvPr/>
        </p:nvSpPr>
        <p:spPr bwMode="auto">
          <a:xfrm>
            <a:off x="2024035" y="1828800"/>
            <a:ext cx="7958137" cy="4606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b="1" dirty="0">
                <a:solidFill>
                  <a:srgbClr val="003366"/>
                </a:solidFill>
                <a:latin typeface="Tahoma" pitchFamily="34" charset="0"/>
                <a:ea typeface="Tahoma" pitchFamily="34" charset="0"/>
                <a:cs typeface="Tahoma" pitchFamily="34" charset="0"/>
              </a:rPr>
              <a:t>Multidimensional OLAP (MOLAP)</a:t>
            </a:r>
          </a:p>
          <a:p>
            <a:pPr lvl="1" defTabSz="449263" eaLnBrk="1" fontAlgn="base" hangingPunct="1">
              <a:lnSpc>
                <a:spcPct val="90000"/>
              </a:lnSpc>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implémentent les cubes comme des matrices en mémoire</a:t>
            </a:r>
          </a:p>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b="1" dirty="0">
                <a:solidFill>
                  <a:srgbClr val="003366"/>
                </a:solidFill>
                <a:latin typeface="Tahoma" pitchFamily="34" charset="0"/>
                <a:ea typeface="Tahoma" pitchFamily="34" charset="0"/>
                <a:cs typeface="Tahoma" pitchFamily="34" charset="0"/>
              </a:rPr>
              <a:t>Relational OLAP (ROLAP)</a:t>
            </a:r>
          </a:p>
          <a:p>
            <a:pPr lvl="1" defTabSz="449263" eaLnBrk="1" fontAlgn="base" hangingPunct="1">
              <a:lnSpc>
                <a:spcPct val="90000"/>
              </a:lnSpc>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implémentent les cubes comme des tables relationnelles</a:t>
            </a:r>
          </a:p>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b="1" dirty="0">
                <a:solidFill>
                  <a:srgbClr val="003366"/>
                </a:solidFill>
                <a:latin typeface="Tahoma" pitchFamily="34" charset="0"/>
                <a:ea typeface="Tahoma" pitchFamily="34" charset="0"/>
                <a:cs typeface="Tahoma" pitchFamily="34" charset="0"/>
              </a:rPr>
              <a:t>Hybrid systems</a:t>
            </a:r>
            <a:r>
              <a:rPr lang="fr-FR" sz="3200" dirty="0">
                <a:solidFill>
                  <a:srgbClr val="003366"/>
                </a:solidFill>
                <a:latin typeface="Tahoma" pitchFamily="34" charset="0"/>
                <a:ea typeface="Tahoma" pitchFamily="34" charset="0"/>
                <a:cs typeface="Tahoma" pitchFamily="34" charset="0"/>
              </a:rPr>
              <a:t> (</a:t>
            </a:r>
            <a:r>
              <a:rPr lang="fr-FR" sz="3200" b="1" dirty="0">
                <a:solidFill>
                  <a:srgbClr val="003366"/>
                </a:solidFill>
                <a:latin typeface="Tahoma" pitchFamily="34" charset="0"/>
                <a:ea typeface="Tahoma" pitchFamily="34" charset="0"/>
                <a:cs typeface="Tahoma" pitchFamily="34" charset="0"/>
              </a:rPr>
              <a:t>HOLAP ou MROLAP) </a:t>
            </a:r>
          </a:p>
          <a:p>
            <a:pPr lvl="1" defTabSz="449263" eaLnBrk="1" fontAlgn="base" hangingPunct="1">
              <a:lnSpc>
                <a:spcPct val="90000"/>
              </a:lnSpc>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 certaines données en matrices en mémoires, d'autres en tables sur disques</a:t>
            </a:r>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4269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01431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011815" y="1275063"/>
            <a:ext cx="8250266"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ROLAP versus MOLAP</a:t>
            </a:r>
          </a:p>
        </p:txBody>
      </p:sp>
      <p:sp>
        <p:nvSpPr>
          <p:cNvPr id="34819" name="Rectangle 2"/>
          <p:cNvSpPr>
            <a:spLocks noChangeArrowheads="1"/>
          </p:cNvSpPr>
          <p:nvPr/>
        </p:nvSpPr>
        <p:spPr bwMode="auto">
          <a:xfrm>
            <a:off x="6545264" y="2439988"/>
            <a:ext cx="3970337" cy="3884612"/>
          </a:xfrm>
          <a:prstGeom prst="rec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0" name="Line 3"/>
          <p:cNvSpPr>
            <a:spLocks noChangeShapeType="1"/>
          </p:cNvSpPr>
          <p:nvPr/>
        </p:nvSpPr>
        <p:spPr bwMode="auto">
          <a:xfrm>
            <a:off x="7680325" y="2376489"/>
            <a:ext cx="1588" cy="1273175"/>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1" name="Rectangle 4"/>
          <p:cNvSpPr>
            <a:spLocks noChangeArrowheads="1"/>
          </p:cNvSpPr>
          <p:nvPr/>
        </p:nvSpPr>
        <p:spPr bwMode="auto">
          <a:xfrm>
            <a:off x="2362201" y="2439988"/>
            <a:ext cx="4111625" cy="3884612"/>
          </a:xfrm>
          <a:prstGeom prst="rec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2" name="Line 5"/>
          <p:cNvSpPr>
            <a:spLocks noChangeShapeType="1"/>
          </p:cNvSpPr>
          <p:nvPr/>
        </p:nvSpPr>
        <p:spPr bwMode="auto">
          <a:xfrm>
            <a:off x="5481639" y="4478338"/>
            <a:ext cx="1587" cy="3175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3" name="Line 6"/>
          <p:cNvSpPr>
            <a:spLocks noChangeShapeType="1"/>
          </p:cNvSpPr>
          <p:nvPr/>
        </p:nvSpPr>
        <p:spPr bwMode="auto">
          <a:xfrm flipH="1">
            <a:off x="4133851" y="4286250"/>
            <a:ext cx="639763" cy="255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4" name="Line 7"/>
          <p:cNvSpPr>
            <a:spLocks noChangeShapeType="1"/>
          </p:cNvSpPr>
          <p:nvPr/>
        </p:nvSpPr>
        <p:spPr bwMode="auto">
          <a:xfrm>
            <a:off x="4135438" y="4605338"/>
            <a:ext cx="423862" cy="3175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5" name="Text Box 8"/>
          <p:cNvSpPr txBox="1">
            <a:spLocks noChangeArrowheads="1"/>
          </p:cNvSpPr>
          <p:nvPr/>
        </p:nvSpPr>
        <p:spPr bwMode="auto">
          <a:xfrm>
            <a:off x="2690814" y="4316413"/>
            <a:ext cx="1431925" cy="703262"/>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Opérateurs</a:t>
            </a:r>
          </a:p>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relationnels </a:t>
            </a:r>
          </a:p>
        </p:txBody>
      </p:sp>
      <p:sp>
        <p:nvSpPr>
          <p:cNvPr id="34826" name="Text Box 9"/>
          <p:cNvSpPr txBox="1">
            <a:spLocks noChangeArrowheads="1"/>
          </p:cNvSpPr>
          <p:nvPr/>
        </p:nvSpPr>
        <p:spPr bwMode="auto">
          <a:xfrm>
            <a:off x="4497388" y="4848226"/>
            <a:ext cx="1560512" cy="398463"/>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Cache SGBD</a:t>
            </a:r>
          </a:p>
        </p:txBody>
      </p:sp>
      <p:sp>
        <p:nvSpPr>
          <p:cNvPr id="34827" name="Text Box 10"/>
          <p:cNvSpPr txBox="1">
            <a:spLocks noChangeArrowheads="1"/>
          </p:cNvSpPr>
          <p:nvPr/>
        </p:nvSpPr>
        <p:spPr bwMode="auto">
          <a:xfrm>
            <a:off x="4772026" y="3956051"/>
            <a:ext cx="1439863" cy="703263"/>
          </a:xfrm>
          <a:prstGeom prst="rect">
            <a:avLst/>
          </a:prstGeom>
          <a:solidFill>
            <a:srgbClr val="FFCC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Opérateurs</a:t>
            </a:r>
          </a:p>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décisionnels</a:t>
            </a:r>
          </a:p>
        </p:txBody>
      </p:sp>
      <p:sp>
        <p:nvSpPr>
          <p:cNvPr id="34828" name="AutoShape 11"/>
          <p:cNvSpPr>
            <a:spLocks noChangeArrowheads="1"/>
          </p:cNvSpPr>
          <p:nvPr/>
        </p:nvSpPr>
        <p:spPr bwMode="auto">
          <a:xfrm>
            <a:off x="5056188" y="5368926"/>
            <a:ext cx="779462" cy="701675"/>
          </a:xfrm>
          <a:prstGeom prst="can">
            <a:avLst>
              <a:gd name="adj" fmla="val 25000"/>
            </a:avLst>
          </a:prstGeom>
          <a:solidFill>
            <a:srgbClr val="B2B2B2"/>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29" name="Rectangle 12"/>
          <p:cNvSpPr>
            <a:spLocks noChangeArrowheads="1"/>
          </p:cNvSpPr>
          <p:nvPr/>
        </p:nvSpPr>
        <p:spPr bwMode="auto">
          <a:xfrm>
            <a:off x="4348163" y="3076575"/>
            <a:ext cx="423862" cy="63500"/>
          </a:xfrm>
          <a:prstGeom prst="rec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0" name="Line 13"/>
          <p:cNvSpPr>
            <a:spLocks noChangeShapeType="1"/>
          </p:cNvSpPr>
          <p:nvPr/>
        </p:nvSpPr>
        <p:spPr bwMode="auto">
          <a:xfrm>
            <a:off x="4559300" y="2439989"/>
            <a:ext cx="1588" cy="636587"/>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1" name="Text Box 14"/>
          <p:cNvSpPr txBox="1">
            <a:spLocks noChangeArrowheads="1"/>
          </p:cNvSpPr>
          <p:nvPr/>
        </p:nvSpPr>
        <p:spPr bwMode="auto">
          <a:xfrm>
            <a:off x="3735388" y="1981200"/>
            <a:ext cx="158598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SQL+Cube</a:t>
            </a:r>
          </a:p>
        </p:txBody>
      </p:sp>
      <p:sp>
        <p:nvSpPr>
          <p:cNvPr id="34832" name="Line 15"/>
          <p:cNvSpPr>
            <a:spLocks noChangeShapeType="1"/>
          </p:cNvSpPr>
          <p:nvPr/>
        </p:nvSpPr>
        <p:spPr bwMode="auto">
          <a:xfrm>
            <a:off x="5481639" y="5178425"/>
            <a:ext cx="1587" cy="255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3" name="Line 16"/>
          <p:cNvSpPr>
            <a:spLocks noChangeShapeType="1"/>
          </p:cNvSpPr>
          <p:nvPr/>
        </p:nvSpPr>
        <p:spPr bwMode="auto">
          <a:xfrm flipH="1">
            <a:off x="3636964" y="3776664"/>
            <a:ext cx="287337" cy="509587"/>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4" name="Line 17"/>
          <p:cNvSpPr>
            <a:spLocks noChangeShapeType="1"/>
          </p:cNvSpPr>
          <p:nvPr/>
        </p:nvSpPr>
        <p:spPr bwMode="auto">
          <a:xfrm>
            <a:off x="4702176" y="3459163"/>
            <a:ext cx="779463" cy="444500"/>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5" name="Text Box 18"/>
          <p:cNvSpPr txBox="1">
            <a:spLocks noChangeArrowheads="1"/>
          </p:cNvSpPr>
          <p:nvPr/>
        </p:nvSpPr>
        <p:spPr bwMode="auto">
          <a:xfrm>
            <a:off x="3638550" y="3140075"/>
            <a:ext cx="1843088" cy="692114"/>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70000"/>
              </a:lnSpc>
              <a:spcBef>
                <a:spcPts val="1250"/>
              </a:spcBef>
              <a:spcAft>
                <a:spcPct val="0"/>
              </a:spcAft>
              <a:buSzPct val="100000"/>
            </a:pPr>
            <a:r>
              <a:rPr lang="fr-FR" sz="2000">
                <a:solidFill>
                  <a:srgbClr val="003366"/>
                </a:solidFill>
                <a:ea typeface="Droid Sans Fallback" charset="0"/>
                <a:cs typeface="Droid Sans Fallback" charset="0"/>
              </a:rPr>
              <a:t>Analyseur</a:t>
            </a:r>
          </a:p>
          <a:p>
            <a:pPr algn="ctr" defTabSz="449263" eaLnBrk="1" fontAlgn="base" hangingPunct="1">
              <a:lnSpc>
                <a:spcPct val="70000"/>
              </a:lnSpc>
              <a:spcBef>
                <a:spcPts val="1250"/>
              </a:spcBef>
              <a:spcAft>
                <a:spcPct val="0"/>
              </a:spcAft>
              <a:buSzPct val="100000"/>
            </a:pPr>
            <a:r>
              <a:rPr lang="fr-FR" sz="2000">
                <a:solidFill>
                  <a:srgbClr val="003366"/>
                </a:solidFill>
                <a:ea typeface="Droid Sans Fallback" charset="0"/>
                <a:cs typeface="Droid Sans Fallback" charset="0"/>
              </a:rPr>
              <a:t>Optimiseur</a:t>
            </a:r>
          </a:p>
        </p:txBody>
      </p:sp>
      <p:sp>
        <p:nvSpPr>
          <p:cNvPr id="34836" name="Line 19"/>
          <p:cNvSpPr>
            <a:spLocks noChangeShapeType="1"/>
          </p:cNvSpPr>
          <p:nvPr/>
        </p:nvSpPr>
        <p:spPr bwMode="auto">
          <a:xfrm>
            <a:off x="9664700" y="3013076"/>
            <a:ext cx="1588" cy="1782763"/>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7" name="Line 20"/>
          <p:cNvSpPr>
            <a:spLocks noChangeShapeType="1"/>
          </p:cNvSpPr>
          <p:nvPr/>
        </p:nvSpPr>
        <p:spPr bwMode="auto">
          <a:xfrm flipH="1">
            <a:off x="8245475" y="2886075"/>
            <a:ext cx="357188" cy="1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8" name="Line 21"/>
          <p:cNvSpPr>
            <a:spLocks noChangeShapeType="1"/>
          </p:cNvSpPr>
          <p:nvPr/>
        </p:nvSpPr>
        <p:spPr bwMode="auto">
          <a:xfrm>
            <a:off x="8318501" y="4922839"/>
            <a:ext cx="423863" cy="1587"/>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39" name="Text Box 22"/>
          <p:cNvSpPr txBox="1">
            <a:spLocks noChangeArrowheads="1"/>
          </p:cNvSpPr>
          <p:nvPr/>
        </p:nvSpPr>
        <p:spPr bwMode="auto">
          <a:xfrm>
            <a:off x="6829426" y="4592638"/>
            <a:ext cx="1431925" cy="703262"/>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Opérateurs</a:t>
            </a:r>
          </a:p>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relationnels </a:t>
            </a:r>
          </a:p>
        </p:txBody>
      </p:sp>
      <p:sp>
        <p:nvSpPr>
          <p:cNvPr id="34840" name="Text Box 23"/>
          <p:cNvSpPr txBox="1">
            <a:spLocks noChangeArrowheads="1"/>
          </p:cNvSpPr>
          <p:nvPr/>
        </p:nvSpPr>
        <p:spPr bwMode="auto">
          <a:xfrm>
            <a:off x="8680451" y="4848226"/>
            <a:ext cx="1560513" cy="398463"/>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Cache SGBD</a:t>
            </a:r>
          </a:p>
        </p:txBody>
      </p:sp>
      <p:sp>
        <p:nvSpPr>
          <p:cNvPr id="34841" name="Text Box 24"/>
          <p:cNvSpPr txBox="1">
            <a:spLocks noChangeArrowheads="1"/>
          </p:cNvSpPr>
          <p:nvPr/>
        </p:nvSpPr>
        <p:spPr bwMode="auto">
          <a:xfrm>
            <a:off x="6759576" y="2617788"/>
            <a:ext cx="1439863" cy="703262"/>
          </a:xfrm>
          <a:prstGeom prst="rect">
            <a:avLst/>
          </a:prstGeom>
          <a:solidFill>
            <a:srgbClr val="FFCC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Opérateurs</a:t>
            </a:r>
          </a:p>
          <a:p>
            <a:pPr algn="ct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décisionnels</a:t>
            </a:r>
          </a:p>
        </p:txBody>
      </p:sp>
      <p:sp>
        <p:nvSpPr>
          <p:cNvPr id="34842" name="AutoShape 25"/>
          <p:cNvSpPr>
            <a:spLocks noChangeArrowheads="1"/>
          </p:cNvSpPr>
          <p:nvPr/>
        </p:nvSpPr>
        <p:spPr bwMode="auto">
          <a:xfrm>
            <a:off x="9239251" y="5368926"/>
            <a:ext cx="779463" cy="701675"/>
          </a:xfrm>
          <a:prstGeom prst="can">
            <a:avLst>
              <a:gd name="adj" fmla="val 25000"/>
            </a:avLst>
          </a:prstGeom>
          <a:solidFill>
            <a:srgbClr val="B2B2B2"/>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43" name="Rectangle 26"/>
          <p:cNvSpPr>
            <a:spLocks noChangeArrowheads="1"/>
          </p:cNvSpPr>
          <p:nvPr/>
        </p:nvSpPr>
        <p:spPr bwMode="auto">
          <a:xfrm>
            <a:off x="7396163" y="3649663"/>
            <a:ext cx="425450" cy="63500"/>
          </a:xfrm>
          <a:prstGeom prst="rect">
            <a:avLst/>
          </a:prstGeom>
          <a:solidFill>
            <a:srgbClr val="CCCCFF"/>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44" name="Line 27"/>
          <p:cNvSpPr>
            <a:spLocks noChangeShapeType="1"/>
          </p:cNvSpPr>
          <p:nvPr/>
        </p:nvSpPr>
        <p:spPr bwMode="auto">
          <a:xfrm>
            <a:off x="7537450" y="3267075"/>
            <a:ext cx="1588" cy="382588"/>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45" name="Text Box 28"/>
          <p:cNvSpPr txBox="1">
            <a:spLocks noChangeArrowheads="1"/>
          </p:cNvSpPr>
          <p:nvPr/>
        </p:nvSpPr>
        <p:spPr bwMode="auto">
          <a:xfrm>
            <a:off x="6705600" y="1981201"/>
            <a:ext cx="1682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SQL+Cube</a:t>
            </a:r>
          </a:p>
        </p:txBody>
      </p:sp>
      <p:sp>
        <p:nvSpPr>
          <p:cNvPr id="34846" name="Line 29"/>
          <p:cNvSpPr>
            <a:spLocks noChangeShapeType="1"/>
          </p:cNvSpPr>
          <p:nvPr/>
        </p:nvSpPr>
        <p:spPr bwMode="auto">
          <a:xfrm>
            <a:off x="9664700" y="5178425"/>
            <a:ext cx="1588" cy="255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47" name="Line 30"/>
          <p:cNvSpPr>
            <a:spLocks noChangeShapeType="1"/>
          </p:cNvSpPr>
          <p:nvPr/>
        </p:nvSpPr>
        <p:spPr bwMode="auto">
          <a:xfrm>
            <a:off x="7537450" y="4095750"/>
            <a:ext cx="1588" cy="509588"/>
          </a:xfrm>
          <a:prstGeom prst="line">
            <a:avLst/>
          </a:prstGeom>
          <a:noFill/>
          <a:ln w="126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48" name="Text Box 31"/>
          <p:cNvSpPr txBox="1">
            <a:spLocks noChangeArrowheads="1"/>
          </p:cNvSpPr>
          <p:nvPr/>
        </p:nvSpPr>
        <p:spPr bwMode="auto">
          <a:xfrm>
            <a:off x="6616700" y="3713163"/>
            <a:ext cx="1843088" cy="692114"/>
          </a:xfrm>
          <a:prstGeom prst="rect">
            <a:avLst/>
          </a:prstGeom>
          <a:solidFill>
            <a:srgbClr val="99FF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70000"/>
              </a:lnSpc>
              <a:spcBef>
                <a:spcPts val="1250"/>
              </a:spcBef>
              <a:spcAft>
                <a:spcPct val="0"/>
              </a:spcAft>
              <a:buSzPct val="100000"/>
            </a:pPr>
            <a:r>
              <a:rPr lang="fr-FR" sz="2000">
                <a:solidFill>
                  <a:srgbClr val="003366"/>
                </a:solidFill>
                <a:ea typeface="Droid Sans Fallback" charset="0"/>
                <a:cs typeface="Droid Sans Fallback" charset="0"/>
              </a:rPr>
              <a:t>Analyseur</a:t>
            </a:r>
          </a:p>
          <a:p>
            <a:pPr algn="ctr" defTabSz="449263" eaLnBrk="1" fontAlgn="base" hangingPunct="1">
              <a:lnSpc>
                <a:spcPct val="70000"/>
              </a:lnSpc>
              <a:spcBef>
                <a:spcPts val="1250"/>
              </a:spcBef>
              <a:spcAft>
                <a:spcPct val="0"/>
              </a:spcAft>
              <a:buSzPct val="100000"/>
            </a:pPr>
            <a:r>
              <a:rPr lang="fr-FR" sz="2000">
                <a:solidFill>
                  <a:srgbClr val="003366"/>
                </a:solidFill>
                <a:ea typeface="Droid Sans Fallback" charset="0"/>
                <a:cs typeface="Droid Sans Fallback" charset="0"/>
              </a:rPr>
              <a:t>Optimiseur</a:t>
            </a:r>
          </a:p>
        </p:txBody>
      </p:sp>
      <p:sp>
        <p:nvSpPr>
          <p:cNvPr id="34849" name="Text Box 32"/>
          <p:cNvSpPr txBox="1">
            <a:spLocks noChangeArrowheads="1"/>
          </p:cNvSpPr>
          <p:nvPr/>
        </p:nvSpPr>
        <p:spPr bwMode="auto">
          <a:xfrm>
            <a:off x="8607426" y="2681288"/>
            <a:ext cx="1546225" cy="398462"/>
          </a:xfrm>
          <a:prstGeom prst="rect">
            <a:avLst/>
          </a:prstGeom>
          <a:solidFill>
            <a:srgbClr val="FFCC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 Cache Cube </a:t>
            </a:r>
          </a:p>
        </p:txBody>
      </p:sp>
      <p:sp>
        <p:nvSpPr>
          <p:cNvPr id="34850" name="Text Box 33"/>
          <p:cNvSpPr txBox="1">
            <a:spLocks noChangeArrowheads="1"/>
          </p:cNvSpPr>
          <p:nvPr/>
        </p:nvSpPr>
        <p:spPr bwMode="auto">
          <a:xfrm>
            <a:off x="6686550" y="3203576"/>
            <a:ext cx="1682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a:solidFill>
                  <a:srgbClr val="003366"/>
                </a:solidFill>
                <a:ea typeface="Droid Sans Fallback" charset="0"/>
                <a:cs typeface="Droid Sans Fallback" charset="0"/>
              </a:rPr>
              <a:t>SQL</a:t>
            </a:r>
          </a:p>
        </p:txBody>
      </p:sp>
      <p:sp>
        <p:nvSpPr>
          <p:cNvPr id="34851" name="Line 34"/>
          <p:cNvSpPr>
            <a:spLocks noChangeShapeType="1"/>
          </p:cNvSpPr>
          <p:nvPr/>
        </p:nvSpPr>
        <p:spPr bwMode="auto">
          <a:xfrm>
            <a:off x="7537450" y="2376488"/>
            <a:ext cx="1588" cy="190500"/>
          </a:xfrm>
          <a:prstGeom prst="line">
            <a:avLst/>
          </a:prstGeom>
          <a:noFill/>
          <a:ln w="1260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34852" name="WordArt 35"/>
          <p:cNvSpPr>
            <a:spLocks noChangeArrowheads="1" noChangeShapeType="1" noTextEdit="1"/>
          </p:cNvSpPr>
          <p:nvPr/>
        </p:nvSpPr>
        <p:spPr bwMode="auto">
          <a:xfrm>
            <a:off x="2433638" y="6070600"/>
            <a:ext cx="1465262" cy="217488"/>
          </a:xfrm>
          <a:prstGeom prst="rect">
            <a:avLst/>
          </a:prstGeom>
        </p:spPr>
        <p:txBody>
          <a:bodyPr wrap="none" fromWordArt="1">
            <a:prstTxWarp prst="textPlain">
              <a:avLst>
                <a:gd name="adj" fmla="val 50000"/>
              </a:avLst>
            </a:prstTxWarp>
            <a:scene3d>
              <a:camera prst="legacyObliqueTopLeft"/>
              <a:lightRig rig="legacyNormal3" dir="r"/>
            </a:scene3d>
            <a:sp3d extrusionH="201600" prstMaterial="legacyMetal">
              <a:extrusionClr>
                <a:srgbClr val="FFFFFF"/>
              </a:extrusionClr>
              <a:contourClr>
                <a:srgbClr val="EAEAEA"/>
              </a:contourClr>
            </a:sp3d>
          </a:bodyPr>
          <a:lstStyle/>
          <a:p>
            <a:pPr algn="ctr" defTabSz="449263" fontAlgn="base">
              <a:spcBef>
                <a:spcPct val="0"/>
              </a:spcBef>
              <a:spcAft>
                <a:spcPct val="0"/>
              </a:spcAft>
              <a:buClr>
                <a:srgbClr val="000000"/>
              </a:buClr>
              <a:buSzPct val="100000"/>
            </a:pPr>
            <a:r>
              <a:rPr lang="fr-FR" sz="3600" kern="10">
                <a:ln w="9525">
                  <a:round/>
                  <a:headEnd/>
                  <a:tailEnd/>
                </a:ln>
                <a:gradFill rotWithShape="1">
                  <a:gsLst>
                    <a:gs pos="0">
                      <a:srgbClr val="EAEAEA"/>
                    </a:gs>
                    <a:gs pos="100000">
                      <a:srgbClr val="CBCBCB"/>
                    </a:gs>
                  </a:gsLst>
                  <a:lin ang="5400000" scaled="1"/>
                </a:gradFill>
                <a:latin typeface="Times New Roman" panose="02020603050405020304" pitchFamily="18" charset="0"/>
                <a:cs typeface="Times New Roman" panose="02020603050405020304" pitchFamily="18" charset="0"/>
              </a:rPr>
              <a:t>SGBD ROLAP</a:t>
            </a:r>
          </a:p>
        </p:txBody>
      </p:sp>
      <p:sp>
        <p:nvSpPr>
          <p:cNvPr id="34853" name="WordArt 36"/>
          <p:cNvSpPr>
            <a:spLocks noChangeArrowheads="1" noChangeShapeType="1" noTextEdit="1"/>
          </p:cNvSpPr>
          <p:nvPr/>
        </p:nvSpPr>
        <p:spPr bwMode="auto">
          <a:xfrm>
            <a:off x="6616700" y="6070600"/>
            <a:ext cx="1771650" cy="254000"/>
          </a:xfrm>
          <a:prstGeom prst="rect">
            <a:avLst/>
          </a:prstGeom>
        </p:spPr>
        <p:txBody>
          <a:bodyPr wrap="none" fromWordArt="1">
            <a:prstTxWarp prst="textPlain">
              <a:avLst>
                <a:gd name="adj" fmla="val 50000"/>
              </a:avLst>
            </a:prstTxWarp>
            <a:scene3d>
              <a:camera prst="legacyObliqueTopLeft"/>
              <a:lightRig rig="legacyNormal3" dir="r"/>
            </a:scene3d>
            <a:sp3d extrusionH="201600" prstMaterial="legacyMetal">
              <a:extrusionClr>
                <a:srgbClr val="FFFFFF"/>
              </a:extrusionClr>
              <a:contourClr>
                <a:srgbClr val="EAEAEA"/>
              </a:contourClr>
            </a:sp3d>
          </a:bodyPr>
          <a:lstStyle/>
          <a:p>
            <a:pPr algn="ctr" defTabSz="449263" fontAlgn="base">
              <a:spcBef>
                <a:spcPct val="0"/>
              </a:spcBef>
              <a:spcAft>
                <a:spcPct val="0"/>
              </a:spcAft>
              <a:buClr>
                <a:srgbClr val="000000"/>
              </a:buClr>
              <a:buSzPct val="100000"/>
            </a:pPr>
            <a:r>
              <a:rPr lang="fr-FR" sz="3600" kern="10">
                <a:ln w="9525">
                  <a:round/>
                  <a:headEnd/>
                  <a:tailEnd/>
                </a:ln>
                <a:gradFill rotWithShape="1">
                  <a:gsLst>
                    <a:gs pos="0">
                      <a:srgbClr val="EAEAEA"/>
                    </a:gs>
                    <a:gs pos="100000">
                      <a:srgbClr val="CBCBCB"/>
                    </a:gs>
                  </a:gsLst>
                  <a:lin ang="5400000" scaled="1"/>
                </a:gradFill>
                <a:latin typeface="Times New Roman" panose="02020603050405020304" pitchFamily="18" charset="0"/>
                <a:cs typeface="Times New Roman" panose="02020603050405020304" pitchFamily="18" charset="0"/>
              </a:rPr>
              <a:t>SGBD MOLAP</a:t>
            </a:r>
          </a:p>
        </p:txBody>
      </p:sp>
      <p:sp>
        <p:nvSpPr>
          <p:cNvPr id="41" name="Rectangle 40">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3350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8432040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2026460" y="1190164"/>
            <a:ext cx="8178828" cy="615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Evolution des SGBD</a:t>
            </a:r>
          </a:p>
        </p:txBody>
      </p:sp>
      <p:sp>
        <p:nvSpPr>
          <p:cNvPr id="35843" name="Text Box 2"/>
          <p:cNvSpPr txBox="1">
            <a:spLocks noChangeArrowheads="1"/>
          </p:cNvSpPr>
          <p:nvPr/>
        </p:nvSpPr>
        <p:spPr bwMode="auto">
          <a:xfrm>
            <a:off x="2309786" y="1928803"/>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marL="108426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800"/>
              </a:spcBef>
              <a:spcAft>
                <a:spcPct val="0"/>
              </a:spcAft>
              <a:buClr>
                <a:srgbClr val="003366"/>
              </a:buClr>
              <a:buSzPct val="100000"/>
              <a:buFont typeface="Wingdings" panose="05000000000000000000" pitchFamily="2" charset="2"/>
              <a:buChar char=""/>
            </a:pPr>
            <a:r>
              <a:rPr lang="fr-FR" sz="3200" dirty="0">
                <a:solidFill>
                  <a:srgbClr val="003366"/>
                </a:solidFill>
                <a:latin typeface="Tahoma" pitchFamily="34" charset="0"/>
                <a:ea typeface="Tahoma" pitchFamily="34" charset="0"/>
                <a:cs typeface="Tahoma" pitchFamily="34" charset="0"/>
              </a:rPr>
              <a:t>Utilisation intensive des calculs d'agrégats</a:t>
            </a:r>
          </a:p>
          <a:p>
            <a:pPr lvl="1" defTabSz="449263" eaLnBrk="1" fontAlgn="base" hangingPunct="1">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Optimisation, concrétisation</a:t>
            </a:r>
          </a:p>
          <a:p>
            <a:pPr defTabSz="449263" eaLnBrk="1" fontAlgn="base" hangingPunct="1">
              <a:spcBef>
                <a:spcPts val="800"/>
              </a:spcBef>
              <a:spcAft>
                <a:spcPct val="0"/>
              </a:spcAft>
              <a:buClr>
                <a:srgbClr val="003366"/>
              </a:buClr>
              <a:buSzPct val="100000"/>
              <a:buFont typeface="Wingdings" panose="05000000000000000000" pitchFamily="2" charset="2"/>
              <a:buChar char=""/>
            </a:pPr>
            <a:r>
              <a:rPr lang="fr-FR" sz="3200" dirty="0">
                <a:solidFill>
                  <a:srgbClr val="003366"/>
                </a:solidFill>
                <a:latin typeface="Tahoma" pitchFamily="34" charset="0"/>
                <a:ea typeface="Tahoma" pitchFamily="34" charset="0"/>
                <a:cs typeface="Tahoma" pitchFamily="34" charset="0"/>
              </a:rPr>
              <a:t>Nouvelles fonctions de SQL</a:t>
            </a:r>
          </a:p>
          <a:p>
            <a:pPr lvl="1" defTabSz="449263" eaLnBrk="1" fontAlgn="base" hangingPunct="1">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Fonctions agrégats</a:t>
            </a:r>
          </a:p>
          <a:p>
            <a:pPr lvl="2" defTabSz="449263" eaLnBrk="1" fontAlgn="base" hangingPunct="1">
              <a:spcBef>
                <a:spcPts val="600"/>
              </a:spcBef>
              <a:spcAft>
                <a:spcPct val="0"/>
              </a:spcAft>
              <a:buClr>
                <a:srgbClr val="003366"/>
              </a:buClr>
              <a:buSzPct val="65000"/>
              <a:buFont typeface="Wingdings" panose="05000000000000000000" pitchFamily="2" charset="2"/>
              <a:buChar char=""/>
            </a:pPr>
            <a:r>
              <a:rPr lang="fr-FR" dirty="0">
                <a:solidFill>
                  <a:srgbClr val="0099FF"/>
                </a:solidFill>
                <a:latin typeface="Tahoma" pitchFamily="34" charset="0"/>
                <a:ea typeface="Tahoma" pitchFamily="34" charset="0"/>
                <a:cs typeface="Tahoma" pitchFamily="34" charset="0"/>
              </a:rPr>
              <a:t>Rank, </a:t>
            </a:r>
            <a:r>
              <a:rPr lang="fr-FR" dirty="0" err="1">
                <a:solidFill>
                  <a:srgbClr val="0099FF"/>
                </a:solidFill>
                <a:latin typeface="Tahoma" pitchFamily="34" charset="0"/>
                <a:ea typeface="Tahoma" pitchFamily="34" charset="0"/>
                <a:cs typeface="Tahoma" pitchFamily="34" charset="0"/>
              </a:rPr>
              <a:t>Moving</a:t>
            </a:r>
            <a:r>
              <a:rPr lang="fr-FR" dirty="0">
                <a:solidFill>
                  <a:srgbClr val="0099FF"/>
                </a:solidFill>
                <a:latin typeface="Tahoma" pitchFamily="34" charset="0"/>
                <a:ea typeface="Tahoma" pitchFamily="34" charset="0"/>
                <a:cs typeface="Tahoma" pitchFamily="34" charset="0"/>
              </a:rPr>
              <a:t> </a:t>
            </a:r>
            <a:r>
              <a:rPr lang="fr-FR" dirty="0" err="1">
                <a:solidFill>
                  <a:srgbClr val="0099FF"/>
                </a:solidFill>
                <a:latin typeface="Tahoma" pitchFamily="34" charset="0"/>
                <a:ea typeface="Tahoma" pitchFamily="34" charset="0"/>
                <a:cs typeface="Tahoma" pitchFamily="34" charset="0"/>
              </a:rPr>
              <a:t>Average</a:t>
            </a:r>
            <a:r>
              <a:rPr lang="fr-FR" dirty="0">
                <a:solidFill>
                  <a:srgbClr val="0099FF"/>
                </a:solidFill>
                <a:latin typeface="Tahoma" pitchFamily="34" charset="0"/>
                <a:ea typeface="Tahoma" pitchFamily="34" charset="0"/>
                <a:cs typeface="Tahoma" pitchFamily="34" charset="0"/>
              </a:rPr>
              <a:t>, </a:t>
            </a:r>
            <a:r>
              <a:rPr lang="fr-FR" dirty="0" err="1">
                <a:solidFill>
                  <a:srgbClr val="0099FF"/>
                </a:solidFill>
                <a:latin typeface="Tahoma" pitchFamily="34" charset="0"/>
                <a:ea typeface="Tahoma" pitchFamily="34" charset="0"/>
                <a:cs typeface="Tahoma" pitchFamily="34" charset="0"/>
              </a:rPr>
              <a:t>Rollup</a:t>
            </a:r>
            <a:r>
              <a:rPr lang="fr-FR" dirty="0">
                <a:solidFill>
                  <a:srgbClr val="0099FF"/>
                </a:solidFill>
                <a:latin typeface="Tahoma" pitchFamily="34" charset="0"/>
                <a:ea typeface="Tahoma" pitchFamily="34" charset="0"/>
                <a:cs typeface="Tahoma" pitchFamily="34" charset="0"/>
              </a:rPr>
              <a:t>, Cube, ...</a:t>
            </a:r>
          </a:p>
          <a:p>
            <a:pPr lvl="1" defTabSz="449263" eaLnBrk="1" fontAlgn="base" hangingPunct="1">
              <a:spcBef>
                <a:spcPts val="700"/>
              </a:spcBef>
              <a:spcAft>
                <a:spcPct val="0"/>
              </a:spcAft>
              <a:buClr>
                <a:srgbClr val="003366"/>
              </a:buClr>
              <a:buSzPct val="55000"/>
              <a:buFont typeface="Wingdings" panose="05000000000000000000" pitchFamily="2" charset="2"/>
              <a:buChar char=""/>
            </a:pPr>
            <a:r>
              <a:rPr lang="fr-FR" sz="2800" dirty="0">
                <a:solidFill>
                  <a:srgbClr val="336600"/>
                </a:solidFill>
                <a:latin typeface="Tahoma" pitchFamily="34" charset="0"/>
                <a:ea typeface="Tahoma" pitchFamily="34" charset="0"/>
                <a:cs typeface="Tahoma" pitchFamily="34" charset="0"/>
              </a:rPr>
              <a:t>Fonctions statistiques: </a:t>
            </a:r>
          </a:p>
          <a:p>
            <a:pPr lvl="2" defTabSz="449263" eaLnBrk="1" fontAlgn="base" hangingPunct="1">
              <a:spcBef>
                <a:spcPts val="600"/>
              </a:spcBef>
              <a:spcAft>
                <a:spcPct val="0"/>
              </a:spcAft>
              <a:buClr>
                <a:srgbClr val="003366"/>
              </a:buClr>
              <a:buSzPct val="65000"/>
              <a:buFont typeface="Wingdings" panose="05000000000000000000" pitchFamily="2" charset="2"/>
              <a:buChar char=""/>
            </a:pPr>
            <a:r>
              <a:rPr lang="fr-FR" dirty="0">
                <a:solidFill>
                  <a:srgbClr val="0099FF"/>
                </a:solidFill>
                <a:latin typeface="Tahoma" pitchFamily="34" charset="0"/>
                <a:ea typeface="Tahoma" pitchFamily="34" charset="0"/>
                <a:cs typeface="Tahoma" pitchFamily="34" charset="0"/>
              </a:rPr>
              <a:t>Pivot, Standard déviation, Covariance, Corrélation …</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6215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9640552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2158284" y="993342"/>
            <a:ext cx="7378700" cy="645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Vues Concrètes</a:t>
            </a:r>
          </a:p>
        </p:txBody>
      </p:sp>
      <p:sp>
        <p:nvSpPr>
          <p:cNvPr id="36867" name="Text Box 2"/>
          <p:cNvSpPr txBox="1">
            <a:spLocks noChangeArrowheads="1"/>
          </p:cNvSpPr>
          <p:nvPr/>
        </p:nvSpPr>
        <p:spPr bwMode="auto">
          <a:xfrm>
            <a:off x="2316164" y="1752601"/>
            <a:ext cx="7958137"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a:solidFill>
                  <a:srgbClr val="003366"/>
                </a:solidFill>
                <a:latin typeface="Tahoma" pitchFamily="34" charset="0"/>
                <a:ea typeface="Tahoma" pitchFamily="34" charset="0"/>
                <a:cs typeface="Tahoma" pitchFamily="34" charset="0"/>
              </a:rPr>
              <a:t>CREATE MATERIALIZED VIEW &lt;Table&gt;</a:t>
            </a:r>
            <a:br>
              <a:rPr lang="fr-FR" sz="3200">
                <a:solidFill>
                  <a:srgbClr val="003366"/>
                </a:solidFill>
                <a:latin typeface="Tahoma" pitchFamily="34" charset="0"/>
                <a:ea typeface="Tahoma" pitchFamily="34" charset="0"/>
                <a:cs typeface="Tahoma" pitchFamily="34" charset="0"/>
              </a:rPr>
            </a:br>
            <a:r>
              <a:rPr lang="fr-FR" sz="3200">
                <a:solidFill>
                  <a:srgbClr val="003366"/>
                </a:solidFill>
                <a:latin typeface="Tahoma" pitchFamily="34" charset="0"/>
                <a:ea typeface="Tahoma" pitchFamily="34" charset="0"/>
                <a:cs typeface="Tahoma" pitchFamily="34" charset="0"/>
              </a:rPr>
              <a:t>(column_list) AS </a:t>
            </a:r>
            <a:br>
              <a:rPr lang="fr-FR" sz="3200">
                <a:solidFill>
                  <a:srgbClr val="003366"/>
                </a:solidFill>
                <a:latin typeface="Tahoma" pitchFamily="34" charset="0"/>
                <a:ea typeface="Tahoma" pitchFamily="34" charset="0"/>
                <a:cs typeface="Tahoma" pitchFamily="34" charset="0"/>
              </a:rPr>
            </a:br>
            <a:r>
              <a:rPr lang="fr-FR" sz="3200">
                <a:solidFill>
                  <a:srgbClr val="003366"/>
                </a:solidFill>
                <a:latin typeface="Tahoma" pitchFamily="34" charset="0"/>
                <a:ea typeface="Tahoma" pitchFamily="34" charset="0"/>
                <a:cs typeface="Tahoma" pitchFamily="34" charset="0"/>
              </a:rPr>
              <a:t>SELECT   …</a:t>
            </a:r>
          </a:p>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a:solidFill>
                  <a:srgbClr val="003366"/>
                </a:solidFill>
                <a:latin typeface="Tahoma" pitchFamily="34" charset="0"/>
                <a:ea typeface="Tahoma" pitchFamily="34" charset="0"/>
                <a:cs typeface="Tahoma" pitchFamily="34" charset="0"/>
              </a:rPr>
              <a:t>La vue est pré-calculée par le SGBD</a:t>
            </a:r>
          </a:p>
          <a:p>
            <a:pPr lvl="1" defTabSz="449263" eaLnBrk="1" fontAlgn="base" hangingPunct="1">
              <a:lnSpc>
                <a:spcPct val="90000"/>
              </a:lnSpc>
              <a:spcBef>
                <a:spcPts val="700"/>
              </a:spcBef>
              <a:spcAft>
                <a:spcPct val="0"/>
              </a:spcAft>
              <a:buClr>
                <a:srgbClr val="003366"/>
              </a:buClr>
              <a:buSzPct val="55000"/>
              <a:buFont typeface="Wingdings" panose="05000000000000000000" pitchFamily="2" charset="2"/>
              <a:buChar char=""/>
            </a:pPr>
            <a:r>
              <a:rPr lang="fr-FR" sz="2800">
                <a:solidFill>
                  <a:srgbClr val="336600"/>
                </a:solidFill>
                <a:latin typeface="Tahoma" pitchFamily="34" charset="0"/>
                <a:ea typeface="Tahoma" pitchFamily="34" charset="0"/>
                <a:cs typeface="Tahoma" pitchFamily="34" charset="0"/>
              </a:rPr>
              <a:t>Pré-calcul des agrégats et jointures</a:t>
            </a:r>
          </a:p>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a:solidFill>
                  <a:srgbClr val="003366"/>
                </a:solidFill>
                <a:latin typeface="Tahoma" pitchFamily="34" charset="0"/>
                <a:ea typeface="Tahoma" pitchFamily="34" charset="0"/>
                <a:cs typeface="Tahoma" pitchFamily="34" charset="0"/>
              </a:rPr>
              <a:t>Elle est maintenue lors des mises à jour</a:t>
            </a:r>
          </a:p>
          <a:p>
            <a:pPr defTabSz="449263" eaLnBrk="1" fontAlgn="base" hangingPunct="1">
              <a:lnSpc>
                <a:spcPct val="90000"/>
              </a:lnSpc>
              <a:spcBef>
                <a:spcPts val="800"/>
              </a:spcBef>
              <a:spcAft>
                <a:spcPct val="0"/>
              </a:spcAft>
              <a:buClr>
                <a:srgbClr val="003366"/>
              </a:buClr>
              <a:buSzPct val="100000"/>
              <a:buFont typeface="Wingdings" panose="05000000000000000000" pitchFamily="2" charset="2"/>
              <a:buChar char=""/>
            </a:pPr>
            <a:r>
              <a:rPr lang="fr-FR" sz="3200">
                <a:solidFill>
                  <a:srgbClr val="003366"/>
                </a:solidFill>
                <a:latin typeface="Tahoma" pitchFamily="34" charset="0"/>
                <a:ea typeface="Tahoma" pitchFamily="34" charset="0"/>
                <a:cs typeface="Tahoma" pitchFamily="34" charset="0"/>
              </a:rPr>
              <a:t>Les requêtes sont reformulées contre la vue d'une manière transparente pour l'usager</a:t>
            </a:r>
          </a:p>
        </p:txBody>
      </p:sp>
      <p:sp>
        <p:nvSpPr>
          <p:cNvPr id="7" name="Rectangle 6">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8861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0390433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895600" y="1018554"/>
            <a:ext cx="7378700" cy="574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Exemple</a:t>
            </a:r>
          </a:p>
        </p:txBody>
      </p:sp>
      <p:sp>
        <p:nvSpPr>
          <p:cNvPr id="37891" name="Text Box 2"/>
          <p:cNvSpPr txBox="1">
            <a:spLocks noChangeArrowheads="1"/>
          </p:cNvSpPr>
          <p:nvPr/>
        </p:nvSpPr>
        <p:spPr bwMode="auto">
          <a:xfrm>
            <a:off x="1775521" y="1935189"/>
            <a:ext cx="42068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Table:</a:t>
            </a:r>
          </a:p>
          <a:p>
            <a:pPr marL="742950" lvl="1" defTabSz="449263" eaLnBrk="1" fontAlgn="base" hangingPunct="1">
              <a:spcBef>
                <a:spcPts val="450"/>
              </a:spcBef>
              <a:spcAft>
                <a:spcPct val="0"/>
              </a:spcAft>
              <a:buSzPct val="55000"/>
            </a:pPr>
            <a:r>
              <a:rPr lang="fr-FR" sz="1800" dirty="0" err="1">
                <a:solidFill>
                  <a:srgbClr val="336600"/>
                </a:solidFill>
                <a:latin typeface="Tahoma" pitchFamily="34" charset="0"/>
                <a:ea typeface="Tahoma" pitchFamily="34" charset="0"/>
                <a:cs typeface="Tahoma" pitchFamily="34" charset="0"/>
              </a:rPr>
              <a:t>Emp</a:t>
            </a:r>
            <a:r>
              <a:rPr lang="fr-FR" sz="1800" dirty="0">
                <a:solidFill>
                  <a:srgbClr val="336600"/>
                </a:solidFill>
                <a:latin typeface="Tahoma" pitchFamily="34" charset="0"/>
                <a:ea typeface="Tahoma" pitchFamily="34" charset="0"/>
                <a:cs typeface="Tahoma" pitchFamily="34" charset="0"/>
              </a:rPr>
              <a:t>(#</a:t>
            </a:r>
            <a:r>
              <a:rPr lang="fr-FR" sz="1800" dirty="0" err="1">
                <a:solidFill>
                  <a:srgbClr val="336600"/>
                </a:solidFill>
                <a:latin typeface="Tahoma" pitchFamily="34" charset="0"/>
                <a:ea typeface="Tahoma" pitchFamily="34" charset="0"/>
                <a:cs typeface="Tahoma" pitchFamily="34" charset="0"/>
              </a:rPr>
              <a:t>emp</a:t>
            </a:r>
            <a:r>
              <a:rPr lang="fr-FR" sz="1800" dirty="0">
                <a:solidFill>
                  <a:srgbClr val="336600"/>
                </a:solidFill>
                <a:latin typeface="Tahoma" pitchFamily="34" charset="0"/>
                <a:ea typeface="Tahoma" pitchFamily="34" charset="0"/>
                <a:cs typeface="Tahoma" pitchFamily="34" charset="0"/>
              </a:rPr>
              <a:t>, job, </a:t>
            </a:r>
            <a:r>
              <a:rPr lang="fr-FR" sz="1800" dirty="0" err="1">
                <a:solidFill>
                  <a:srgbClr val="336600"/>
                </a:solidFill>
                <a:latin typeface="Tahoma" pitchFamily="34" charset="0"/>
                <a:ea typeface="Tahoma" pitchFamily="34" charset="0"/>
                <a:cs typeface="Tahoma" pitchFamily="34" charset="0"/>
              </a:rPr>
              <a:t>salary</a:t>
            </a:r>
            <a:r>
              <a:rPr lang="fr-FR" sz="1800" dirty="0">
                <a:solidFill>
                  <a:srgbClr val="336600"/>
                </a:solidFill>
                <a:latin typeface="Tahoma" pitchFamily="34" charset="0"/>
                <a:ea typeface="Tahoma" pitchFamily="34" charset="0"/>
                <a:cs typeface="Tahoma" pitchFamily="34" charset="0"/>
              </a:rPr>
              <a:t>)</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Définition de la vue:</a:t>
            </a:r>
          </a:p>
          <a:p>
            <a:pPr marL="742950" lvl="1" defTabSz="449263" eaLnBrk="1" fontAlgn="base" hangingPunct="1">
              <a:spcBef>
                <a:spcPts val="450"/>
              </a:spcBef>
              <a:spcAft>
                <a:spcPct val="0"/>
              </a:spcAft>
              <a:buSzPct val="55000"/>
            </a:pPr>
            <a:r>
              <a:rPr lang="fr-FR" sz="1800" dirty="0">
                <a:solidFill>
                  <a:srgbClr val="336600"/>
                </a:solidFill>
                <a:latin typeface="Tahoma" pitchFamily="34" charset="0"/>
                <a:ea typeface="Tahoma" pitchFamily="34" charset="0"/>
                <a:cs typeface="Tahoma" pitchFamily="34" charset="0"/>
              </a:rPr>
              <a:t>CREATE MATERIALIZEDVIEW  </a:t>
            </a:r>
          </a:p>
          <a:p>
            <a:pPr marL="742950" lvl="1" defTabSz="449263" eaLnBrk="1" fontAlgn="base" hangingPunct="1">
              <a:spcBef>
                <a:spcPts val="450"/>
              </a:spcBef>
              <a:spcAft>
                <a:spcPct val="0"/>
              </a:spcAft>
              <a:buSzPct val="55000"/>
            </a:pPr>
            <a:r>
              <a:rPr lang="fr-FR" sz="1800" dirty="0" err="1">
                <a:solidFill>
                  <a:srgbClr val="336600"/>
                </a:solidFill>
                <a:latin typeface="Tahoma" pitchFamily="34" charset="0"/>
                <a:ea typeface="Tahoma" pitchFamily="34" charset="0"/>
                <a:cs typeface="Tahoma" pitchFamily="34" charset="0"/>
              </a:rPr>
              <a:t>job_avg_sal</a:t>
            </a:r>
            <a:r>
              <a:rPr lang="fr-FR" sz="1800" dirty="0">
                <a:solidFill>
                  <a:srgbClr val="336600"/>
                </a:solidFill>
                <a:latin typeface="Tahoma" pitchFamily="34" charset="0"/>
                <a:ea typeface="Tahoma" pitchFamily="34" charset="0"/>
                <a:cs typeface="Tahoma" pitchFamily="34" charset="0"/>
              </a:rPr>
              <a:t> </a:t>
            </a:r>
          </a:p>
          <a:p>
            <a:pPr marL="742950" lvl="1" defTabSz="449263" eaLnBrk="1" fontAlgn="base" hangingPunct="1">
              <a:spcBef>
                <a:spcPts val="450"/>
              </a:spcBef>
              <a:spcAft>
                <a:spcPct val="0"/>
              </a:spcAft>
              <a:buSzPct val="55000"/>
            </a:pPr>
            <a:r>
              <a:rPr lang="fr-FR" sz="1800" dirty="0">
                <a:solidFill>
                  <a:srgbClr val="336600"/>
                </a:solidFill>
                <a:latin typeface="Tahoma" pitchFamily="34" charset="0"/>
                <a:ea typeface="Tahoma" pitchFamily="34" charset="0"/>
                <a:cs typeface="Tahoma" pitchFamily="34" charset="0"/>
              </a:rPr>
              <a:t>AS select job, </a:t>
            </a:r>
            <a:r>
              <a:rPr lang="fr-FR" sz="1800" dirty="0" err="1">
                <a:solidFill>
                  <a:srgbClr val="336600"/>
                </a:solidFill>
                <a:latin typeface="Tahoma" pitchFamily="34" charset="0"/>
                <a:ea typeface="Tahoma" pitchFamily="34" charset="0"/>
                <a:cs typeface="Tahoma" pitchFamily="34" charset="0"/>
              </a:rPr>
              <a:t>avg</a:t>
            </a:r>
            <a:r>
              <a:rPr lang="fr-FR" sz="1800" dirty="0">
                <a:solidFill>
                  <a:srgbClr val="336600"/>
                </a:solidFill>
                <a:latin typeface="Tahoma" pitchFamily="34" charset="0"/>
                <a:ea typeface="Tahoma" pitchFamily="34" charset="0"/>
                <a:cs typeface="Tahoma" pitchFamily="34" charset="0"/>
              </a:rPr>
              <a:t>(sal) </a:t>
            </a:r>
            <a:r>
              <a:rPr lang="fr-FR" sz="1800" dirty="0" err="1">
                <a:solidFill>
                  <a:srgbClr val="336600"/>
                </a:solidFill>
                <a:latin typeface="Tahoma" pitchFamily="34" charset="0"/>
                <a:ea typeface="Tahoma" pitchFamily="34" charset="0"/>
                <a:cs typeface="Tahoma" pitchFamily="34" charset="0"/>
              </a:rPr>
              <a:t>avg_sal</a:t>
            </a:r>
            <a:r>
              <a:rPr lang="fr-FR" sz="1800" dirty="0">
                <a:solidFill>
                  <a:srgbClr val="336600"/>
                </a:solidFill>
                <a:latin typeface="Tahoma" pitchFamily="34" charset="0"/>
                <a:ea typeface="Tahoma" pitchFamily="34" charset="0"/>
                <a:cs typeface="Tahoma" pitchFamily="34" charset="0"/>
              </a:rPr>
              <a:t>   </a:t>
            </a:r>
          </a:p>
          <a:p>
            <a:pPr marL="742950" lvl="1" defTabSz="449263" eaLnBrk="1" fontAlgn="base" hangingPunct="1">
              <a:spcBef>
                <a:spcPts val="450"/>
              </a:spcBef>
              <a:spcAft>
                <a:spcPct val="0"/>
              </a:spcAft>
              <a:buSzPct val="55000"/>
            </a:pPr>
            <a:r>
              <a:rPr lang="fr-FR" sz="1800" dirty="0">
                <a:solidFill>
                  <a:srgbClr val="336600"/>
                </a:solidFill>
                <a:latin typeface="Tahoma" pitchFamily="34" charset="0"/>
                <a:ea typeface="Tahoma" pitchFamily="34" charset="0"/>
                <a:cs typeface="Tahoma" pitchFamily="34" charset="0"/>
              </a:rPr>
              <a:t>FROM </a:t>
            </a:r>
            <a:r>
              <a:rPr lang="fr-FR" sz="1800" dirty="0" err="1">
                <a:solidFill>
                  <a:srgbClr val="336600"/>
                </a:solidFill>
                <a:latin typeface="Tahoma" pitchFamily="34" charset="0"/>
                <a:ea typeface="Tahoma" pitchFamily="34" charset="0"/>
                <a:cs typeface="Tahoma" pitchFamily="34" charset="0"/>
              </a:rPr>
              <a:t>emp</a:t>
            </a:r>
            <a:r>
              <a:rPr lang="fr-FR" sz="1800" dirty="0">
                <a:solidFill>
                  <a:srgbClr val="336600"/>
                </a:solidFill>
                <a:latin typeface="Tahoma" pitchFamily="34" charset="0"/>
                <a:ea typeface="Tahoma" pitchFamily="34" charset="0"/>
                <a:cs typeface="Tahoma" pitchFamily="34" charset="0"/>
              </a:rPr>
              <a:t>   </a:t>
            </a:r>
          </a:p>
          <a:p>
            <a:pPr marL="742950" lvl="1" defTabSz="449263" eaLnBrk="1" fontAlgn="base" hangingPunct="1">
              <a:spcBef>
                <a:spcPts val="450"/>
              </a:spcBef>
              <a:spcAft>
                <a:spcPct val="0"/>
              </a:spcAft>
              <a:buSzPct val="55000"/>
            </a:pPr>
            <a:r>
              <a:rPr lang="fr-FR" sz="1800" dirty="0">
                <a:solidFill>
                  <a:srgbClr val="336600"/>
                </a:solidFill>
                <a:latin typeface="Tahoma" pitchFamily="34" charset="0"/>
                <a:ea typeface="Tahoma" pitchFamily="34" charset="0"/>
                <a:cs typeface="Tahoma" pitchFamily="34" charset="0"/>
              </a:rPr>
              <a:t>GROUP BY job;</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Interrogation de la vue:</a:t>
            </a:r>
          </a:p>
          <a:p>
            <a:pPr marL="742950" lvl="1" defTabSz="449263" eaLnBrk="1" fontAlgn="base" hangingPunct="1">
              <a:spcBef>
                <a:spcPts val="450"/>
              </a:spcBef>
              <a:spcAft>
                <a:spcPct val="0"/>
              </a:spcAft>
              <a:buSzPct val="55000"/>
            </a:pPr>
            <a:r>
              <a:rPr lang="fr-FR" sz="1800" dirty="0">
                <a:solidFill>
                  <a:srgbClr val="336600"/>
                </a:solidFill>
                <a:latin typeface="Tahoma" pitchFamily="34" charset="0"/>
                <a:ea typeface="Tahoma" pitchFamily="34" charset="0"/>
                <a:cs typeface="Tahoma" pitchFamily="34" charset="0"/>
              </a:rPr>
              <a:t>SELECT job FROM </a:t>
            </a:r>
            <a:r>
              <a:rPr lang="fr-FR" sz="1800" dirty="0" err="1">
                <a:solidFill>
                  <a:srgbClr val="336600"/>
                </a:solidFill>
                <a:latin typeface="Tahoma" pitchFamily="34" charset="0"/>
                <a:ea typeface="Tahoma" pitchFamily="34" charset="0"/>
                <a:cs typeface="Tahoma" pitchFamily="34" charset="0"/>
              </a:rPr>
              <a:t>job_avg_sal</a:t>
            </a:r>
            <a:r>
              <a:rPr lang="fr-FR" sz="1800" dirty="0">
                <a:solidFill>
                  <a:srgbClr val="336600"/>
                </a:solidFill>
                <a:latin typeface="Tahoma" pitchFamily="34" charset="0"/>
                <a:ea typeface="Tahoma" pitchFamily="34" charset="0"/>
                <a:cs typeface="Tahoma" pitchFamily="34" charset="0"/>
              </a:rPr>
              <a:t> WHERE </a:t>
            </a:r>
            <a:r>
              <a:rPr lang="fr-FR" sz="1800" dirty="0" err="1">
                <a:solidFill>
                  <a:srgbClr val="336600"/>
                </a:solidFill>
                <a:latin typeface="Tahoma" pitchFamily="34" charset="0"/>
                <a:ea typeface="Tahoma" pitchFamily="34" charset="0"/>
                <a:cs typeface="Tahoma" pitchFamily="34" charset="0"/>
              </a:rPr>
              <a:t>avg_sal</a:t>
            </a:r>
            <a:r>
              <a:rPr lang="fr-FR" sz="1800" dirty="0">
                <a:solidFill>
                  <a:srgbClr val="336600"/>
                </a:solidFill>
                <a:latin typeface="Tahoma" pitchFamily="34" charset="0"/>
                <a:ea typeface="Tahoma" pitchFamily="34" charset="0"/>
                <a:cs typeface="Tahoma" pitchFamily="34" charset="0"/>
              </a:rPr>
              <a:t> &gt; 10000</a:t>
            </a:r>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3" y="1608752"/>
            <a:ext cx="4909461" cy="46285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566543"/>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172517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166910" y="1069212"/>
            <a:ext cx="8107390" cy="60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Extension de SQL</a:t>
            </a:r>
          </a:p>
        </p:txBody>
      </p:sp>
      <p:sp>
        <p:nvSpPr>
          <p:cNvPr id="38915" name="Text Box 2"/>
          <p:cNvSpPr txBox="1">
            <a:spLocks noChangeArrowheads="1"/>
          </p:cNvSpPr>
          <p:nvPr/>
        </p:nvSpPr>
        <p:spPr bwMode="auto">
          <a:xfrm>
            <a:off x="2238349" y="1714489"/>
            <a:ext cx="39020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ROLLUP:</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SELECT &lt;column list&gt;</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FROM &lt;table…&gt;</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GROUP BY ROLLUP(column_list); </a:t>
            </a:r>
          </a:p>
          <a:p>
            <a:pPr defTabSz="449263" eaLnBrk="1" fontAlgn="base" hangingPunct="1">
              <a:lnSpc>
                <a:spcPct val="90000"/>
              </a:lnSpc>
              <a:spcBef>
                <a:spcPts val="700"/>
              </a:spcBef>
              <a:spcAft>
                <a:spcPct val="0"/>
              </a:spcAft>
              <a:buClr>
                <a:srgbClr val="003366"/>
              </a:buClr>
              <a:buSzPct val="100000"/>
              <a:buFont typeface="Wingdings" panose="05000000000000000000" pitchFamily="2" charset="2"/>
              <a:buChar char=""/>
            </a:pPr>
            <a:r>
              <a:rPr lang="fr-FR" sz="2800">
                <a:solidFill>
                  <a:srgbClr val="003366"/>
                </a:solidFill>
                <a:latin typeface="Tahoma" pitchFamily="34" charset="0"/>
                <a:ea typeface="Tahoma" pitchFamily="34" charset="0"/>
                <a:cs typeface="Tahoma" pitchFamily="34" charset="0"/>
              </a:rPr>
              <a:t>Crée des agrégats à  n+1 niveaux, n étant le nombre de colonne de groupage</a:t>
            </a:r>
          </a:p>
          <a:p>
            <a:pPr lvl="1" defTabSz="449263" eaLnBrk="1" fontAlgn="base" hangingPunct="1">
              <a:lnSpc>
                <a:spcPct val="90000"/>
              </a:lnSpc>
              <a:spcBef>
                <a:spcPts val="600"/>
              </a:spcBef>
              <a:spcAft>
                <a:spcPct val="0"/>
              </a:spcAft>
              <a:buClr>
                <a:srgbClr val="003366"/>
              </a:buClr>
              <a:buSzPct val="55000"/>
              <a:buFont typeface="Wingdings" panose="05000000000000000000" pitchFamily="2" charset="2"/>
              <a:buChar char=""/>
            </a:pPr>
            <a:r>
              <a:rPr lang="fr-FR">
                <a:solidFill>
                  <a:srgbClr val="336600"/>
                </a:solidFill>
                <a:latin typeface="Tahoma" pitchFamily="34" charset="0"/>
                <a:ea typeface="Tahoma" pitchFamily="34" charset="0"/>
                <a:cs typeface="Tahoma" pitchFamily="34" charset="0"/>
              </a:rPr>
              <a:t>n, n-1, n-2,…0 colonnes</a:t>
            </a:r>
          </a:p>
        </p:txBody>
      </p:sp>
      <p:sp>
        <p:nvSpPr>
          <p:cNvPr id="38916" name="Text Box 3"/>
          <p:cNvSpPr txBox="1">
            <a:spLocks noChangeArrowheads="1"/>
          </p:cNvSpPr>
          <p:nvPr/>
        </p:nvSpPr>
        <p:spPr bwMode="auto">
          <a:xfrm>
            <a:off x="6453191" y="1785927"/>
            <a:ext cx="3903663"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CUBE:</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SELECT &lt;</a:t>
            </a:r>
            <a:r>
              <a:rPr lang="fr-FR" dirty="0" err="1">
                <a:solidFill>
                  <a:srgbClr val="336600"/>
                </a:solidFill>
                <a:latin typeface="Tahoma" pitchFamily="34" charset="0"/>
                <a:ea typeface="Tahoma" pitchFamily="34" charset="0"/>
                <a:cs typeface="Tahoma" pitchFamily="34" charset="0"/>
              </a:rPr>
              <a:t>column</a:t>
            </a:r>
            <a:r>
              <a:rPr lang="fr-FR" dirty="0">
                <a:solidFill>
                  <a:srgbClr val="336600"/>
                </a:solidFill>
                <a:latin typeface="Tahoma" pitchFamily="34" charset="0"/>
                <a:ea typeface="Tahoma" pitchFamily="34" charset="0"/>
                <a:cs typeface="Tahoma" pitchFamily="34" charset="0"/>
              </a:rPr>
              <a:t> </a:t>
            </a:r>
            <a:r>
              <a:rPr lang="fr-FR" dirty="0" err="1">
                <a:solidFill>
                  <a:srgbClr val="336600"/>
                </a:solidFill>
                <a:latin typeface="Tahoma" pitchFamily="34" charset="0"/>
                <a:ea typeface="Tahoma" pitchFamily="34" charset="0"/>
                <a:cs typeface="Tahoma" pitchFamily="34" charset="0"/>
              </a:rPr>
              <a:t>list</a:t>
            </a:r>
            <a:r>
              <a:rPr lang="fr-FR" dirty="0">
                <a:solidFill>
                  <a:srgbClr val="336600"/>
                </a:solidFill>
                <a:latin typeface="Tahoma" pitchFamily="34" charset="0"/>
                <a:ea typeface="Tahoma" pitchFamily="34" charset="0"/>
                <a:cs typeface="Tahoma" pitchFamily="34" charset="0"/>
              </a:rPr>
              <a:t>&gt;</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FROM &lt;table…&gt;</a:t>
            </a:r>
          </a:p>
          <a:p>
            <a:pPr lvl="1" defTabSz="449263" eaLnBrk="1" fontAlgn="base" hangingPunct="1">
              <a:spcBef>
                <a:spcPts val="600"/>
              </a:spcBef>
              <a:spcAft>
                <a:spcPct val="0"/>
              </a:spcAft>
              <a:buClr>
                <a:srgbClr val="003366"/>
              </a:buClr>
              <a:buSzPct val="55000"/>
              <a:buFont typeface="Wingdings" panose="05000000000000000000" pitchFamily="2" charset="2"/>
              <a:buChar char=""/>
            </a:pPr>
            <a:r>
              <a:rPr lang="fr-FR" dirty="0">
                <a:solidFill>
                  <a:srgbClr val="336600"/>
                </a:solidFill>
                <a:latin typeface="Tahoma" pitchFamily="34" charset="0"/>
                <a:ea typeface="Tahoma" pitchFamily="34" charset="0"/>
                <a:cs typeface="Tahoma" pitchFamily="34" charset="0"/>
              </a:rPr>
              <a:t>GROUP BY CUBE(</a:t>
            </a:r>
            <a:r>
              <a:rPr lang="fr-FR" dirty="0" err="1">
                <a:solidFill>
                  <a:srgbClr val="336600"/>
                </a:solidFill>
                <a:latin typeface="Tahoma" pitchFamily="34" charset="0"/>
                <a:ea typeface="Tahoma" pitchFamily="34" charset="0"/>
                <a:cs typeface="Tahoma" pitchFamily="34" charset="0"/>
              </a:rPr>
              <a:t>column_list</a:t>
            </a:r>
            <a:r>
              <a:rPr lang="fr-FR" dirty="0">
                <a:solidFill>
                  <a:srgbClr val="336600"/>
                </a:solidFill>
                <a:latin typeface="Tahoma" pitchFamily="34" charset="0"/>
                <a:ea typeface="Tahoma" pitchFamily="34" charset="0"/>
                <a:cs typeface="Tahoma" pitchFamily="34" charset="0"/>
              </a:rPr>
              <a:t>);</a:t>
            </a:r>
          </a:p>
          <a:p>
            <a:pPr defTabSz="449263" eaLnBrk="1" fontAlgn="base" hangingPunct="1">
              <a:spcBef>
                <a:spcPts val="700"/>
              </a:spcBef>
              <a:spcAft>
                <a:spcPct val="0"/>
              </a:spcAft>
              <a:buClr>
                <a:srgbClr val="003366"/>
              </a:buClr>
              <a:buSzPct val="100000"/>
              <a:buFont typeface="Wingdings" panose="05000000000000000000" pitchFamily="2" charset="2"/>
              <a:buChar char=""/>
            </a:pPr>
            <a:r>
              <a:rPr lang="fr-FR" sz="2800" dirty="0">
                <a:solidFill>
                  <a:srgbClr val="003366"/>
                </a:solidFill>
                <a:latin typeface="Tahoma" pitchFamily="34" charset="0"/>
                <a:ea typeface="Tahoma" pitchFamily="34" charset="0"/>
                <a:cs typeface="Tahoma" pitchFamily="34" charset="0"/>
              </a:rPr>
              <a:t>Crée 2n combinaisons d'agrégats, n étant le nombre de colonne de groupage</a:t>
            </a:r>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5026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42327451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2114071" y="1333031"/>
            <a:ext cx="7378700" cy="599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Exemple CUBE</a:t>
            </a:r>
          </a:p>
        </p:txBody>
      </p:sp>
      <p:sp>
        <p:nvSpPr>
          <p:cNvPr id="39939" name="Text Box 2"/>
          <p:cNvSpPr txBox="1">
            <a:spLocks noChangeArrowheads="1"/>
          </p:cNvSpPr>
          <p:nvPr/>
        </p:nvSpPr>
        <p:spPr bwMode="auto">
          <a:xfrm>
            <a:off x="2333626" y="4357678"/>
            <a:ext cx="3902075"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SELECT Animal, Lieu, SUM(Quantite) as Quantite</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FROM Animaux </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GROUP BY Animal, Lieu  </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WITH CUBE</a:t>
            </a:r>
          </a:p>
        </p:txBody>
      </p:sp>
      <p:graphicFrame>
        <p:nvGraphicFramePr>
          <p:cNvPr id="39940" name="Object 3"/>
          <p:cNvGraphicFramePr>
            <a:graphicFrameLocks noChangeAspect="1"/>
          </p:cNvGraphicFramePr>
          <p:nvPr/>
        </p:nvGraphicFramePr>
        <p:xfrm>
          <a:off x="2286000" y="2071678"/>
          <a:ext cx="3810000" cy="2057400"/>
        </p:xfrm>
        <a:graphic>
          <a:graphicData uri="http://schemas.openxmlformats.org/presentationml/2006/ole">
            <mc:AlternateContent xmlns:mc="http://schemas.openxmlformats.org/markup-compatibility/2006">
              <mc:Choice xmlns:v="urn:schemas-microsoft-com:vml" Requires="v">
                <p:oleObj spid="_x0000_s1072" r:id="rId4" imgW="2936160" imgH="1586160" progId="Excel.Sheet.8">
                  <p:embed/>
                </p:oleObj>
              </mc:Choice>
              <mc:Fallback>
                <p:oleObj r:id="rId4" imgW="2936160" imgH="1586160" progId="Excel.Sheet.8">
                  <p:embed/>
                  <p:pic>
                    <p:nvPicPr>
                      <p:cNvPr id="3994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071678"/>
                        <a:ext cx="3810000" cy="2057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9941" name="Object 4"/>
          <p:cNvGraphicFramePr>
            <a:graphicFrameLocks noChangeAspect="1"/>
          </p:cNvGraphicFramePr>
          <p:nvPr/>
        </p:nvGraphicFramePr>
        <p:xfrm>
          <a:off x="6553200" y="2071678"/>
          <a:ext cx="3810000" cy="3962400"/>
        </p:xfrm>
        <a:graphic>
          <a:graphicData uri="http://schemas.openxmlformats.org/presentationml/2006/ole">
            <mc:AlternateContent xmlns:mc="http://schemas.openxmlformats.org/markup-compatibility/2006">
              <mc:Choice xmlns:v="urn:schemas-microsoft-com:vml" Requires="v">
                <p:oleObj spid="_x0000_s1073" r:id="rId6" imgW="2936160" imgH="2902680" progId="Excel.Sheet.8">
                  <p:embed/>
                </p:oleObj>
              </mc:Choice>
              <mc:Fallback>
                <p:oleObj r:id="rId6" imgW="2936160" imgH="2902680" progId="Excel.Sheet.8">
                  <p:embed/>
                  <p:pic>
                    <p:nvPicPr>
                      <p:cNvPr id="3994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071678"/>
                        <a:ext cx="3810000" cy="3962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88894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8766247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2835215" y="1528770"/>
            <a:ext cx="7378700" cy="623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Exemple ROLLUP</a:t>
            </a:r>
          </a:p>
        </p:txBody>
      </p:sp>
      <p:sp>
        <p:nvSpPr>
          <p:cNvPr id="40963" name="Text Box 2"/>
          <p:cNvSpPr txBox="1">
            <a:spLocks noChangeArrowheads="1"/>
          </p:cNvSpPr>
          <p:nvPr/>
        </p:nvSpPr>
        <p:spPr bwMode="auto">
          <a:xfrm>
            <a:off x="2166911" y="4429132"/>
            <a:ext cx="3902075"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SELECT Animal, Lieu, SUM(Quantite) as Quantite</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FROM Animaux </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GROUP BY </a:t>
            </a:r>
            <a:r>
              <a:rPr lang="fr-FR" sz="2000" dirty="0" err="1">
                <a:solidFill>
                  <a:srgbClr val="003366"/>
                </a:solidFill>
                <a:latin typeface="Tahoma" pitchFamily="34" charset="0"/>
                <a:ea typeface="Tahoma" pitchFamily="34" charset="0"/>
                <a:cs typeface="Tahoma" pitchFamily="34" charset="0"/>
              </a:rPr>
              <a:t>Animal,lieu</a:t>
            </a:r>
            <a:r>
              <a:rPr lang="fr-FR" sz="2000" dirty="0">
                <a:solidFill>
                  <a:srgbClr val="003366"/>
                </a:solidFill>
                <a:latin typeface="Tahoma" pitchFamily="34" charset="0"/>
                <a:ea typeface="Tahoma" pitchFamily="34" charset="0"/>
                <a:cs typeface="Tahoma" pitchFamily="34" charset="0"/>
              </a:rPr>
              <a:t> </a:t>
            </a:r>
            <a:br>
              <a:rPr lang="fr-FR" sz="2000" dirty="0">
                <a:solidFill>
                  <a:srgbClr val="003366"/>
                </a:solidFill>
                <a:latin typeface="Tahoma" pitchFamily="34" charset="0"/>
                <a:ea typeface="Tahoma" pitchFamily="34" charset="0"/>
                <a:cs typeface="Tahoma" pitchFamily="34" charset="0"/>
              </a:rPr>
            </a:br>
            <a:r>
              <a:rPr lang="fr-FR" sz="2000" dirty="0">
                <a:solidFill>
                  <a:srgbClr val="003366"/>
                </a:solidFill>
                <a:latin typeface="Tahoma" pitchFamily="34" charset="0"/>
                <a:ea typeface="Tahoma" pitchFamily="34" charset="0"/>
                <a:cs typeface="Tahoma" pitchFamily="34" charset="0"/>
              </a:rPr>
              <a:t>WITH ROLLUP</a:t>
            </a:r>
          </a:p>
        </p:txBody>
      </p:sp>
      <p:graphicFrame>
        <p:nvGraphicFramePr>
          <p:cNvPr id="40964" name="Object 3"/>
          <p:cNvGraphicFramePr>
            <a:graphicFrameLocks noChangeAspect="1"/>
          </p:cNvGraphicFramePr>
          <p:nvPr/>
        </p:nvGraphicFramePr>
        <p:xfrm>
          <a:off x="2238348" y="2357431"/>
          <a:ext cx="3733800" cy="2016125"/>
        </p:xfrm>
        <a:graphic>
          <a:graphicData uri="http://schemas.openxmlformats.org/presentationml/2006/ole">
            <mc:AlternateContent xmlns:mc="http://schemas.openxmlformats.org/markup-compatibility/2006">
              <mc:Choice xmlns:v="urn:schemas-microsoft-com:vml" Requires="v">
                <p:oleObj spid="_x0000_s2098" r:id="rId4" imgW="2936160" imgH="1586160" progId="Excel.Sheet.8">
                  <p:embed/>
                </p:oleObj>
              </mc:Choice>
              <mc:Fallback>
                <p:oleObj r:id="rId4" imgW="2936160" imgH="1586160" progId="Excel.Sheet.8">
                  <p:embed/>
                  <p:pic>
                    <p:nvPicPr>
                      <p:cNvPr id="4096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48" y="2357431"/>
                        <a:ext cx="3733800" cy="20161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0965" name="Object 4"/>
          <p:cNvGraphicFramePr>
            <a:graphicFrameLocks noChangeAspect="1"/>
          </p:cNvGraphicFramePr>
          <p:nvPr/>
        </p:nvGraphicFramePr>
        <p:xfrm>
          <a:off x="6310314" y="2357430"/>
          <a:ext cx="3829050" cy="3352800"/>
        </p:xfrm>
        <a:graphic>
          <a:graphicData uri="http://schemas.openxmlformats.org/presentationml/2006/ole">
            <mc:AlternateContent xmlns:mc="http://schemas.openxmlformats.org/markup-compatibility/2006">
              <mc:Choice xmlns:v="urn:schemas-microsoft-com:vml" Requires="v">
                <p:oleObj spid="_x0000_s2099" r:id="rId6" imgW="2925000" imgH="2351160" progId="Excel.Sheet.8">
                  <p:embed/>
                </p:oleObj>
              </mc:Choice>
              <mc:Fallback>
                <p:oleObj r:id="rId6" imgW="2925000" imgH="2351160" progId="Excel.Sheet.8">
                  <p:embed/>
                  <p:pic>
                    <p:nvPicPr>
                      <p:cNvPr id="40965"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0314" y="2357430"/>
                        <a:ext cx="3829050" cy="33528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182986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85306" y="1123550"/>
            <a:ext cx="7378700" cy="577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err="1">
                <a:solidFill>
                  <a:srgbClr val="003366"/>
                </a:solidFill>
                <a:latin typeface="Tahoma" pitchFamily="34" charset="0"/>
                <a:ea typeface="Tahoma" pitchFamily="34" charset="0"/>
                <a:cs typeface="Tahoma" pitchFamily="34" charset="0"/>
              </a:rPr>
              <a:t>Méta-données</a:t>
            </a:r>
            <a:endParaRPr lang="fr-FR" sz="4400" dirty="0">
              <a:solidFill>
                <a:srgbClr val="003366"/>
              </a:solidFill>
              <a:latin typeface="Tahoma" pitchFamily="34" charset="0"/>
              <a:ea typeface="Tahoma" pitchFamily="34" charset="0"/>
              <a:cs typeface="Tahoma" pitchFamily="34" charset="0"/>
            </a:endParaRPr>
          </a:p>
        </p:txBody>
      </p:sp>
      <p:sp>
        <p:nvSpPr>
          <p:cNvPr id="41987" name="Text Box 2"/>
          <p:cNvSpPr txBox="1">
            <a:spLocks noChangeArrowheads="1"/>
          </p:cNvSpPr>
          <p:nvPr/>
        </p:nvSpPr>
        <p:spPr bwMode="auto">
          <a:xfrm>
            <a:off x="1991520" y="1733551"/>
            <a:ext cx="39020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Standard en émergence CWM </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Common </a:t>
            </a:r>
            <a:r>
              <a:rPr lang="fr-FR" sz="1800" dirty="0" err="1">
                <a:solidFill>
                  <a:srgbClr val="336600"/>
                </a:solidFill>
                <a:latin typeface="Tahoma" pitchFamily="34" charset="0"/>
                <a:ea typeface="Tahoma" pitchFamily="34" charset="0"/>
                <a:cs typeface="Tahoma" pitchFamily="34" charset="0"/>
              </a:rPr>
              <a:t>Warehouse</a:t>
            </a:r>
            <a:r>
              <a:rPr lang="fr-FR" sz="1800" dirty="0">
                <a:solidFill>
                  <a:srgbClr val="336600"/>
                </a:solidFill>
                <a:latin typeface="Tahoma" pitchFamily="34" charset="0"/>
                <a:ea typeface="Tahoma" pitchFamily="34" charset="0"/>
                <a:cs typeface="Tahoma" pitchFamily="34" charset="0"/>
              </a:rPr>
              <a:t> Meta-model</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Basé sur le méta-modèle objet de l'OMG (MOF) </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Constructions de base: classe (attribut, </a:t>
            </a:r>
            <a:r>
              <a:rPr lang="fr-FR" sz="1800" dirty="0" err="1">
                <a:solidFill>
                  <a:srgbClr val="336600"/>
                </a:solidFill>
                <a:latin typeface="Tahoma" pitchFamily="34" charset="0"/>
                <a:ea typeface="Tahoma" pitchFamily="34" charset="0"/>
                <a:cs typeface="Tahoma" pitchFamily="34" charset="0"/>
              </a:rPr>
              <a:t>operation</a:t>
            </a:r>
            <a:r>
              <a:rPr lang="fr-FR" sz="1800" dirty="0">
                <a:solidFill>
                  <a:srgbClr val="336600"/>
                </a:solidFill>
                <a:latin typeface="Tahoma" pitchFamily="34" charset="0"/>
                <a:ea typeface="Tahoma" pitchFamily="34" charset="0"/>
                <a:cs typeface="Tahoma" pitchFamily="34" charset="0"/>
              </a:rPr>
              <a:t>), association, package, type de données, contraintes</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dirty="0">
                <a:solidFill>
                  <a:srgbClr val="336600"/>
                </a:solidFill>
                <a:latin typeface="Tahoma" pitchFamily="34" charset="0"/>
                <a:ea typeface="Tahoma" pitchFamily="34" charset="0"/>
                <a:cs typeface="Tahoma" pitchFamily="34" charset="0"/>
              </a:rPr>
              <a:t>Extensions: </a:t>
            </a:r>
            <a:r>
              <a:rPr lang="fr-FR" sz="1800" dirty="0" err="1">
                <a:solidFill>
                  <a:srgbClr val="336600"/>
                </a:solidFill>
                <a:latin typeface="Tahoma" pitchFamily="34" charset="0"/>
                <a:ea typeface="Tahoma" pitchFamily="34" charset="0"/>
                <a:cs typeface="Tahoma" pitchFamily="34" charset="0"/>
              </a:rPr>
              <a:t>métaclasses</a:t>
            </a:r>
            <a:r>
              <a:rPr lang="fr-FR" sz="1800" dirty="0">
                <a:solidFill>
                  <a:srgbClr val="336600"/>
                </a:solidFill>
                <a:latin typeface="Tahoma" pitchFamily="34" charset="0"/>
                <a:ea typeface="Tahoma" pitchFamily="34" charset="0"/>
                <a:cs typeface="Tahoma" pitchFamily="34" charset="0"/>
              </a:rPr>
              <a:t>, métarelations</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Défini en UML</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dirty="0">
                <a:solidFill>
                  <a:srgbClr val="003366"/>
                </a:solidFill>
                <a:latin typeface="Tahoma" pitchFamily="34" charset="0"/>
                <a:ea typeface="Tahoma" pitchFamily="34" charset="0"/>
                <a:cs typeface="Tahoma" pitchFamily="34" charset="0"/>
              </a:rPr>
              <a:t>Echangé en XML (</a:t>
            </a:r>
            <a:r>
              <a:rPr lang="fr-FR" sz="2000" dirty="0" err="1">
                <a:solidFill>
                  <a:srgbClr val="003366"/>
                </a:solidFill>
                <a:latin typeface="Tahoma" pitchFamily="34" charset="0"/>
                <a:ea typeface="Tahoma" pitchFamily="34" charset="0"/>
                <a:cs typeface="Tahoma" pitchFamily="34" charset="0"/>
              </a:rPr>
              <a:t>XMi</a:t>
            </a:r>
            <a:r>
              <a:rPr lang="fr-FR" sz="2000" dirty="0">
                <a:solidFill>
                  <a:srgbClr val="003366"/>
                </a:solidFill>
                <a:latin typeface="Tahoma" pitchFamily="34" charset="0"/>
                <a:ea typeface="Tahoma" pitchFamily="34" charset="0"/>
                <a:cs typeface="Tahoma" pitchFamily="34" charset="0"/>
              </a:rPr>
              <a:t>)</a:t>
            </a:r>
          </a:p>
        </p:txBody>
      </p:sp>
      <p:grpSp>
        <p:nvGrpSpPr>
          <p:cNvPr id="41988" name="Group 3"/>
          <p:cNvGrpSpPr>
            <a:grpSpLocks/>
          </p:cNvGrpSpPr>
          <p:nvPr/>
        </p:nvGrpSpPr>
        <p:grpSpPr bwMode="auto">
          <a:xfrm>
            <a:off x="6105526" y="2286001"/>
            <a:ext cx="4325938" cy="3960813"/>
            <a:chOff x="2886" y="1440"/>
            <a:chExt cx="2725" cy="2495"/>
          </a:xfrm>
        </p:grpSpPr>
        <p:sp>
          <p:nvSpPr>
            <p:cNvPr id="41990" name="Rectangle 4"/>
            <p:cNvSpPr>
              <a:spLocks noChangeArrowheads="1"/>
            </p:cNvSpPr>
            <p:nvPr/>
          </p:nvSpPr>
          <p:spPr bwMode="auto">
            <a:xfrm>
              <a:off x="4268" y="1440"/>
              <a:ext cx="671" cy="435"/>
            </a:xfrm>
            <a:prstGeom prst="rect">
              <a:avLst/>
            </a:prstGeom>
            <a:solidFill>
              <a:srgbClr val="FF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MOF</a:t>
              </a:r>
            </a:p>
          </p:txBody>
        </p:sp>
        <p:sp>
          <p:nvSpPr>
            <p:cNvPr id="41991" name="Text Box 5"/>
            <p:cNvSpPr txBox="1">
              <a:spLocks noChangeArrowheads="1"/>
            </p:cNvSpPr>
            <p:nvPr/>
          </p:nvSpPr>
          <p:spPr bwMode="auto">
            <a:xfrm>
              <a:off x="2886" y="1625"/>
              <a:ext cx="1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Méta-méta-modèle</a:t>
              </a:r>
            </a:p>
          </p:txBody>
        </p:sp>
        <p:sp>
          <p:nvSpPr>
            <p:cNvPr id="41992" name="Text Box 6"/>
            <p:cNvSpPr txBox="1">
              <a:spLocks noChangeArrowheads="1"/>
            </p:cNvSpPr>
            <p:nvPr/>
          </p:nvSpPr>
          <p:spPr bwMode="auto">
            <a:xfrm>
              <a:off x="2942" y="3012"/>
              <a:ext cx="53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Modèle</a:t>
              </a:r>
            </a:p>
          </p:txBody>
        </p:sp>
        <p:sp>
          <p:nvSpPr>
            <p:cNvPr id="41993" name="Line 7"/>
            <p:cNvSpPr>
              <a:spLocks noChangeShapeType="1"/>
            </p:cNvSpPr>
            <p:nvPr/>
          </p:nvSpPr>
          <p:spPr bwMode="auto">
            <a:xfrm flipV="1">
              <a:off x="4026" y="2746"/>
              <a:ext cx="0" cy="278"/>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1994" name="Oval 8"/>
            <p:cNvSpPr>
              <a:spLocks noChangeArrowheads="1"/>
            </p:cNvSpPr>
            <p:nvPr/>
          </p:nvSpPr>
          <p:spPr bwMode="auto">
            <a:xfrm>
              <a:off x="5451"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1995" name="Oval 9"/>
            <p:cNvSpPr>
              <a:spLocks noChangeArrowheads="1"/>
            </p:cNvSpPr>
            <p:nvPr/>
          </p:nvSpPr>
          <p:spPr bwMode="auto">
            <a:xfrm>
              <a:off x="5504"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1996" name="Oval 10"/>
            <p:cNvSpPr>
              <a:spLocks noChangeArrowheads="1"/>
            </p:cNvSpPr>
            <p:nvPr/>
          </p:nvSpPr>
          <p:spPr bwMode="auto">
            <a:xfrm>
              <a:off x="5558"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1997" name="Rectangle 11"/>
            <p:cNvSpPr>
              <a:spLocks noChangeArrowheads="1"/>
            </p:cNvSpPr>
            <p:nvPr/>
          </p:nvSpPr>
          <p:spPr bwMode="auto">
            <a:xfrm>
              <a:off x="3757" y="2387"/>
              <a:ext cx="590" cy="360"/>
            </a:xfrm>
            <a:prstGeom prst="rect">
              <a:avLst/>
            </a:prstGeom>
            <a:solidFill>
              <a:srgbClr val="33CC33"/>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UML</a:t>
              </a:r>
            </a:p>
          </p:txBody>
        </p:sp>
        <p:sp>
          <p:nvSpPr>
            <p:cNvPr id="41998" name="Rectangle 12"/>
            <p:cNvSpPr>
              <a:spLocks noChangeArrowheads="1"/>
            </p:cNvSpPr>
            <p:nvPr/>
          </p:nvSpPr>
          <p:spPr bwMode="auto">
            <a:xfrm>
              <a:off x="4456" y="2387"/>
              <a:ext cx="321" cy="360"/>
            </a:xfrm>
            <a:prstGeom prst="rect">
              <a:avLst/>
            </a:prstGeom>
            <a:solidFill>
              <a:srgbClr val="3333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CWM</a:t>
              </a:r>
            </a:p>
          </p:txBody>
        </p:sp>
        <p:sp>
          <p:nvSpPr>
            <p:cNvPr id="41999" name="Line 13"/>
            <p:cNvSpPr>
              <a:spLocks noChangeShapeType="1"/>
            </p:cNvSpPr>
            <p:nvPr/>
          </p:nvSpPr>
          <p:spPr bwMode="auto">
            <a:xfrm flipV="1">
              <a:off x="4617" y="1874"/>
              <a:ext cx="0" cy="512"/>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2000" name="Rectangle 14"/>
            <p:cNvSpPr>
              <a:spLocks noChangeArrowheads="1"/>
            </p:cNvSpPr>
            <p:nvPr/>
          </p:nvSpPr>
          <p:spPr bwMode="auto">
            <a:xfrm>
              <a:off x="4940" y="2387"/>
              <a:ext cx="321" cy="360"/>
            </a:xfrm>
            <a:prstGeom prst="rect">
              <a:avLst/>
            </a:prstGeom>
            <a:solidFill>
              <a:srgbClr val="80008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EJB</a:t>
              </a:r>
            </a:p>
          </p:txBody>
        </p:sp>
        <p:sp>
          <p:nvSpPr>
            <p:cNvPr id="42001" name="Line 15"/>
            <p:cNvSpPr>
              <a:spLocks noChangeShapeType="1"/>
            </p:cNvSpPr>
            <p:nvPr/>
          </p:nvSpPr>
          <p:spPr bwMode="auto">
            <a:xfrm flipH="1" flipV="1">
              <a:off x="4805" y="1874"/>
              <a:ext cx="296" cy="512"/>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2002" name="Text Box 16"/>
            <p:cNvSpPr txBox="1">
              <a:spLocks noChangeArrowheads="1"/>
            </p:cNvSpPr>
            <p:nvPr/>
          </p:nvSpPr>
          <p:spPr bwMode="auto">
            <a:xfrm>
              <a:off x="2914" y="2536"/>
              <a:ext cx="86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Méta-modèle</a:t>
              </a:r>
            </a:p>
          </p:txBody>
        </p:sp>
        <p:sp>
          <p:nvSpPr>
            <p:cNvPr id="42003" name="Oval 17"/>
            <p:cNvSpPr>
              <a:spLocks noChangeArrowheads="1"/>
            </p:cNvSpPr>
            <p:nvPr/>
          </p:nvSpPr>
          <p:spPr bwMode="auto">
            <a:xfrm>
              <a:off x="3622" y="3738"/>
              <a:ext cx="429" cy="197"/>
            </a:xfrm>
            <a:prstGeom prst="ellipse">
              <a:avLst/>
            </a:prstGeom>
            <a:solidFill>
              <a:srgbClr val="CCCC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000">
                  <a:solidFill>
                    <a:srgbClr val="003366"/>
                  </a:solidFill>
                  <a:latin typeface="Arial" panose="020B0604020202020204" pitchFamily="34" charset="0"/>
                  <a:ea typeface="Droid Sans Fallback" charset="0"/>
                  <a:cs typeface="Droid Sans Fallback" charset="0"/>
                </a:rPr>
                <a:t>Objet</a:t>
              </a:r>
            </a:p>
          </p:txBody>
        </p:sp>
        <p:sp>
          <p:nvSpPr>
            <p:cNvPr id="42004" name="Line 18"/>
            <p:cNvSpPr>
              <a:spLocks noChangeShapeType="1"/>
            </p:cNvSpPr>
            <p:nvPr/>
          </p:nvSpPr>
          <p:spPr bwMode="auto">
            <a:xfrm flipV="1">
              <a:off x="3864" y="3488"/>
              <a:ext cx="116" cy="250"/>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2005" name="Text Box 19"/>
            <p:cNvSpPr txBox="1">
              <a:spLocks noChangeArrowheads="1"/>
            </p:cNvSpPr>
            <p:nvPr/>
          </p:nvSpPr>
          <p:spPr bwMode="auto">
            <a:xfrm>
              <a:off x="2938" y="3687"/>
              <a:ext cx="60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Instance</a:t>
              </a:r>
            </a:p>
          </p:txBody>
        </p:sp>
        <p:sp>
          <p:nvSpPr>
            <p:cNvPr id="42006" name="Rectangle 20"/>
            <p:cNvSpPr>
              <a:spLocks noChangeArrowheads="1"/>
            </p:cNvSpPr>
            <p:nvPr/>
          </p:nvSpPr>
          <p:spPr bwMode="auto">
            <a:xfrm>
              <a:off x="3838" y="3025"/>
              <a:ext cx="348" cy="118"/>
            </a:xfrm>
            <a:prstGeom prst="rect">
              <a:avLst/>
            </a:prstGeom>
            <a:solidFill>
              <a:srgbClr val="CCCC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2007" name="Text Box 21"/>
            <p:cNvSpPr txBox="1">
              <a:spLocks noChangeArrowheads="1"/>
            </p:cNvSpPr>
            <p:nvPr/>
          </p:nvSpPr>
          <p:spPr bwMode="auto">
            <a:xfrm>
              <a:off x="3918" y="3058"/>
              <a:ext cx="268"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800">
                  <a:solidFill>
                    <a:srgbClr val="003366"/>
                  </a:solidFill>
                  <a:ea typeface="Droid Sans Fallback" charset="0"/>
                  <a:cs typeface="Droid Sans Fallback" charset="0"/>
                </a:rPr>
                <a:t>Vente</a:t>
              </a:r>
            </a:p>
          </p:txBody>
        </p:sp>
        <p:sp>
          <p:nvSpPr>
            <p:cNvPr id="42008" name="Rectangle 22"/>
            <p:cNvSpPr>
              <a:spLocks noChangeArrowheads="1"/>
            </p:cNvSpPr>
            <p:nvPr/>
          </p:nvSpPr>
          <p:spPr bwMode="auto">
            <a:xfrm>
              <a:off x="3838" y="3144"/>
              <a:ext cx="348" cy="308"/>
            </a:xfrm>
            <a:prstGeom prst="rect">
              <a:avLst/>
            </a:prstGeom>
            <a:noFill/>
            <a:ln w="12600">
              <a:solidFill>
                <a:srgbClr val="0033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80000"/>
                </a:lnSpc>
                <a:spcBef>
                  <a:spcPct val="0"/>
                </a:spcBef>
                <a:spcAft>
                  <a:spcPct val="0"/>
                </a:spcAft>
                <a:buSzPct val="100000"/>
              </a:pPr>
              <a:r>
                <a:rPr lang="fr-FR" sz="800" u="sng">
                  <a:solidFill>
                    <a:srgbClr val="003366"/>
                  </a:solidFill>
                  <a:ea typeface="Droid Sans Fallback" charset="0"/>
                  <a:cs typeface="Droid Sans Fallback" charset="0"/>
                </a:rPr>
                <a:t>numv</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numpro</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quantité</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prixtot</a:t>
              </a:r>
            </a:p>
          </p:txBody>
        </p:sp>
        <p:sp>
          <p:nvSpPr>
            <p:cNvPr id="42009" name="Line 23"/>
            <p:cNvSpPr>
              <a:spLocks noChangeShapeType="1"/>
            </p:cNvSpPr>
            <p:nvPr/>
          </p:nvSpPr>
          <p:spPr bwMode="auto">
            <a:xfrm flipV="1">
              <a:off x="4026" y="1874"/>
              <a:ext cx="402" cy="516"/>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2010" name="Text Box 24"/>
            <p:cNvSpPr txBox="1">
              <a:spLocks noChangeArrowheads="1"/>
            </p:cNvSpPr>
            <p:nvPr/>
          </p:nvSpPr>
          <p:spPr bwMode="auto">
            <a:xfrm>
              <a:off x="4350" y="3115"/>
              <a:ext cx="6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200">
                  <a:solidFill>
                    <a:srgbClr val="003366"/>
                  </a:solidFill>
                  <a:ea typeface="Droid Sans Fallback" charset="0"/>
                  <a:cs typeface="Droid Sans Fallback" charset="0"/>
                </a:rPr>
                <a:t>Méta-données</a:t>
              </a:r>
            </a:p>
          </p:txBody>
        </p:sp>
        <p:sp>
          <p:nvSpPr>
            <p:cNvPr id="42011" name="Line 25"/>
            <p:cNvSpPr>
              <a:spLocks noChangeShapeType="1"/>
            </p:cNvSpPr>
            <p:nvPr/>
          </p:nvSpPr>
          <p:spPr bwMode="auto">
            <a:xfrm flipV="1">
              <a:off x="4590" y="2786"/>
              <a:ext cx="0" cy="278"/>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30" name="Rectangle 29">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9551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1511482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1569660"/>
          </a:xfrm>
          <a:prstGeom prst="rect">
            <a:avLst/>
          </a:prstGeom>
          <a:noFill/>
        </p:spPr>
        <p:txBody>
          <a:bodyPr wrap="square" rtlCol="0">
            <a:spAutoFit/>
          </a:bodyPr>
          <a:lstStyle/>
          <a:p>
            <a:r>
              <a:rPr lang="fr-BE" sz="2400" dirty="0"/>
              <a:t>Le tableau suivant répertorie la relation entre les terminologies </a:t>
            </a:r>
            <a:r>
              <a:rPr lang="fr-BE" sz="2400" b="1" dirty="0" err="1"/>
              <a:t>MongoDB</a:t>
            </a:r>
            <a:r>
              <a:rPr lang="fr-BE" sz="2400" dirty="0"/>
              <a:t> et </a:t>
            </a:r>
            <a:r>
              <a:rPr lang="fr-BE" sz="2400" dirty="0" smtClean="0"/>
              <a:t>RDBMS.</a:t>
            </a:r>
          </a:p>
          <a:p>
            <a:endParaRPr lang="fr-BE" sz="2400" dirty="0"/>
          </a:p>
          <a:p>
            <a:endParaRPr lang="en-US"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au 1"/>
          <p:cNvGraphicFramePr>
            <a:graphicFrameLocks noGrp="1"/>
          </p:cNvGraphicFramePr>
          <p:nvPr>
            <p:extLst>
              <p:ext uri="{D42A27DB-BD31-4B8C-83A1-F6EECF244321}">
                <p14:modId xmlns:p14="http://schemas.microsoft.com/office/powerpoint/2010/main" val="230612485"/>
              </p:ext>
            </p:extLst>
          </p:nvPr>
        </p:nvGraphicFramePr>
        <p:xfrm>
          <a:off x="688836" y="2352390"/>
          <a:ext cx="10515600" cy="3039618"/>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986576155"/>
                    </a:ext>
                  </a:extLst>
                </a:gridCol>
                <a:gridCol w="5257800">
                  <a:extLst>
                    <a:ext uri="{9D8B030D-6E8A-4147-A177-3AD203B41FA5}">
                      <a16:colId xmlns:a16="http://schemas.microsoft.com/office/drawing/2014/main" val="776904124"/>
                    </a:ext>
                  </a:extLst>
                </a:gridCol>
              </a:tblGrid>
              <a:tr h="0">
                <a:tc>
                  <a:txBody>
                    <a:bodyPr/>
                    <a:lstStyle/>
                    <a:p>
                      <a:pPr algn="ctr">
                        <a:lnSpc>
                          <a:spcPct val="115000"/>
                        </a:lnSpc>
                        <a:spcAft>
                          <a:spcPts val="0"/>
                        </a:spcAft>
                      </a:pPr>
                      <a:r>
                        <a:rPr lang="fr-BE" sz="2800" dirty="0" err="1">
                          <a:effectLst/>
                        </a:rPr>
                        <a:t>MongoDB</a:t>
                      </a:r>
                      <a:r>
                        <a:rPr lang="fr-BE" sz="2800" dirty="0">
                          <a:effectLst/>
                        </a:rPr>
                        <a:t> (base de données </a:t>
                      </a:r>
                      <a:r>
                        <a:rPr lang="fr-BE" sz="2800" dirty="0" err="1">
                          <a:effectLst/>
                        </a:rPr>
                        <a:t>NoSQL</a:t>
                      </a:r>
                      <a:r>
                        <a:rPr lang="fr-BE" sz="2800" dirty="0">
                          <a:effectLst/>
                        </a:rPr>
                        <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15000"/>
                        </a:lnSpc>
                        <a:spcAft>
                          <a:spcPts val="0"/>
                        </a:spcAft>
                      </a:pPr>
                      <a:r>
                        <a:rPr lang="fr-BE" sz="2800">
                          <a:effectLst/>
                        </a:rPr>
                        <a:t>SGBDR (SQL Server, Oracle, etc.)</a:t>
                      </a:r>
                      <a:endParaRPr lang="fr-FR"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3183855076"/>
                  </a:ext>
                </a:extLst>
              </a:tr>
              <a:tr h="0">
                <a:tc>
                  <a:txBody>
                    <a:bodyPr/>
                    <a:lstStyle/>
                    <a:p>
                      <a:pPr>
                        <a:lnSpc>
                          <a:spcPct val="115000"/>
                        </a:lnSpc>
                        <a:spcAft>
                          <a:spcPts val="0"/>
                        </a:spcAft>
                      </a:pPr>
                      <a:r>
                        <a:rPr lang="fr-BE" sz="2800" dirty="0">
                          <a:effectLst/>
                        </a:rPr>
                        <a:t>Base de données</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2800">
                          <a:effectLst/>
                        </a:rPr>
                        <a:t>Base de données</a:t>
                      </a:r>
                      <a:endParaRPr lang="fr-FR"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67808739"/>
                  </a:ext>
                </a:extLst>
              </a:tr>
              <a:tr h="0">
                <a:tc>
                  <a:txBody>
                    <a:bodyPr/>
                    <a:lstStyle/>
                    <a:p>
                      <a:pPr>
                        <a:lnSpc>
                          <a:spcPct val="115000"/>
                        </a:lnSpc>
                        <a:spcAft>
                          <a:spcPts val="0"/>
                        </a:spcAft>
                      </a:pPr>
                      <a:r>
                        <a:rPr lang="fr-BE" sz="2800" dirty="0">
                          <a:effectLst/>
                        </a:rPr>
                        <a:t>Collection</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2800" dirty="0">
                          <a:effectLst/>
                        </a:rPr>
                        <a:t>Tableau</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5218438"/>
                  </a:ext>
                </a:extLst>
              </a:tr>
              <a:tr h="0">
                <a:tc>
                  <a:txBody>
                    <a:bodyPr/>
                    <a:lstStyle/>
                    <a:p>
                      <a:pPr>
                        <a:lnSpc>
                          <a:spcPct val="115000"/>
                        </a:lnSpc>
                        <a:spcAft>
                          <a:spcPts val="0"/>
                        </a:spcAft>
                      </a:pPr>
                      <a:r>
                        <a:rPr lang="fr-BE" sz="2800" dirty="0">
                          <a:effectLst/>
                        </a:rPr>
                        <a:t>Document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2800" dirty="0">
                          <a:effectLst/>
                        </a:rPr>
                        <a:t>Ligne (enregistrement)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84457382"/>
                  </a:ext>
                </a:extLst>
              </a:tr>
              <a:tr h="0">
                <a:tc>
                  <a:txBody>
                    <a:bodyPr/>
                    <a:lstStyle/>
                    <a:p>
                      <a:pPr>
                        <a:lnSpc>
                          <a:spcPct val="115000"/>
                        </a:lnSpc>
                        <a:spcAft>
                          <a:spcPts val="0"/>
                        </a:spcAft>
                      </a:pPr>
                      <a:r>
                        <a:rPr lang="fr-BE" sz="2800" dirty="0">
                          <a:effectLst/>
                        </a:rPr>
                        <a:t>Champ</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2800" dirty="0">
                          <a:effectLst/>
                        </a:rPr>
                        <a:t>Colonne</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074671117"/>
                  </a:ext>
                </a:extLst>
              </a:tr>
            </a:tbl>
          </a:graphicData>
        </a:graphic>
      </p:graphicFrame>
    </p:spTree>
    <p:extLst>
      <p:ext uri="{BB962C8B-B14F-4D97-AF65-F5344CB8AC3E}">
        <p14:creationId xmlns:p14="http://schemas.microsoft.com/office/powerpoint/2010/main" val="219256759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2265364" y="1132004"/>
            <a:ext cx="7378700" cy="645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err="1">
                <a:solidFill>
                  <a:srgbClr val="003366"/>
                </a:solidFill>
                <a:latin typeface="Tahoma" pitchFamily="34" charset="0"/>
                <a:ea typeface="Tahoma" pitchFamily="34" charset="0"/>
                <a:cs typeface="Tahoma" pitchFamily="34" charset="0"/>
              </a:rPr>
              <a:t>Méta-données</a:t>
            </a:r>
            <a:endParaRPr lang="fr-FR" sz="4400" dirty="0">
              <a:solidFill>
                <a:srgbClr val="003366"/>
              </a:solidFill>
              <a:latin typeface="Tahoma" pitchFamily="34" charset="0"/>
              <a:ea typeface="Tahoma" pitchFamily="34" charset="0"/>
              <a:cs typeface="Tahoma" pitchFamily="34" charset="0"/>
            </a:endParaRPr>
          </a:p>
        </p:txBody>
      </p:sp>
      <p:sp>
        <p:nvSpPr>
          <p:cNvPr id="43011" name="Text Box 2"/>
          <p:cNvSpPr txBox="1">
            <a:spLocks noChangeArrowheads="1"/>
          </p:cNvSpPr>
          <p:nvPr/>
        </p:nvSpPr>
        <p:spPr bwMode="auto">
          <a:xfrm>
            <a:off x="2344739" y="1874839"/>
            <a:ext cx="39020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a:solidFill>
                  <a:srgbClr val="003366"/>
                </a:solidFill>
                <a:latin typeface="Tahoma" pitchFamily="34" charset="0"/>
                <a:ea typeface="Tahoma" pitchFamily="34" charset="0"/>
                <a:cs typeface="Tahoma" pitchFamily="34" charset="0"/>
              </a:rPr>
              <a:t>Standard en émergence CWM </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a:solidFill>
                  <a:srgbClr val="336600"/>
                </a:solidFill>
                <a:latin typeface="Tahoma" pitchFamily="34" charset="0"/>
                <a:ea typeface="Tahoma" pitchFamily="34" charset="0"/>
                <a:cs typeface="Tahoma" pitchFamily="34" charset="0"/>
              </a:rPr>
              <a:t>Common Warehouse Meta-model</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a:solidFill>
                  <a:srgbClr val="003366"/>
                </a:solidFill>
                <a:latin typeface="Tahoma" pitchFamily="34" charset="0"/>
                <a:ea typeface="Tahoma" pitchFamily="34" charset="0"/>
                <a:cs typeface="Tahoma" pitchFamily="34" charset="0"/>
              </a:rPr>
              <a:t>Basé sur le méta-modèle objet de l'OMG (MOF) </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a:solidFill>
                  <a:srgbClr val="336600"/>
                </a:solidFill>
                <a:latin typeface="Tahoma" pitchFamily="34" charset="0"/>
                <a:ea typeface="Tahoma" pitchFamily="34" charset="0"/>
                <a:cs typeface="Tahoma" pitchFamily="34" charset="0"/>
              </a:rPr>
              <a:t>Constructions de base: classe (attribut, operation), association, package, type de données, contraintes</a:t>
            </a:r>
          </a:p>
          <a:p>
            <a:pPr lvl="1" defTabSz="449263" eaLnBrk="1" fontAlgn="base" hangingPunct="1">
              <a:spcBef>
                <a:spcPts val="450"/>
              </a:spcBef>
              <a:spcAft>
                <a:spcPct val="0"/>
              </a:spcAft>
              <a:buClr>
                <a:srgbClr val="003366"/>
              </a:buClr>
              <a:buSzPct val="55000"/>
              <a:buFont typeface="Wingdings" panose="05000000000000000000" pitchFamily="2" charset="2"/>
              <a:buChar char=""/>
            </a:pPr>
            <a:r>
              <a:rPr lang="fr-FR" sz="1800">
                <a:solidFill>
                  <a:srgbClr val="336600"/>
                </a:solidFill>
                <a:latin typeface="Tahoma" pitchFamily="34" charset="0"/>
                <a:ea typeface="Tahoma" pitchFamily="34" charset="0"/>
                <a:cs typeface="Tahoma" pitchFamily="34" charset="0"/>
              </a:rPr>
              <a:t>Extensions: métaclasses, métarelations</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a:solidFill>
                  <a:srgbClr val="003366"/>
                </a:solidFill>
                <a:latin typeface="Tahoma" pitchFamily="34" charset="0"/>
                <a:ea typeface="Tahoma" pitchFamily="34" charset="0"/>
                <a:cs typeface="Tahoma" pitchFamily="34" charset="0"/>
              </a:rPr>
              <a:t>Défini en UML</a:t>
            </a:r>
          </a:p>
          <a:p>
            <a:pPr defTabSz="449263" eaLnBrk="1" fontAlgn="base" hangingPunct="1">
              <a:spcBef>
                <a:spcPts val="500"/>
              </a:spcBef>
              <a:spcAft>
                <a:spcPct val="0"/>
              </a:spcAft>
              <a:buClr>
                <a:srgbClr val="003366"/>
              </a:buClr>
              <a:buSzPct val="100000"/>
              <a:buFont typeface="Wingdings" panose="05000000000000000000" pitchFamily="2" charset="2"/>
              <a:buChar char=""/>
            </a:pPr>
            <a:r>
              <a:rPr lang="fr-FR" sz="2000">
                <a:solidFill>
                  <a:srgbClr val="003366"/>
                </a:solidFill>
                <a:latin typeface="Tahoma" pitchFamily="34" charset="0"/>
                <a:ea typeface="Tahoma" pitchFamily="34" charset="0"/>
                <a:cs typeface="Tahoma" pitchFamily="34" charset="0"/>
              </a:rPr>
              <a:t>Echangé en XML (XMi)</a:t>
            </a:r>
          </a:p>
        </p:txBody>
      </p:sp>
      <p:grpSp>
        <p:nvGrpSpPr>
          <p:cNvPr id="43012" name="Group 3"/>
          <p:cNvGrpSpPr>
            <a:grpSpLocks/>
          </p:cNvGrpSpPr>
          <p:nvPr/>
        </p:nvGrpSpPr>
        <p:grpSpPr bwMode="auto">
          <a:xfrm>
            <a:off x="6127751" y="1958976"/>
            <a:ext cx="4325938" cy="3960813"/>
            <a:chOff x="2886" y="1440"/>
            <a:chExt cx="2725" cy="2495"/>
          </a:xfrm>
        </p:grpSpPr>
        <p:sp>
          <p:nvSpPr>
            <p:cNvPr id="43014" name="Rectangle 4"/>
            <p:cNvSpPr>
              <a:spLocks noChangeArrowheads="1"/>
            </p:cNvSpPr>
            <p:nvPr/>
          </p:nvSpPr>
          <p:spPr bwMode="auto">
            <a:xfrm>
              <a:off x="4268" y="1440"/>
              <a:ext cx="671" cy="435"/>
            </a:xfrm>
            <a:prstGeom prst="rect">
              <a:avLst/>
            </a:prstGeom>
            <a:solidFill>
              <a:srgbClr val="FF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MOF</a:t>
              </a:r>
            </a:p>
          </p:txBody>
        </p:sp>
        <p:sp>
          <p:nvSpPr>
            <p:cNvPr id="43015" name="Text Box 5"/>
            <p:cNvSpPr txBox="1">
              <a:spLocks noChangeArrowheads="1"/>
            </p:cNvSpPr>
            <p:nvPr/>
          </p:nvSpPr>
          <p:spPr bwMode="auto">
            <a:xfrm>
              <a:off x="2886" y="1625"/>
              <a:ext cx="120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Méta-méta-modèle</a:t>
              </a:r>
            </a:p>
          </p:txBody>
        </p:sp>
        <p:sp>
          <p:nvSpPr>
            <p:cNvPr id="43016" name="Text Box 6"/>
            <p:cNvSpPr txBox="1">
              <a:spLocks noChangeArrowheads="1"/>
            </p:cNvSpPr>
            <p:nvPr/>
          </p:nvSpPr>
          <p:spPr bwMode="auto">
            <a:xfrm>
              <a:off x="2942" y="3012"/>
              <a:ext cx="53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Modèle</a:t>
              </a:r>
            </a:p>
          </p:txBody>
        </p:sp>
        <p:sp>
          <p:nvSpPr>
            <p:cNvPr id="43017" name="Line 7"/>
            <p:cNvSpPr>
              <a:spLocks noChangeShapeType="1"/>
            </p:cNvSpPr>
            <p:nvPr/>
          </p:nvSpPr>
          <p:spPr bwMode="auto">
            <a:xfrm flipV="1">
              <a:off x="4026" y="2746"/>
              <a:ext cx="0" cy="278"/>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18" name="Oval 8"/>
            <p:cNvSpPr>
              <a:spLocks noChangeArrowheads="1"/>
            </p:cNvSpPr>
            <p:nvPr/>
          </p:nvSpPr>
          <p:spPr bwMode="auto">
            <a:xfrm>
              <a:off x="5451"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19" name="Oval 9"/>
            <p:cNvSpPr>
              <a:spLocks noChangeArrowheads="1"/>
            </p:cNvSpPr>
            <p:nvPr/>
          </p:nvSpPr>
          <p:spPr bwMode="auto">
            <a:xfrm>
              <a:off x="5504"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20" name="Oval 10"/>
            <p:cNvSpPr>
              <a:spLocks noChangeArrowheads="1"/>
            </p:cNvSpPr>
            <p:nvPr/>
          </p:nvSpPr>
          <p:spPr bwMode="auto">
            <a:xfrm>
              <a:off x="5558" y="2549"/>
              <a:ext cx="53" cy="38"/>
            </a:xfrm>
            <a:prstGeom prst="ellipse">
              <a:avLst/>
            </a:prstGeom>
            <a:solidFill>
              <a:srgbClr val="CC990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21" name="Rectangle 11"/>
            <p:cNvSpPr>
              <a:spLocks noChangeArrowheads="1"/>
            </p:cNvSpPr>
            <p:nvPr/>
          </p:nvSpPr>
          <p:spPr bwMode="auto">
            <a:xfrm>
              <a:off x="3757" y="2387"/>
              <a:ext cx="590" cy="360"/>
            </a:xfrm>
            <a:prstGeom prst="rect">
              <a:avLst/>
            </a:prstGeom>
            <a:solidFill>
              <a:srgbClr val="33CC33"/>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UML</a:t>
              </a:r>
            </a:p>
          </p:txBody>
        </p:sp>
        <p:sp>
          <p:nvSpPr>
            <p:cNvPr id="43022" name="Rectangle 12"/>
            <p:cNvSpPr>
              <a:spLocks noChangeArrowheads="1"/>
            </p:cNvSpPr>
            <p:nvPr/>
          </p:nvSpPr>
          <p:spPr bwMode="auto">
            <a:xfrm>
              <a:off x="4456" y="2387"/>
              <a:ext cx="321" cy="360"/>
            </a:xfrm>
            <a:prstGeom prst="rect">
              <a:avLst/>
            </a:prstGeom>
            <a:solidFill>
              <a:srgbClr val="3333CC"/>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CWM</a:t>
              </a:r>
            </a:p>
          </p:txBody>
        </p:sp>
        <p:sp>
          <p:nvSpPr>
            <p:cNvPr id="43023" name="Line 13"/>
            <p:cNvSpPr>
              <a:spLocks noChangeShapeType="1"/>
            </p:cNvSpPr>
            <p:nvPr/>
          </p:nvSpPr>
          <p:spPr bwMode="auto">
            <a:xfrm flipV="1">
              <a:off x="4617" y="1874"/>
              <a:ext cx="0" cy="512"/>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24" name="Rectangle 14"/>
            <p:cNvSpPr>
              <a:spLocks noChangeArrowheads="1"/>
            </p:cNvSpPr>
            <p:nvPr/>
          </p:nvSpPr>
          <p:spPr bwMode="auto">
            <a:xfrm>
              <a:off x="4940" y="2387"/>
              <a:ext cx="321" cy="360"/>
            </a:xfrm>
            <a:prstGeom prst="rect">
              <a:avLst/>
            </a:prstGeom>
            <a:solidFill>
              <a:srgbClr val="800080"/>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FFFFFF"/>
                  </a:solidFill>
                  <a:latin typeface="Arial" panose="020B0604020202020204" pitchFamily="34" charset="0"/>
                  <a:ea typeface="Droid Sans Fallback" charset="0"/>
                  <a:cs typeface="Droid Sans Fallback" charset="0"/>
                </a:rPr>
                <a:t>EJB</a:t>
              </a:r>
            </a:p>
          </p:txBody>
        </p:sp>
        <p:sp>
          <p:nvSpPr>
            <p:cNvPr id="43025" name="Line 15"/>
            <p:cNvSpPr>
              <a:spLocks noChangeShapeType="1"/>
            </p:cNvSpPr>
            <p:nvPr/>
          </p:nvSpPr>
          <p:spPr bwMode="auto">
            <a:xfrm flipH="1" flipV="1">
              <a:off x="4805" y="1874"/>
              <a:ext cx="296" cy="512"/>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26" name="Text Box 16"/>
            <p:cNvSpPr txBox="1">
              <a:spLocks noChangeArrowheads="1"/>
            </p:cNvSpPr>
            <p:nvPr/>
          </p:nvSpPr>
          <p:spPr bwMode="auto">
            <a:xfrm>
              <a:off x="2914" y="2536"/>
              <a:ext cx="86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Méta-modèle</a:t>
              </a:r>
            </a:p>
          </p:txBody>
        </p:sp>
        <p:sp>
          <p:nvSpPr>
            <p:cNvPr id="43027" name="Oval 17"/>
            <p:cNvSpPr>
              <a:spLocks noChangeArrowheads="1"/>
            </p:cNvSpPr>
            <p:nvPr/>
          </p:nvSpPr>
          <p:spPr bwMode="auto">
            <a:xfrm>
              <a:off x="3622" y="3738"/>
              <a:ext cx="429" cy="197"/>
            </a:xfrm>
            <a:prstGeom prst="ellipse">
              <a:avLst/>
            </a:prstGeom>
            <a:solidFill>
              <a:srgbClr val="CCCC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000">
                  <a:solidFill>
                    <a:srgbClr val="003366"/>
                  </a:solidFill>
                  <a:latin typeface="Arial" panose="020B0604020202020204" pitchFamily="34" charset="0"/>
                  <a:ea typeface="Droid Sans Fallback" charset="0"/>
                  <a:cs typeface="Droid Sans Fallback" charset="0"/>
                </a:rPr>
                <a:t>Objet</a:t>
              </a:r>
            </a:p>
          </p:txBody>
        </p:sp>
        <p:sp>
          <p:nvSpPr>
            <p:cNvPr id="43028" name="Line 18"/>
            <p:cNvSpPr>
              <a:spLocks noChangeShapeType="1"/>
            </p:cNvSpPr>
            <p:nvPr/>
          </p:nvSpPr>
          <p:spPr bwMode="auto">
            <a:xfrm flipV="1">
              <a:off x="3864" y="3488"/>
              <a:ext cx="116" cy="250"/>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29" name="Text Box 19"/>
            <p:cNvSpPr txBox="1">
              <a:spLocks noChangeArrowheads="1"/>
            </p:cNvSpPr>
            <p:nvPr/>
          </p:nvSpPr>
          <p:spPr bwMode="auto">
            <a:xfrm>
              <a:off x="2938" y="3687"/>
              <a:ext cx="60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fr-FR" sz="1600">
                  <a:solidFill>
                    <a:srgbClr val="003366"/>
                  </a:solidFill>
                  <a:latin typeface="Arial" panose="020B0604020202020204" pitchFamily="34" charset="0"/>
                  <a:ea typeface="Droid Sans Fallback" charset="0"/>
                  <a:cs typeface="Droid Sans Fallback" charset="0"/>
                </a:rPr>
                <a:t>Instance</a:t>
              </a:r>
            </a:p>
          </p:txBody>
        </p:sp>
        <p:sp>
          <p:nvSpPr>
            <p:cNvPr id="43030" name="Rectangle 20"/>
            <p:cNvSpPr>
              <a:spLocks noChangeArrowheads="1"/>
            </p:cNvSpPr>
            <p:nvPr/>
          </p:nvSpPr>
          <p:spPr bwMode="auto">
            <a:xfrm>
              <a:off x="3838" y="3025"/>
              <a:ext cx="348" cy="118"/>
            </a:xfrm>
            <a:prstGeom prst="rect">
              <a:avLst/>
            </a:prstGeom>
            <a:solidFill>
              <a:srgbClr val="CCCC99"/>
            </a:solidFill>
            <a:ln w="126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31" name="Text Box 21"/>
            <p:cNvSpPr txBox="1">
              <a:spLocks noChangeArrowheads="1"/>
            </p:cNvSpPr>
            <p:nvPr/>
          </p:nvSpPr>
          <p:spPr bwMode="auto">
            <a:xfrm>
              <a:off x="3918" y="3058"/>
              <a:ext cx="268"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800">
                  <a:solidFill>
                    <a:srgbClr val="003366"/>
                  </a:solidFill>
                  <a:ea typeface="Droid Sans Fallback" charset="0"/>
                  <a:cs typeface="Droid Sans Fallback" charset="0"/>
                </a:rPr>
                <a:t>Vente</a:t>
              </a:r>
            </a:p>
          </p:txBody>
        </p:sp>
        <p:sp>
          <p:nvSpPr>
            <p:cNvPr id="43032" name="Rectangle 22"/>
            <p:cNvSpPr>
              <a:spLocks noChangeArrowheads="1"/>
            </p:cNvSpPr>
            <p:nvPr/>
          </p:nvSpPr>
          <p:spPr bwMode="auto">
            <a:xfrm>
              <a:off x="3838" y="3144"/>
              <a:ext cx="348" cy="308"/>
            </a:xfrm>
            <a:prstGeom prst="rect">
              <a:avLst/>
            </a:prstGeom>
            <a:noFill/>
            <a:ln w="12600">
              <a:solidFill>
                <a:srgbClr val="0033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lnSpc>
                  <a:spcPct val="80000"/>
                </a:lnSpc>
                <a:spcBef>
                  <a:spcPct val="0"/>
                </a:spcBef>
                <a:spcAft>
                  <a:spcPct val="0"/>
                </a:spcAft>
                <a:buSzPct val="100000"/>
              </a:pPr>
              <a:r>
                <a:rPr lang="fr-FR" sz="800" u="sng">
                  <a:solidFill>
                    <a:srgbClr val="003366"/>
                  </a:solidFill>
                  <a:ea typeface="Droid Sans Fallback" charset="0"/>
                  <a:cs typeface="Droid Sans Fallback" charset="0"/>
                </a:rPr>
                <a:t>numv</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numpro</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quantité</a:t>
              </a:r>
            </a:p>
            <a:p>
              <a:pPr algn="ctr" defTabSz="449263" eaLnBrk="1" fontAlgn="base" hangingPunct="1">
                <a:lnSpc>
                  <a:spcPct val="80000"/>
                </a:lnSpc>
                <a:spcBef>
                  <a:spcPct val="0"/>
                </a:spcBef>
                <a:spcAft>
                  <a:spcPct val="0"/>
                </a:spcAft>
                <a:buSzPct val="100000"/>
              </a:pPr>
              <a:r>
                <a:rPr lang="fr-FR" sz="800">
                  <a:solidFill>
                    <a:srgbClr val="003366"/>
                  </a:solidFill>
                  <a:ea typeface="Droid Sans Fallback" charset="0"/>
                  <a:cs typeface="Droid Sans Fallback" charset="0"/>
                </a:rPr>
                <a:t>prixtot</a:t>
              </a:r>
            </a:p>
          </p:txBody>
        </p:sp>
        <p:sp>
          <p:nvSpPr>
            <p:cNvPr id="43033" name="Line 23"/>
            <p:cNvSpPr>
              <a:spLocks noChangeShapeType="1"/>
            </p:cNvSpPr>
            <p:nvPr/>
          </p:nvSpPr>
          <p:spPr bwMode="auto">
            <a:xfrm flipV="1">
              <a:off x="4026" y="1874"/>
              <a:ext cx="402" cy="516"/>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3034" name="Text Box 24"/>
            <p:cNvSpPr txBox="1">
              <a:spLocks noChangeArrowheads="1"/>
            </p:cNvSpPr>
            <p:nvPr/>
          </p:nvSpPr>
          <p:spPr bwMode="auto">
            <a:xfrm>
              <a:off x="4350" y="3115"/>
              <a:ext cx="6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200">
                  <a:solidFill>
                    <a:srgbClr val="003366"/>
                  </a:solidFill>
                  <a:ea typeface="Droid Sans Fallback" charset="0"/>
                  <a:cs typeface="Droid Sans Fallback" charset="0"/>
                </a:rPr>
                <a:t>Méta-données</a:t>
              </a:r>
            </a:p>
          </p:txBody>
        </p:sp>
        <p:sp>
          <p:nvSpPr>
            <p:cNvPr id="43035" name="Line 25"/>
            <p:cNvSpPr>
              <a:spLocks noChangeShapeType="1"/>
            </p:cNvSpPr>
            <p:nvPr/>
          </p:nvSpPr>
          <p:spPr bwMode="auto">
            <a:xfrm flipV="1">
              <a:off x="4590" y="2786"/>
              <a:ext cx="0" cy="278"/>
            </a:xfrm>
            <a:prstGeom prst="line">
              <a:avLst/>
            </a:prstGeom>
            <a:noFill/>
            <a:ln w="19080">
              <a:solidFill>
                <a:srgbClr val="00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30" name="Rectangle 29">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4570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8389878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667001" y="1292433"/>
            <a:ext cx="7378700" cy="628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000" dirty="0">
                <a:solidFill>
                  <a:srgbClr val="003366"/>
                </a:solidFill>
                <a:latin typeface="Tahoma" pitchFamily="34" charset="0"/>
                <a:ea typeface="Tahoma" pitchFamily="34" charset="0"/>
                <a:cs typeface="Tahoma" pitchFamily="34" charset="0"/>
              </a:rPr>
              <a:t>Les Packages CWM</a:t>
            </a:r>
          </a:p>
        </p:txBody>
      </p:sp>
      <p:grpSp>
        <p:nvGrpSpPr>
          <p:cNvPr id="44035" name="Group 2"/>
          <p:cNvGrpSpPr>
            <a:grpSpLocks/>
          </p:cNvGrpSpPr>
          <p:nvPr/>
        </p:nvGrpSpPr>
        <p:grpSpPr bwMode="auto">
          <a:xfrm>
            <a:off x="2667001" y="2133601"/>
            <a:ext cx="7394575" cy="3884613"/>
            <a:chOff x="720" y="1344"/>
            <a:chExt cx="4658" cy="2447"/>
          </a:xfrm>
        </p:grpSpPr>
        <p:sp>
          <p:nvSpPr>
            <p:cNvPr id="44038" name="Rectangle 3"/>
            <p:cNvSpPr>
              <a:spLocks noChangeArrowheads="1"/>
            </p:cNvSpPr>
            <p:nvPr/>
          </p:nvSpPr>
          <p:spPr bwMode="auto">
            <a:xfrm>
              <a:off x="1884" y="1344"/>
              <a:ext cx="1739" cy="454"/>
            </a:xfrm>
            <a:prstGeom prst="rect">
              <a:avLst/>
            </a:prstGeom>
            <a:solidFill>
              <a:srgbClr val="FF99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Warehouse</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Process</a:t>
              </a:r>
            </a:p>
          </p:txBody>
        </p:sp>
        <p:sp>
          <p:nvSpPr>
            <p:cNvPr id="44039" name="Rectangle 4"/>
            <p:cNvSpPr>
              <a:spLocks noChangeArrowheads="1"/>
            </p:cNvSpPr>
            <p:nvPr/>
          </p:nvSpPr>
          <p:spPr bwMode="auto">
            <a:xfrm>
              <a:off x="3630" y="1344"/>
              <a:ext cx="1748" cy="454"/>
            </a:xfrm>
            <a:prstGeom prst="rect">
              <a:avLst/>
            </a:prstGeom>
            <a:solidFill>
              <a:srgbClr val="CCFF66"/>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Warehouse</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Operation</a:t>
              </a:r>
            </a:p>
          </p:txBody>
        </p:sp>
        <p:sp>
          <p:nvSpPr>
            <p:cNvPr id="44040" name="Rectangle 5"/>
            <p:cNvSpPr>
              <a:spLocks noChangeArrowheads="1"/>
            </p:cNvSpPr>
            <p:nvPr/>
          </p:nvSpPr>
          <p:spPr bwMode="auto">
            <a:xfrm>
              <a:off x="1884" y="1799"/>
              <a:ext cx="894" cy="416"/>
            </a:xfrm>
            <a:prstGeom prst="rect">
              <a:avLst/>
            </a:prstGeom>
            <a:solidFill>
              <a:srgbClr val="CCFF66"/>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Transformation</a:t>
              </a:r>
            </a:p>
          </p:txBody>
        </p:sp>
        <p:sp>
          <p:nvSpPr>
            <p:cNvPr id="44041" name="Rectangle 6"/>
            <p:cNvSpPr>
              <a:spLocks noChangeArrowheads="1"/>
            </p:cNvSpPr>
            <p:nvPr/>
          </p:nvSpPr>
          <p:spPr bwMode="auto">
            <a:xfrm>
              <a:off x="4884" y="2217"/>
              <a:ext cx="487" cy="530"/>
            </a:xfrm>
            <a:prstGeom prst="rect">
              <a:avLst/>
            </a:prstGeom>
            <a:solidFill>
              <a:srgbClr val="FF33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XML</a:t>
              </a:r>
            </a:p>
          </p:txBody>
        </p:sp>
        <p:sp>
          <p:nvSpPr>
            <p:cNvPr id="44042" name="Rectangle 7"/>
            <p:cNvSpPr>
              <a:spLocks noChangeArrowheads="1"/>
            </p:cNvSpPr>
            <p:nvPr/>
          </p:nvSpPr>
          <p:spPr bwMode="auto">
            <a:xfrm>
              <a:off x="3272" y="2217"/>
              <a:ext cx="725" cy="530"/>
            </a:xfrm>
            <a:prstGeom prst="rect">
              <a:avLst/>
            </a:prstGeom>
            <a:solidFill>
              <a:srgbClr val="0066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Record-</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Oriented</a:t>
              </a:r>
            </a:p>
          </p:txBody>
        </p:sp>
        <p:sp>
          <p:nvSpPr>
            <p:cNvPr id="44043" name="Rectangle 8"/>
            <p:cNvSpPr>
              <a:spLocks noChangeArrowheads="1"/>
            </p:cNvSpPr>
            <p:nvPr/>
          </p:nvSpPr>
          <p:spPr bwMode="auto">
            <a:xfrm>
              <a:off x="3988" y="2217"/>
              <a:ext cx="894" cy="530"/>
            </a:xfrm>
            <a:prstGeom prst="rect">
              <a:avLst/>
            </a:prstGeom>
            <a:solidFill>
              <a:srgbClr val="FF99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Multi</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Dimensional</a:t>
              </a:r>
            </a:p>
          </p:txBody>
        </p:sp>
        <p:sp>
          <p:nvSpPr>
            <p:cNvPr id="44044" name="Rectangle 9"/>
            <p:cNvSpPr>
              <a:spLocks noChangeArrowheads="1"/>
            </p:cNvSpPr>
            <p:nvPr/>
          </p:nvSpPr>
          <p:spPr bwMode="auto">
            <a:xfrm>
              <a:off x="2600" y="2217"/>
              <a:ext cx="709" cy="530"/>
            </a:xfrm>
            <a:prstGeom prst="rect">
              <a:avLst/>
            </a:prstGeom>
            <a:solidFill>
              <a:srgbClr val="9966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Relational</a:t>
              </a:r>
            </a:p>
          </p:txBody>
        </p:sp>
        <p:sp>
          <p:nvSpPr>
            <p:cNvPr id="44045" name="Rectangle 10"/>
            <p:cNvSpPr>
              <a:spLocks noChangeArrowheads="1"/>
            </p:cNvSpPr>
            <p:nvPr/>
          </p:nvSpPr>
          <p:spPr bwMode="auto">
            <a:xfrm>
              <a:off x="1884" y="2748"/>
              <a:ext cx="670" cy="511"/>
            </a:xfrm>
            <a:prstGeom prst="rect">
              <a:avLst/>
            </a:prstGeom>
            <a:solidFill>
              <a:srgbClr val="CCFF66"/>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Business</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Information</a:t>
              </a:r>
            </a:p>
          </p:txBody>
        </p:sp>
        <p:sp>
          <p:nvSpPr>
            <p:cNvPr id="44046" name="Rectangle 11"/>
            <p:cNvSpPr>
              <a:spLocks noChangeArrowheads="1"/>
            </p:cNvSpPr>
            <p:nvPr/>
          </p:nvSpPr>
          <p:spPr bwMode="auto">
            <a:xfrm>
              <a:off x="4660" y="2748"/>
              <a:ext cx="715" cy="511"/>
            </a:xfrm>
            <a:prstGeom prst="rect">
              <a:avLst/>
            </a:prstGeom>
            <a:solidFill>
              <a:srgbClr val="9966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Software</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Deployment</a:t>
              </a:r>
            </a:p>
          </p:txBody>
        </p:sp>
        <p:sp>
          <p:nvSpPr>
            <p:cNvPr id="44047" name="Rectangle 12"/>
            <p:cNvSpPr>
              <a:spLocks noChangeArrowheads="1"/>
            </p:cNvSpPr>
            <p:nvPr/>
          </p:nvSpPr>
          <p:spPr bwMode="auto">
            <a:xfrm>
              <a:off x="1884" y="3261"/>
              <a:ext cx="3491" cy="530"/>
            </a:xfrm>
            <a:prstGeom prst="rect">
              <a:avLst/>
            </a:prstGeom>
            <a:solidFill>
              <a:srgbClr val="00FF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2000">
                  <a:solidFill>
                    <a:srgbClr val="003366"/>
                  </a:solidFill>
                  <a:latin typeface="Arial" panose="020B0604020202020204" pitchFamily="34" charset="0"/>
                  <a:ea typeface="Droid Sans Fallback" charset="0"/>
                  <a:cs typeface="Droid Sans Fallback" charset="0"/>
                </a:rPr>
                <a:t>ObjectModel</a:t>
              </a:r>
            </a:p>
            <a:p>
              <a:pPr algn="ctr" defTabSz="449263" eaLnBrk="1" fontAlgn="base" hangingPunct="1">
                <a:spcBef>
                  <a:spcPct val="0"/>
                </a:spcBef>
                <a:spcAft>
                  <a:spcPct val="0"/>
                </a:spcAft>
                <a:buSzPct val="100000"/>
              </a:pPr>
              <a:r>
                <a:rPr lang="en-US" sz="1600">
                  <a:solidFill>
                    <a:srgbClr val="003366"/>
                  </a:solidFill>
                  <a:latin typeface="Arial" panose="020B0604020202020204" pitchFamily="34" charset="0"/>
                  <a:ea typeface="Droid Sans Fallback" charset="0"/>
                  <a:cs typeface="Droid Sans Fallback" charset="0"/>
                </a:rPr>
                <a:t>(Core, Behavioral, Relationships, Instance)</a:t>
              </a:r>
            </a:p>
          </p:txBody>
        </p:sp>
        <p:sp>
          <p:nvSpPr>
            <p:cNvPr id="44048" name="Text Box 13"/>
            <p:cNvSpPr txBox="1">
              <a:spLocks noChangeArrowheads="1"/>
            </p:cNvSpPr>
            <p:nvPr/>
          </p:nvSpPr>
          <p:spPr bwMode="auto">
            <a:xfrm>
              <a:off x="721" y="1361"/>
              <a:ext cx="100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800" b="1">
                  <a:solidFill>
                    <a:srgbClr val="003366"/>
                  </a:solidFill>
                  <a:latin typeface="Arial" panose="020B0604020202020204" pitchFamily="34" charset="0"/>
                  <a:ea typeface="Droid Sans Fallback" charset="0"/>
                  <a:cs typeface="Droid Sans Fallback" charset="0"/>
                </a:rPr>
                <a:t>Management</a:t>
              </a:r>
            </a:p>
          </p:txBody>
        </p:sp>
        <p:sp>
          <p:nvSpPr>
            <p:cNvPr id="44049" name="Text Box 14"/>
            <p:cNvSpPr txBox="1">
              <a:spLocks noChangeArrowheads="1"/>
            </p:cNvSpPr>
            <p:nvPr/>
          </p:nvSpPr>
          <p:spPr bwMode="auto">
            <a:xfrm>
              <a:off x="722" y="2292"/>
              <a:ext cx="858"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800" b="1">
                  <a:solidFill>
                    <a:srgbClr val="003366"/>
                  </a:solidFill>
                  <a:latin typeface="Arial" panose="020B0604020202020204" pitchFamily="34" charset="0"/>
                  <a:ea typeface="Droid Sans Fallback" charset="0"/>
                  <a:cs typeface="Droid Sans Fallback" charset="0"/>
                </a:rPr>
                <a:t>Resources</a:t>
              </a:r>
            </a:p>
          </p:txBody>
        </p:sp>
        <p:sp>
          <p:nvSpPr>
            <p:cNvPr id="44050" name="Text Box 15"/>
            <p:cNvSpPr txBox="1">
              <a:spLocks noChangeArrowheads="1"/>
            </p:cNvSpPr>
            <p:nvPr/>
          </p:nvSpPr>
          <p:spPr bwMode="auto">
            <a:xfrm>
              <a:off x="721" y="1815"/>
              <a:ext cx="71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800" b="1">
                  <a:solidFill>
                    <a:srgbClr val="003366"/>
                  </a:solidFill>
                  <a:latin typeface="Arial" panose="020B0604020202020204" pitchFamily="34" charset="0"/>
                  <a:ea typeface="Droid Sans Fallback" charset="0"/>
                  <a:cs typeface="Droid Sans Fallback" charset="0"/>
                </a:rPr>
                <a:t>Analysis</a:t>
              </a:r>
            </a:p>
          </p:txBody>
        </p:sp>
        <p:sp>
          <p:nvSpPr>
            <p:cNvPr id="44051" name="Rectangle 16"/>
            <p:cNvSpPr>
              <a:spLocks noChangeArrowheads="1"/>
            </p:cNvSpPr>
            <p:nvPr/>
          </p:nvSpPr>
          <p:spPr bwMode="auto">
            <a:xfrm>
              <a:off x="1884" y="2217"/>
              <a:ext cx="715" cy="530"/>
            </a:xfrm>
            <a:prstGeom prst="rect">
              <a:avLst/>
            </a:prstGeom>
            <a:solidFill>
              <a:srgbClr val="00FF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Object-</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Oriented</a:t>
              </a:r>
            </a:p>
            <a:p>
              <a:pPr algn="ctr" defTabSz="449263" eaLnBrk="1" fontAlgn="base" hangingPunct="1">
                <a:spcBef>
                  <a:spcPct val="0"/>
                </a:spcBef>
                <a:spcAft>
                  <a:spcPct val="0"/>
                </a:spcAft>
                <a:buSzPct val="100000"/>
              </a:pPr>
              <a:r>
                <a:rPr lang="en-US" sz="1400">
                  <a:solidFill>
                    <a:srgbClr val="003366"/>
                  </a:solidFill>
                  <a:latin typeface="Arial" panose="020B0604020202020204" pitchFamily="34" charset="0"/>
                  <a:ea typeface="Droid Sans Fallback" charset="0"/>
                  <a:cs typeface="Droid Sans Fallback" charset="0"/>
                </a:rPr>
                <a:t>(ObjectModel)</a:t>
              </a:r>
            </a:p>
          </p:txBody>
        </p:sp>
        <p:sp>
          <p:nvSpPr>
            <p:cNvPr id="44052" name="Text Box 17"/>
            <p:cNvSpPr txBox="1">
              <a:spLocks noChangeArrowheads="1"/>
            </p:cNvSpPr>
            <p:nvPr/>
          </p:nvSpPr>
          <p:spPr bwMode="auto">
            <a:xfrm>
              <a:off x="720" y="2862"/>
              <a:ext cx="90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en-US" sz="1800" b="1">
                  <a:solidFill>
                    <a:srgbClr val="003366"/>
                  </a:solidFill>
                  <a:latin typeface="Arial" panose="020B0604020202020204" pitchFamily="34" charset="0"/>
                  <a:ea typeface="Droid Sans Fallback" charset="0"/>
                  <a:cs typeface="Droid Sans Fallback" charset="0"/>
                </a:rPr>
                <a:t>Foundation</a:t>
              </a:r>
            </a:p>
          </p:txBody>
        </p:sp>
        <p:sp>
          <p:nvSpPr>
            <p:cNvPr id="44053" name="Rectangle 18"/>
            <p:cNvSpPr>
              <a:spLocks noChangeArrowheads="1"/>
            </p:cNvSpPr>
            <p:nvPr/>
          </p:nvSpPr>
          <p:spPr bwMode="auto">
            <a:xfrm>
              <a:off x="2779" y="1799"/>
              <a:ext cx="447" cy="416"/>
            </a:xfrm>
            <a:prstGeom prst="rect">
              <a:avLst/>
            </a:prstGeom>
            <a:solidFill>
              <a:srgbClr val="33CC33"/>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OLAP</a:t>
              </a:r>
            </a:p>
          </p:txBody>
        </p:sp>
        <p:sp>
          <p:nvSpPr>
            <p:cNvPr id="44054" name="Rectangle 19"/>
            <p:cNvSpPr>
              <a:spLocks noChangeArrowheads="1"/>
            </p:cNvSpPr>
            <p:nvPr/>
          </p:nvSpPr>
          <p:spPr bwMode="auto">
            <a:xfrm>
              <a:off x="3227" y="1799"/>
              <a:ext cx="491" cy="416"/>
            </a:xfrm>
            <a:prstGeom prst="rect">
              <a:avLst/>
            </a:prstGeom>
            <a:solidFill>
              <a:srgbClr val="FFCC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Data </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Mining</a:t>
              </a:r>
            </a:p>
          </p:txBody>
        </p:sp>
        <p:sp>
          <p:nvSpPr>
            <p:cNvPr id="44055" name="Rectangle 20"/>
            <p:cNvSpPr>
              <a:spLocks noChangeArrowheads="1"/>
            </p:cNvSpPr>
            <p:nvPr/>
          </p:nvSpPr>
          <p:spPr bwMode="auto">
            <a:xfrm>
              <a:off x="3720" y="1799"/>
              <a:ext cx="805" cy="416"/>
            </a:xfrm>
            <a:prstGeom prst="rect">
              <a:avLst/>
            </a:prstGeom>
            <a:solidFill>
              <a:srgbClr val="33CC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Information</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Visualization</a:t>
              </a:r>
            </a:p>
          </p:txBody>
        </p:sp>
        <p:sp>
          <p:nvSpPr>
            <p:cNvPr id="44056" name="Rectangle 21"/>
            <p:cNvSpPr>
              <a:spLocks noChangeArrowheads="1"/>
            </p:cNvSpPr>
            <p:nvPr/>
          </p:nvSpPr>
          <p:spPr bwMode="auto">
            <a:xfrm>
              <a:off x="4525" y="1799"/>
              <a:ext cx="850" cy="416"/>
            </a:xfrm>
            <a:prstGeom prst="rect">
              <a:avLst/>
            </a:prstGeom>
            <a:solidFill>
              <a:srgbClr val="CC66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Business</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Nomenclature</a:t>
              </a:r>
            </a:p>
          </p:txBody>
        </p:sp>
        <p:sp>
          <p:nvSpPr>
            <p:cNvPr id="44057" name="Rectangle 22"/>
            <p:cNvSpPr>
              <a:spLocks noChangeArrowheads="1"/>
            </p:cNvSpPr>
            <p:nvPr/>
          </p:nvSpPr>
          <p:spPr bwMode="auto">
            <a:xfrm>
              <a:off x="2556" y="2748"/>
              <a:ext cx="402" cy="511"/>
            </a:xfrm>
            <a:prstGeom prst="rect">
              <a:avLst/>
            </a:prstGeom>
            <a:solidFill>
              <a:srgbClr val="CC66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Data</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Types</a:t>
              </a:r>
            </a:p>
          </p:txBody>
        </p:sp>
        <p:sp>
          <p:nvSpPr>
            <p:cNvPr id="44058" name="Rectangle 23"/>
            <p:cNvSpPr>
              <a:spLocks noChangeArrowheads="1"/>
            </p:cNvSpPr>
            <p:nvPr/>
          </p:nvSpPr>
          <p:spPr bwMode="auto">
            <a:xfrm>
              <a:off x="2958" y="2748"/>
              <a:ext cx="760" cy="511"/>
            </a:xfrm>
            <a:prstGeom prst="rect">
              <a:avLst/>
            </a:prstGeom>
            <a:solidFill>
              <a:srgbClr val="CCFF66"/>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Expressions</a:t>
              </a:r>
            </a:p>
          </p:txBody>
        </p:sp>
        <p:sp>
          <p:nvSpPr>
            <p:cNvPr id="44059" name="Rectangle 24"/>
            <p:cNvSpPr>
              <a:spLocks noChangeArrowheads="1"/>
            </p:cNvSpPr>
            <p:nvPr/>
          </p:nvSpPr>
          <p:spPr bwMode="auto">
            <a:xfrm>
              <a:off x="3720" y="2748"/>
              <a:ext cx="357" cy="511"/>
            </a:xfrm>
            <a:prstGeom prst="rect">
              <a:avLst/>
            </a:prstGeom>
            <a:solidFill>
              <a:srgbClr val="33CCFF"/>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Keys</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Index</a:t>
              </a:r>
            </a:p>
          </p:txBody>
        </p:sp>
        <p:sp>
          <p:nvSpPr>
            <p:cNvPr id="44060" name="Rectangle 25"/>
            <p:cNvSpPr>
              <a:spLocks noChangeArrowheads="1"/>
            </p:cNvSpPr>
            <p:nvPr/>
          </p:nvSpPr>
          <p:spPr bwMode="auto">
            <a:xfrm>
              <a:off x="4078" y="2748"/>
              <a:ext cx="588" cy="511"/>
            </a:xfrm>
            <a:prstGeom prst="rect">
              <a:avLst/>
            </a:prstGeom>
            <a:solidFill>
              <a:srgbClr val="FFCC00"/>
            </a:solidFill>
            <a:ln w="9360">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Type</a:t>
              </a:r>
            </a:p>
            <a:p>
              <a:pPr algn="ctr" defTabSz="449263" eaLnBrk="1" fontAlgn="base" hangingPunct="1">
                <a:spcBef>
                  <a:spcPct val="0"/>
                </a:spcBef>
                <a:spcAft>
                  <a:spcPct val="0"/>
                </a:spcAft>
                <a:buSzPct val="100000"/>
              </a:pPr>
              <a:r>
                <a:rPr lang="en-US" sz="1600" b="1">
                  <a:solidFill>
                    <a:srgbClr val="003366"/>
                  </a:solidFill>
                  <a:latin typeface="Arial" panose="020B0604020202020204" pitchFamily="34" charset="0"/>
                  <a:ea typeface="Droid Sans Fallback" charset="0"/>
                  <a:cs typeface="Droid Sans Fallback" charset="0"/>
                </a:rPr>
                <a:t>Mapping</a:t>
              </a:r>
            </a:p>
          </p:txBody>
        </p:sp>
      </p:grpSp>
      <p:sp>
        <p:nvSpPr>
          <p:cNvPr id="44036" name="Text Box 26"/>
          <p:cNvSpPr txBox="1">
            <a:spLocks noChangeArrowheads="1"/>
          </p:cNvSpPr>
          <p:nvPr/>
        </p:nvSpPr>
        <p:spPr bwMode="auto">
          <a:xfrm>
            <a:off x="3954464" y="6224588"/>
            <a:ext cx="40544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2000">
                <a:solidFill>
                  <a:srgbClr val="003366"/>
                </a:solidFill>
                <a:ea typeface="Droid Sans Fallback" charset="0"/>
                <a:cs typeface="Droid Sans Fallback" charset="0"/>
              </a:rPr>
              <a:t>Chaque package est défini en UML ...</a:t>
            </a:r>
          </a:p>
        </p:txBody>
      </p:sp>
      <p:sp>
        <p:nvSpPr>
          <p:cNvPr id="31" name="Rectangle 30">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2525834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2229721" y="1117371"/>
            <a:ext cx="7378700" cy="633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Quelques outils OLAP</a:t>
            </a:r>
          </a:p>
        </p:txBody>
      </p:sp>
      <p:sp>
        <p:nvSpPr>
          <p:cNvPr id="45059" name="Text Box 2"/>
          <p:cNvSpPr txBox="1">
            <a:spLocks noChangeArrowheads="1"/>
          </p:cNvSpPr>
          <p:nvPr/>
        </p:nvSpPr>
        <p:spPr bwMode="auto">
          <a:xfrm>
            <a:off x="1952597" y="1857365"/>
            <a:ext cx="3902075"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a:solidFill>
                  <a:srgbClr val="003366"/>
                </a:solidFill>
                <a:latin typeface="Tahoma" pitchFamily="34" charset="0"/>
                <a:ea typeface="Tahoma" pitchFamily="34" charset="0"/>
                <a:cs typeface="Tahoma" pitchFamily="34" charset="0"/>
              </a:rPr>
              <a:t>Oracle </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OLAP API = Datacube </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Express = Analyse</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Report = Reporting</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a:solidFill>
                  <a:srgbClr val="003366"/>
                </a:solidFill>
                <a:latin typeface="Tahoma" pitchFamily="34" charset="0"/>
                <a:ea typeface="Tahoma" pitchFamily="34" charset="0"/>
                <a:cs typeface="Tahoma" pitchFamily="34" charset="0"/>
              </a:rPr>
              <a:t>Business Object</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BusinessQuery = Requêtage</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BusinessObject = Requêtage + Analyse + Reporting</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WebIntelligence = Datacube</a:t>
            </a:r>
          </a:p>
        </p:txBody>
      </p:sp>
      <p:sp>
        <p:nvSpPr>
          <p:cNvPr id="45060" name="Text Box 3"/>
          <p:cNvSpPr txBox="1">
            <a:spLocks noChangeArrowheads="1"/>
          </p:cNvSpPr>
          <p:nvPr/>
        </p:nvSpPr>
        <p:spPr bwMode="auto">
          <a:xfrm>
            <a:off x="6007072" y="1857365"/>
            <a:ext cx="3903663"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a:solidFill>
                  <a:srgbClr val="003366"/>
                </a:solidFill>
                <a:latin typeface="Tahoma" pitchFamily="34" charset="0"/>
                <a:ea typeface="Tahoma" pitchFamily="34" charset="0"/>
                <a:cs typeface="Tahoma" pitchFamily="34" charset="0"/>
              </a:rPr>
              <a:t>Cognos </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Impromptu = Reporting</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Powerplay = Datacube</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Query = Requêtage</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a:solidFill>
                  <a:srgbClr val="003366"/>
                </a:solidFill>
                <a:latin typeface="Tahoma" pitchFamily="34" charset="0"/>
                <a:ea typeface="Tahoma" pitchFamily="34" charset="0"/>
                <a:cs typeface="Tahoma" pitchFamily="34" charset="0"/>
              </a:rPr>
              <a:t>Hyperion </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ESS Base = Base MOLAP</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a:solidFill>
                  <a:srgbClr val="336600"/>
                </a:solidFill>
                <a:latin typeface="Tahoma" pitchFamily="34" charset="0"/>
                <a:ea typeface="Tahoma" pitchFamily="34" charset="0"/>
                <a:cs typeface="Tahoma" pitchFamily="34" charset="0"/>
              </a:rPr>
              <a:t>ESS Analysis= Analyse + Datacube</a:t>
            </a:r>
          </a:p>
          <a:p>
            <a:pPr defTabSz="449263" eaLnBrk="1" fontAlgn="base" hangingPunct="1">
              <a:spcBef>
                <a:spcPts val="500"/>
              </a:spcBef>
              <a:spcAft>
                <a:spcPct val="0"/>
              </a:spcAft>
              <a:buClr>
                <a:srgbClr val="003366"/>
              </a:buClr>
              <a:buSzPct val="100000"/>
            </a:pPr>
            <a:endParaRPr lang="en-US" sz="2000">
              <a:solidFill>
                <a:srgbClr val="003366"/>
              </a:solidFill>
              <a:latin typeface="Tahoma" pitchFamily="34" charset="0"/>
              <a:ea typeface="Tahoma" pitchFamily="34" charset="0"/>
              <a:cs typeface="Tahoma" pitchFamily="34"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35554"/>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1512726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309786" y="1183635"/>
            <a:ext cx="7378700" cy="60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6. Le marché du BI</a:t>
            </a:r>
          </a:p>
        </p:txBody>
      </p:sp>
      <p:grpSp>
        <p:nvGrpSpPr>
          <p:cNvPr id="46083" name="Group 2"/>
          <p:cNvGrpSpPr>
            <a:grpSpLocks/>
          </p:cNvGrpSpPr>
          <p:nvPr/>
        </p:nvGrpSpPr>
        <p:grpSpPr bwMode="auto">
          <a:xfrm>
            <a:off x="3581400" y="2344738"/>
            <a:ext cx="6311900" cy="4127500"/>
            <a:chOff x="1296" y="1477"/>
            <a:chExt cx="3976" cy="2600"/>
          </a:xfrm>
        </p:grpSpPr>
        <p:pic>
          <p:nvPicPr>
            <p:cNvPr id="460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477"/>
              <a:ext cx="3976" cy="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8" name="Text Box 4"/>
            <p:cNvSpPr txBox="1">
              <a:spLocks noChangeArrowheads="1"/>
            </p:cNvSpPr>
            <p:nvPr/>
          </p:nvSpPr>
          <p:spPr bwMode="auto">
            <a:xfrm>
              <a:off x="1296" y="1477"/>
              <a:ext cx="3976" cy="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grpSp>
      <p:sp>
        <p:nvSpPr>
          <p:cNvPr id="46084" name="Text Box 5"/>
          <p:cNvSpPr txBox="1">
            <a:spLocks noChangeArrowheads="1"/>
          </p:cNvSpPr>
          <p:nvPr/>
        </p:nvSpPr>
        <p:spPr bwMode="auto">
          <a:xfrm>
            <a:off x="2130426" y="6248400"/>
            <a:ext cx="2478947" cy="26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400">
                <a:solidFill>
                  <a:srgbClr val="003366"/>
                </a:solidFill>
                <a:latin typeface="Arial Black" panose="020B0A04020102020204" pitchFamily="34" charset="0"/>
                <a:ea typeface="Droid Sans Fallback" charset="0"/>
                <a:cs typeface="Droid Sans Fallback" charset="0"/>
              </a:rPr>
              <a:t>Data PRO Users Survey</a:t>
            </a:r>
          </a:p>
        </p:txBody>
      </p:sp>
      <p:sp>
        <p:nvSpPr>
          <p:cNvPr id="46085" name="Text Box 6"/>
          <p:cNvSpPr txBox="1">
            <a:spLocks noChangeArrowheads="1"/>
          </p:cNvSpPr>
          <p:nvPr/>
        </p:nvSpPr>
        <p:spPr bwMode="auto">
          <a:xfrm>
            <a:off x="2208214" y="1981200"/>
            <a:ext cx="2686375" cy="26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spcBef>
                <a:spcPct val="0"/>
              </a:spcBef>
              <a:spcAft>
                <a:spcPct val="0"/>
              </a:spcAft>
              <a:buSzPct val="100000"/>
            </a:pPr>
            <a:r>
              <a:rPr lang="fr-FR" sz="1400">
                <a:solidFill>
                  <a:srgbClr val="003366"/>
                </a:solidFill>
                <a:latin typeface="Arial Black" panose="020B0A04020102020204" pitchFamily="34" charset="0"/>
                <a:ea typeface="Droid Sans Fallback" charset="0"/>
                <a:cs typeface="Droid Sans Fallback" charset="0"/>
              </a:rPr>
              <a:t>BI= Business Intelligence</a:t>
            </a:r>
          </a:p>
        </p:txBody>
      </p:sp>
      <p:sp>
        <p:nvSpPr>
          <p:cNvPr id="11" name="Rectangle 10">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72557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9481415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384778"/>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a:solidFill>
                  <a:srgbClr val="003366"/>
                </a:solidFill>
                <a:latin typeface="Tahoma" pitchFamily="34" charset="0"/>
                <a:ea typeface="Tahoma" pitchFamily="34" charset="0"/>
                <a:cs typeface="Tahoma" pitchFamily="34" charset="0"/>
              </a:rPr>
              <a:t>Les Data Trucs</a:t>
            </a:r>
          </a:p>
        </p:txBody>
      </p:sp>
      <p:sp>
        <p:nvSpPr>
          <p:cNvPr id="47109" name="Text Box 4"/>
          <p:cNvSpPr txBox="1">
            <a:spLocks noChangeArrowheads="1"/>
          </p:cNvSpPr>
          <p:nvPr/>
        </p:nvSpPr>
        <p:spPr bwMode="auto">
          <a:xfrm>
            <a:off x="2333625" y="1946276"/>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Datawarehouse</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entrepôt des données historisées de l'entreprise</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err="1">
                <a:solidFill>
                  <a:srgbClr val="003366"/>
                </a:solidFill>
                <a:latin typeface="Tahoma" pitchFamily="34" charset="0"/>
                <a:ea typeface="Tahoma" pitchFamily="34" charset="0"/>
                <a:cs typeface="Tahoma" pitchFamily="34" charset="0"/>
              </a:rPr>
              <a:t>Datamart</a:t>
            </a:r>
            <a:endParaRPr lang="fr-FR" dirty="0">
              <a:solidFill>
                <a:srgbClr val="003366"/>
              </a:solidFill>
              <a:latin typeface="Tahoma" pitchFamily="34" charset="0"/>
              <a:ea typeface="Tahoma" pitchFamily="34" charset="0"/>
              <a:cs typeface="Tahoma" pitchFamily="34" charset="0"/>
            </a:endParaRP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magasin de données ciblé sur un ou plusieurs sujets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a:solidFill>
                  <a:srgbClr val="003366"/>
                </a:solidFill>
                <a:latin typeface="Tahoma" pitchFamily="34" charset="0"/>
                <a:ea typeface="Tahoma" pitchFamily="34" charset="0"/>
                <a:cs typeface="Tahoma" pitchFamily="34" charset="0"/>
              </a:rPr>
              <a:t>Datamining</a:t>
            </a: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exploration des données afin de découvrir des connaissances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err="1">
                <a:solidFill>
                  <a:srgbClr val="003366"/>
                </a:solidFill>
                <a:latin typeface="Tahoma" pitchFamily="34" charset="0"/>
                <a:ea typeface="Tahoma" pitchFamily="34" charset="0"/>
                <a:cs typeface="Tahoma" pitchFamily="34" charset="0"/>
              </a:rPr>
              <a:t>Datacube</a:t>
            </a:r>
            <a:endParaRPr lang="fr-FR" dirty="0">
              <a:solidFill>
                <a:srgbClr val="003366"/>
              </a:solidFill>
              <a:latin typeface="Tahoma" pitchFamily="34" charset="0"/>
              <a:ea typeface="Tahoma" pitchFamily="34" charset="0"/>
              <a:cs typeface="Tahoma" pitchFamily="34" charset="0"/>
            </a:endParaRP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cube de présentation d'unités selon 3 dimensions</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fr-FR" dirty="0" err="1">
                <a:solidFill>
                  <a:srgbClr val="003366"/>
                </a:solidFill>
                <a:latin typeface="Tahoma" pitchFamily="34" charset="0"/>
                <a:ea typeface="Tahoma" pitchFamily="34" charset="0"/>
                <a:cs typeface="Tahoma" pitchFamily="34" charset="0"/>
              </a:rPr>
              <a:t>Datawebhouse</a:t>
            </a:r>
            <a:endParaRPr lang="fr-FR" dirty="0">
              <a:solidFill>
                <a:srgbClr val="003366"/>
              </a:solidFill>
              <a:latin typeface="Tahoma" pitchFamily="34" charset="0"/>
              <a:ea typeface="Tahoma" pitchFamily="34" charset="0"/>
              <a:cs typeface="Tahoma" pitchFamily="34" charset="0"/>
            </a:endParaRPr>
          </a:p>
          <a:p>
            <a:pPr lvl="1" defTabSz="449263" eaLnBrk="1" fontAlgn="base" hangingPunct="1">
              <a:spcBef>
                <a:spcPts val="500"/>
              </a:spcBef>
              <a:spcAft>
                <a:spcPct val="0"/>
              </a:spcAft>
              <a:buClr>
                <a:srgbClr val="003366"/>
              </a:buClr>
              <a:buSzPct val="55000"/>
              <a:buFont typeface="Wingdings" panose="05000000000000000000" pitchFamily="2" charset="2"/>
              <a:buChar char=""/>
            </a:pPr>
            <a:r>
              <a:rPr lang="fr-FR" sz="2000" dirty="0">
                <a:solidFill>
                  <a:srgbClr val="336600"/>
                </a:solidFill>
                <a:latin typeface="Tahoma" pitchFamily="34" charset="0"/>
                <a:ea typeface="Tahoma" pitchFamily="34" charset="0"/>
                <a:cs typeface="Tahoma" pitchFamily="34" charset="0"/>
              </a:rPr>
              <a:t>entrepôt des données collectées sur le web</a:t>
            </a: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76304886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384778"/>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2333625" y="1946276"/>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Etape</a:t>
            </a:r>
            <a:r>
              <a:rPr lang="en-US" sz="2000" dirty="0" smtClean="0">
                <a:solidFill>
                  <a:srgbClr val="336600"/>
                </a:solidFill>
                <a:latin typeface="Tahoma" pitchFamily="34" charset="0"/>
                <a:ea typeface="Tahoma" pitchFamily="34" charset="0"/>
                <a:cs typeface="Tahoma" pitchFamily="34" charset="0"/>
              </a:rPr>
              <a:t> 1 : Extraction des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Datamart</a:t>
            </a:r>
            <a:r>
              <a:rPr lang="en-US" sz="2000" dirty="0" smtClean="0">
                <a:solidFill>
                  <a:srgbClr val="336600"/>
                </a:solidFill>
                <a:latin typeface="Tahoma" pitchFamily="34" charset="0"/>
                <a:ea typeface="Tahoma" pitchFamily="34" charset="0"/>
                <a:cs typeface="Tahoma" pitchFamily="34" charset="0"/>
              </a:rPr>
              <a:t>:</a:t>
            </a:r>
          </a:p>
          <a:p>
            <a:r>
              <a:rPr lang="fr-FR" sz="1400" dirty="0" smtClean="0">
                <a:solidFill>
                  <a:srgbClr val="0000FF"/>
                </a:solidFill>
                <a:latin typeface="Consolas" panose="020B0609020204030204" pitchFamily="49" charset="0"/>
              </a:rPr>
              <a:t>CREATE</a:t>
            </a:r>
            <a:r>
              <a:rPr lang="fr-FR" sz="1400" dirty="0" smtClean="0">
                <a:solidFill>
                  <a:prstClr val="black"/>
                </a:solidFill>
                <a:latin typeface="Consolas" panose="020B0609020204030204" pitchFamily="49" charset="0"/>
              </a:rPr>
              <a:t> </a:t>
            </a:r>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db_datamart</a:t>
            </a:r>
            <a:r>
              <a:rPr lang="fr-FR" sz="1400" dirty="0" smtClean="0">
                <a:solidFill>
                  <a:prstClr val="black"/>
                </a:solidFill>
                <a:latin typeface="Consolas" panose="020B0609020204030204" pitchFamily="49" charset="0"/>
              </a:rPr>
              <a:t>]</a:t>
            </a:r>
          </a:p>
          <a:p>
            <a:r>
              <a:rPr lang="en-US" sz="1400" dirty="0" smtClean="0">
                <a:solidFill>
                  <a:prstClr val="black"/>
                </a:solidFill>
                <a:latin typeface="Consolas" panose="020B0609020204030204" pitchFamily="49" charset="0"/>
              </a:rPr>
              <a:t>GO</a:t>
            </a:r>
            <a:endParaRPr lang="fr-FR" sz="1400" dirty="0" smtClean="0">
              <a:solidFill>
                <a:prstClr val="black"/>
              </a:solidFill>
              <a:latin typeface="Consolas" panose="020B0609020204030204" pitchFamily="49" charset="0"/>
            </a:endParaRPr>
          </a:p>
          <a:p>
            <a:r>
              <a:rPr lang="fr-FR" sz="1400" dirty="0">
                <a:solidFill>
                  <a:srgbClr val="0000FF"/>
                </a:solidFill>
                <a:latin typeface="Consolas" panose="020B0609020204030204" pitchFamily="49" charset="0"/>
              </a:rPr>
              <a:t>USE</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a:solidFill>
                  <a:prstClr val="black"/>
                </a:solidFill>
                <a:latin typeface="Consolas" panose="020B0609020204030204" pitchFamily="49" charset="0"/>
              </a:rPr>
              <a:t>]</a:t>
            </a:r>
          </a:p>
          <a:p>
            <a:r>
              <a:rPr lang="fr-FR" sz="1400" dirty="0" smtClean="0">
                <a:solidFill>
                  <a:srgbClr val="0000FF"/>
                </a:solidFill>
                <a:latin typeface="Consolas" panose="020B0609020204030204" pitchFamily="49" charset="0"/>
              </a:rPr>
              <a:t>GO</a:t>
            </a:r>
            <a:endParaRPr lang="fr-FR" sz="1400" dirty="0">
              <a:solidFill>
                <a:prstClr val="black"/>
              </a:solidFill>
              <a:latin typeface="Consolas" panose="020B0609020204030204" pitchFamily="49" charset="0"/>
            </a:endParaRPr>
          </a:p>
          <a:p>
            <a:r>
              <a:rPr lang="fr-FR" sz="1400" dirty="0">
                <a:solidFill>
                  <a:srgbClr val="0000FF"/>
                </a:solidFill>
                <a:latin typeface="Consolas" panose="020B0609020204030204" pitchFamily="49" charset="0"/>
              </a:rPr>
              <a:t>CREATE</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TABLE</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dbo</a:t>
            </a:r>
            <a:r>
              <a:rPr lang="fr-FR" sz="1400" dirty="0">
                <a:solidFill>
                  <a:prstClr val="black"/>
                </a:solidFill>
                <a:latin typeface="Consolas" panose="020B0609020204030204" pitchFamily="49" charset="0"/>
              </a:rPr>
              <a:t>]</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tachat</a:t>
            </a:r>
            <a:r>
              <a:rPr lang="fr-FR" sz="1400" dirty="0">
                <a:solidFill>
                  <a:prstClr val="black"/>
                </a:solidFill>
                <a:latin typeface="Consolas" panose="020B0609020204030204" pitchFamily="49" charset="0"/>
              </a:rPr>
              <a:t>]</a:t>
            </a:r>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a:t>
            </a:r>
            <a:r>
              <a:rPr lang="en-US" sz="1400" dirty="0" err="1">
                <a:solidFill>
                  <a:prstClr val="black"/>
                </a:solidFill>
                <a:latin typeface="Consolas" panose="020B0609020204030204" pitchFamily="49" charset="0"/>
              </a:rPr>
              <a:t>id_achat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IDENTITY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NOT</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NULL,</a:t>
            </a:r>
            <a:endParaRPr lang="en-US"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refClient</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int</a:t>
            </a:r>
            <a:r>
              <a:rPr lang="fr-FR" sz="1400" dirty="0">
                <a:solidFill>
                  <a:prstClr val="black"/>
                </a:solidFill>
                <a:latin typeface="Consolas" panose="020B0609020204030204" pitchFamily="49" charset="0"/>
              </a:rPr>
              <a:t>] </a:t>
            </a:r>
            <a:r>
              <a:rPr lang="fr-FR" sz="1400" dirty="0">
                <a:solidFill>
                  <a:srgbClr val="808080"/>
                </a:solidFill>
                <a:latin typeface="Consolas" panose="020B0609020204030204" pitchFamily="49" charset="0"/>
              </a:rPr>
              <a:t>NULL,</a:t>
            </a:r>
            <a:endParaRPr lang="fr-FR"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refProduit</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int</a:t>
            </a:r>
            <a:r>
              <a:rPr lang="fr-FR" sz="1400" dirty="0">
                <a:solidFill>
                  <a:prstClr val="black"/>
                </a:solidFill>
                <a:latin typeface="Consolas" panose="020B0609020204030204" pitchFamily="49" charset="0"/>
              </a:rPr>
              <a:t>] </a:t>
            </a:r>
            <a:r>
              <a:rPr lang="fr-FR" sz="1400" dirty="0">
                <a:solidFill>
                  <a:srgbClr val="808080"/>
                </a:solidFill>
                <a:latin typeface="Consolas" panose="020B0609020204030204" pitchFamily="49" charset="0"/>
              </a:rPr>
              <a:t>NULL,</a:t>
            </a:r>
            <a:endParaRPr lang="fr-FR"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quantite</a:t>
            </a:r>
            <a:r>
              <a:rPr lang="fr-FR" sz="1400" dirty="0">
                <a:solidFill>
                  <a:prstClr val="black"/>
                </a:solidFill>
                <a:latin typeface="Consolas" panose="020B0609020204030204" pitchFamily="49" charset="0"/>
              </a:rPr>
              <a:t>] [float] </a:t>
            </a:r>
            <a:r>
              <a:rPr lang="fr-FR" sz="1400" dirty="0">
                <a:solidFill>
                  <a:srgbClr val="808080"/>
                </a:solidFill>
                <a:latin typeface="Consolas" panose="020B0609020204030204" pitchFamily="49" charset="0"/>
              </a:rPr>
              <a:t>NULL,</a:t>
            </a:r>
            <a:endParaRPr lang="fr-FR"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pu_vente</a:t>
            </a:r>
            <a:r>
              <a:rPr lang="fr-FR" sz="1400" dirty="0">
                <a:solidFill>
                  <a:prstClr val="black"/>
                </a:solidFill>
                <a:latin typeface="Consolas" panose="020B0609020204030204" pitchFamily="49" charset="0"/>
              </a:rPr>
              <a:t>] [float] </a:t>
            </a:r>
            <a:r>
              <a:rPr lang="fr-FR" sz="1400" dirty="0">
                <a:solidFill>
                  <a:srgbClr val="808080"/>
                </a:solidFill>
                <a:latin typeface="Consolas" panose="020B0609020204030204" pitchFamily="49" charset="0"/>
              </a:rPr>
              <a:t>NULL,</a:t>
            </a:r>
            <a:endParaRPr lang="fr-FR"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date_vente</a:t>
            </a:r>
            <a:r>
              <a:rPr lang="fr-FR" sz="1400" dirty="0">
                <a:solidFill>
                  <a:prstClr val="black"/>
                </a:solidFill>
                <a:latin typeface="Consolas" panose="020B0609020204030204" pitchFamily="49" charset="0"/>
              </a:rPr>
              <a:t>] [date] </a:t>
            </a:r>
            <a:r>
              <a:rPr lang="fr-FR" sz="1400" dirty="0">
                <a:solidFill>
                  <a:srgbClr val="808080"/>
                </a:solidFill>
                <a:latin typeface="Consolas" panose="020B0609020204030204" pitchFamily="49" charset="0"/>
              </a:rPr>
              <a:t>NULL,</a:t>
            </a:r>
            <a:endParaRPr lang="fr-FR" sz="1400" dirty="0">
              <a:solidFill>
                <a:prstClr val="black"/>
              </a:solidFill>
              <a:latin typeface="Consolas" panose="020B0609020204030204" pitchFamily="49" charset="0"/>
            </a:endParaRPr>
          </a:p>
          <a:p>
            <a:r>
              <a:rPr lang="fr-FR" sz="1400" dirty="0">
                <a:solidFill>
                  <a:srgbClr val="0000FF"/>
                </a:solidFill>
                <a:latin typeface="Consolas" panose="020B0609020204030204" pitchFamily="49" charset="0"/>
              </a:rPr>
              <a:t>PRIMARY</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KEY</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CLUSTERED</a:t>
            </a:r>
            <a:r>
              <a:rPr lang="fr-FR" sz="1400" dirty="0">
                <a:solidFill>
                  <a:prstClr val="black"/>
                </a:solidFill>
                <a:latin typeface="Consolas" panose="020B0609020204030204" pitchFamily="49" charset="0"/>
              </a:rPr>
              <a:t> </a:t>
            </a:r>
          </a:p>
          <a:p>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a:solidFill>
                  <a:prstClr val="black"/>
                </a:solidFill>
                <a:latin typeface="Consolas" panose="020B0609020204030204" pitchFamily="49" charset="0"/>
              </a:rPr>
              <a:t>[</a:t>
            </a:r>
            <a:r>
              <a:rPr lang="fr-FR" sz="1400" dirty="0" err="1">
                <a:solidFill>
                  <a:prstClr val="black"/>
                </a:solidFill>
                <a:latin typeface="Consolas" panose="020B0609020204030204" pitchFamily="49" charset="0"/>
              </a:rPr>
              <a:t>id_achat</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ASC</a:t>
            </a:r>
            <a:endParaRPr lang="fr-FR" sz="1400" dirty="0">
              <a:solidFill>
                <a:prstClr val="black"/>
              </a:solidFill>
              <a:latin typeface="Consolas" panose="020B0609020204030204" pitchFamily="49" charset="0"/>
            </a:endParaRPr>
          </a:p>
          <a:p>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WITH </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PAD_INDEX</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OFF</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STATISTICS_NORECOMPUTE</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OFF</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IGNORE_DUP_KEY</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OFF</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ALLOW_ROW_LOCKS</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ALLOW_PAGE_LOCKS</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prstClr val="black"/>
                </a:solidFill>
                <a:latin typeface="Consolas" panose="020B0609020204030204" pitchFamily="49" charset="0"/>
              </a:rPr>
              <a:t> [PRIMARY]</a:t>
            </a:r>
          </a:p>
          <a:p>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ON</a:t>
            </a:r>
            <a:r>
              <a:rPr lang="fr-FR" sz="1400" dirty="0">
                <a:solidFill>
                  <a:prstClr val="black"/>
                </a:solidFill>
                <a:latin typeface="Consolas" panose="020B0609020204030204" pitchFamily="49" charset="0"/>
              </a:rPr>
              <a:t> [PRIMARY]</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5975590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384778"/>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2333625" y="1946276"/>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Etape</a:t>
            </a:r>
            <a:r>
              <a:rPr lang="en-US" sz="2000" dirty="0" smtClean="0">
                <a:solidFill>
                  <a:srgbClr val="336600"/>
                </a:solidFill>
                <a:latin typeface="Tahoma" pitchFamily="34" charset="0"/>
                <a:ea typeface="Tahoma" pitchFamily="34" charset="0"/>
                <a:cs typeface="Tahoma" pitchFamily="34" charset="0"/>
              </a:rPr>
              <a:t> 1 : Extraction des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Datamart</a:t>
            </a:r>
            <a:r>
              <a:rPr lang="en-US" sz="2000" dirty="0" smtClean="0">
                <a:solidFill>
                  <a:srgbClr val="336600"/>
                </a:solidFill>
                <a:latin typeface="Tahoma" pitchFamily="34" charset="0"/>
                <a:ea typeface="Tahoma" pitchFamily="34" charset="0"/>
                <a:cs typeface="Tahoma" pitchFamily="34" charset="0"/>
              </a:rPr>
              <a:t>:</a:t>
            </a:r>
          </a:p>
          <a:p>
            <a:r>
              <a:rPr lang="fr-FR" sz="1100" dirty="0">
                <a:solidFill>
                  <a:srgbClr val="0000FF"/>
                </a:solidFill>
                <a:latin typeface="Consolas" panose="020B0609020204030204" pitchFamily="49" charset="0"/>
              </a:rPr>
              <a:t>CREATE</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TABLE</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tcategorie</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id_cat</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int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IDENTITY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NOT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NULL,</a:t>
            </a:r>
            <a:endParaRPr lang="en-US"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name_cat</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nvarchar</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100</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PRIMARY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KEY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CLUSTERED</a:t>
            </a:r>
            <a:r>
              <a:rPr lang="fr-FR" sz="1100" dirty="0">
                <a:solidFill>
                  <a:prstClr val="black"/>
                </a:solidFill>
                <a:latin typeface="Consolas" panose="020B0609020204030204" pitchFamily="49" charset="0"/>
              </a:rPr>
              <a:t> </a:t>
            </a:r>
          </a:p>
          <a:p>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id_cat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ASC</a:t>
            </a:r>
            <a:endParaRPr lang="fr-FR" sz="1100" dirty="0">
              <a:solidFill>
                <a:prstClr val="black"/>
              </a:solidFill>
              <a:latin typeface="Consolas" panose="020B0609020204030204" pitchFamily="49" charset="0"/>
            </a:endParaRPr>
          </a:p>
          <a:p>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WITH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PAD_INDEX</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STATISTICS_NORECOMPUTE</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IGNORE_DUP_KEY</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ALLOW_ROW_LOCKS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ALLOW_PAGE_LOCKS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prstClr val="black"/>
                </a:solidFill>
                <a:latin typeface="Consolas" panose="020B0609020204030204" pitchFamily="49" charset="0"/>
              </a:rPr>
              <a:t> [PRIMARY]</a:t>
            </a:r>
          </a:p>
          <a:p>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[PRIMARY]</a:t>
            </a:r>
          </a:p>
          <a:p>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GO</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CREATE</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TABLE</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tClient</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en-US" sz="1100" dirty="0">
                <a:solidFill>
                  <a:prstClr val="black"/>
                </a:solidFill>
                <a:latin typeface="Consolas" panose="020B0609020204030204" pitchFamily="49" charset="0"/>
              </a:rPr>
              <a:t>[id] [</a:t>
            </a:r>
            <a:r>
              <a:rPr lang="en-US" sz="1100" dirty="0" err="1">
                <a:solidFill>
                  <a:prstClr val="black"/>
                </a:solidFill>
                <a:latin typeface="Consolas" panose="020B0609020204030204" pitchFamily="49" charset="0"/>
              </a:rPr>
              <a:t>int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IDENTITY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NOT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NULL,</a:t>
            </a:r>
            <a:endParaRPr lang="en-US"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[noms] [</a:t>
            </a:r>
            <a:r>
              <a:rPr lang="fr-FR" sz="1100" dirty="0" err="1">
                <a:solidFill>
                  <a:prstClr val="black"/>
                </a:solidFill>
                <a:latin typeface="Consolas" panose="020B0609020204030204" pitchFamily="49" charset="0"/>
              </a:rPr>
              <a:t>nvarchar</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100</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[adresse] [</a:t>
            </a:r>
            <a:r>
              <a:rPr lang="fr-FR" sz="1100" dirty="0" err="1">
                <a:solidFill>
                  <a:prstClr val="black"/>
                </a:solidFill>
                <a:latin typeface="Consolas" panose="020B0609020204030204" pitchFamily="49" charset="0"/>
              </a:rPr>
              <a:t>nvarchar</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100</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[contact] [</a:t>
            </a:r>
            <a:r>
              <a:rPr lang="fr-FR" sz="1100" dirty="0" err="1">
                <a:solidFill>
                  <a:prstClr val="black"/>
                </a:solidFill>
                <a:latin typeface="Consolas" panose="020B0609020204030204" pitchFamily="49" charset="0"/>
              </a:rPr>
              <a:t>nvarchar</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15</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PRIMARY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KEY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CLUSTERED</a:t>
            </a:r>
            <a:r>
              <a:rPr lang="fr-FR" sz="1100" dirty="0">
                <a:solidFill>
                  <a:prstClr val="black"/>
                </a:solidFill>
                <a:latin typeface="Consolas" panose="020B0609020204030204" pitchFamily="49" charset="0"/>
              </a:rPr>
              <a:t> </a:t>
            </a:r>
          </a:p>
          <a:p>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[id] </a:t>
            </a:r>
            <a:r>
              <a:rPr lang="fr-FR" sz="1100" dirty="0">
                <a:solidFill>
                  <a:srgbClr val="0000FF"/>
                </a:solidFill>
                <a:latin typeface="Consolas" panose="020B0609020204030204" pitchFamily="49" charset="0"/>
              </a:rPr>
              <a:t>ASC</a:t>
            </a:r>
            <a:endParaRPr lang="fr-FR" sz="1100" dirty="0">
              <a:solidFill>
                <a:prstClr val="black"/>
              </a:solidFill>
              <a:latin typeface="Consolas" panose="020B0609020204030204" pitchFamily="49" charset="0"/>
            </a:endParaRPr>
          </a:p>
          <a:p>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WITH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PAD_INDEX</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STATISTICS_NORECOMPUTE</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IGNORE_DUP_KEY</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ALLOW_ROW_LOCKS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ALLOW_PAGE_LOCKS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prstClr val="black"/>
                </a:solidFill>
                <a:latin typeface="Consolas" panose="020B0609020204030204" pitchFamily="49" charset="0"/>
              </a:rPr>
              <a:t> [PRIMARY]</a:t>
            </a:r>
          </a:p>
          <a:p>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[PRIMARY]</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89593075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384778"/>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2333625" y="1946276"/>
            <a:ext cx="7958138" cy="4644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Etape</a:t>
            </a:r>
            <a:r>
              <a:rPr lang="en-US" sz="2000" dirty="0" smtClean="0">
                <a:solidFill>
                  <a:srgbClr val="336600"/>
                </a:solidFill>
                <a:latin typeface="Tahoma" pitchFamily="34" charset="0"/>
                <a:ea typeface="Tahoma" pitchFamily="34" charset="0"/>
                <a:cs typeface="Tahoma" pitchFamily="34" charset="0"/>
              </a:rPr>
              <a:t> 1 : Extraction des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p>
          <a:p>
            <a:pPr defTabSz="449263" eaLnBrk="1" fontAlgn="base" hangingPunct="1">
              <a:spcBef>
                <a:spcPts val="600"/>
              </a:spcBef>
              <a:spcAft>
                <a:spcPct val="0"/>
              </a:spcAft>
              <a:buClr>
                <a:srgbClr val="003366"/>
              </a:buClr>
              <a:buSzPct val="100000"/>
              <a:buFont typeface="Wingdings" panose="05000000000000000000" pitchFamily="2" charset="2"/>
              <a:buChar char=""/>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Datamart</a:t>
            </a:r>
            <a:r>
              <a:rPr lang="en-US" sz="2000" dirty="0" smtClean="0">
                <a:solidFill>
                  <a:srgbClr val="336600"/>
                </a:solidFill>
                <a:latin typeface="Tahoma" pitchFamily="34" charset="0"/>
                <a:ea typeface="Tahoma" pitchFamily="34" charset="0"/>
                <a:cs typeface="Tahoma" pitchFamily="34" charset="0"/>
              </a:rPr>
              <a:t>:</a:t>
            </a:r>
          </a:p>
          <a:p>
            <a:r>
              <a:rPr lang="fr-FR" sz="2000" dirty="0">
                <a:solidFill>
                  <a:srgbClr val="0000FF"/>
                </a:solidFill>
                <a:latin typeface="Consolas" panose="020B0609020204030204" pitchFamily="49" charset="0"/>
              </a:rPr>
              <a:t>GO</a:t>
            </a:r>
            <a:endParaRPr lang="fr-FR" sz="20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CREATE</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TABLE</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tproduit</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id_pro</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int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IDENTITY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1</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NOT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NULL,</a:t>
            </a:r>
            <a:endParaRPr lang="en-US"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name_pro</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nvarchar</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100</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it-IT" sz="1100" dirty="0">
                <a:solidFill>
                  <a:prstClr val="black"/>
                </a:solidFill>
                <a:latin typeface="Consolas" panose="020B0609020204030204" pitchFamily="49" charset="0"/>
              </a:rPr>
              <a:t>[pu_pro] [decimal]</a:t>
            </a:r>
            <a:r>
              <a:rPr lang="it-IT" sz="1100" dirty="0">
                <a:solidFill>
                  <a:srgbClr val="808080"/>
                </a:solidFill>
                <a:latin typeface="Consolas" panose="020B0609020204030204" pitchFamily="49" charset="0"/>
              </a:rPr>
              <a:t>(</a:t>
            </a:r>
            <a:r>
              <a:rPr lang="it-IT" sz="1100" dirty="0">
                <a:solidFill>
                  <a:prstClr val="black"/>
                </a:solidFill>
                <a:latin typeface="Consolas" panose="020B0609020204030204" pitchFamily="49" charset="0"/>
              </a:rPr>
              <a:t>30</a:t>
            </a:r>
            <a:r>
              <a:rPr lang="it-IT" sz="1100" dirty="0">
                <a:solidFill>
                  <a:srgbClr val="808080"/>
                </a:solidFill>
                <a:latin typeface="Consolas" panose="020B0609020204030204" pitchFamily="49" charset="0"/>
              </a:rPr>
              <a:t>,</a:t>
            </a:r>
            <a:r>
              <a:rPr lang="it-IT" sz="1100" dirty="0">
                <a:solidFill>
                  <a:prstClr val="black"/>
                </a:solidFill>
                <a:latin typeface="Consolas" panose="020B0609020204030204" pitchFamily="49" charset="0"/>
              </a:rPr>
              <a:t> 2</a:t>
            </a:r>
            <a:r>
              <a:rPr lang="it-IT" sz="1100" dirty="0">
                <a:solidFill>
                  <a:srgbClr val="808080"/>
                </a:solidFill>
                <a:latin typeface="Consolas" panose="020B0609020204030204" pitchFamily="49" charset="0"/>
              </a:rPr>
              <a:t>)</a:t>
            </a:r>
            <a:r>
              <a:rPr lang="it-IT" sz="1100" dirty="0">
                <a:solidFill>
                  <a:prstClr val="black"/>
                </a:solidFill>
                <a:latin typeface="Consolas" panose="020B0609020204030204" pitchFamily="49" charset="0"/>
              </a:rPr>
              <a:t> </a:t>
            </a:r>
            <a:r>
              <a:rPr lang="it-IT" sz="1100" dirty="0">
                <a:solidFill>
                  <a:srgbClr val="808080"/>
                </a:solidFill>
                <a:latin typeface="Consolas" panose="020B0609020204030204" pitchFamily="49" charset="0"/>
              </a:rPr>
              <a:t>NULL,</a:t>
            </a:r>
            <a:endParaRPr lang="it-IT"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refCategorie</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int</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NULL,</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PRIMARY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KEY</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CLUSTERED</a:t>
            </a:r>
            <a:r>
              <a:rPr lang="fr-FR" sz="1100" dirty="0">
                <a:solidFill>
                  <a:prstClr val="black"/>
                </a:solidFill>
                <a:latin typeface="Consolas" panose="020B0609020204030204" pitchFamily="49" charset="0"/>
              </a:rPr>
              <a:t> </a:t>
            </a:r>
          </a:p>
          <a:p>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id_pro</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ASC</a:t>
            </a:r>
            <a:endParaRPr lang="fr-FR" sz="1100" dirty="0">
              <a:solidFill>
                <a:prstClr val="black"/>
              </a:solidFill>
              <a:latin typeface="Consolas" panose="020B0609020204030204" pitchFamily="49" charset="0"/>
            </a:endParaRPr>
          </a:p>
          <a:p>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WITH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PAD_INDEX</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STATISTICS_NORECOMPUTE</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IGNORE_DUP_KEY</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OFF</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ALLOW_ROW_LOCKS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ALLOW_PAGE_LOCKS</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prstClr val="black"/>
                </a:solidFill>
                <a:latin typeface="Consolas" panose="020B0609020204030204" pitchFamily="49" charset="0"/>
              </a:rPr>
              <a:t> [PRIMARY]</a:t>
            </a:r>
          </a:p>
          <a:p>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[PRIMARY]</a:t>
            </a:r>
          </a:p>
          <a:p>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GO</a:t>
            </a:r>
            <a:endParaRPr lang="fr-FR" sz="1100" dirty="0">
              <a:solidFill>
                <a:prstClr val="black"/>
              </a:solidFill>
              <a:latin typeface="Consolas" panose="020B0609020204030204" pitchFamily="49" charset="0"/>
            </a:endParaRPr>
          </a:p>
          <a:p>
            <a:endParaRPr lang="fr-FR" sz="1100" dirty="0">
              <a:solidFill>
                <a:prstClr val="black"/>
              </a:solidFill>
              <a:latin typeface="Consolas" panose="020B0609020204030204" pitchFamily="49" charset="0"/>
            </a:endParaRPr>
          </a:p>
          <a:p>
            <a:r>
              <a:rPr lang="en-US" sz="1100" dirty="0">
                <a:solidFill>
                  <a:srgbClr val="0000FF"/>
                </a:solidFill>
                <a:latin typeface="Consolas" panose="020B0609020204030204" pitchFamily="49" charset="0"/>
              </a:rPr>
              <a:t>CREATE</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VIEW</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dbo</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vAchat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as</a:t>
            </a:r>
            <a:endParaRPr lang="en-US"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select</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id_achat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refClient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noms</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adresse</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refProduit</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err="1">
                <a:solidFill>
                  <a:prstClr val="black"/>
                </a:solidFill>
                <a:latin typeface="Consolas" panose="020B0609020204030204" pitchFamily="49" charset="0"/>
              </a:rPr>
              <a:t>name_pro</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pu_pro</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refCategorie</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name_cat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quantite</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pu_vente</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quantite</a:t>
            </a:r>
            <a:r>
              <a:rPr lang="fr-FR" sz="1100" dirty="0">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pu_vente</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as</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PrixTotal</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date_vente</a:t>
            </a:r>
            <a:r>
              <a:rPr lang="fr-FR" sz="1100" dirty="0">
                <a:solidFill>
                  <a:prstClr val="black"/>
                </a:solidFill>
                <a:latin typeface="Consolas" panose="020B0609020204030204" pitchFamily="49" charset="0"/>
              </a:rPr>
              <a:t> </a:t>
            </a:r>
            <a:r>
              <a:rPr lang="fr-FR" sz="1100" dirty="0" err="1">
                <a:solidFill>
                  <a:srgbClr val="0000FF"/>
                </a:solidFill>
                <a:latin typeface="Consolas" panose="020B0609020204030204" pitchFamily="49" charset="0"/>
              </a:rPr>
              <a:t>from</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tachat</a:t>
            </a:r>
            <a:endParaRPr lang="fr-FR" sz="1100" dirty="0">
              <a:solidFill>
                <a:prstClr val="black"/>
              </a:solidFill>
              <a:latin typeface="Consolas" panose="020B0609020204030204" pitchFamily="49" charset="0"/>
            </a:endParaRPr>
          </a:p>
          <a:p>
            <a:r>
              <a:rPr lang="fr-FR" sz="1100" dirty="0">
                <a:solidFill>
                  <a:srgbClr val="808080"/>
                </a:solidFill>
                <a:latin typeface="Consolas" panose="020B0609020204030204" pitchFamily="49" charset="0"/>
              </a:rPr>
              <a:t>INNER</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JOIN</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tClient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tClient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id</a:t>
            </a:r>
            <a:r>
              <a:rPr lang="fr-FR" sz="1100" dirty="0">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tachat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refClient</a:t>
            </a:r>
            <a:endParaRPr lang="fr-FR" sz="1100" dirty="0">
              <a:solidFill>
                <a:prstClr val="black"/>
              </a:solidFill>
              <a:latin typeface="Consolas" panose="020B0609020204030204" pitchFamily="49" charset="0"/>
            </a:endParaRPr>
          </a:p>
          <a:p>
            <a:r>
              <a:rPr lang="fr-FR" sz="1100" dirty="0">
                <a:solidFill>
                  <a:srgbClr val="808080"/>
                </a:solidFill>
                <a:latin typeface="Consolas" panose="020B0609020204030204" pitchFamily="49" charset="0"/>
              </a:rPr>
              <a:t>INNER</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JOIN</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tproduit</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tproduit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id_pro</a:t>
            </a:r>
            <a:r>
              <a:rPr lang="fr-FR" sz="1100" dirty="0">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tachat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refProduit</a:t>
            </a:r>
            <a:endParaRPr lang="fr-FR" sz="1100" dirty="0">
              <a:solidFill>
                <a:prstClr val="black"/>
              </a:solidFill>
              <a:latin typeface="Consolas" panose="020B0609020204030204" pitchFamily="49" charset="0"/>
            </a:endParaRPr>
          </a:p>
          <a:p>
            <a:r>
              <a:rPr lang="fr-FR" sz="1100" dirty="0">
                <a:solidFill>
                  <a:srgbClr val="808080"/>
                </a:solidFill>
                <a:latin typeface="Consolas" panose="020B0609020204030204" pitchFamily="49" charset="0"/>
              </a:rPr>
              <a:t>INNER</a:t>
            </a:r>
            <a:r>
              <a:rPr lang="fr-FR" sz="1100" dirty="0">
                <a:solidFill>
                  <a:prstClr val="black"/>
                </a:solidFill>
                <a:latin typeface="Consolas" panose="020B0609020204030204" pitchFamily="49" charset="0"/>
              </a:rPr>
              <a:t> </a:t>
            </a:r>
            <a:r>
              <a:rPr lang="fr-FR" sz="1100" dirty="0">
                <a:solidFill>
                  <a:srgbClr val="808080"/>
                </a:solidFill>
                <a:latin typeface="Consolas" panose="020B0609020204030204" pitchFamily="49" charset="0"/>
              </a:rPr>
              <a:t>JOIN</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tcategorie</a:t>
            </a:r>
            <a:r>
              <a:rPr lang="fr-FR" sz="1100" dirty="0">
                <a:solidFill>
                  <a:prstClr val="black"/>
                </a:solidFill>
                <a:latin typeface="Consolas" panose="020B0609020204030204" pitchFamily="49" charset="0"/>
              </a:rPr>
              <a:t> </a:t>
            </a:r>
            <a:r>
              <a:rPr lang="fr-FR" sz="1100" dirty="0">
                <a:solidFill>
                  <a:srgbClr val="0000FF"/>
                </a:solidFill>
                <a:latin typeface="Consolas" panose="020B0609020204030204" pitchFamily="49" charset="0"/>
              </a:rPr>
              <a:t>on</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tcategorie</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id_cat</a:t>
            </a:r>
            <a:r>
              <a:rPr lang="fr-FR" sz="1100" dirty="0">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tproduit</a:t>
            </a:r>
            <a:r>
              <a:rPr lang="fr-FR" sz="1100" dirty="0" err="1">
                <a:solidFill>
                  <a:srgbClr val="808080"/>
                </a:solidFill>
                <a:latin typeface="Consolas" panose="020B0609020204030204" pitchFamily="49" charset="0"/>
              </a:rPr>
              <a:t>.</a:t>
            </a:r>
            <a:r>
              <a:rPr lang="fr-FR" sz="1100" dirty="0" err="1">
                <a:solidFill>
                  <a:prstClr val="black"/>
                </a:solidFill>
                <a:latin typeface="Consolas" panose="020B0609020204030204" pitchFamily="49" charset="0"/>
              </a:rPr>
              <a:t>refCategorie</a:t>
            </a:r>
            <a:endParaRPr lang="fr-FR" sz="1100" dirty="0">
              <a:solidFill>
                <a:prstClr val="black"/>
              </a:solidFill>
              <a:latin typeface="Consolas" panose="020B0609020204030204" pitchFamily="49" charset="0"/>
            </a:endParaRPr>
          </a:p>
          <a:p>
            <a:endParaRPr lang="fr-FR" sz="2000" dirty="0">
              <a:solidFill>
                <a:prstClr val="black"/>
              </a:solidFill>
              <a:latin typeface="Consolas" panose="020B0609020204030204" pitchFamily="49" charset="0"/>
            </a:endParaRP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85971139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384778"/>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2333625" y="1946276"/>
            <a:ext cx="7958138"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Datamart</a:t>
            </a:r>
            <a:r>
              <a:rPr lang="en-US" sz="2000" dirty="0" smtClean="0">
                <a:solidFill>
                  <a:srgbClr val="336600"/>
                </a:solidFill>
                <a:latin typeface="Tahoma" pitchFamily="34" charset="0"/>
                <a:ea typeface="Tahoma" pitchFamily="34" charset="0"/>
                <a:cs typeface="Tahoma" pitchFamily="34" charset="0"/>
              </a:rPr>
              <a:t>:</a:t>
            </a:r>
          </a:p>
          <a:p>
            <a:pPr defTabSz="449263" eaLnBrk="1" fontAlgn="base" hangingPunct="1">
              <a:spcBef>
                <a:spcPts val="600"/>
              </a:spcBef>
              <a:spcAft>
                <a:spcPct val="0"/>
              </a:spcAft>
              <a:buClr>
                <a:srgbClr val="003366"/>
              </a:buClr>
              <a:buSzPct val="100000"/>
              <a:buFont typeface="Wingdings" panose="05000000000000000000" pitchFamily="2" charset="2"/>
              <a:buChar char=""/>
            </a:pPr>
            <a:endParaRPr lang="en-US" sz="2000" dirty="0" smtClean="0">
              <a:solidFill>
                <a:srgbClr val="336600"/>
              </a:solidFill>
              <a:latin typeface="Tahoma" pitchFamily="34" charset="0"/>
              <a:ea typeface="Tahoma" pitchFamily="34" charset="0"/>
              <a:cs typeface="Tahoma" pitchFamily="34" charset="0"/>
            </a:endParaRPr>
          </a:p>
          <a:p>
            <a:r>
              <a:rPr lang="en-US" sz="1100" dirty="0">
                <a:solidFill>
                  <a:srgbClr val="0000FF"/>
                </a:solidFill>
                <a:latin typeface="Consolas" panose="020B0609020204030204" pitchFamily="49" charset="0"/>
              </a:rPr>
              <a:t>ALTER</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TABLE</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dbo</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tachat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WITH</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CHECK</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ADD</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FOREIGN</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KEY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refClient</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endParaRPr lang="en-US"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REFERENCES</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tClient</a:t>
            </a:r>
            <a:r>
              <a:rPr lang="fr-FR" sz="1100" dirty="0">
                <a:solidFill>
                  <a:prstClr val="black"/>
                </a:solidFill>
                <a:latin typeface="Consolas" panose="020B0609020204030204" pitchFamily="49" charset="0"/>
              </a:rPr>
              <a:t>]</a:t>
            </a:r>
            <a:r>
              <a:rPr lang="fr-FR" sz="1100" dirty="0">
                <a:solidFill>
                  <a:srgbClr val="0000FF"/>
                </a:solidFill>
                <a:latin typeface="Consolas" panose="020B0609020204030204" pitchFamily="49" charset="0"/>
              </a:rPr>
              <a:t> </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[id]</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GO</a:t>
            </a:r>
            <a:endParaRPr lang="fr-FR" sz="1100" dirty="0">
              <a:solidFill>
                <a:prstClr val="black"/>
              </a:solidFill>
              <a:latin typeface="Consolas" panose="020B0609020204030204" pitchFamily="49" charset="0"/>
            </a:endParaRPr>
          </a:p>
          <a:p>
            <a:r>
              <a:rPr lang="en-US" sz="1100" dirty="0">
                <a:solidFill>
                  <a:srgbClr val="0000FF"/>
                </a:solidFill>
                <a:latin typeface="Consolas" panose="020B0609020204030204" pitchFamily="49" charset="0"/>
              </a:rPr>
              <a:t>ALTER</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TABLE</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dbo</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tachat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WITH</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CHECK</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ADD</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FOREIGN</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KEY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refProduit</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endParaRPr lang="en-US"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REFERENCES</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tproduit</a:t>
            </a:r>
            <a:r>
              <a:rPr lang="fr-FR" sz="1100" dirty="0">
                <a:solidFill>
                  <a:prstClr val="black"/>
                </a:solidFill>
                <a:latin typeface="Consolas" panose="020B0609020204030204" pitchFamily="49" charset="0"/>
              </a:rPr>
              <a:t>]</a:t>
            </a:r>
            <a:r>
              <a:rPr lang="fr-FR" sz="1100" dirty="0">
                <a:solidFill>
                  <a:srgbClr val="0000FF"/>
                </a:solidFill>
                <a:latin typeface="Consolas" panose="020B0609020204030204" pitchFamily="49" charset="0"/>
              </a:rPr>
              <a:t> </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id_pro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endParaRPr lang="fr-FR"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GO</a:t>
            </a:r>
            <a:endParaRPr lang="fr-FR" sz="1100" dirty="0">
              <a:solidFill>
                <a:prstClr val="black"/>
              </a:solidFill>
              <a:latin typeface="Consolas" panose="020B0609020204030204" pitchFamily="49" charset="0"/>
            </a:endParaRPr>
          </a:p>
          <a:p>
            <a:r>
              <a:rPr lang="en-US" sz="1100" dirty="0">
                <a:solidFill>
                  <a:srgbClr val="0000FF"/>
                </a:solidFill>
                <a:latin typeface="Consolas" panose="020B0609020204030204" pitchFamily="49" charset="0"/>
              </a:rPr>
              <a:t>ALTER</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TABLE</a:t>
            </a:r>
            <a:r>
              <a:rPr lang="en-US" sz="1100" dirty="0">
                <a:solidFill>
                  <a:prstClr val="black"/>
                </a:solidFill>
                <a:latin typeface="Consolas" panose="020B0609020204030204" pitchFamily="49" charset="0"/>
              </a:rPr>
              <a:t> [</a:t>
            </a:r>
            <a:r>
              <a:rPr lang="en-US" sz="1100" dirty="0" err="1">
                <a:solidFill>
                  <a:prstClr val="black"/>
                </a:solidFill>
                <a:latin typeface="Consolas" panose="020B0609020204030204" pitchFamily="49" charset="0"/>
              </a:rPr>
              <a:t>dbo</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tproduit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WITH</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CHECK</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ADD</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FOREIGN</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KEY</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a:t>
            </a:r>
            <a:r>
              <a:rPr lang="en-US" sz="1100" dirty="0" err="1">
                <a:solidFill>
                  <a:prstClr val="black"/>
                </a:solidFill>
                <a:latin typeface="Consolas" panose="020B0609020204030204" pitchFamily="49" charset="0"/>
              </a:rPr>
              <a:t>refCategorie</a:t>
            </a:r>
            <a:r>
              <a:rPr lang="en-US" sz="1100" dirty="0">
                <a:solidFill>
                  <a:prstClr val="black"/>
                </a:solidFill>
                <a:latin typeface="Consolas" panose="020B0609020204030204" pitchFamily="49" charset="0"/>
              </a:rPr>
              <a:t>]</a:t>
            </a:r>
            <a:r>
              <a:rPr lang="en-US" sz="1100" dirty="0">
                <a:solidFill>
                  <a:srgbClr val="808080"/>
                </a:solidFill>
                <a:latin typeface="Consolas" panose="020B0609020204030204" pitchFamily="49" charset="0"/>
              </a:rPr>
              <a:t>)</a:t>
            </a:r>
            <a:endParaRPr lang="en-US" sz="1100" dirty="0">
              <a:solidFill>
                <a:prstClr val="black"/>
              </a:solidFill>
              <a:latin typeface="Consolas" panose="020B0609020204030204" pitchFamily="49" charset="0"/>
            </a:endParaRPr>
          </a:p>
          <a:p>
            <a:r>
              <a:rPr lang="fr-FR" sz="1100" dirty="0">
                <a:solidFill>
                  <a:srgbClr val="0000FF"/>
                </a:solidFill>
                <a:latin typeface="Consolas" panose="020B0609020204030204" pitchFamily="49" charset="0"/>
              </a:rPr>
              <a:t>REFERENCES</a:t>
            </a:r>
            <a:r>
              <a:rPr lang="fr-FR" sz="1100" dirty="0">
                <a:solidFill>
                  <a:prstClr val="black"/>
                </a:solidFill>
                <a:latin typeface="Consolas" panose="020B0609020204030204" pitchFamily="49" charset="0"/>
              </a:rPr>
              <a:t> [</a:t>
            </a:r>
            <a:r>
              <a:rPr lang="fr-FR" sz="1100" dirty="0" err="1">
                <a:solidFill>
                  <a:prstClr val="black"/>
                </a:solidFill>
                <a:latin typeface="Consolas" panose="020B0609020204030204" pitchFamily="49" charset="0"/>
              </a:rPr>
              <a:t>dbo</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tcategorie</a:t>
            </a:r>
            <a:r>
              <a:rPr lang="fr-FR" sz="1100" dirty="0">
                <a:solidFill>
                  <a:prstClr val="black"/>
                </a:solidFill>
                <a:latin typeface="Consolas" panose="020B0609020204030204" pitchFamily="49" charset="0"/>
              </a:rPr>
              <a:t>]</a:t>
            </a:r>
            <a:r>
              <a:rPr lang="fr-FR" sz="1100" dirty="0">
                <a:solidFill>
                  <a:srgbClr val="0000FF"/>
                </a:solidFill>
                <a:latin typeface="Consolas" panose="020B0609020204030204" pitchFamily="49" charset="0"/>
              </a:rPr>
              <a:t> </a:t>
            </a:r>
            <a:r>
              <a:rPr lang="fr-FR" sz="1100" dirty="0">
                <a:solidFill>
                  <a:srgbClr val="808080"/>
                </a:solidFill>
                <a:latin typeface="Consolas" panose="020B0609020204030204" pitchFamily="49" charset="0"/>
              </a:rPr>
              <a:t>(</a:t>
            </a:r>
            <a:r>
              <a:rPr lang="fr-FR" sz="1100" dirty="0">
                <a:solidFill>
                  <a:prstClr val="black"/>
                </a:solidFill>
                <a:latin typeface="Consolas" panose="020B0609020204030204" pitchFamily="49" charset="0"/>
              </a:rPr>
              <a:t>[</a:t>
            </a:r>
            <a:r>
              <a:rPr lang="fr-FR" sz="1100" dirty="0" err="1">
                <a:solidFill>
                  <a:prstClr val="black"/>
                </a:solidFill>
                <a:latin typeface="Consolas" panose="020B0609020204030204" pitchFamily="49" charset="0"/>
              </a:rPr>
              <a:t>id_cat</a:t>
            </a:r>
            <a:r>
              <a:rPr lang="fr-FR" sz="1100" dirty="0">
                <a:solidFill>
                  <a:prstClr val="black"/>
                </a:solidFill>
                <a:latin typeface="Consolas" panose="020B0609020204030204" pitchFamily="49" charset="0"/>
              </a:rPr>
              <a:t>]</a:t>
            </a:r>
            <a:r>
              <a:rPr lang="fr-FR" sz="1100" dirty="0">
                <a:solidFill>
                  <a:srgbClr val="808080"/>
                </a:solidFill>
                <a:latin typeface="Consolas" panose="020B0609020204030204" pitchFamily="49" charset="0"/>
              </a:rPr>
              <a:t>)</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91888717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263175"/>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821755"/>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r>
              <a:rPr lang="fr-FR" sz="1200" dirty="0" smtClean="0">
                <a:solidFill>
                  <a:srgbClr val="0000FF"/>
                </a:solidFill>
                <a:latin typeface="Consolas" panose="020B0609020204030204" pitchFamily="49" charset="0"/>
              </a:rPr>
              <a:t>CREATE</a:t>
            </a:r>
            <a:r>
              <a:rPr lang="fr-FR" sz="1200" dirty="0" smtClean="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DATABASE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db_datawarehouse</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go</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use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db_datawarehouse</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go</a:t>
            </a:r>
            <a:endParaRPr lang="fr-FR" sz="1200" dirty="0">
              <a:solidFill>
                <a:prstClr val="black"/>
              </a:solidFill>
              <a:latin typeface="Consolas" panose="020B0609020204030204" pitchFamily="49" charset="0"/>
            </a:endParaRPr>
          </a:p>
          <a:p>
            <a:endParaRPr lang="fr-FR" sz="1200" dirty="0">
              <a:solidFill>
                <a:prstClr val="black"/>
              </a:solidFill>
              <a:latin typeface="Consolas" panose="020B0609020204030204" pitchFamily="49" charset="0"/>
            </a:endParaRPr>
          </a:p>
          <a:p>
            <a:r>
              <a:rPr lang="fr-FR" sz="1200" dirty="0" err="1">
                <a:solidFill>
                  <a:srgbClr val="0000FF"/>
                </a:solidFill>
                <a:latin typeface="Consolas" panose="020B0609020204030204" pitchFamily="49" charset="0"/>
              </a:rPr>
              <a:t>create</a:t>
            </a:r>
            <a:r>
              <a:rPr lang="fr-FR" sz="1200" dirty="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table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tdata_ventes</a:t>
            </a:r>
            <a:endParaRPr lang="fr-FR" sz="1200" dirty="0">
              <a:solidFill>
                <a:prstClr val="black"/>
              </a:solidFill>
              <a:latin typeface="Consolas" panose="020B0609020204030204" pitchFamily="49" charset="0"/>
            </a:endParaRPr>
          </a:p>
          <a:p>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id_achat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refClient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a:solidFill>
                  <a:prstClr val="black"/>
                </a:solidFill>
                <a:latin typeface="Consolas" panose="020B0609020204030204" pitchFamily="49" charset="0"/>
              </a:rPr>
              <a:t>noms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a:solidFill>
                  <a:prstClr val="black"/>
                </a:solidFill>
                <a:latin typeface="Consolas" panose="020B0609020204030204" pitchFamily="49" charset="0"/>
              </a:rPr>
              <a:t>adresse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refProduit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name_pro</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pu_pro</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refCategorie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name_cat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quantite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pu_vente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smtClean="0">
                <a:solidFill>
                  <a:prstClr val="black"/>
                </a:solidFill>
                <a:latin typeface="Consolas" panose="020B0609020204030204" pitchFamily="49" charset="0"/>
              </a:rPr>
              <a:t>PrixTotal</a:t>
            </a:r>
            <a:r>
              <a:rPr lang="fr-FR" sz="1200" dirty="0" smtClean="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date_vente</a:t>
            </a:r>
            <a:r>
              <a:rPr lang="fr-FR" sz="1200" dirty="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date</a:t>
            </a:r>
            <a:endParaRPr lang="fr-FR" sz="1200" dirty="0">
              <a:solidFill>
                <a:prstClr val="black"/>
              </a:solidFill>
              <a:latin typeface="Consolas" panose="020B0609020204030204" pitchFamily="49" charset="0"/>
            </a:endParaRPr>
          </a:p>
          <a:p>
            <a:r>
              <a:rPr lang="fr-FR" sz="1200" dirty="0">
                <a:solidFill>
                  <a:srgbClr val="808080"/>
                </a:solidFill>
                <a:latin typeface="Consolas" panose="020B0609020204030204" pitchFamily="49" charset="0"/>
              </a:rPr>
              <a:t>)</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315379166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2308324"/>
          </a:xfrm>
          <a:prstGeom prst="rect">
            <a:avLst/>
          </a:prstGeom>
          <a:noFill/>
        </p:spPr>
        <p:txBody>
          <a:bodyPr wrap="square" rtlCol="0">
            <a:spAutoFit/>
          </a:bodyPr>
          <a:lstStyle/>
          <a:p>
            <a:r>
              <a:rPr lang="fr-BE" sz="2400" dirty="0" smtClean="0">
                <a:latin typeface="Times New Roman" panose="02020603050405020304" pitchFamily="18" charset="0"/>
                <a:cs typeface="Times New Roman" panose="02020603050405020304" pitchFamily="18" charset="0"/>
              </a:rPr>
              <a:t>Dans </a:t>
            </a:r>
            <a:r>
              <a:rPr lang="fr-BE" sz="2400" dirty="0">
                <a:latin typeface="Times New Roman" panose="02020603050405020304" pitchFamily="18" charset="0"/>
                <a:cs typeface="Times New Roman" panose="02020603050405020304" pitchFamily="18" charset="0"/>
              </a:rPr>
              <a:t>la base de données RDBMS, une table peut avoir plusieurs lignes et colonnes. De même dans </a:t>
            </a:r>
            <a:r>
              <a:rPr lang="fr-BE" sz="2400" b="1" dirty="0" err="1">
                <a:latin typeface="Times New Roman" panose="02020603050405020304" pitchFamily="18" charset="0"/>
                <a:cs typeface="Times New Roman" panose="02020603050405020304" pitchFamily="18" charset="0"/>
              </a:rPr>
              <a:t>MongoDB</a:t>
            </a:r>
            <a:r>
              <a:rPr lang="fr-BE" sz="2400" dirty="0">
                <a:latin typeface="Times New Roman" panose="02020603050405020304" pitchFamily="18" charset="0"/>
                <a:cs typeface="Times New Roman" panose="02020603050405020304" pitchFamily="18" charset="0"/>
              </a:rPr>
              <a:t>, une collection peut avoir plusieurs documents équivalents aux lignes. Chaque document a plusieurs "champs" qui sont équivalents aux colonnes. Les documents d'une même collection peuvent avoir différents champs.</a:t>
            </a:r>
            <a:endParaRPr lang="fr-FR"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2"/>
          <a:stretch>
            <a:fillRect/>
          </a:stretch>
        </p:blipFill>
        <p:spPr>
          <a:xfrm>
            <a:off x="779729" y="3379923"/>
            <a:ext cx="7320475" cy="2667193"/>
          </a:xfrm>
          <a:prstGeom prst="rect">
            <a:avLst/>
          </a:prstGeom>
        </p:spPr>
      </p:pic>
    </p:spTree>
    <p:extLst>
      <p:ext uri="{BB962C8B-B14F-4D97-AF65-F5344CB8AC3E}">
        <p14:creationId xmlns:p14="http://schemas.microsoft.com/office/powerpoint/2010/main" val="47162887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263175"/>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821755"/>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r>
              <a:rPr lang="fr-FR" sz="1200" dirty="0" smtClean="0">
                <a:solidFill>
                  <a:srgbClr val="0000FF"/>
                </a:solidFill>
                <a:latin typeface="Consolas" panose="020B0609020204030204" pitchFamily="49" charset="0"/>
              </a:rPr>
              <a:t>CREATE</a:t>
            </a:r>
            <a:r>
              <a:rPr lang="fr-FR" sz="1200" dirty="0" smtClean="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DATABASE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db_datawarehouse</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go</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use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db_datawarehouse</a:t>
            </a:r>
            <a:endParaRPr lang="fr-FR" sz="1200" dirty="0">
              <a:solidFill>
                <a:prstClr val="black"/>
              </a:solidFill>
              <a:latin typeface="Consolas" panose="020B0609020204030204" pitchFamily="49" charset="0"/>
            </a:endParaRPr>
          </a:p>
          <a:p>
            <a:r>
              <a:rPr lang="fr-FR" sz="1200" dirty="0">
                <a:solidFill>
                  <a:srgbClr val="0000FF"/>
                </a:solidFill>
                <a:latin typeface="Consolas" panose="020B0609020204030204" pitchFamily="49" charset="0"/>
              </a:rPr>
              <a:t>go</a:t>
            </a:r>
            <a:endParaRPr lang="fr-FR" sz="1200" dirty="0">
              <a:solidFill>
                <a:prstClr val="black"/>
              </a:solidFill>
              <a:latin typeface="Consolas" panose="020B0609020204030204" pitchFamily="49" charset="0"/>
            </a:endParaRPr>
          </a:p>
          <a:p>
            <a:endParaRPr lang="fr-FR" sz="1200" dirty="0">
              <a:solidFill>
                <a:prstClr val="black"/>
              </a:solidFill>
              <a:latin typeface="Consolas" panose="020B0609020204030204" pitchFamily="49" charset="0"/>
            </a:endParaRPr>
          </a:p>
          <a:p>
            <a:r>
              <a:rPr lang="fr-FR" sz="1200" dirty="0" err="1">
                <a:solidFill>
                  <a:srgbClr val="0000FF"/>
                </a:solidFill>
                <a:latin typeface="Consolas" panose="020B0609020204030204" pitchFamily="49" charset="0"/>
              </a:rPr>
              <a:t>create</a:t>
            </a:r>
            <a:r>
              <a:rPr lang="fr-FR" sz="1200" dirty="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table</a:t>
            </a:r>
            <a:r>
              <a:rPr lang="fr-FR" sz="1200" dirty="0">
                <a:solidFill>
                  <a:prstClr val="black"/>
                </a:solidFill>
                <a:latin typeface="Consolas" panose="020B0609020204030204" pitchFamily="49" charset="0"/>
              </a:rPr>
              <a:t> </a:t>
            </a:r>
            <a:r>
              <a:rPr lang="fr-FR" sz="1200" dirty="0" err="1">
                <a:solidFill>
                  <a:prstClr val="black"/>
                </a:solidFill>
                <a:latin typeface="Consolas" panose="020B0609020204030204" pitchFamily="49" charset="0"/>
              </a:rPr>
              <a:t>tdata_ventes</a:t>
            </a:r>
            <a:endParaRPr lang="fr-FR" sz="1200" dirty="0">
              <a:solidFill>
                <a:prstClr val="black"/>
              </a:solidFill>
              <a:latin typeface="Consolas" panose="020B0609020204030204" pitchFamily="49" charset="0"/>
            </a:endParaRPr>
          </a:p>
          <a:p>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id_achat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refClient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a:solidFill>
                  <a:prstClr val="black"/>
                </a:solidFill>
                <a:latin typeface="Consolas" panose="020B0609020204030204" pitchFamily="49" charset="0"/>
              </a:rPr>
              <a:t>noms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a:solidFill>
                  <a:prstClr val="black"/>
                </a:solidFill>
                <a:latin typeface="Consolas" panose="020B0609020204030204" pitchFamily="49" charset="0"/>
              </a:rPr>
              <a:t>adresse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refProduit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name_pro</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pu_pro</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refCategorie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int</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name_cat</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nvarchar</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100</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quantite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pu_vente</a:t>
            </a:r>
            <a:r>
              <a:rPr lang="fr-FR" sz="1200" dirty="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smtClean="0">
                <a:solidFill>
                  <a:prstClr val="black"/>
                </a:solidFill>
                <a:latin typeface="Consolas" panose="020B0609020204030204" pitchFamily="49" charset="0"/>
              </a:rPr>
              <a:t>PrixTotal</a:t>
            </a:r>
            <a:r>
              <a:rPr lang="fr-FR" sz="1200" dirty="0" smtClean="0">
                <a:solidFill>
                  <a:prstClr val="black"/>
                </a:solidFill>
                <a:latin typeface="Consolas" panose="020B0609020204030204" pitchFamily="49" charset="0"/>
              </a:rPr>
              <a:t> </a:t>
            </a:r>
            <a:r>
              <a:rPr lang="fr-FR" sz="1200" dirty="0" err="1">
                <a:solidFill>
                  <a:srgbClr val="0000FF"/>
                </a:solidFill>
                <a:latin typeface="Consolas" panose="020B0609020204030204" pitchFamily="49" charset="0"/>
              </a:rPr>
              <a:t>decimal</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30</a:t>
            </a:r>
            <a:r>
              <a:rPr lang="fr-FR" sz="1200" dirty="0">
                <a:solidFill>
                  <a:srgbClr val="808080"/>
                </a:solidFill>
                <a:latin typeface="Consolas" panose="020B0609020204030204" pitchFamily="49" charset="0"/>
              </a:rPr>
              <a:t>,</a:t>
            </a:r>
            <a:r>
              <a:rPr lang="fr-FR" sz="1200" dirty="0">
                <a:solidFill>
                  <a:prstClr val="black"/>
                </a:solidFill>
                <a:latin typeface="Consolas" panose="020B0609020204030204" pitchFamily="49" charset="0"/>
              </a:rPr>
              <a:t>2</a:t>
            </a:r>
            <a:r>
              <a:rPr lang="fr-FR" sz="1200" dirty="0">
                <a:solidFill>
                  <a:srgbClr val="808080"/>
                </a:solidFill>
                <a:latin typeface="Consolas" panose="020B0609020204030204" pitchFamily="49" charset="0"/>
              </a:rPr>
              <a:t>),</a:t>
            </a:r>
            <a:endParaRPr lang="fr-FR" sz="1200" dirty="0">
              <a:solidFill>
                <a:prstClr val="black"/>
              </a:solidFill>
              <a:latin typeface="Consolas" panose="020B0609020204030204" pitchFamily="49" charset="0"/>
            </a:endParaRPr>
          </a:p>
          <a:p>
            <a:pPr lvl="1"/>
            <a:r>
              <a:rPr lang="fr-FR" sz="1200" dirty="0" err="1">
                <a:solidFill>
                  <a:prstClr val="black"/>
                </a:solidFill>
                <a:latin typeface="Consolas" panose="020B0609020204030204" pitchFamily="49" charset="0"/>
              </a:rPr>
              <a:t>date_vente</a:t>
            </a:r>
            <a:r>
              <a:rPr lang="fr-FR" sz="1200" dirty="0">
                <a:solidFill>
                  <a:prstClr val="black"/>
                </a:solidFill>
                <a:latin typeface="Consolas" panose="020B0609020204030204" pitchFamily="49" charset="0"/>
              </a:rPr>
              <a:t> </a:t>
            </a:r>
            <a:r>
              <a:rPr lang="fr-FR" sz="1200" dirty="0">
                <a:solidFill>
                  <a:srgbClr val="0000FF"/>
                </a:solidFill>
                <a:latin typeface="Consolas" panose="020B0609020204030204" pitchFamily="49" charset="0"/>
              </a:rPr>
              <a:t>date</a:t>
            </a:r>
            <a:endParaRPr lang="fr-FR" sz="1200" dirty="0">
              <a:solidFill>
                <a:prstClr val="black"/>
              </a:solidFill>
              <a:latin typeface="Consolas" panose="020B0609020204030204" pitchFamily="49" charset="0"/>
            </a:endParaRPr>
          </a:p>
          <a:p>
            <a:r>
              <a:rPr lang="fr-FR" sz="1200" dirty="0">
                <a:solidFill>
                  <a:srgbClr val="808080"/>
                </a:solidFill>
                <a:latin typeface="Consolas" panose="020B0609020204030204" pitchFamily="49" charset="0"/>
              </a:rPr>
              <a:t>)</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0179860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263175"/>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821755"/>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pPr marL="0" indent="0" defTabSz="449263" eaLnBrk="1" fontAlgn="base" hangingPunct="1">
              <a:spcBef>
                <a:spcPts val="600"/>
              </a:spcBef>
              <a:spcAft>
                <a:spcPct val="0"/>
              </a:spcAft>
              <a:buClr>
                <a:srgbClr val="003366"/>
              </a:buClr>
              <a:buSzPct val="100000"/>
            </a:pPr>
            <a:endParaRPr lang="en-US" sz="2000" dirty="0">
              <a:solidFill>
                <a:srgbClr val="336600"/>
              </a:solidFill>
              <a:latin typeface="Tahoma" pitchFamily="34" charset="0"/>
              <a:ea typeface="Tahoma" pitchFamily="34" charset="0"/>
              <a:cs typeface="Tahoma" pitchFamily="34" charset="0"/>
            </a:endParaRPr>
          </a:p>
          <a:p>
            <a:pPr marL="0" indent="0" defTabSz="449263" eaLnBrk="1" fontAlgn="base" hangingPunct="1">
              <a:spcBef>
                <a:spcPts val="600"/>
              </a:spcBef>
              <a:spcAft>
                <a:spcPct val="0"/>
              </a:spcAft>
              <a:buClr>
                <a:srgbClr val="003366"/>
              </a:buClr>
              <a:buSzPct val="100000"/>
            </a:pPr>
            <a:r>
              <a:rPr lang="en-US" sz="2000" b="1" dirty="0" smtClean="0">
                <a:solidFill>
                  <a:srgbClr val="336600"/>
                </a:solidFill>
                <a:latin typeface="Tahoma" pitchFamily="34" charset="0"/>
                <a:ea typeface="Tahoma" pitchFamily="34" charset="0"/>
                <a:cs typeface="Tahoma" pitchFamily="34" charset="0"/>
              </a:rPr>
              <a:t>Le </a:t>
            </a:r>
            <a:r>
              <a:rPr lang="fr-BE" sz="2000" b="1" dirty="0" smtClean="0">
                <a:solidFill>
                  <a:srgbClr val="336600"/>
                </a:solidFill>
                <a:latin typeface="Tahoma" pitchFamily="34" charset="0"/>
                <a:ea typeface="Tahoma" pitchFamily="34" charset="0"/>
                <a:cs typeface="Tahoma" pitchFamily="34" charset="0"/>
              </a:rPr>
              <a:t>transfert proprement dit des données des </a:t>
            </a:r>
            <a:r>
              <a:rPr lang="fr-BE" sz="2000" b="1" dirty="0" err="1" smtClean="0">
                <a:solidFill>
                  <a:srgbClr val="336600"/>
                </a:solidFill>
                <a:latin typeface="Tahoma" pitchFamily="34" charset="0"/>
                <a:ea typeface="Tahoma" pitchFamily="34" charset="0"/>
                <a:cs typeface="Tahoma" pitchFamily="34" charset="0"/>
              </a:rPr>
              <a:t>datamarts</a:t>
            </a:r>
            <a:r>
              <a:rPr lang="fr-BE" sz="2000" b="1" dirty="0" smtClean="0">
                <a:solidFill>
                  <a:srgbClr val="336600"/>
                </a:solidFill>
                <a:latin typeface="Tahoma" pitchFamily="34" charset="0"/>
                <a:ea typeface="Tahoma" pitchFamily="34" charset="0"/>
                <a:cs typeface="Tahoma" pitchFamily="34" charset="0"/>
              </a:rPr>
              <a:t> vers le </a:t>
            </a:r>
            <a:r>
              <a:rPr lang="fr-BE" sz="2000" b="1" dirty="0" err="1" smtClean="0">
                <a:solidFill>
                  <a:srgbClr val="336600"/>
                </a:solidFill>
                <a:latin typeface="Tahoma" pitchFamily="34" charset="0"/>
                <a:ea typeface="Tahoma" pitchFamily="34" charset="0"/>
                <a:cs typeface="Tahoma" pitchFamily="34" charset="0"/>
              </a:rPr>
              <a:t>datawarehouse</a:t>
            </a:r>
            <a:endParaRPr lang="fr-BE" sz="2000" b="1" dirty="0" smtClean="0">
              <a:solidFill>
                <a:srgbClr val="336600"/>
              </a:solidFill>
              <a:latin typeface="Tahoma" pitchFamily="34" charset="0"/>
              <a:ea typeface="Tahoma" pitchFamily="34" charset="0"/>
              <a:cs typeface="Tahoma" pitchFamily="34" charset="0"/>
            </a:endParaRPr>
          </a:p>
          <a:p>
            <a:endParaRPr lang="fr-FR" sz="2000" dirty="0" smtClean="0">
              <a:solidFill>
                <a:srgbClr val="0000FF"/>
              </a:solidFill>
              <a:latin typeface="Consolas" panose="020B0609020204030204" pitchFamily="49" charset="0"/>
            </a:endParaRPr>
          </a:p>
          <a:p>
            <a:r>
              <a:rPr lang="fr-FR" sz="2000" dirty="0" smtClean="0">
                <a:solidFill>
                  <a:srgbClr val="0000FF"/>
                </a:solidFill>
                <a:latin typeface="Consolas" panose="020B0609020204030204" pitchFamily="49" charset="0"/>
              </a:rPr>
              <a:t>select</a:t>
            </a:r>
            <a:r>
              <a:rPr lang="fr-FR" sz="2000" dirty="0" smtClean="0">
                <a:solidFill>
                  <a:prstClr val="black"/>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from</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tdata_ventes</a:t>
            </a:r>
            <a:endParaRPr lang="fr-FR"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(Première </a:t>
            </a:r>
            <a:r>
              <a:rPr lang="fr-BE" sz="2000" dirty="0" smtClean="0">
                <a:solidFill>
                  <a:prstClr val="black"/>
                </a:solidFill>
                <a:latin typeface="Consolas" panose="020B0609020204030204" pitchFamily="49" charset="0"/>
              </a:rPr>
              <a:t>façon avec une vue</a:t>
            </a:r>
            <a:r>
              <a:rPr lang="en-US" sz="2000" dirty="0" smtClean="0">
                <a:solidFill>
                  <a:prstClr val="black"/>
                </a:solidFill>
                <a:latin typeface="Consolas" panose="020B0609020204030204" pitchFamily="49" charset="0"/>
              </a:rPr>
              <a:t>)</a:t>
            </a:r>
            <a:endParaRPr lang="fr-FR" sz="2000" dirty="0">
              <a:solidFill>
                <a:prstClr val="black"/>
              </a:solidFill>
              <a:latin typeface="Consolas" panose="020B0609020204030204" pitchFamily="49" charset="0"/>
            </a:endParaRPr>
          </a:p>
          <a:p>
            <a:r>
              <a:rPr lang="fr-FR" sz="2000" dirty="0">
                <a:solidFill>
                  <a:srgbClr val="0000FF"/>
                </a:solidFill>
                <a:latin typeface="Consolas" panose="020B0609020204030204" pitchFamily="49" charset="0"/>
              </a:rPr>
              <a:t>INSERT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into</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tdata_ventes</a:t>
            </a:r>
            <a:r>
              <a:rPr lang="fr-FR" sz="2000" dirty="0">
                <a:solidFill>
                  <a:srgbClr val="0000FF"/>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id_achat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refClient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noms</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adresse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refProduit</a:t>
            </a:r>
            <a:r>
              <a:rPr lang="fr-FR" sz="2000" dirty="0">
                <a:solidFill>
                  <a:srgbClr val="808080"/>
                </a:solidFill>
                <a:latin typeface="Consolas" panose="020B0609020204030204" pitchFamily="49" charset="0"/>
              </a:rPr>
              <a:t>,</a:t>
            </a:r>
            <a:endParaRPr lang="fr-FR" sz="2000" dirty="0">
              <a:solidFill>
                <a:prstClr val="black"/>
              </a:solidFill>
              <a:latin typeface="Consolas" panose="020B0609020204030204" pitchFamily="49" charset="0"/>
            </a:endParaRPr>
          </a:p>
          <a:p>
            <a:r>
              <a:rPr lang="fr-FR" sz="2000" dirty="0" err="1">
                <a:solidFill>
                  <a:prstClr val="black"/>
                </a:solidFill>
                <a:latin typeface="Consolas" panose="020B0609020204030204" pitchFamily="49" charset="0"/>
              </a:rPr>
              <a:t>name_pro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pu_pro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refCategorie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name_cat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quantite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pu_vente</a:t>
            </a:r>
            <a:r>
              <a:rPr lang="fr-FR" sz="2000" dirty="0">
                <a:solidFill>
                  <a:srgbClr val="808080"/>
                </a:solidFill>
                <a:latin typeface="Consolas" panose="020B0609020204030204" pitchFamily="49" charset="0"/>
              </a:rPr>
              <a:t>,</a:t>
            </a:r>
            <a:endParaRPr lang="fr-FR" sz="2000" dirty="0">
              <a:solidFill>
                <a:prstClr val="black"/>
              </a:solidFill>
              <a:latin typeface="Consolas" panose="020B0609020204030204" pitchFamily="49" charset="0"/>
            </a:endParaRPr>
          </a:p>
          <a:p>
            <a:r>
              <a:rPr lang="fr-FR" sz="2000" dirty="0" err="1">
                <a:solidFill>
                  <a:prstClr val="black"/>
                </a:solidFill>
                <a:latin typeface="Consolas" panose="020B0609020204030204" pitchFamily="49" charset="0"/>
              </a:rPr>
              <a:t>PrixTotal</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date_vente</a:t>
            </a:r>
            <a:r>
              <a:rPr lang="fr-FR" sz="2000" dirty="0">
                <a:solidFill>
                  <a:srgbClr val="808080"/>
                </a:solidFill>
                <a:latin typeface="Consolas" panose="020B0609020204030204" pitchFamily="49" charset="0"/>
              </a:rPr>
              <a:t>)</a:t>
            </a:r>
            <a:r>
              <a:rPr lang="fr-FR" sz="2000" dirty="0">
                <a:solidFill>
                  <a:srgbClr val="0000FF"/>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srgbClr val="0000FF"/>
                </a:solidFill>
                <a:latin typeface="Consolas" panose="020B0609020204030204" pitchFamily="49" charset="0"/>
              </a:rPr>
              <a:t>select</a:t>
            </a:r>
            <a:r>
              <a:rPr lang="fr-FR" sz="2000" dirty="0">
                <a:solidFill>
                  <a:prstClr val="black"/>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from</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db_datamart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dbo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vAchat</a:t>
            </a:r>
            <a:r>
              <a:rPr lang="fr-FR" sz="2000" dirty="0">
                <a:solidFill>
                  <a:srgbClr val="808080"/>
                </a:solidFill>
                <a:latin typeface="Consolas" panose="020B0609020204030204" pitchFamily="49" charset="0"/>
              </a:rPr>
              <a:t>)</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426486411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52340" y="1263175"/>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821755"/>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pPr marL="0" indent="0" defTabSz="449263" eaLnBrk="1" fontAlgn="base" hangingPunct="1">
              <a:spcBef>
                <a:spcPts val="600"/>
              </a:spcBef>
              <a:spcAft>
                <a:spcPct val="0"/>
              </a:spcAft>
              <a:buClr>
                <a:srgbClr val="003366"/>
              </a:buClr>
              <a:buSzPct val="100000"/>
            </a:pPr>
            <a:endParaRPr lang="en-US" sz="2000" dirty="0">
              <a:solidFill>
                <a:srgbClr val="336600"/>
              </a:solidFill>
              <a:latin typeface="Tahoma" pitchFamily="34" charset="0"/>
              <a:ea typeface="Tahoma" pitchFamily="34" charset="0"/>
              <a:cs typeface="Tahoma" pitchFamily="34" charset="0"/>
            </a:endParaRPr>
          </a:p>
          <a:p>
            <a:pPr marL="0" indent="0" defTabSz="449263" eaLnBrk="1" fontAlgn="base" hangingPunct="1">
              <a:spcBef>
                <a:spcPts val="600"/>
              </a:spcBef>
              <a:spcAft>
                <a:spcPct val="0"/>
              </a:spcAft>
              <a:buClr>
                <a:srgbClr val="003366"/>
              </a:buClr>
              <a:buSzPct val="100000"/>
            </a:pPr>
            <a:r>
              <a:rPr lang="en-US" sz="2000" b="1" dirty="0" smtClean="0">
                <a:solidFill>
                  <a:srgbClr val="336600"/>
                </a:solidFill>
                <a:latin typeface="Tahoma" pitchFamily="34" charset="0"/>
                <a:ea typeface="Tahoma" pitchFamily="34" charset="0"/>
                <a:cs typeface="Tahoma" pitchFamily="34" charset="0"/>
              </a:rPr>
              <a:t>Le </a:t>
            </a:r>
            <a:r>
              <a:rPr lang="fr-BE" sz="2000" b="1" dirty="0" smtClean="0">
                <a:solidFill>
                  <a:srgbClr val="336600"/>
                </a:solidFill>
                <a:latin typeface="Tahoma" pitchFamily="34" charset="0"/>
                <a:ea typeface="Tahoma" pitchFamily="34" charset="0"/>
                <a:cs typeface="Tahoma" pitchFamily="34" charset="0"/>
              </a:rPr>
              <a:t>transfert proprement dit des données des </a:t>
            </a:r>
            <a:r>
              <a:rPr lang="fr-BE" sz="2000" b="1" dirty="0" err="1" smtClean="0">
                <a:solidFill>
                  <a:srgbClr val="336600"/>
                </a:solidFill>
                <a:latin typeface="Tahoma" pitchFamily="34" charset="0"/>
                <a:ea typeface="Tahoma" pitchFamily="34" charset="0"/>
                <a:cs typeface="Tahoma" pitchFamily="34" charset="0"/>
              </a:rPr>
              <a:t>datamarts</a:t>
            </a:r>
            <a:r>
              <a:rPr lang="fr-BE" sz="2000" b="1" dirty="0" smtClean="0">
                <a:solidFill>
                  <a:srgbClr val="336600"/>
                </a:solidFill>
                <a:latin typeface="Tahoma" pitchFamily="34" charset="0"/>
                <a:ea typeface="Tahoma" pitchFamily="34" charset="0"/>
                <a:cs typeface="Tahoma" pitchFamily="34" charset="0"/>
              </a:rPr>
              <a:t> vers le </a:t>
            </a:r>
            <a:r>
              <a:rPr lang="fr-BE" sz="2000" b="1" dirty="0" err="1" smtClean="0">
                <a:solidFill>
                  <a:srgbClr val="336600"/>
                </a:solidFill>
                <a:latin typeface="Tahoma" pitchFamily="34" charset="0"/>
                <a:ea typeface="Tahoma" pitchFamily="34" charset="0"/>
                <a:cs typeface="Tahoma" pitchFamily="34" charset="0"/>
              </a:rPr>
              <a:t>datawarehouse</a:t>
            </a:r>
            <a:endParaRPr lang="fr-BE" sz="2000" b="1" dirty="0" smtClean="0">
              <a:solidFill>
                <a:srgbClr val="336600"/>
              </a:solidFill>
              <a:latin typeface="Tahoma" pitchFamily="34" charset="0"/>
              <a:ea typeface="Tahoma" pitchFamily="34" charset="0"/>
              <a:cs typeface="Tahoma" pitchFamily="34" charset="0"/>
            </a:endParaRPr>
          </a:p>
          <a:p>
            <a:endParaRPr lang="fr-FR" sz="2000" dirty="0" smtClean="0">
              <a:solidFill>
                <a:srgbClr val="0000FF"/>
              </a:solidFill>
              <a:latin typeface="Consolas" panose="020B0609020204030204" pitchFamily="49" charset="0"/>
            </a:endParaRPr>
          </a:p>
          <a:p>
            <a:r>
              <a:rPr lang="fr-FR" sz="2000" dirty="0" smtClean="0">
                <a:solidFill>
                  <a:srgbClr val="0000FF"/>
                </a:solidFill>
                <a:latin typeface="Consolas" panose="020B0609020204030204" pitchFamily="49" charset="0"/>
              </a:rPr>
              <a:t>select</a:t>
            </a:r>
            <a:r>
              <a:rPr lang="fr-FR" sz="2000" dirty="0" smtClean="0">
                <a:solidFill>
                  <a:prstClr val="black"/>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from</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tdata_ventes</a:t>
            </a:r>
            <a:endParaRPr lang="fr-FR" sz="2000" dirty="0">
              <a:solidFill>
                <a:prstClr val="black"/>
              </a:solidFill>
              <a:latin typeface="Consolas" panose="020B0609020204030204" pitchFamily="49" charset="0"/>
            </a:endParaRPr>
          </a:p>
          <a:p>
            <a:r>
              <a:rPr lang="en-US" sz="2000" b="1" dirty="0" smtClean="0">
                <a:solidFill>
                  <a:prstClr val="black"/>
                </a:solidFill>
                <a:latin typeface="Consolas" panose="020B0609020204030204" pitchFamily="49" charset="0"/>
              </a:rPr>
              <a:t>(Première </a:t>
            </a:r>
            <a:r>
              <a:rPr lang="fr-BE" sz="2000" b="1" dirty="0" smtClean="0">
                <a:solidFill>
                  <a:prstClr val="black"/>
                </a:solidFill>
                <a:latin typeface="Consolas" panose="020B0609020204030204" pitchFamily="49" charset="0"/>
              </a:rPr>
              <a:t>façon avec une vue</a:t>
            </a:r>
            <a:r>
              <a:rPr lang="en-US" sz="2000" b="1" dirty="0" smtClean="0">
                <a:solidFill>
                  <a:prstClr val="black"/>
                </a:solidFill>
                <a:latin typeface="Consolas" panose="020B0609020204030204" pitchFamily="49" charset="0"/>
              </a:rPr>
              <a:t>)</a:t>
            </a:r>
            <a:endParaRPr lang="fr-FR" sz="2000" b="1" dirty="0">
              <a:solidFill>
                <a:prstClr val="black"/>
              </a:solidFill>
              <a:latin typeface="Consolas" panose="020B0609020204030204" pitchFamily="49" charset="0"/>
            </a:endParaRPr>
          </a:p>
          <a:p>
            <a:r>
              <a:rPr lang="fr-FR" sz="2000" dirty="0">
                <a:solidFill>
                  <a:srgbClr val="0000FF"/>
                </a:solidFill>
                <a:latin typeface="Consolas" panose="020B0609020204030204" pitchFamily="49" charset="0"/>
              </a:rPr>
              <a:t>INSERT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into</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tdata_ventes</a:t>
            </a:r>
            <a:r>
              <a:rPr lang="fr-FR" sz="2000" dirty="0">
                <a:solidFill>
                  <a:srgbClr val="0000FF"/>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id_achat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refClient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noms</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adresse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refProduit</a:t>
            </a:r>
            <a:r>
              <a:rPr lang="fr-FR" sz="2000" dirty="0">
                <a:solidFill>
                  <a:srgbClr val="808080"/>
                </a:solidFill>
                <a:latin typeface="Consolas" panose="020B0609020204030204" pitchFamily="49" charset="0"/>
              </a:rPr>
              <a:t>,</a:t>
            </a:r>
            <a:endParaRPr lang="fr-FR" sz="2000" dirty="0">
              <a:solidFill>
                <a:prstClr val="black"/>
              </a:solidFill>
              <a:latin typeface="Consolas" panose="020B0609020204030204" pitchFamily="49" charset="0"/>
            </a:endParaRPr>
          </a:p>
          <a:p>
            <a:r>
              <a:rPr lang="fr-FR" sz="2000" dirty="0" err="1">
                <a:solidFill>
                  <a:prstClr val="black"/>
                </a:solidFill>
                <a:latin typeface="Consolas" panose="020B0609020204030204" pitchFamily="49" charset="0"/>
              </a:rPr>
              <a:t>name_pro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pu_pro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refCategorie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name_cat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quantite</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pu_vente</a:t>
            </a:r>
            <a:r>
              <a:rPr lang="fr-FR" sz="2000" dirty="0">
                <a:solidFill>
                  <a:srgbClr val="808080"/>
                </a:solidFill>
                <a:latin typeface="Consolas" panose="020B0609020204030204" pitchFamily="49" charset="0"/>
              </a:rPr>
              <a:t>,</a:t>
            </a:r>
            <a:endParaRPr lang="fr-FR" sz="2000" dirty="0">
              <a:solidFill>
                <a:prstClr val="black"/>
              </a:solidFill>
              <a:latin typeface="Consolas" panose="020B0609020204030204" pitchFamily="49" charset="0"/>
            </a:endParaRPr>
          </a:p>
          <a:p>
            <a:r>
              <a:rPr lang="fr-FR" sz="2000" dirty="0" err="1">
                <a:solidFill>
                  <a:prstClr val="black"/>
                </a:solidFill>
                <a:latin typeface="Consolas" panose="020B0609020204030204" pitchFamily="49" charset="0"/>
              </a:rPr>
              <a:t>PrixTotal</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date_vente</a:t>
            </a:r>
            <a:r>
              <a:rPr lang="fr-FR" sz="2000" dirty="0">
                <a:solidFill>
                  <a:srgbClr val="808080"/>
                </a:solidFill>
                <a:latin typeface="Consolas" panose="020B0609020204030204" pitchFamily="49" charset="0"/>
              </a:rPr>
              <a:t>)</a:t>
            </a:r>
            <a:r>
              <a:rPr lang="fr-FR" sz="2000" dirty="0">
                <a:solidFill>
                  <a:srgbClr val="0000FF"/>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srgbClr val="0000FF"/>
                </a:solidFill>
                <a:latin typeface="Consolas" panose="020B0609020204030204" pitchFamily="49" charset="0"/>
              </a:rPr>
              <a:t>select</a:t>
            </a:r>
            <a:r>
              <a:rPr lang="fr-FR" sz="2000" dirty="0">
                <a:solidFill>
                  <a:prstClr val="black"/>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from</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db_datamart</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dbo</a:t>
            </a:r>
            <a:r>
              <a:rPr lang="fr-FR" sz="2000" dirty="0" err="1">
                <a:solidFill>
                  <a:srgbClr val="808080"/>
                </a:solidFill>
                <a:latin typeface="Consolas" panose="020B0609020204030204" pitchFamily="49" charset="0"/>
              </a:rPr>
              <a:t>.</a:t>
            </a:r>
            <a:r>
              <a:rPr lang="fr-FR" sz="2000" dirty="0" err="1">
                <a:solidFill>
                  <a:prstClr val="black"/>
                </a:solidFill>
                <a:latin typeface="Consolas" panose="020B0609020204030204" pitchFamily="49" charset="0"/>
              </a:rPr>
              <a:t>vAchat</a:t>
            </a:r>
            <a:r>
              <a:rPr lang="fr-FR" sz="2000" dirty="0">
                <a:solidFill>
                  <a:srgbClr val="808080"/>
                </a:solidFill>
                <a:latin typeface="Consolas" panose="020B0609020204030204" pitchFamily="49" charset="0"/>
              </a:rPr>
              <a:t>)</a:t>
            </a:r>
          </a:p>
          <a:p>
            <a:endParaRPr lang="fr-FR" sz="20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27113083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43714" y="1127766"/>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609566"/>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1 : Extraction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pPr marL="0" indent="0" defTabSz="449263" eaLnBrk="1" fontAlgn="base" hangingPunct="1">
              <a:spcBef>
                <a:spcPts val="600"/>
              </a:spcBef>
              <a:spcAft>
                <a:spcPct val="0"/>
              </a:spcAft>
              <a:buClr>
                <a:srgbClr val="003366"/>
              </a:buClr>
              <a:buSzPct val="100000"/>
            </a:pPr>
            <a:r>
              <a:rPr lang="en-US" sz="2000" b="1" dirty="0" smtClean="0">
                <a:solidFill>
                  <a:srgbClr val="336600"/>
                </a:solidFill>
                <a:latin typeface="Tahoma" pitchFamily="34" charset="0"/>
                <a:ea typeface="Tahoma" pitchFamily="34" charset="0"/>
                <a:cs typeface="Tahoma" pitchFamily="34" charset="0"/>
              </a:rPr>
              <a:t>Le </a:t>
            </a:r>
            <a:r>
              <a:rPr lang="fr-BE" sz="2000" b="1" dirty="0" smtClean="0">
                <a:solidFill>
                  <a:srgbClr val="336600"/>
                </a:solidFill>
                <a:latin typeface="Tahoma" pitchFamily="34" charset="0"/>
                <a:ea typeface="Tahoma" pitchFamily="34" charset="0"/>
                <a:cs typeface="Tahoma" pitchFamily="34" charset="0"/>
              </a:rPr>
              <a:t>transfert proprement dit des données des </a:t>
            </a:r>
            <a:r>
              <a:rPr lang="fr-BE" sz="2000" b="1" dirty="0" err="1" smtClean="0">
                <a:solidFill>
                  <a:srgbClr val="336600"/>
                </a:solidFill>
                <a:latin typeface="Tahoma" pitchFamily="34" charset="0"/>
                <a:ea typeface="Tahoma" pitchFamily="34" charset="0"/>
                <a:cs typeface="Tahoma" pitchFamily="34" charset="0"/>
              </a:rPr>
              <a:t>datamarts</a:t>
            </a:r>
            <a:r>
              <a:rPr lang="fr-BE" sz="2000" b="1" dirty="0" smtClean="0">
                <a:solidFill>
                  <a:srgbClr val="336600"/>
                </a:solidFill>
                <a:latin typeface="Tahoma" pitchFamily="34" charset="0"/>
                <a:ea typeface="Tahoma" pitchFamily="34" charset="0"/>
                <a:cs typeface="Tahoma" pitchFamily="34" charset="0"/>
              </a:rPr>
              <a:t> vers le </a:t>
            </a:r>
            <a:r>
              <a:rPr lang="fr-BE" sz="2000" b="1" dirty="0" err="1" smtClean="0">
                <a:solidFill>
                  <a:srgbClr val="336600"/>
                </a:solidFill>
                <a:latin typeface="Tahoma" pitchFamily="34" charset="0"/>
                <a:ea typeface="Tahoma" pitchFamily="34" charset="0"/>
                <a:cs typeface="Tahoma" pitchFamily="34" charset="0"/>
              </a:rPr>
              <a:t>datawarehouse</a:t>
            </a:r>
            <a:endParaRPr lang="fr-BE" sz="2000" b="1" dirty="0" smtClean="0">
              <a:solidFill>
                <a:srgbClr val="336600"/>
              </a:solidFill>
              <a:latin typeface="Tahoma" pitchFamily="34" charset="0"/>
              <a:ea typeface="Tahoma" pitchFamily="34" charset="0"/>
              <a:cs typeface="Tahoma" pitchFamily="34" charset="0"/>
            </a:endParaRPr>
          </a:p>
          <a:p>
            <a:r>
              <a:rPr lang="fr-FR" sz="2000" dirty="0" smtClean="0">
                <a:solidFill>
                  <a:srgbClr val="0000FF"/>
                </a:solidFill>
                <a:latin typeface="Consolas" panose="020B0609020204030204" pitchFamily="49" charset="0"/>
              </a:rPr>
              <a:t>select</a:t>
            </a:r>
            <a:r>
              <a:rPr lang="fr-FR" sz="2000" dirty="0" smtClean="0">
                <a:solidFill>
                  <a:prstClr val="black"/>
                </a:solidFill>
                <a:latin typeface="Consolas" panose="020B0609020204030204" pitchFamily="49" charset="0"/>
              </a:rPr>
              <a:t> </a:t>
            </a:r>
            <a:r>
              <a:rPr lang="fr-FR" sz="2000" dirty="0">
                <a:solidFill>
                  <a:srgbClr val="808080"/>
                </a:solidFill>
                <a:latin typeface="Consolas" panose="020B0609020204030204" pitchFamily="49" charset="0"/>
              </a:rPr>
              <a:t>*</a:t>
            </a:r>
            <a:r>
              <a:rPr lang="fr-FR" sz="2000" dirty="0">
                <a:solidFill>
                  <a:prstClr val="black"/>
                </a:solidFill>
                <a:latin typeface="Consolas" panose="020B0609020204030204" pitchFamily="49" charset="0"/>
              </a:rPr>
              <a:t> </a:t>
            </a:r>
            <a:r>
              <a:rPr lang="fr-FR" sz="2000" dirty="0" err="1">
                <a:solidFill>
                  <a:srgbClr val="0000FF"/>
                </a:solidFill>
                <a:latin typeface="Consolas" panose="020B0609020204030204" pitchFamily="49" charset="0"/>
              </a:rPr>
              <a:t>from</a:t>
            </a:r>
            <a:r>
              <a:rPr lang="fr-FR" sz="2000" dirty="0">
                <a:solidFill>
                  <a:prstClr val="black"/>
                </a:solidFill>
                <a:latin typeface="Consolas" panose="020B0609020204030204" pitchFamily="49" charset="0"/>
              </a:rPr>
              <a:t> </a:t>
            </a:r>
            <a:r>
              <a:rPr lang="fr-FR" sz="2000" dirty="0" err="1">
                <a:solidFill>
                  <a:prstClr val="black"/>
                </a:solidFill>
                <a:latin typeface="Consolas" panose="020B0609020204030204" pitchFamily="49" charset="0"/>
              </a:rPr>
              <a:t>tdata_ventes</a:t>
            </a:r>
            <a:endParaRPr lang="fr-FR" sz="2000" dirty="0">
              <a:solidFill>
                <a:prstClr val="black"/>
              </a:solidFill>
              <a:latin typeface="Consolas" panose="020B0609020204030204" pitchFamily="49" charset="0"/>
            </a:endParaRPr>
          </a:p>
          <a:p>
            <a:r>
              <a:rPr lang="en-US" sz="2000" b="1" dirty="0" smtClean="0">
                <a:solidFill>
                  <a:prstClr val="black"/>
                </a:solidFill>
                <a:latin typeface="Consolas" panose="020B0609020204030204" pitchFamily="49" charset="0"/>
              </a:rPr>
              <a:t>(</a:t>
            </a:r>
            <a:r>
              <a:rPr lang="en-US" sz="2000" b="1" dirty="0" err="1" smtClean="0">
                <a:solidFill>
                  <a:prstClr val="black"/>
                </a:solidFill>
                <a:latin typeface="Consolas" panose="020B0609020204030204" pitchFamily="49" charset="0"/>
              </a:rPr>
              <a:t>Deuxième</a:t>
            </a:r>
            <a:r>
              <a:rPr lang="en-US" sz="2000" b="1" dirty="0" smtClean="0">
                <a:solidFill>
                  <a:prstClr val="black"/>
                </a:solidFill>
                <a:latin typeface="Consolas" panose="020B0609020204030204" pitchFamily="49" charset="0"/>
              </a:rPr>
              <a:t> </a:t>
            </a:r>
            <a:r>
              <a:rPr lang="fr-BE" sz="2000" b="1" dirty="0" smtClean="0">
                <a:solidFill>
                  <a:prstClr val="black"/>
                </a:solidFill>
                <a:latin typeface="Consolas" panose="020B0609020204030204" pitchFamily="49" charset="0"/>
              </a:rPr>
              <a:t>façon sans une vue</a:t>
            </a:r>
            <a:r>
              <a:rPr lang="en-US" sz="2000" b="1" dirty="0" smtClean="0">
                <a:solidFill>
                  <a:prstClr val="black"/>
                </a:solidFill>
                <a:latin typeface="Consolas" panose="020B0609020204030204" pitchFamily="49" charset="0"/>
              </a:rPr>
              <a:t>)</a:t>
            </a:r>
            <a:endParaRPr lang="fr-FR" sz="2000" b="1" dirty="0">
              <a:solidFill>
                <a:prstClr val="black"/>
              </a:solidFill>
              <a:latin typeface="Consolas" panose="020B0609020204030204" pitchFamily="49" charset="0"/>
            </a:endParaRPr>
          </a:p>
          <a:p>
            <a:r>
              <a:rPr lang="fr-FR" sz="1400" dirty="0">
                <a:solidFill>
                  <a:srgbClr val="0000FF"/>
                </a:solidFill>
                <a:latin typeface="Consolas" panose="020B0609020204030204" pitchFamily="49" charset="0"/>
              </a:rPr>
              <a:t>INSERT</a:t>
            </a:r>
            <a:r>
              <a:rPr lang="fr-FR" sz="1400" dirty="0">
                <a:solidFill>
                  <a:prstClr val="black"/>
                </a:solidFill>
                <a:latin typeface="Consolas" panose="020B0609020204030204" pitchFamily="49" charset="0"/>
              </a:rPr>
              <a:t> </a:t>
            </a:r>
            <a:r>
              <a:rPr lang="fr-FR" sz="1400" dirty="0" err="1">
                <a:solidFill>
                  <a:srgbClr val="0000FF"/>
                </a:solidFill>
                <a:latin typeface="Consolas" panose="020B0609020204030204" pitchFamily="49" charset="0"/>
              </a:rPr>
              <a:t>into</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tdata_ventes</a:t>
            </a:r>
            <a:r>
              <a:rPr lang="fr-FR" sz="1400" dirty="0">
                <a:solidFill>
                  <a:srgbClr val="0000FF"/>
                </a:solidFill>
                <a:latin typeface="Consolas" panose="020B0609020204030204" pitchFamily="49" charset="0"/>
              </a:rPr>
              <a:t> </a:t>
            </a:r>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id_achat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refClient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noms</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adresse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refProduit</a:t>
            </a:r>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err="1">
                <a:solidFill>
                  <a:prstClr val="black"/>
                </a:solidFill>
                <a:latin typeface="Consolas" panose="020B0609020204030204" pitchFamily="49" charset="0"/>
              </a:rPr>
              <a:t>name_pro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pu_pro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refCategorie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name_cat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quantite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pu_vente</a:t>
            </a:r>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err="1">
                <a:solidFill>
                  <a:prstClr val="black"/>
                </a:solidFill>
                <a:latin typeface="Consolas" panose="020B0609020204030204" pitchFamily="49" charset="0"/>
              </a:rPr>
              <a:t>PrixTotal</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date_vente</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 </a:t>
            </a:r>
          </a:p>
          <a:p>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a:solidFill>
                  <a:srgbClr val="0000FF"/>
                </a:solidFill>
                <a:latin typeface="Consolas" panose="020B0609020204030204" pitchFamily="49" charset="0"/>
              </a:rPr>
              <a:t>select</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id_achat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refClient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noms</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adresse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refProduit</a:t>
            </a:r>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err="1">
                <a:solidFill>
                  <a:prstClr val="black"/>
                </a:solidFill>
                <a:latin typeface="Consolas" panose="020B0609020204030204" pitchFamily="49" charset="0"/>
              </a:rPr>
              <a:t>name_pro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pu_pro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refCategorie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name_cat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quantite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pu_vente</a:t>
            </a:r>
            <a:r>
              <a:rPr lang="fr-FR" sz="1400" dirty="0">
                <a:solidFill>
                  <a:srgbClr val="808080"/>
                </a:solidFill>
                <a:latin typeface="Consolas" panose="020B0609020204030204" pitchFamily="49" charset="0"/>
              </a:rPr>
              <a:t>,</a:t>
            </a:r>
            <a:endParaRPr lang="fr-FR" sz="1400" dirty="0">
              <a:solidFill>
                <a:prstClr val="black"/>
              </a:solidFill>
              <a:latin typeface="Consolas" panose="020B0609020204030204" pitchFamily="49" charset="0"/>
            </a:endParaRPr>
          </a:p>
          <a:p>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quantite</a:t>
            </a:r>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pu_vente</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as</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PrixTotal</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date_vente</a:t>
            </a:r>
            <a:r>
              <a:rPr lang="fr-FR" sz="1400" dirty="0">
                <a:solidFill>
                  <a:prstClr val="black"/>
                </a:solidFill>
                <a:latin typeface="Consolas" panose="020B0609020204030204" pitchFamily="49" charset="0"/>
              </a:rPr>
              <a:t> </a:t>
            </a:r>
            <a:r>
              <a:rPr lang="fr-FR" sz="1400" dirty="0" err="1">
                <a:solidFill>
                  <a:srgbClr val="0000FF"/>
                </a:solidFill>
                <a:latin typeface="Consolas" panose="020B0609020204030204" pitchFamily="49" charset="0"/>
              </a:rPr>
              <a:t>from</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tachat</a:t>
            </a:r>
            <a:endParaRPr lang="fr-FR" sz="1400" dirty="0">
              <a:solidFill>
                <a:prstClr val="black"/>
              </a:solidFill>
              <a:latin typeface="Consolas" panose="020B0609020204030204" pitchFamily="49" charset="0"/>
            </a:endParaRPr>
          </a:p>
          <a:p>
            <a:r>
              <a:rPr lang="fr-FR" sz="1400" dirty="0">
                <a:solidFill>
                  <a:srgbClr val="808080"/>
                </a:solidFill>
                <a:latin typeface="Consolas" panose="020B0609020204030204" pitchFamily="49" charset="0"/>
              </a:rPr>
              <a:t>INNER</a:t>
            </a:r>
            <a:r>
              <a:rPr lang="fr-FR" sz="1400" dirty="0">
                <a:solidFill>
                  <a:prstClr val="black"/>
                </a:solidFill>
                <a:latin typeface="Consolas" panose="020B0609020204030204" pitchFamily="49" charset="0"/>
              </a:rPr>
              <a:t> </a:t>
            </a:r>
            <a:r>
              <a:rPr lang="fr-FR" sz="1400" dirty="0">
                <a:solidFill>
                  <a:srgbClr val="808080"/>
                </a:solidFill>
                <a:latin typeface="Consolas" panose="020B0609020204030204" pitchFamily="49" charset="0"/>
              </a:rPr>
              <a:t>JOIN</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tClient</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on</a:t>
            </a:r>
            <a:r>
              <a:rPr lang="fr-FR" sz="1400" dirty="0">
                <a:solidFill>
                  <a:prstClr val="black"/>
                </a:solidFill>
                <a:latin typeface="Consolas" panose="020B0609020204030204" pitchFamily="49" charset="0"/>
              </a:rPr>
              <a:t> db_datamart</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dbo</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tClient</a:t>
            </a:r>
            <a:r>
              <a:rPr lang="fr-FR" sz="1400" dirty="0">
                <a:solidFill>
                  <a:srgbClr val="808080"/>
                </a:solidFill>
                <a:latin typeface="Consolas" panose="020B0609020204030204" pitchFamily="49" charset="0"/>
              </a:rPr>
              <a:t>.</a:t>
            </a:r>
            <a:r>
              <a:rPr lang="fr-FR" sz="1400" dirty="0">
                <a:solidFill>
                  <a:prstClr val="black"/>
                </a:solidFill>
                <a:latin typeface="Consolas" panose="020B0609020204030204" pitchFamily="49" charset="0"/>
              </a:rPr>
              <a:t>id</a:t>
            </a:r>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tachat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refClient</a:t>
            </a:r>
            <a:endParaRPr lang="fr-FR" sz="1400" dirty="0">
              <a:solidFill>
                <a:prstClr val="black"/>
              </a:solidFill>
              <a:latin typeface="Consolas" panose="020B0609020204030204" pitchFamily="49" charset="0"/>
            </a:endParaRPr>
          </a:p>
          <a:p>
            <a:r>
              <a:rPr lang="fr-FR" sz="1400" dirty="0">
                <a:solidFill>
                  <a:srgbClr val="808080"/>
                </a:solidFill>
                <a:latin typeface="Consolas" panose="020B0609020204030204" pitchFamily="49" charset="0"/>
              </a:rPr>
              <a:t>INNER</a:t>
            </a:r>
            <a:r>
              <a:rPr lang="fr-FR" sz="1400" dirty="0">
                <a:solidFill>
                  <a:prstClr val="black"/>
                </a:solidFill>
                <a:latin typeface="Consolas" panose="020B0609020204030204" pitchFamily="49" charset="0"/>
              </a:rPr>
              <a:t> </a:t>
            </a:r>
            <a:r>
              <a:rPr lang="fr-FR" sz="1400" dirty="0">
                <a:solidFill>
                  <a:srgbClr val="808080"/>
                </a:solidFill>
                <a:latin typeface="Consolas" panose="020B0609020204030204" pitchFamily="49" charset="0"/>
              </a:rPr>
              <a:t>JOIN</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tproduit</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on</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tproduit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id_pro</a:t>
            </a:r>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tachat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refProduit</a:t>
            </a:r>
            <a:endParaRPr lang="fr-FR" sz="1400" dirty="0">
              <a:solidFill>
                <a:prstClr val="black"/>
              </a:solidFill>
              <a:latin typeface="Consolas" panose="020B0609020204030204" pitchFamily="49" charset="0"/>
            </a:endParaRPr>
          </a:p>
          <a:p>
            <a:r>
              <a:rPr lang="fr-FR" sz="1400" dirty="0">
                <a:solidFill>
                  <a:srgbClr val="808080"/>
                </a:solidFill>
                <a:latin typeface="Consolas" panose="020B0609020204030204" pitchFamily="49" charset="0"/>
              </a:rPr>
              <a:t>INNER</a:t>
            </a:r>
            <a:r>
              <a:rPr lang="fr-FR" sz="1400" dirty="0">
                <a:solidFill>
                  <a:prstClr val="black"/>
                </a:solidFill>
                <a:latin typeface="Consolas" panose="020B0609020204030204" pitchFamily="49" charset="0"/>
              </a:rPr>
              <a:t> </a:t>
            </a:r>
            <a:r>
              <a:rPr lang="fr-FR" sz="1400" dirty="0">
                <a:solidFill>
                  <a:srgbClr val="808080"/>
                </a:solidFill>
                <a:latin typeface="Consolas" panose="020B0609020204030204" pitchFamily="49" charset="0"/>
              </a:rPr>
              <a:t>JOIN</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tcategorie</a:t>
            </a:r>
            <a:r>
              <a:rPr lang="fr-FR" sz="1400" dirty="0">
                <a:solidFill>
                  <a:prstClr val="black"/>
                </a:solidFill>
                <a:latin typeface="Consolas" panose="020B0609020204030204" pitchFamily="49" charset="0"/>
              </a:rPr>
              <a:t> </a:t>
            </a:r>
            <a:r>
              <a:rPr lang="fr-FR" sz="1400" dirty="0">
                <a:solidFill>
                  <a:srgbClr val="0000FF"/>
                </a:solidFill>
                <a:latin typeface="Consolas" panose="020B0609020204030204" pitchFamily="49" charset="0"/>
              </a:rPr>
              <a:t>on</a:t>
            </a:r>
            <a:r>
              <a:rPr lang="fr-FR" sz="1400" dirty="0">
                <a:solidFill>
                  <a:prstClr val="black"/>
                </a:solidFill>
                <a:latin typeface="Consolas" panose="020B0609020204030204" pitchFamily="49" charset="0"/>
              </a:rPr>
              <a:t> </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tcategorie</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id_cat</a:t>
            </a:r>
            <a:r>
              <a:rPr lang="fr-FR" sz="1400" dirty="0">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db_datamart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dbo</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tproduit</a:t>
            </a:r>
            <a:r>
              <a:rPr lang="fr-FR" sz="1400" dirty="0" err="1">
                <a:solidFill>
                  <a:srgbClr val="808080"/>
                </a:solidFill>
                <a:latin typeface="Consolas" panose="020B0609020204030204" pitchFamily="49" charset="0"/>
              </a:rPr>
              <a:t>.</a:t>
            </a:r>
            <a:r>
              <a:rPr lang="fr-FR" sz="1400" dirty="0" err="1">
                <a:solidFill>
                  <a:prstClr val="black"/>
                </a:solidFill>
                <a:latin typeface="Consolas" panose="020B0609020204030204" pitchFamily="49" charset="0"/>
              </a:rPr>
              <a:t>refCategorie</a:t>
            </a:r>
            <a:endParaRPr lang="fr-FR" sz="1400" dirty="0">
              <a:solidFill>
                <a:prstClr val="black"/>
              </a:solidFill>
              <a:latin typeface="Consolas" panose="020B0609020204030204" pitchFamily="49" charset="0"/>
            </a:endParaRPr>
          </a:p>
          <a:p>
            <a:r>
              <a:rPr lang="fr-FR" sz="1400" dirty="0">
                <a:solidFill>
                  <a:srgbClr val="808080"/>
                </a:solidFill>
                <a:latin typeface="Consolas" panose="020B0609020204030204" pitchFamily="49" charset="0"/>
              </a:rPr>
              <a:t>)</a:t>
            </a:r>
          </a:p>
          <a:p>
            <a:endParaRPr lang="fr-FR" sz="12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24246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Tree>
    <p:extLst>
      <p:ext uri="{BB962C8B-B14F-4D97-AF65-F5344CB8AC3E}">
        <p14:creationId xmlns:p14="http://schemas.microsoft.com/office/powerpoint/2010/main" val="172840151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43714" y="1127766"/>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609566"/>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2 : </a:t>
            </a:r>
            <a:r>
              <a:rPr lang="en-US" sz="2000" b="1" dirty="0" err="1" smtClean="0">
                <a:solidFill>
                  <a:srgbClr val="336600"/>
                </a:solidFill>
                <a:latin typeface="Tahoma" pitchFamily="34" charset="0"/>
                <a:ea typeface="Tahoma" pitchFamily="34" charset="0"/>
                <a:cs typeface="Tahoma" pitchFamily="34" charset="0"/>
              </a:rPr>
              <a:t>Analyse</a:t>
            </a:r>
            <a:r>
              <a:rPr lang="en-US" sz="2000" b="1" dirty="0" smtClean="0">
                <a:solidFill>
                  <a:srgbClr val="336600"/>
                </a:solidFill>
                <a:latin typeface="Tahoma" pitchFamily="34" charset="0"/>
                <a:ea typeface="Tahoma" pitchFamily="34" charset="0"/>
                <a:cs typeface="Tahoma" pitchFamily="34" charset="0"/>
              </a:rPr>
              <a:t>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endParaRPr lang="fr-BE" sz="1200" dirty="0" smtClean="0">
              <a:solidFill>
                <a:prstClr val="black"/>
              </a:solidFill>
              <a:latin typeface="Consolas" panose="020B0609020204030204" pitchFamily="49" charset="0"/>
            </a:endParaRPr>
          </a:p>
          <a:p>
            <a:r>
              <a:rPr lang="fr-FR" sz="1800" dirty="0">
                <a:solidFill>
                  <a:srgbClr val="0000FF"/>
                </a:solidFill>
                <a:latin typeface="Consolas" panose="020B0609020204030204" pitchFamily="49" charset="0"/>
              </a:rPr>
              <a:t>select</a:t>
            </a:r>
            <a:r>
              <a:rPr lang="fr-FR" sz="1800" dirty="0">
                <a:solidFill>
                  <a:prstClr val="black"/>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prstClr val="black"/>
                </a:solidFill>
                <a:latin typeface="Consolas" panose="020B0609020204030204" pitchFamily="49" charset="0"/>
              </a:rPr>
              <a:t> </a:t>
            </a:r>
            <a:r>
              <a:rPr lang="fr-FR" sz="1800" dirty="0" err="1">
                <a:solidFill>
                  <a:srgbClr val="0000FF"/>
                </a:solidFill>
                <a:latin typeface="Consolas" panose="020B0609020204030204" pitchFamily="49" charset="0"/>
              </a:rPr>
              <a:t>from</a:t>
            </a:r>
            <a:r>
              <a:rPr lang="fr-FR" sz="1800" dirty="0">
                <a:solidFill>
                  <a:prstClr val="black"/>
                </a:solidFill>
                <a:latin typeface="Consolas" panose="020B0609020204030204" pitchFamily="49" charset="0"/>
              </a:rPr>
              <a:t> </a:t>
            </a:r>
            <a:r>
              <a:rPr lang="fr-FR" sz="1800" dirty="0" err="1">
                <a:solidFill>
                  <a:prstClr val="black"/>
                </a:solidFill>
                <a:latin typeface="Consolas" panose="020B0609020204030204" pitchFamily="49" charset="0"/>
              </a:rPr>
              <a:t>tdata_ventes</a:t>
            </a:r>
            <a:endParaRPr lang="fr-FR" sz="1800" dirty="0">
              <a:solidFill>
                <a:prstClr val="black"/>
              </a:solidFill>
              <a:latin typeface="Consolas" panose="020B0609020204030204" pitchFamily="49" charset="0"/>
            </a:endParaRPr>
          </a:p>
          <a:p>
            <a:endParaRPr lang="fr-FR"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PrixTotal</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name_cat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tdata_ventes</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name_cat</a:t>
            </a:r>
            <a:endParaRPr lang="en-US" sz="1800" dirty="0">
              <a:solidFill>
                <a:prstClr val="black"/>
              </a:solidFill>
              <a:latin typeface="Consolas" panose="020B0609020204030204" pitchFamily="49" charset="0"/>
            </a:endParaRPr>
          </a:p>
          <a:p>
            <a:r>
              <a:rPr lang="fr-FR" sz="1800" dirty="0">
                <a:solidFill>
                  <a:srgbClr val="0000FF"/>
                </a:solidFill>
                <a:latin typeface="Consolas" panose="020B0609020204030204" pitchFamily="49" charset="0"/>
              </a:rPr>
              <a:t>go</a:t>
            </a:r>
            <a:endParaRPr lang="fr-FR" sz="1800" dirty="0">
              <a:solidFill>
                <a:prstClr val="black"/>
              </a:solidFill>
              <a:latin typeface="Consolas" panose="020B0609020204030204" pitchFamily="49" charset="0"/>
            </a:endParaRPr>
          </a:p>
          <a:p>
            <a:r>
              <a:rPr lang="fr-FR" sz="1800" dirty="0" err="1">
                <a:solidFill>
                  <a:srgbClr val="0000FF"/>
                </a:solidFill>
                <a:latin typeface="Consolas" panose="020B0609020204030204" pitchFamily="49" charset="0"/>
              </a:rPr>
              <a:t>create</a:t>
            </a:r>
            <a:r>
              <a:rPr lang="fr-FR" sz="1800" dirty="0">
                <a:solidFill>
                  <a:prstClr val="black"/>
                </a:solidFill>
                <a:latin typeface="Consolas" panose="020B0609020204030204" pitchFamily="49" charset="0"/>
              </a:rPr>
              <a:t> </a:t>
            </a:r>
            <a:r>
              <a:rPr lang="fr-FR" sz="1800" dirty="0" err="1">
                <a:solidFill>
                  <a:srgbClr val="0000FF"/>
                </a:solidFill>
                <a:latin typeface="Consolas" panose="020B0609020204030204" pitchFamily="49" charset="0"/>
              </a:rPr>
              <a:t>view</a:t>
            </a:r>
            <a:r>
              <a:rPr lang="fr-FR" sz="1800" dirty="0">
                <a:solidFill>
                  <a:prstClr val="black"/>
                </a:solidFill>
                <a:latin typeface="Consolas" panose="020B0609020204030204" pitchFamily="49" charset="0"/>
              </a:rPr>
              <a:t> </a:t>
            </a:r>
            <a:r>
              <a:rPr lang="fr-FR" sz="1800" dirty="0" err="1">
                <a:solidFill>
                  <a:prstClr val="black"/>
                </a:solidFill>
                <a:latin typeface="Consolas" panose="020B0609020204030204" pitchFamily="49" charset="0"/>
              </a:rPr>
              <a:t>vdata_ventes</a:t>
            </a:r>
            <a:r>
              <a:rPr lang="fr-FR" sz="1800" dirty="0">
                <a:solidFill>
                  <a:prstClr val="black"/>
                </a:solidFill>
                <a:latin typeface="Consolas" panose="020B0609020204030204" pitchFamily="49" charset="0"/>
              </a:rPr>
              <a:t> </a:t>
            </a:r>
            <a:r>
              <a:rPr lang="fr-FR" sz="1800" dirty="0">
                <a:solidFill>
                  <a:srgbClr val="0000FF"/>
                </a:solidFill>
                <a:latin typeface="Consolas" panose="020B0609020204030204" pitchFamily="49" charset="0"/>
              </a:rPr>
              <a:t>as</a:t>
            </a:r>
            <a:endParaRPr lang="fr-FR" sz="1800" dirty="0">
              <a:solidFill>
                <a:prstClr val="black"/>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PrixTotal</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Sommes</a:t>
            </a:r>
            <a:r>
              <a:rPr lang="en-US" sz="1800" dirty="0" err="1">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name_pro</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tdata_ventes</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name_pro</a:t>
            </a:r>
            <a:endParaRPr lang="en-US" sz="1800" dirty="0">
              <a:solidFill>
                <a:prstClr val="black"/>
              </a:solidFill>
              <a:latin typeface="Consolas" panose="020B0609020204030204" pitchFamily="49" charset="0"/>
            </a:endParaRPr>
          </a:p>
          <a:p>
            <a:endParaRPr lang="fr-FR" sz="1200" dirty="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endParaRPr lang="fr-FR" sz="2000" dirty="0">
              <a:solidFill>
                <a:srgbClr val="336600"/>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24246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pic>
        <p:nvPicPr>
          <p:cNvPr id="2" name="Image 1"/>
          <p:cNvPicPr>
            <a:picLocks noChangeAspect="1"/>
          </p:cNvPicPr>
          <p:nvPr/>
        </p:nvPicPr>
        <p:blipFill>
          <a:blip r:embed="rId3"/>
          <a:stretch>
            <a:fillRect/>
          </a:stretch>
        </p:blipFill>
        <p:spPr>
          <a:xfrm>
            <a:off x="854015" y="4625815"/>
            <a:ext cx="2415396" cy="1699366"/>
          </a:xfrm>
          <a:prstGeom prst="rect">
            <a:avLst/>
          </a:prstGeom>
        </p:spPr>
      </p:pic>
    </p:spTree>
    <p:extLst>
      <p:ext uri="{BB962C8B-B14F-4D97-AF65-F5344CB8AC3E}">
        <p14:creationId xmlns:p14="http://schemas.microsoft.com/office/powerpoint/2010/main" val="333814921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7"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49263" fontAlgn="base">
              <a:spcBef>
                <a:spcPct val="0"/>
              </a:spcBef>
              <a:spcAft>
                <a:spcPct val="0"/>
              </a:spcAft>
              <a:buClr>
                <a:srgbClr val="000000"/>
              </a:buClr>
              <a:buSzPct val="100000"/>
            </a:pPr>
            <a:endParaRPr lang="fr-FR" sz="2400">
              <a:solidFill>
                <a:srgbClr val="FFFFFF"/>
              </a:solidFill>
              <a:latin typeface="Times New Roman" panose="02020603050405020304" pitchFamily="18" charset="0"/>
            </a:endParaRPr>
          </a:p>
        </p:txBody>
      </p:sp>
      <p:sp>
        <p:nvSpPr>
          <p:cNvPr id="47108" name="Text Box 3"/>
          <p:cNvSpPr txBox="1">
            <a:spLocks noChangeArrowheads="1"/>
          </p:cNvSpPr>
          <p:nvPr/>
        </p:nvSpPr>
        <p:spPr bwMode="auto">
          <a:xfrm>
            <a:off x="2043714" y="1127766"/>
            <a:ext cx="7378700" cy="55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defTabSz="449263" eaLnBrk="1" fontAlgn="base" hangingPunct="1">
              <a:lnSpc>
                <a:spcPct val="85000"/>
              </a:lnSpc>
              <a:spcBef>
                <a:spcPct val="0"/>
              </a:spcBef>
              <a:spcAft>
                <a:spcPct val="0"/>
              </a:spcAft>
              <a:buSzPct val="100000"/>
            </a:pPr>
            <a:r>
              <a:rPr lang="fr-FR" sz="4400" dirty="0" smtClean="0">
                <a:solidFill>
                  <a:srgbClr val="003366"/>
                </a:solidFill>
                <a:latin typeface="Tahoma" pitchFamily="34" charset="0"/>
                <a:ea typeface="Tahoma" pitchFamily="34" charset="0"/>
                <a:cs typeface="Tahoma" pitchFamily="34" charset="0"/>
              </a:rPr>
              <a:t>Exemple2</a:t>
            </a:r>
            <a:endParaRPr lang="fr-FR" sz="4400" dirty="0">
              <a:solidFill>
                <a:srgbClr val="003366"/>
              </a:solidFill>
              <a:latin typeface="Tahoma" pitchFamily="34" charset="0"/>
              <a:ea typeface="Tahoma" pitchFamily="34" charset="0"/>
              <a:cs typeface="Tahoma" pitchFamily="34" charset="0"/>
            </a:endParaRPr>
          </a:p>
        </p:txBody>
      </p:sp>
      <p:sp>
        <p:nvSpPr>
          <p:cNvPr id="47109" name="Text Box 4"/>
          <p:cNvSpPr txBox="1">
            <a:spLocks noChangeArrowheads="1"/>
          </p:cNvSpPr>
          <p:nvPr/>
        </p:nvSpPr>
        <p:spPr bwMode="auto">
          <a:xfrm>
            <a:off x="854015" y="1609566"/>
            <a:ext cx="9455001" cy="4715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defRPr>
            </a:lvl9pPr>
          </a:lstStyle>
          <a:p>
            <a:pPr marL="0" indent="0" defTabSz="449263" eaLnBrk="1" fontAlgn="base" hangingPunct="1">
              <a:spcBef>
                <a:spcPts val="600"/>
              </a:spcBef>
              <a:spcAft>
                <a:spcPct val="0"/>
              </a:spcAft>
              <a:buClr>
                <a:srgbClr val="003366"/>
              </a:buClr>
              <a:buSzPct val="100000"/>
            </a:pPr>
            <a:r>
              <a:rPr lang="en-US" sz="2000" b="1" dirty="0" err="1" smtClean="0">
                <a:solidFill>
                  <a:srgbClr val="336600"/>
                </a:solidFill>
                <a:latin typeface="Tahoma" pitchFamily="34" charset="0"/>
                <a:ea typeface="Tahoma" pitchFamily="34" charset="0"/>
                <a:cs typeface="Tahoma" pitchFamily="34" charset="0"/>
              </a:rPr>
              <a:t>Etape</a:t>
            </a:r>
            <a:r>
              <a:rPr lang="en-US" sz="2000" b="1" dirty="0" smtClean="0">
                <a:solidFill>
                  <a:srgbClr val="336600"/>
                </a:solidFill>
                <a:latin typeface="Tahoma" pitchFamily="34" charset="0"/>
                <a:ea typeface="Tahoma" pitchFamily="34" charset="0"/>
                <a:cs typeface="Tahoma" pitchFamily="34" charset="0"/>
              </a:rPr>
              <a:t> 3 : </a:t>
            </a:r>
            <a:r>
              <a:rPr lang="en-US" sz="2000" b="1" dirty="0" err="1" smtClean="0">
                <a:solidFill>
                  <a:srgbClr val="336600"/>
                </a:solidFill>
                <a:latin typeface="Tahoma" pitchFamily="34" charset="0"/>
                <a:ea typeface="Tahoma" pitchFamily="34" charset="0"/>
                <a:cs typeface="Tahoma" pitchFamily="34" charset="0"/>
              </a:rPr>
              <a:t>Présentation</a:t>
            </a:r>
            <a:r>
              <a:rPr lang="en-US" sz="2000" b="1" dirty="0" smtClean="0">
                <a:solidFill>
                  <a:srgbClr val="336600"/>
                </a:solidFill>
                <a:latin typeface="Tahoma" pitchFamily="34" charset="0"/>
                <a:ea typeface="Tahoma" pitchFamily="34" charset="0"/>
                <a:cs typeface="Tahoma" pitchFamily="34" charset="0"/>
              </a:rPr>
              <a:t> des </a:t>
            </a:r>
            <a:r>
              <a:rPr lang="en-US" sz="2000" b="1" dirty="0" err="1" smtClean="0">
                <a:solidFill>
                  <a:srgbClr val="336600"/>
                </a:solidFill>
                <a:latin typeface="Tahoma" pitchFamily="34" charset="0"/>
                <a:ea typeface="Tahoma" pitchFamily="34" charset="0"/>
                <a:cs typeface="Tahoma" pitchFamily="34" charset="0"/>
              </a:rPr>
              <a:t>donnees</a:t>
            </a:r>
            <a:r>
              <a:rPr lang="en-US" sz="2000" b="1" dirty="0" smtClean="0">
                <a:solidFill>
                  <a:srgbClr val="336600"/>
                </a:solidFill>
                <a:latin typeface="Tahoma" pitchFamily="34" charset="0"/>
                <a:ea typeface="Tahoma" pitchFamily="34" charset="0"/>
                <a:cs typeface="Tahoma" pitchFamily="34" charset="0"/>
              </a:rPr>
              <a:t> </a:t>
            </a:r>
          </a:p>
          <a:p>
            <a:pPr marL="342900" indent="-342900" defTabSz="449263" eaLnBrk="1" fontAlgn="base" hangingPunct="1">
              <a:spcBef>
                <a:spcPts val="600"/>
              </a:spcBef>
              <a:spcAft>
                <a:spcPct val="0"/>
              </a:spcAft>
              <a:buClr>
                <a:srgbClr val="003366"/>
              </a:buClr>
              <a:buSzPct val="100000"/>
              <a:buFont typeface="Wingdings" panose="05000000000000000000" pitchFamily="2" charset="2"/>
              <a:buChar char="q"/>
            </a:pPr>
            <a:r>
              <a:rPr lang="en-US" sz="2000" dirty="0" err="1" smtClean="0">
                <a:solidFill>
                  <a:srgbClr val="336600"/>
                </a:solidFill>
                <a:latin typeface="Tahoma" pitchFamily="34" charset="0"/>
                <a:ea typeface="Tahoma" pitchFamily="34" charset="0"/>
                <a:cs typeface="Tahoma" pitchFamily="34" charset="0"/>
              </a:rPr>
              <a:t>Soit</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une</a:t>
            </a:r>
            <a:r>
              <a:rPr lang="en-US" sz="2000" dirty="0" smtClean="0">
                <a:solidFill>
                  <a:srgbClr val="336600"/>
                </a:solidFill>
                <a:latin typeface="Tahoma" pitchFamily="34" charset="0"/>
                <a:ea typeface="Tahoma" pitchFamily="34" charset="0"/>
                <a:cs typeface="Tahoma" pitchFamily="34" charset="0"/>
              </a:rPr>
              <a:t> base de </a:t>
            </a:r>
            <a:r>
              <a:rPr lang="en-US" sz="2000" dirty="0" err="1" smtClean="0">
                <a:solidFill>
                  <a:srgbClr val="336600"/>
                </a:solidFill>
                <a:latin typeface="Tahoma" pitchFamily="34" charset="0"/>
                <a:ea typeface="Tahoma" pitchFamily="34" charset="0"/>
                <a:cs typeface="Tahoma" pitchFamily="34" charset="0"/>
              </a:rPr>
              <a:t>donnees</a:t>
            </a:r>
            <a:r>
              <a:rPr lang="en-US" sz="2000" dirty="0" smtClean="0">
                <a:solidFill>
                  <a:srgbClr val="336600"/>
                </a:solidFill>
                <a:latin typeface="Tahoma" pitchFamily="34" charset="0"/>
                <a:ea typeface="Tahoma" pitchFamily="34" charset="0"/>
                <a:cs typeface="Tahoma" pitchFamily="34" charset="0"/>
              </a:rPr>
              <a:t> </a:t>
            </a:r>
            <a:r>
              <a:rPr lang="en-US" sz="2000" dirty="0" err="1" smtClean="0">
                <a:solidFill>
                  <a:srgbClr val="336600"/>
                </a:solidFill>
                <a:latin typeface="Tahoma" pitchFamily="34" charset="0"/>
                <a:ea typeface="Tahoma" pitchFamily="34" charset="0"/>
                <a:cs typeface="Tahoma" pitchFamily="34" charset="0"/>
              </a:rPr>
              <a:t>DataWarehouse</a:t>
            </a:r>
            <a:r>
              <a:rPr lang="en-US" sz="2000" dirty="0" smtClean="0">
                <a:solidFill>
                  <a:srgbClr val="336600"/>
                </a:solidFill>
                <a:latin typeface="Tahoma" pitchFamily="34" charset="0"/>
                <a:ea typeface="Tahoma" pitchFamily="34" charset="0"/>
                <a:cs typeface="Tahoma" pitchFamily="34" charset="0"/>
              </a:rPr>
              <a:t>:</a:t>
            </a:r>
          </a:p>
          <a:p>
            <a:endParaRPr lang="fr-BE" sz="1200" dirty="0" smtClean="0">
              <a:solidFill>
                <a:prstClr val="black"/>
              </a:solidFill>
              <a:latin typeface="Consolas" panose="020B0609020204030204" pitchFamily="49" charset="0"/>
            </a:endParaRPr>
          </a:p>
          <a:p>
            <a:pPr marL="0" indent="0" defTabSz="449263" eaLnBrk="1" fontAlgn="base" hangingPunct="1">
              <a:spcBef>
                <a:spcPts val="600"/>
              </a:spcBef>
              <a:spcAft>
                <a:spcPct val="0"/>
              </a:spcAft>
              <a:buClr>
                <a:srgbClr val="003366"/>
              </a:buClr>
              <a:buSzPct val="100000"/>
            </a:pPr>
            <a:r>
              <a:rPr lang="fr-BE" sz="2000" dirty="0" smtClean="0">
                <a:solidFill>
                  <a:schemeClr val="tx1"/>
                </a:solidFill>
                <a:latin typeface="Tahoma" pitchFamily="34" charset="0"/>
                <a:ea typeface="Tahoma" pitchFamily="34" charset="0"/>
                <a:cs typeface="Tahoma" pitchFamily="34" charset="0"/>
              </a:rPr>
              <a:t>La représentation des données peut se faire dans plusieurs plate forme selon du concepteur </a:t>
            </a:r>
            <a:r>
              <a:rPr lang="en-US" sz="2000" dirty="0" smtClean="0">
                <a:solidFill>
                  <a:schemeClr val="tx1"/>
                </a:solidFill>
                <a:latin typeface="Tahoma" pitchFamily="34" charset="0"/>
                <a:ea typeface="Tahoma" pitchFamily="34" charset="0"/>
                <a:cs typeface="Tahoma" pitchFamily="34" charset="0"/>
              </a:rPr>
              <a:t>: SPSS, Excel, </a:t>
            </a:r>
            <a:r>
              <a:rPr lang="en-US" sz="2000" dirty="0" err="1" smtClean="0">
                <a:solidFill>
                  <a:schemeClr val="tx1"/>
                </a:solidFill>
                <a:latin typeface="Tahoma" pitchFamily="34" charset="0"/>
                <a:ea typeface="Tahoma" pitchFamily="34" charset="0"/>
                <a:cs typeface="Tahoma" pitchFamily="34" charset="0"/>
              </a:rPr>
              <a:t>Etat</a:t>
            </a:r>
            <a:r>
              <a:rPr lang="en-US" sz="2000" dirty="0" smtClean="0">
                <a:solidFill>
                  <a:schemeClr val="tx1"/>
                </a:solidFill>
                <a:latin typeface="Tahoma" pitchFamily="34" charset="0"/>
                <a:ea typeface="Tahoma" pitchFamily="34" charset="0"/>
                <a:cs typeface="Tahoma" pitchFamily="34" charset="0"/>
              </a:rPr>
              <a:t> de Sortie(C#, Java, Web, etc.)</a:t>
            </a:r>
          </a:p>
          <a:p>
            <a:pPr marL="0" indent="0" defTabSz="449263" eaLnBrk="1" fontAlgn="base" hangingPunct="1">
              <a:spcBef>
                <a:spcPts val="600"/>
              </a:spcBef>
              <a:spcAft>
                <a:spcPct val="0"/>
              </a:spcAft>
              <a:buClr>
                <a:srgbClr val="003366"/>
              </a:buClr>
              <a:buSzPct val="100000"/>
            </a:pPr>
            <a:endParaRPr lang="fr-FR" sz="2000" dirty="0">
              <a:solidFill>
                <a:schemeClr val="tx1"/>
              </a:solidFill>
              <a:latin typeface="Tahoma" pitchFamily="34" charset="0"/>
              <a:ea typeface="Tahoma" pitchFamily="34" charset="0"/>
              <a:cs typeface="Tahoma" pitchFamily="34" charset="0"/>
            </a:endParaRPr>
          </a:p>
        </p:txBody>
      </p:sp>
      <p:sp>
        <p:nvSpPr>
          <p:cNvPr id="9" name="Rectangle 8">
            <a:extLst>
              <a:ext uri="{FF2B5EF4-FFF2-40B4-BE49-F238E27FC236}">
                <a16:creationId xmlns:a16="http://schemas.microsoft.com/office/drawing/2014/main" id="{2BF1A534-9189-4C83-B954-C2987A11901C}"/>
              </a:ext>
            </a:extLst>
          </p:cNvPr>
          <p:cNvSpPr/>
          <p:nvPr/>
        </p:nvSpPr>
        <p:spPr>
          <a:xfrm>
            <a:off x="0" y="-258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242465"/>
            <a:ext cx="11576648" cy="95845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pic>
        <p:nvPicPr>
          <p:cNvPr id="3" name="Image 2"/>
          <p:cNvPicPr>
            <a:picLocks noChangeAspect="1"/>
          </p:cNvPicPr>
          <p:nvPr/>
        </p:nvPicPr>
        <p:blipFill>
          <a:blip r:embed="rId3"/>
          <a:stretch>
            <a:fillRect/>
          </a:stretch>
        </p:blipFill>
        <p:spPr>
          <a:xfrm>
            <a:off x="1820623" y="3387805"/>
            <a:ext cx="7153275" cy="3105731"/>
          </a:xfrm>
          <a:prstGeom prst="rect">
            <a:avLst/>
          </a:prstGeom>
        </p:spPr>
      </p:pic>
    </p:spTree>
    <p:extLst>
      <p:ext uri="{BB962C8B-B14F-4D97-AF65-F5344CB8AC3E}">
        <p14:creationId xmlns:p14="http://schemas.microsoft.com/office/powerpoint/2010/main" val="166117299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550735" y="942836"/>
            <a:ext cx="10636527" cy="4401205"/>
          </a:xfrm>
          <a:prstGeom prst="rect">
            <a:avLst/>
          </a:prstGeom>
          <a:noFill/>
        </p:spPr>
        <p:txBody>
          <a:bodyPr wrap="square" rtlCol="0">
            <a:spAutoFit/>
          </a:bodyPr>
          <a:lstStyle/>
          <a:p>
            <a:r>
              <a:rPr lang="fr-FR" sz="2800" dirty="0"/>
              <a:t>Le système de gestion de base de données </a:t>
            </a:r>
            <a:r>
              <a:rPr lang="fr-FR" sz="2800" dirty="0" err="1"/>
              <a:t>MongoDB</a:t>
            </a:r>
            <a:r>
              <a:rPr lang="fr-FR" sz="2800" dirty="0"/>
              <a:t> a quelques </a:t>
            </a:r>
            <a:r>
              <a:rPr lang="fr-FR" sz="2800" b="1" dirty="0"/>
              <a:t>avantages</a:t>
            </a:r>
            <a:r>
              <a:rPr lang="fr-FR" sz="2800" dirty="0"/>
              <a:t> suivants :</a:t>
            </a:r>
          </a:p>
          <a:p>
            <a:pPr marL="342900" lvl="0" indent="-342900">
              <a:buFont typeface="Wingdings" panose="05000000000000000000" pitchFamily="2" charset="2"/>
              <a:buChar char="q"/>
            </a:pPr>
            <a:r>
              <a:rPr lang="fr-BE" sz="2800" dirty="0" err="1"/>
              <a:t>MongoDB</a:t>
            </a:r>
            <a:r>
              <a:rPr lang="fr-BE" sz="2800" dirty="0"/>
              <a:t> stocke les données sous forme de document basé sur JSON qui n'applique pas le schéma. Il nous permet de stocker des données hiérarchiques dans un document. Cela facilite le stockage et la récupération des données de manière efficace.</a:t>
            </a:r>
            <a:endParaRPr lang="fr-FR" sz="2800" dirty="0"/>
          </a:p>
          <a:p>
            <a:pPr marL="342900" lvl="0" indent="-342900">
              <a:buFont typeface="Wingdings" panose="05000000000000000000" pitchFamily="2" charset="2"/>
              <a:buChar char="q"/>
            </a:pPr>
            <a:r>
              <a:rPr lang="fr-BE" sz="2800" dirty="0"/>
              <a:t>Il est facile d'augmenter ou de réduire l'échelle selon les besoins car il s'agit d'une base de données basée sur des documents. </a:t>
            </a:r>
            <a:r>
              <a:rPr lang="fr-BE" sz="2800" dirty="0" err="1"/>
              <a:t>MongoDB</a:t>
            </a:r>
            <a:r>
              <a:rPr lang="fr-BE" sz="2800" dirty="0"/>
              <a:t> nous permet également de répartir les données sur plusieurs serveurs</a:t>
            </a:r>
            <a:r>
              <a:rPr lang="fr-BE" sz="2800" dirty="0" smtClean="0"/>
              <a:t>.</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73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CONTEXT</a:t>
            </a:r>
            <a:endParaRPr lang="en-US" sz="4400" dirty="0"/>
          </a:p>
        </p:txBody>
      </p:sp>
      <p:sp>
        <p:nvSpPr>
          <p:cNvPr id="7" name="TextBox 3"/>
          <p:cNvSpPr txBox="1"/>
          <p:nvPr/>
        </p:nvSpPr>
        <p:spPr>
          <a:xfrm>
            <a:off x="628373" y="1373061"/>
            <a:ext cx="10636527" cy="3970318"/>
          </a:xfrm>
          <a:prstGeom prst="rect">
            <a:avLst/>
          </a:prstGeom>
          <a:noFill/>
        </p:spPr>
        <p:txBody>
          <a:bodyPr wrap="square" rtlCol="0">
            <a:spAutoFit/>
          </a:bodyPr>
          <a:lstStyle/>
          <a:p>
            <a:pPr lvl="0"/>
            <a:r>
              <a:rPr lang="en-US" sz="2800" b="1" dirty="0" smtClean="0"/>
              <a:t>CONTEXT</a:t>
            </a:r>
            <a:endParaRPr lang="en-US" sz="2800" b="1" dirty="0"/>
          </a:p>
          <a:p>
            <a:r>
              <a:rPr lang="fr-BE" sz="2800" dirty="0" smtClean="0"/>
              <a:t>Dans </a:t>
            </a:r>
            <a:r>
              <a:rPr lang="fr-BE" sz="2800" dirty="0"/>
              <a:t>ce cours intitule </a:t>
            </a:r>
            <a:r>
              <a:rPr lang="fr-BE" sz="2800" b="1" dirty="0"/>
              <a:t>Base de données non relationnelle, Data </a:t>
            </a:r>
            <a:r>
              <a:rPr lang="fr-BE" sz="2800" b="1" dirty="0" err="1"/>
              <a:t>warehousing</a:t>
            </a:r>
            <a:r>
              <a:rPr lang="fr-BE" sz="2800" b="1" dirty="0"/>
              <a:t> et </a:t>
            </a:r>
            <a:r>
              <a:rPr lang="fr-BE" sz="2800" b="1" dirty="0" err="1"/>
              <a:t>Big</a:t>
            </a:r>
            <a:r>
              <a:rPr lang="fr-BE" sz="2800" b="1" dirty="0"/>
              <a:t> Data </a:t>
            </a:r>
            <a:r>
              <a:rPr lang="fr-BE" sz="2800" dirty="0"/>
              <a:t>; nous allons aborder deux concepts dont le concept </a:t>
            </a:r>
            <a:r>
              <a:rPr lang="fr-BE" sz="2800" b="1" dirty="0"/>
              <a:t>Base de données non relationnelle </a:t>
            </a:r>
            <a:r>
              <a:rPr lang="fr-BE" sz="2800" dirty="0"/>
              <a:t>et le concept </a:t>
            </a:r>
            <a:r>
              <a:rPr lang="fr-BE" sz="2800" b="1" dirty="0"/>
              <a:t>Data </a:t>
            </a:r>
            <a:r>
              <a:rPr lang="fr-BE" sz="2800" b="1" dirty="0" err="1"/>
              <a:t>warehousing</a:t>
            </a:r>
            <a:r>
              <a:rPr lang="fr-BE" sz="2800" b="1" dirty="0"/>
              <a:t> et </a:t>
            </a:r>
            <a:r>
              <a:rPr lang="fr-BE" sz="2800" b="1" dirty="0" err="1"/>
              <a:t>Big</a:t>
            </a:r>
            <a:r>
              <a:rPr lang="fr-BE" sz="2800" b="1" dirty="0"/>
              <a:t> Data. </a:t>
            </a:r>
            <a:endParaRPr lang="fr-FR" sz="2800" dirty="0"/>
          </a:p>
          <a:p>
            <a:r>
              <a:rPr lang="fr-BE" sz="2800" dirty="0"/>
              <a:t>Les deux concepts vont constituer deux grandes parties du cours, et chaque partie avec quelques chapitres pour illustrer beaucoup plus de notions par rapport aux concepts.</a:t>
            </a:r>
            <a:endParaRPr lang="fr-FR" sz="2800" dirty="0"/>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261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559361" y="1010752"/>
            <a:ext cx="10636527" cy="4401205"/>
          </a:xfrm>
          <a:prstGeom prst="rect">
            <a:avLst/>
          </a:prstGeom>
          <a:noFill/>
        </p:spPr>
        <p:txBody>
          <a:bodyPr wrap="square" rtlCol="0">
            <a:spAutoFit/>
          </a:bodyPr>
          <a:lstStyle/>
          <a:p>
            <a:r>
              <a:rPr lang="fr-FR" sz="2800" dirty="0"/>
              <a:t>Le système de gestion de base de données </a:t>
            </a:r>
            <a:r>
              <a:rPr lang="fr-FR" sz="2800" dirty="0" err="1"/>
              <a:t>MongoDB</a:t>
            </a:r>
            <a:r>
              <a:rPr lang="fr-FR" sz="2800" dirty="0"/>
              <a:t> a quelques </a:t>
            </a:r>
            <a:r>
              <a:rPr lang="fr-FR" sz="2800" b="1" dirty="0"/>
              <a:t>avantages</a:t>
            </a:r>
            <a:r>
              <a:rPr lang="fr-FR" sz="2800" dirty="0"/>
              <a:t> suivants :</a:t>
            </a:r>
          </a:p>
          <a:p>
            <a:pPr marL="342900" lvl="0" indent="-342900">
              <a:buFont typeface="Wingdings" panose="05000000000000000000" pitchFamily="2" charset="2"/>
              <a:buChar char="q"/>
            </a:pPr>
            <a:r>
              <a:rPr lang="fr-BE" sz="2800" dirty="0" err="1" smtClean="0"/>
              <a:t>MongoDB</a:t>
            </a:r>
            <a:r>
              <a:rPr lang="fr-BE" sz="2800" dirty="0" smtClean="0"/>
              <a:t> </a:t>
            </a:r>
            <a:r>
              <a:rPr lang="fr-BE" sz="2800" dirty="0"/>
              <a:t>fournit des fonctionnalités riches telles que l'indexation, l'agrégation, le magasin de fichiers, etc.</a:t>
            </a:r>
            <a:endParaRPr lang="fr-FR" sz="2800" dirty="0"/>
          </a:p>
          <a:p>
            <a:pPr marL="342900" lvl="0" indent="-342900">
              <a:buFont typeface="Wingdings" panose="05000000000000000000" pitchFamily="2" charset="2"/>
              <a:buChar char="q"/>
            </a:pPr>
            <a:r>
              <a:rPr lang="fr-BE" sz="2800" dirty="0" err="1"/>
              <a:t>MongoDB</a:t>
            </a:r>
            <a:r>
              <a:rPr lang="fr-BE" sz="2800" dirty="0"/>
              <a:t> fonctionne rapidement avec d'énormes données.</a:t>
            </a:r>
            <a:endParaRPr lang="fr-FR" sz="2800" dirty="0"/>
          </a:p>
          <a:p>
            <a:pPr marL="342900" lvl="0" indent="-342900">
              <a:buFont typeface="Wingdings" panose="05000000000000000000" pitchFamily="2" charset="2"/>
              <a:buChar char="q"/>
            </a:pPr>
            <a:r>
              <a:rPr lang="fr-BE" sz="2800" dirty="0" err="1"/>
              <a:t>MongoDB</a:t>
            </a:r>
            <a:r>
              <a:rPr lang="fr-BE" sz="2800" dirty="0"/>
              <a:t> fournit des pilotes pour stocker et récupérer des données à partir de différentes applications développées dans différentes technologies telles que C#, Java, Python, Node.js, etc.</a:t>
            </a:r>
            <a:endParaRPr lang="fr-FR" sz="2800" dirty="0"/>
          </a:p>
          <a:p>
            <a:pPr marL="342900" lvl="0" indent="-342900">
              <a:buFont typeface="Wingdings" panose="05000000000000000000" pitchFamily="2" charset="2"/>
              <a:buChar char="q"/>
            </a:pPr>
            <a:r>
              <a:rPr lang="fr-BE" sz="2800" dirty="0" err="1"/>
              <a:t>MongoDB</a:t>
            </a:r>
            <a:r>
              <a:rPr lang="fr-BE" sz="2800" dirty="0"/>
              <a:t> fournit des outils pour gérer les bases de données </a:t>
            </a:r>
            <a:r>
              <a:rPr lang="fr-BE" sz="2800" dirty="0" err="1"/>
              <a:t>MongoDB</a:t>
            </a:r>
            <a:r>
              <a:rPr lang="fr-BE" sz="2800" dirty="0" smtClean="0"/>
              <a:t>.</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58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67988" y="1131521"/>
            <a:ext cx="10636527" cy="3108543"/>
          </a:xfrm>
          <a:prstGeom prst="rect">
            <a:avLst/>
          </a:prstGeom>
          <a:noFill/>
        </p:spPr>
        <p:txBody>
          <a:bodyPr wrap="square" rtlCol="0">
            <a:spAutoFit/>
          </a:bodyPr>
          <a:lstStyle/>
          <a:p>
            <a:r>
              <a:rPr lang="en-US" sz="2800" dirty="0" err="1" smtClean="0"/>
              <a:t>Soit</a:t>
            </a:r>
            <a:r>
              <a:rPr lang="en-US" sz="2800" dirty="0" smtClean="0"/>
              <a:t> le site </a:t>
            </a:r>
            <a:r>
              <a:rPr lang="en-US" sz="2800" dirty="0" err="1" smtClean="0"/>
              <a:t>Officiel</a:t>
            </a:r>
            <a:r>
              <a:rPr lang="en-US" sz="2800" dirty="0" smtClean="0"/>
              <a:t> de MongoDB : </a:t>
            </a:r>
            <a:r>
              <a:rPr lang="fr-FR" sz="2800" u="sng" dirty="0" smtClean="0">
                <a:hlinkClick r:id="rId2"/>
              </a:rPr>
              <a:t>www.mongodb.com</a:t>
            </a:r>
            <a:endParaRPr lang="fr-FR" sz="2800" u="sng" dirty="0" smtClean="0"/>
          </a:p>
          <a:p>
            <a:r>
              <a:rPr lang="en-US" sz="2800" dirty="0" err="1" smtClean="0">
                <a:latin typeface="Times New Roman" panose="02020603050405020304" pitchFamily="18" charset="0"/>
                <a:cs typeface="Times New Roman" panose="02020603050405020304" pitchFamily="18" charset="0"/>
              </a:rPr>
              <a:t>Cet</a:t>
            </a:r>
            <a:r>
              <a:rPr lang="en-US" sz="2800" dirty="0" smtClean="0">
                <a:latin typeface="Times New Roman" panose="02020603050405020304" pitchFamily="18" charset="0"/>
                <a:cs typeface="Times New Roman" panose="02020603050405020304" pitchFamily="18" charset="0"/>
              </a:rPr>
              <a:t> site nous </a:t>
            </a:r>
            <a:r>
              <a:rPr lang="en-US" sz="2800" dirty="0" err="1" smtClean="0">
                <a:latin typeface="Times New Roman" panose="02020603050405020304" pitchFamily="18" charset="0"/>
                <a:cs typeface="Times New Roman" panose="02020603050405020304" pitchFamily="18" charset="0"/>
              </a:rPr>
              <a:t>permet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d’accede</a:t>
            </a:r>
            <a:r>
              <a:rPr lang="en-US" sz="2800" dirty="0" smtClean="0">
                <a:latin typeface="Times New Roman" panose="02020603050405020304" pitchFamily="18" charset="0"/>
                <a:cs typeface="Times New Roman" panose="02020603050405020304" pitchFamily="18" charset="0"/>
              </a:rPr>
              <a:t> a </a:t>
            </a:r>
            <a:r>
              <a:rPr lang="en-US" sz="2800" dirty="0" err="1" smtClean="0">
                <a:latin typeface="Times New Roman" panose="02020603050405020304" pitchFamily="18" charset="0"/>
                <a:cs typeface="Times New Roman" panose="02020603050405020304" pitchFamily="18" charset="0"/>
              </a:rPr>
              <a:t>tous</a:t>
            </a:r>
            <a:r>
              <a:rPr lang="en-US" sz="2800" dirty="0" smtClean="0">
                <a:latin typeface="Times New Roman" panose="02020603050405020304" pitchFamily="18" charset="0"/>
                <a:cs typeface="Times New Roman" panose="02020603050405020304" pitchFamily="18" charset="0"/>
              </a:rPr>
              <a:t> les </a:t>
            </a:r>
            <a:r>
              <a:rPr lang="en-US" sz="2800" dirty="0" err="1" smtClean="0">
                <a:latin typeface="Times New Roman" panose="02020603050405020304" pitchFamily="18" charset="0"/>
                <a:cs typeface="Times New Roman" panose="02020603050405020304" pitchFamily="18" charset="0"/>
              </a:rPr>
              <a:t>outils</a:t>
            </a:r>
            <a:r>
              <a:rPr lang="en-US" sz="2800" dirty="0" smtClean="0">
                <a:latin typeface="Times New Roman" panose="02020603050405020304" pitchFamily="18" charset="0"/>
                <a:cs typeface="Times New Roman" panose="02020603050405020304" pitchFamily="18" charset="0"/>
              </a:rPr>
              <a:t> du SGDB MongoDB.</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Nous </a:t>
            </a:r>
            <a:r>
              <a:rPr lang="en-US" sz="2800" dirty="0" err="1" smtClean="0">
                <a:latin typeface="Times New Roman" panose="02020603050405020304" pitchFamily="18" charset="0"/>
                <a:cs typeface="Times New Roman" panose="02020603050405020304" pitchFamily="18" charset="0"/>
              </a:rPr>
              <a:t>allons</a:t>
            </a:r>
            <a:r>
              <a:rPr lang="en-US" sz="2800" dirty="0" smtClean="0">
                <a:latin typeface="Times New Roman" panose="02020603050405020304" pitchFamily="18" charset="0"/>
                <a:cs typeface="Times New Roman" panose="02020603050405020304" pitchFamily="18" charset="0"/>
              </a:rPr>
              <a:t> installer les </a:t>
            </a:r>
            <a:r>
              <a:rPr lang="en-US" sz="2800" dirty="0" err="1" smtClean="0">
                <a:latin typeface="Times New Roman" panose="02020603050405020304" pitchFamily="18" charset="0"/>
                <a:cs typeface="Times New Roman" panose="02020603050405020304" pitchFamily="18" charset="0"/>
              </a:rPr>
              <a:t>outils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suivants</a:t>
            </a:r>
            <a:r>
              <a:rPr lang="en-US" sz="2800"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M</a:t>
            </a:r>
            <a:r>
              <a:rPr lang="en-US" sz="2800" dirty="0" err="1" smtClean="0">
                <a:latin typeface="Times New Roman" panose="02020603050405020304" pitchFamily="18" charset="0"/>
                <a:cs typeface="Times New Roman" panose="02020603050405020304" pitchFamily="18" charset="0"/>
              </a:rPr>
              <a:t>ongodb</a:t>
            </a:r>
            <a:r>
              <a:rPr lang="en-US" sz="2800" dirty="0" smtClean="0">
                <a:latin typeface="Times New Roman" panose="02020603050405020304" pitchFamily="18" charset="0"/>
                <a:cs typeface="Times New Roman" panose="02020603050405020304" pitchFamily="18" charset="0"/>
              </a:rPr>
              <a:t>-database</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Mongo compass</a:t>
            </a:r>
          </a:p>
          <a:p>
            <a:pPr marL="457200" indent="-457200">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M</a:t>
            </a:r>
            <a:r>
              <a:rPr lang="en-US" sz="2800" dirty="0" err="1" smtClean="0">
                <a:latin typeface="Times New Roman" panose="02020603050405020304" pitchFamily="18" charset="0"/>
                <a:cs typeface="Times New Roman" panose="02020603050405020304" pitchFamily="18" charset="0"/>
              </a:rPr>
              <a:t>ongosh</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05443" y="239833"/>
            <a:ext cx="926476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CHAPITRE 1 : INSTALLATION DES OUTILS</a:t>
            </a:r>
            <a:endParaRPr lang="en-US" sz="4400" dirty="0"/>
          </a:p>
        </p:txBody>
      </p:sp>
    </p:spTree>
    <p:extLst>
      <p:ext uri="{BB962C8B-B14F-4D97-AF65-F5344CB8AC3E}">
        <p14:creationId xmlns:p14="http://schemas.microsoft.com/office/powerpoint/2010/main" val="3989132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42109" y="784048"/>
            <a:ext cx="10636527" cy="5878532"/>
          </a:xfrm>
          <a:prstGeom prst="rect">
            <a:avLst/>
          </a:prstGeom>
          <a:noFill/>
        </p:spPr>
        <p:txBody>
          <a:bodyPr wrap="square" rtlCol="0">
            <a:spAutoFit/>
          </a:bodyPr>
          <a:lstStyle/>
          <a:p>
            <a:r>
              <a:rPr lang="en-US" sz="2800" b="1" dirty="0" err="1" smtClean="0"/>
              <a:t>Quelques</a:t>
            </a:r>
            <a:r>
              <a:rPr lang="en-US" sz="2800" b="1" dirty="0" smtClean="0"/>
              <a:t> </a:t>
            </a:r>
            <a:r>
              <a:rPr lang="en-US" sz="2800" b="1" dirty="0" err="1" smtClean="0"/>
              <a:t>commandes</a:t>
            </a:r>
            <a:r>
              <a:rPr lang="en-US" sz="2800" b="1" dirty="0" smtClean="0"/>
              <a:t> de base</a:t>
            </a:r>
          </a:p>
          <a:p>
            <a:r>
              <a:rPr lang="en-US" sz="2800" b="1" dirty="0" err="1" smtClean="0"/>
              <a:t>Mongodb</a:t>
            </a:r>
            <a:endParaRPr lang="en-US" sz="2800" b="1" dirty="0" smtClean="0"/>
          </a:p>
          <a:p>
            <a:r>
              <a:rPr lang="en-US" sz="2800" b="1" dirty="0" smtClean="0"/>
              <a:t>- </a:t>
            </a:r>
            <a:r>
              <a:rPr lang="en-US" sz="2800" b="1" dirty="0" err="1"/>
              <a:t>m</a:t>
            </a:r>
            <a:r>
              <a:rPr lang="en-US" sz="2800" b="1" dirty="0" err="1" smtClean="0"/>
              <a:t>ongod</a:t>
            </a:r>
            <a:r>
              <a:rPr lang="en-US" sz="2800" b="1" dirty="0" smtClean="0"/>
              <a:t> : </a:t>
            </a:r>
            <a:r>
              <a:rPr lang="fr-BE" sz="2800" dirty="0" smtClean="0"/>
              <a:t>pour lancer le serveur de base de données </a:t>
            </a:r>
            <a:r>
              <a:rPr lang="fr-BE" sz="2800" dirty="0" err="1" smtClean="0"/>
              <a:t>MondoDB</a:t>
            </a:r>
            <a:endParaRPr lang="fr-BE" sz="2800" dirty="0" smtClean="0"/>
          </a:p>
          <a:p>
            <a:r>
              <a:rPr lang="en-US" sz="2800" b="1" dirty="0" err="1" smtClean="0"/>
              <a:t>Mongosh</a:t>
            </a:r>
            <a:endParaRPr lang="en-US" sz="2800" b="1" dirty="0" smtClean="0">
              <a:latin typeface="Times New Roman" panose="02020603050405020304" pitchFamily="18" charset="0"/>
              <a:cs typeface="Times New Roman" panose="02020603050405020304" pitchFamily="18" charset="0"/>
            </a:endParaRPr>
          </a:p>
          <a:p>
            <a:r>
              <a:rPr lang="fr-FR" sz="2400" dirty="0"/>
              <a:t>test&gt; </a:t>
            </a:r>
            <a:r>
              <a:rPr lang="fr-FR" sz="2400" dirty="0" err="1"/>
              <a:t>show.help</a:t>
            </a:r>
            <a:endParaRPr lang="fr-FR" sz="2400" dirty="0"/>
          </a:p>
          <a:p>
            <a:pPr marL="342900" indent="-342900">
              <a:buFont typeface="Wingdings" panose="05000000000000000000" pitchFamily="2" charset="2"/>
              <a:buChar char="q"/>
            </a:pPr>
            <a:r>
              <a:rPr lang="fr-FR" sz="2400" dirty="0" smtClean="0"/>
              <a:t>'show </a:t>
            </a:r>
            <a:r>
              <a:rPr lang="fr-FR" sz="2400" dirty="0" err="1"/>
              <a:t>databases</a:t>
            </a:r>
            <a:r>
              <a:rPr lang="fr-FR" sz="2400" dirty="0"/>
              <a:t>'/'show </a:t>
            </a:r>
            <a:r>
              <a:rPr lang="fr-FR" sz="2400" dirty="0" err="1"/>
              <a:t>dbs</a:t>
            </a:r>
            <a:r>
              <a:rPr lang="fr-FR" sz="2400" dirty="0"/>
              <a:t>' : affiche une liste de toutes les bases de données disponibles.</a:t>
            </a:r>
          </a:p>
          <a:p>
            <a:pPr marL="342900" indent="-342900">
              <a:buFont typeface="Wingdings" panose="05000000000000000000" pitchFamily="2" charset="2"/>
              <a:buChar char="q"/>
            </a:pPr>
            <a:r>
              <a:rPr lang="fr-FR" sz="2400" dirty="0"/>
              <a:t>'show collections'/'show tables' : affiche une liste de toutes les collections de la base de données actuelle.</a:t>
            </a:r>
          </a:p>
          <a:p>
            <a:pPr marL="342900" indent="-342900">
              <a:buFont typeface="Wingdings" panose="05000000000000000000" pitchFamily="2" charset="2"/>
              <a:buChar char="q"/>
            </a:pPr>
            <a:r>
              <a:rPr lang="fr-FR" sz="2400" dirty="0"/>
              <a:t>'show profile' : imprime les informations de </a:t>
            </a:r>
            <a:r>
              <a:rPr lang="fr-FR" sz="2400" dirty="0" err="1"/>
              <a:t>system.profile</a:t>
            </a:r>
            <a:r>
              <a:rPr lang="fr-FR" sz="2400" dirty="0"/>
              <a:t>.</a:t>
            </a:r>
          </a:p>
          <a:p>
            <a:pPr marL="342900" indent="-342900">
              <a:buFont typeface="Wingdings" panose="05000000000000000000" pitchFamily="2" charset="2"/>
              <a:buChar char="q"/>
            </a:pPr>
            <a:r>
              <a:rPr lang="fr-FR" sz="2400" dirty="0"/>
              <a:t>'show </a:t>
            </a:r>
            <a:r>
              <a:rPr lang="fr-FR" sz="2400" dirty="0" err="1"/>
              <a:t>users</a:t>
            </a:r>
            <a:r>
              <a:rPr lang="fr-FR" sz="2400" dirty="0"/>
              <a:t>' : imprime une liste de tous les utilisateurs de la base de données actuelle.</a:t>
            </a:r>
          </a:p>
          <a:p>
            <a:pPr marL="342900" indent="-342900">
              <a:buFont typeface="Wingdings" panose="05000000000000000000" pitchFamily="2" charset="2"/>
              <a:buChar char="q"/>
            </a:pPr>
            <a:r>
              <a:rPr lang="fr-FR" sz="2400" dirty="0"/>
              <a:t>'show </a:t>
            </a:r>
            <a:r>
              <a:rPr lang="fr-FR" sz="2400" dirty="0" err="1"/>
              <a:t>roles</a:t>
            </a:r>
            <a:r>
              <a:rPr lang="fr-FR" sz="2400" dirty="0"/>
              <a:t>' : affiche une liste de tous les rôles pour la base de données actuelle.</a:t>
            </a:r>
          </a:p>
          <a:p>
            <a:pPr marL="342900" indent="-342900">
              <a:buFont typeface="Wingdings" panose="05000000000000000000" pitchFamily="2" charset="2"/>
              <a:buChar char="q"/>
            </a:pPr>
            <a:r>
              <a:rPr lang="fr-FR" sz="2400" dirty="0"/>
              <a:t>'afficher le journal' : journal pour la connexion actuelle, si le type n'est pas défini, utilise 'global</a:t>
            </a:r>
            <a:r>
              <a:rPr lang="fr-FR" sz="2400" dirty="0" smtClean="0"/>
              <a:t>'</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05443" y="239833"/>
            <a:ext cx="926476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CHAPITRE 1 : INSTALLATION DES OUTILS</a:t>
            </a:r>
            <a:endParaRPr lang="en-US" sz="4400" dirty="0"/>
          </a:p>
        </p:txBody>
      </p:sp>
    </p:spTree>
    <p:extLst>
      <p:ext uri="{BB962C8B-B14F-4D97-AF65-F5344CB8AC3E}">
        <p14:creationId xmlns:p14="http://schemas.microsoft.com/office/powerpoint/2010/main" val="1109312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05443" y="239833"/>
            <a:ext cx="926476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CHAPITRE 1 : INSTALLATION DES OUTILS</a:t>
            </a:r>
            <a:endParaRPr lang="en-US" sz="4400" dirty="0"/>
          </a:p>
        </p:txBody>
      </p:sp>
      <p:sp>
        <p:nvSpPr>
          <p:cNvPr id="7" name="TextBox 3"/>
          <p:cNvSpPr txBox="1"/>
          <p:nvPr/>
        </p:nvSpPr>
        <p:spPr>
          <a:xfrm>
            <a:off x="567988" y="1131521"/>
            <a:ext cx="10636527" cy="3785652"/>
          </a:xfrm>
          <a:prstGeom prst="rect">
            <a:avLst/>
          </a:prstGeom>
          <a:noFill/>
        </p:spPr>
        <p:txBody>
          <a:bodyPr wrap="square" rtlCol="0">
            <a:spAutoFit/>
          </a:bodyPr>
          <a:lstStyle/>
          <a:p>
            <a:r>
              <a:rPr lang="fr-FR" sz="2400" b="1" dirty="0"/>
              <a:t>Boussole </a:t>
            </a:r>
            <a:r>
              <a:rPr lang="fr-FR" sz="2400" b="1" dirty="0" err="1"/>
              <a:t>MongoDB</a:t>
            </a:r>
            <a:endParaRPr lang="fr-FR" sz="2400" b="1" dirty="0"/>
          </a:p>
          <a:p>
            <a:r>
              <a:rPr lang="fr-FR" sz="2400" b="1" dirty="0" err="1"/>
              <a:t>MongoDB</a:t>
            </a:r>
            <a:r>
              <a:rPr lang="fr-FR" sz="2400" b="1" dirty="0"/>
              <a:t> </a:t>
            </a:r>
            <a:r>
              <a:rPr lang="fr-FR" sz="2400" b="1" dirty="0" err="1"/>
              <a:t>Compass</a:t>
            </a:r>
            <a:r>
              <a:rPr lang="fr-FR" sz="2400" b="1" dirty="0"/>
              <a:t> </a:t>
            </a:r>
            <a:r>
              <a:rPr lang="fr-FR" sz="2400" dirty="0"/>
              <a:t>est un outil basé sur une interface graphique (</a:t>
            </a:r>
            <a:r>
              <a:rPr lang="fr-FR" sz="2400" dirty="0" err="1"/>
              <a:t>unline</a:t>
            </a:r>
            <a:r>
              <a:rPr lang="fr-FR" sz="2400" dirty="0"/>
              <a:t> </a:t>
            </a:r>
            <a:r>
              <a:rPr lang="fr-FR" sz="2400" dirty="0" err="1"/>
              <a:t>MongoDB</a:t>
            </a:r>
            <a:r>
              <a:rPr lang="fr-FR" sz="2400" dirty="0"/>
              <a:t> Shell) pour interagir avec le serveur et les bases de données </a:t>
            </a:r>
            <a:r>
              <a:rPr lang="fr-FR" sz="2400" dirty="0" err="1"/>
              <a:t>MongoDB</a:t>
            </a:r>
            <a:r>
              <a:rPr lang="fr-FR" sz="2400" dirty="0"/>
              <a:t> locaux ou distants. </a:t>
            </a:r>
            <a:r>
              <a:rPr lang="fr-FR" sz="2400" b="1" dirty="0"/>
              <a:t>Utilisez </a:t>
            </a:r>
            <a:r>
              <a:rPr lang="fr-FR" sz="2400" b="1" dirty="0" err="1"/>
              <a:t>Compass</a:t>
            </a:r>
            <a:r>
              <a:rPr lang="fr-FR" sz="2400" b="1" dirty="0"/>
              <a:t> pour explorer visuellement vos données</a:t>
            </a:r>
            <a:r>
              <a:rPr lang="fr-FR" sz="2400" dirty="0"/>
              <a:t>, exécuter des requêtes ad hoc, effectuer des opérations CRUD et afficher et optimiser les performances de vos requêtes. Il peut être installé sur Linux, Mac ou Windows.</a:t>
            </a:r>
          </a:p>
          <a:p>
            <a:r>
              <a:rPr lang="fr-FR" sz="2400" dirty="0"/>
              <a:t>Si vous n'avez pas installé </a:t>
            </a:r>
            <a:r>
              <a:rPr lang="fr-FR" sz="2400" dirty="0" err="1"/>
              <a:t>MongoDB</a:t>
            </a:r>
            <a:r>
              <a:rPr lang="fr-FR" sz="2400" dirty="0"/>
              <a:t> </a:t>
            </a:r>
            <a:r>
              <a:rPr lang="fr-FR" sz="2400" dirty="0" err="1"/>
              <a:t>Compass</a:t>
            </a:r>
            <a:r>
              <a:rPr lang="fr-FR" sz="2400" dirty="0"/>
              <a:t> avec </a:t>
            </a:r>
            <a:r>
              <a:rPr lang="fr-FR" sz="2400" dirty="0" err="1"/>
              <a:t>MongoDB</a:t>
            </a:r>
            <a:r>
              <a:rPr lang="fr-FR" sz="2400" dirty="0"/>
              <a:t>, téléchargez la version communautaire gratuite de </a:t>
            </a:r>
            <a:r>
              <a:rPr lang="fr-FR" sz="2400" dirty="0" err="1"/>
              <a:t>Compass</a:t>
            </a:r>
            <a:r>
              <a:rPr lang="fr-FR" sz="2400" dirty="0"/>
              <a:t> pour votre plateforme.</a:t>
            </a:r>
          </a:p>
          <a:p>
            <a:r>
              <a:rPr lang="fr-FR" sz="2400" dirty="0"/>
              <a:t>Maintenant, effectuez une recherche de fenêtre sur "</a:t>
            </a:r>
            <a:r>
              <a:rPr lang="fr-FR" sz="2400" dirty="0" err="1"/>
              <a:t>mongodb</a:t>
            </a:r>
            <a:r>
              <a:rPr lang="fr-FR" sz="2400" dirty="0"/>
              <a:t> </a:t>
            </a:r>
            <a:r>
              <a:rPr lang="fr-FR" sz="2400" dirty="0" err="1"/>
              <a:t>compass</a:t>
            </a:r>
            <a:r>
              <a:rPr lang="fr-FR" sz="2400" dirty="0"/>
              <a:t>" et ouvrez-la, comme indiqué ci-dessous.</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885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3970318"/>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Pour </a:t>
            </a:r>
            <a:r>
              <a:rPr lang="fr-BE" sz="2800" dirty="0" smtClean="0">
                <a:latin typeface="Times New Roman" panose="02020603050405020304" pitchFamily="18" charset="0"/>
                <a:cs typeface="Times New Roman" panose="02020603050405020304" pitchFamily="18" charset="0"/>
              </a:rPr>
              <a:t>créer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une</a:t>
            </a:r>
            <a:r>
              <a:rPr lang="en-US" sz="2800" dirty="0" smtClean="0">
                <a:latin typeface="Times New Roman" panose="02020603050405020304" pitchFamily="18" charset="0"/>
                <a:cs typeface="Times New Roman" panose="02020603050405020304" pitchFamily="18" charset="0"/>
              </a:rPr>
              <a:t> base de </a:t>
            </a:r>
            <a:r>
              <a:rPr lang="fr-BE" sz="2800" dirty="0" smtClean="0">
                <a:latin typeface="Times New Roman" panose="02020603050405020304" pitchFamily="18" charset="0"/>
                <a:cs typeface="Times New Roman" panose="02020603050405020304" pitchFamily="18" charset="0"/>
              </a:rPr>
              <a:t>données</a:t>
            </a:r>
            <a:r>
              <a:rPr lang="en-US" sz="2800" dirty="0" smtClean="0">
                <a:latin typeface="Times New Roman" panose="02020603050405020304" pitchFamily="18" charset="0"/>
                <a:cs typeface="Times New Roman" panose="02020603050405020304" pitchFamily="18" charset="0"/>
              </a:rPr>
              <a:t> avec MongoDB , on entre dans </a:t>
            </a:r>
            <a:r>
              <a:rPr lang="en-US" sz="2800" b="1" dirty="0" smtClean="0">
                <a:latin typeface="Times New Roman" panose="02020603050405020304" pitchFamily="18" charset="0"/>
                <a:cs typeface="Times New Roman" panose="02020603050405020304" pitchFamily="18" charset="0"/>
              </a:rPr>
              <a:t>MongoDB</a:t>
            </a:r>
            <a:r>
              <a:rPr lang="en-US" sz="2800" dirty="0" smtClean="0">
                <a:latin typeface="Times New Roman" panose="02020603050405020304" pitchFamily="18" charset="0"/>
                <a:cs typeface="Times New Roman" panose="02020603050405020304" pitchFamily="18" charset="0"/>
              </a:rPr>
              <a:t> Compass, on se </a:t>
            </a:r>
            <a:r>
              <a:rPr lang="fr-BE" sz="2800" dirty="0" smtClean="0">
                <a:latin typeface="Times New Roman" panose="02020603050405020304" pitchFamily="18" charset="0"/>
                <a:cs typeface="Times New Roman" panose="02020603050405020304" pitchFamily="18" charset="0"/>
              </a:rPr>
              <a:t>connecte</a:t>
            </a:r>
            <a:r>
              <a:rPr lang="en-US" sz="2800" dirty="0" smtClean="0">
                <a:latin typeface="Times New Roman" panose="02020603050405020304" pitchFamily="18" charset="0"/>
                <a:cs typeface="Times New Roman" panose="02020603050405020304" pitchFamily="18" charset="0"/>
              </a:rPr>
              <a:t> , on clique le petit </a:t>
            </a:r>
            <a:r>
              <a:rPr lang="en-US" sz="2800" dirty="0" err="1" smtClean="0">
                <a:latin typeface="Times New Roman" panose="02020603050405020304" pitchFamily="18" charset="0"/>
                <a:cs typeface="Times New Roman" panose="02020603050405020304" pitchFamily="18" charset="0"/>
              </a:rPr>
              <a:t>bouton</a:t>
            </a:r>
            <a:r>
              <a:rPr lang="en-US" sz="2800" dirty="0" smtClean="0">
                <a:latin typeface="Times New Roman" panose="02020603050405020304" pitchFamily="18" charset="0"/>
                <a:cs typeface="Times New Roman" panose="02020603050405020304" pitchFamily="18" charset="0"/>
              </a:rPr>
              <a:t> “Create Database” et </a:t>
            </a:r>
            <a:r>
              <a:rPr lang="en-US" sz="2800" dirty="0" err="1" smtClean="0">
                <a:latin typeface="Times New Roman" panose="02020603050405020304" pitchFamily="18" charset="0"/>
                <a:cs typeface="Times New Roman" panose="02020603050405020304" pitchFamily="18" charset="0"/>
              </a:rPr>
              <a:t>puis</a:t>
            </a:r>
            <a:r>
              <a:rPr lang="en-US" sz="2800" dirty="0" smtClean="0">
                <a:latin typeface="Times New Roman" panose="02020603050405020304" pitchFamily="18" charset="0"/>
                <a:cs typeface="Times New Roman" panose="02020603050405020304" pitchFamily="18" charset="0"/>
              </a:rPr>
              <a:t> on met le nom de la base </a:t>
            </a:r>
            <a:r>
              <a:rPr lang="fr-BE" sz="2800" dirty="0" smtClean="0">
                <a:latin typeface="Times New Roman" panose="02020603050405020304" pitchFamily="18" charset="0"/>
                <a:cs typeface="Times New Roman" panose="02020603050405020304" pitchFamily="18" charset="0"/>
              </a:rPr>
              <a:t>données</a:t>
            </a:r>
            <a:r>
              <a:rPr lang="en-US" sz="2800" dirty="0" smtClean="0">
                <a:latin typeface="Times New Roman" panose="02020603050405020304" pitchFamily="18" charset="0"/>
                <a:cs typeface="Times New Roman" panose="02020603050405020304" pitchFamily="18" charset="0"/>
              </a:rPr>
              <a:t> et </a:t>
            </a:r>
            <a:r>
              <a:rPr lang="en-US" sz="2800" dirty="0" err="1" smtClean="0">
                <a:latin typeface="Times New Roman" panose="02020603050405020304" pitchFamily="18" charset="0"/>
                <a:cs typeface="Times New Roman" panose="02020603050405020304" pitchFamily="18" charset="0"/>
              </a:rPr>
              <a:t>puis</a:t>
            </a:r>
            <a:r>
              <a:rPr lang="en-US" sz="2800" dirty="0" smtClean="0">
                <a:latin typeface="Times New Roman" panose="02020603050405020304" pitchFamily="18" charset="0"/>
                <a:cs typeface="Times New Roman" panose="02020603050405020304" pitchFamily="18" charset="0"/>
              </a:rPr>
              <a:t> on </a:t>
            </a:r>
            <a:r>
              <a:rPr lang="en-US" sz="2800" dirty="0" err="1" smtClean="0">
                <a:latin typeface="Times New Roman" panose="02020603050405020304" pitchFamily="18" charset="0"/>
                <a:cs typeface="Times New Roman" panose="02020603050405020304" pitchFamily="18" charset="0"/>
              </a:rPr>
              <a:t>lique</a:t>
            </a:r>
            <a:r>
              <a:rPr lang="en-US" sz="2800" dirty="0" smtClean="0">
                <a:latin typeface="Times New Roman" panose="02020603050405020304" pitchFamily="18" charset="0"/>
                <a:cs typeface="Times New Roman" panose="02020603050405020304" pitchFamily="18" charset="0"/>
              </a:rPr>
              <a:t> sur le </a:t>
            </a:r>
            <a:r>
              <a:rPr lang="en-US" sz="2800" dirty="0" err="1" smtClean="0">
                <a:latin typeface="Times New Roman" panose="02020603050405020304" pitchFamily="18" charset="0"/>
                <a:cs typeface="Times New Roman" panose="02020603050405020304" pitchFamily="18" charset="0"/>
              </a:rPr>
              <a:t>bouton</a:t>
            </a:r>
            <a:r>
              <a:rPr lang="en-US" sz="2800" dirty="0" smtClean="0">
                <a:latin typeface="Times New Roman" panose="02020603050405020304" pitchFamily="18" charset="0"/>
                <a:cs typeface="Times New Roman" panose="02020603050405020304" pitchFamily="18" charset="0"/>
              </a:rPr>
              <a:t> OK.</a:t>
            </a:r>
          </a:p>
          <a:p>
            <a:r>
              <a:rPr lang="en-US" sz="2800" dirty="0" smtClean="0">
                <a:latin typeface="Times New Roman" panose="02020603050405020304" pitchFamily="18" charset="0"/>
                <a:cs typeface="Times New Roman" panose="02020603050405020304" pitchFamily="18" charset="0"/>
              </a:rPr>
              <a:t>Les </a:t>
            </a:r>
            <a:r>
              <a:rPr lang="en-US" sz="2800" dirty="0" err="1" smtClean="0">
                <a:latin typeface="Times New Roman" panose="02020603050405020304" pitchFamily="18" charset="0"/>
                <a:cs typeface="Times New Roman" panose="02020603050405020304" pitchFamily="18" charset="0"/>
              </a:rPr>
              <a:t>restes</a:t>
            </a:r>
            <a:r>
              <a:rPr lang="en-US" sz="2800" dirty="0" smtClean="0">
                <a:latin typeface="Times New Roman" panose="02020603050405020304" pitchFamily="18" charset="0"/>
                <a:cs typeface="Times New Roman" panose="02020603050405020304" pitchFamily="18" charset="0"/>
              </a:rPr>
              <a:t> des operations </a:t>
            </a:r>
            <a:r>
              <a:rPr lang="en-US" sz="2800" dirty="0" err="1" smtClean="0">
                <a:latin typeface="Times New Roman" panose="02020603050405020304" pitchFamily="18" charset="0"/>
                <a:cs typeface="Times New Roman" panose="02020603050405020304" pitchFamily="18" charset="0"/>
              </a:rPr>
              <a:t>peuvent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etre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execut</a:t>
            </a:r>
            <a:r>
              <a:rPr lang="fr-BE" sz="2800" dirty="0" err="1" smtClean="0">
                <a:latin typeface="Times New Roman" panose="02020603050405020304" pitchFamily="18" charset="0"/>
                <a:cs typeface="Times New Roman" panose="02020603050405020304" pitchFamily="18" charset="0"/>
              </a:rPr>
              <a:t>ées</a:t>
            </a:r>
            <a:r>
              <a:rPr lang="fr-BE" sz="2800" dirty="0" smtClean="0">
                <a:latin typeface="Times New Roman" panose="02020603050405020304" pitchFamily="18" charset="0"/>
                <a:cs typeface="Times New Roman" panose="02020603050405020304" pitchFamily="18" charset="0"/>
              </a:rPr>
              <a:t> sous </a:t>
            </a:r>
            <a:r>
              <a:rPr lang="fr-BE" sz="2800" dirty="0" err="1" smtClean="0">
                <a:latin typeface="Times New Roman" panose="02020603050405020304" pitchFamily="18" charset="0"/>
                <a:cs typeface="Times New Roman" panose="02020603050405020304" pitchFamily="18" charset="0"/>
              </a:rPr>
              <a:t>mongosh</a:t>
            </a:r>
            <a:r>
              <a:rPr lang="fr-BE"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Par </a:t>
            </a:r>
            <a:r>
              <a:rPr lang="en-US" sz="2800" dirty="0" err="1" smtClean="0">
                <a:latin typeface="Times New Roman" panose="02020603050405020304" pitchFamily="18" charset="0"/>
                <a:cs typeface="Times New Roman" panose="02020603050405020304" pitchFamily="18" charset="0"/>
              </a:rPr>
              <a:t>exemple</a:t>
            </a:r>
            <a:r>
              <a:rPr lang="en-US" sz="2800" dirty="0" smtClean="0">
                <a:latin typeface="Times New Roman" panose="02020603050405020304" pitchFamily="18" charset="0"/>
                <a:cs typeface="Times New Roman" panose="02020603050405020304" pitchFamily="18" charset="0"/>
              </a:rPr>
              <a:t> : </a:t>
            </a:r>
          </a:p>
          <a:p>
            <a:pPr marL="457200" indent="-457200">
              <a:buFont typeface="Wingdings" panose="05000000000000000000" pitchFamily="2" charset="2"/>
              <a:buChar char="q"/>
            </a:pPr>
            <a:r>
              <a:rPr lang="en-US" sz="2800" dirty="0" err="1" smtClean="0">
                <a:latin typeface="Times New Roman" panose="02020603050405020304" pitchFamily="18" charset="0"/>
                <a:cs typeface="Times New Roman" panose="02020603050405020304" pitchFamily="18" charset="0"/>
              </a:rPr>
              <a:t>db.dropDatabase</a:t>
            </a:r>
            <a:r>
              <a:rPr lang="en-US" sz="2800" dirty="0" smtClean="0">
                <a:latin typeface="Times New Roman" panose="02020603050405020304" pitchFamily="18" charset="0"/>
                <a:cs typeface="Times New Roman" panose="02020603050405020304" pitchFamily="18" charset="0"/>
              </a:rPr>
              <a:t>() : pour </a:t>
            </a:r>
            <a:r>
              <a:rPr lang="fr-BE" sz="2800" dirty="0" smtClean="0">
                <a:latin typeface="Times New Roman" panose="02020603050405020304" pitchFamily="18" charset="0"/>
                <a:cs typeface="Times New Roman" panose="02020603050405020304" pitchFamily="18" charset="0"/>
              </a:rPr>
              <a:t>supprimer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une</a:t>
            </a:r>
            <a:r>
              <a:rPr lang="en-US" sz="2800" dirty="0" smtClean="0">
                <a:latin typeface="Times New Roman" panose="02020603050405020304" pitchFamily="18" charset="0"/>
                <a:cs typeface="Times New Roman" panose="02020603050405020304" pitchFamily="18" charset="0"/>
              </a:rPr>
              <a:t> base de </a:t>
            </a:r>
            <a:r>
              <a:rPr lang="en-US" sz="2800" dirty="0" err="1" smtClean="0">
                <a:latin typeface="Times New Roman" panose="02020603050405020304" pitchFamily="18" charset="0"/>
                <a:cs typeface="Times New Roman" panose="02020603050405020304" pitchFamily="18" charset="0"/>
              </a:rPr>
              <a:t>données</a:t>
            </a:r>
            <a:r>
              <a:rPr lang="en-US" sz="2800"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q"/>
            </a:pPr>
            <a:r>
              <a:rPr lang="en-US" sz="2800" dirty="0" err="1" smtClean="0">
                <a:latin typeface="Times New Roman" panose="02020603050405020304" pitchFamily="18" charset="0"/>
                <a:cs typeface="Times New Roman" panose="02020603050405020304" pitchFamily="18" charset="0"/>
              </a:rPr>
              <a:t>db.createCollection</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table_name</a:t>
            </a:r>
            <a:r>
              <a:rPr lang="en-US" sz="2800" dirty="0" smtClean="0">
                <a:latin typeface="Times New Roman" panose="02020603050405020304" pitchFamily="18" charset="0"/>
                <a:cs typeface="Times New Roman" panose="02020603050405020304" pitchFamily="18" charset="0"/>
              </a:rPr>
              <a:t>”) : creation collection(table)</a:t>
            </a:r>
          </a:p>
          <a:p>
            <a:pPr marL="457200" indent="-457200">
              <a:buFont typeface="Wingdings" panose="05000000000000000000" pitchFamily="2" charset="2"/>
              <a:buChar char="q"/>
            </a:pPr>
            <a:r>
              <a:rPr lang="en-US" sz="2800" dirty="0" err="1" smtClean="0">
                <a:latin typeface="Times New Roman" panose="02020603050405020304" pitchFamily="18" charset="0"/>
                <a:cs typeface="Times New Roman" panose="02020603050405020304" pitchFamily="18" charset="0"/>
              </a:rPr>
              <a:t>db.table_name.drop</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3084385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954107"/>
          </a:xfrm>
          <a:prstGeom prst="rect">
            <a:avLst/>
          </a:prstGeom>
          <a:noFill/>
        </p:spPr>
        <p:txBody>
          <a:bodyPr wrap="square" rtlCol="0">
            <a:spAutoFit/>
          </a:bodyPr>
          <a:lstStyle/>
          <a:p>
            <a:r>
              <a:rPr lang="fr-BE" sz="2800" dirty="0" smtClean="0">
                <a:latin typeface="Times New Roman" panose="02020603050405020304" pitchFamily="18" charset="0"/>
                <a:cs typeface="Times New Roman" panose="02020603050405020304" pitchFamily="18" charset="0"/>
              </a:rPr>
              <a:t>Création d</a:t>
            </a:r>
            <a:r>
              <a:rPr lang="en-US" sz="2800" dirty="0" smtClean="0">
                <a:latin typeface="Times New Roman" panose="02020603050405020304" pitchFamily="18" charset="0"/>
                <a:cs typeface="Times New Roman" panose="02020603050405020304" pitchFamily="18" charset="0"/>
              </a:rPr>
              <a:t>’</a:t>
            </a:r>
            <a:r>
              <a:rPr lang="fr-BE" sz="2800" dirty="0" smtClean="0">
                <a:latin typeface="Times New Roman" panose="02020603050405020304" pitchFamily="18" charset="0"/>
                <a:cs typeface="Times New Roman" panose="02020603050405020304" pitchFamily="18" charset="0"/>
              </a:rPr>
              <a:t>une collection avec </a:t>
            </a:r>
            <a:r>
              <a:rPr lang="fr-BE" sz="2800" dirty="0" err="1" smtClean="0">
                <a:latin typeface="Times New Roman" panose="02020603050405020304" pitchFamily="18" charset="0"/>
                <a:cs typeface="Times New Roman" panose="02020603050405020304" pitchFamily="18" charset="0"/>
              </a:rPr>
              <a:t>MongoDB</a:t>
            </a:r>
            <a:r>
              <a:rPr lang="fr-BE" sz="2800" dirty="0" smtClean="0">
                <a:latin typeface="Times New Roman" panose="02020603050405020304" pitchFamily="18" charset="0"/>
                <a:cs typeface="Times New Roman" panose="02020603050405020304" pitchFamily="18" charset="0"/>
              </a:rPr>
              <a:t> </a:t>
            </a:r>
            <a:r>
              <a:rPr lang="fr-BE" sz="2800" dirty="0" err="1" smtClean="0">
                <a:latin typeface="Times New Roman" panose="02020603050405020304" pitchFamily="18" charset="0"/>
                <a:cs typeface="Times New Roman" panose="02020603050405020304" pitchFamily="18" charset="0"/>
              </a:rPr>
              <a:t>Compass</a:t>
            </a:r>
            <a:r>
              <a:rPr lang="fr-BE" sz="2800" dirty="0" smtClean="0">
                <a:latin typeface="Times New Roman" panose="02020603050405020304" pitchFamily="18" charset="0"/>
                <a:cs typeface="Times New Roman" panose="02020603050405020304" pitchFamily="18" charset="0"/>
              </a:rPr>
              <a:t>.</a:t>
            </a:r>
          </a:p>
          <a:p>
            <a:endParaRPr lang="fr-BE" sz="2800" dirty="0" smtClean="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688405" y="2639682"/>
            <a:ext cx="7381875" cy="3795623"/>
          </a:xfrm>
          <a:prstGeom prst="rect">
            <a:avLst/>
          </a:prstGeom>
        </p:spPr>
      </p:pic>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3293640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3046988"/>
          </a:xfrm>
          <a:prstGeom prst="rect">
            <a:avLst/>
          </a:prstGeom>
          <a:noFill/>
        </p:spPr>
        <p:txBody>
          <a:bodyPr wrap="square" rtlCol="0">
            <a:spAutoFit/>
          </a:bodyPr>
          <a:lstStyle/>
          <a:p>
            <a:r>
              <a:rPr lang="fr-BE" sz="2400" b="1" dirty="0" err="1"/>
              <a:t>MongoDB</a:t>
            </a:r>
            <a:r>
              <a:rPr lang="fr-BE" sz="2400" b="1" dirty="0"/>
              <a:t> : document, tableau, document intégré</a:t>
            </a:r>
            <a:endParaRPr lang="fr-FR" sz="2400" b="1" dirty="0"/>
          </a:p>
          <a:p>
            <a:r>
              <a:rPr lang="fr-BE" sz="2400" dirty="0"/>
              <a:t>Dans la base de données RDBMS, une table peut avoir plusieurs lignes et colonnes. De même dans </a:t>
            </a:r>
            <a:r>
              <a:rPr lang="fr-BE" sz="2400" dirty="0" err="1"/>
              <a:t>MongoDB</a:t>
            </a:r>
            <a:r>
              <a:rPr lang="fr-BE" sz="2400" dirty="0"/>
              <a:t>, une collection peut avoir plusieurs documents équivalents aux lignes. Chaque document a plusieurs "champs" qui sont équivalents aux colonnes. Donc, en termes simples, chaque document </a:t>
            </a:r>
            <a:r>
              <a:rPr lang="fr-BE" sz="2400" dirty="0" err="1"/>
              <a:t>MongoDB</a:t>
            </a:r>
            <a:r>
              <a:rPr lang="fr-BE" sz="2400" dirty="0"/>
              <a:t> est un enregistrement et une collection est une table qui peut stocker plusieurs documents.</a:t>
            </a:r>
            <a:endParaRPr lang="fr-FR" sz="2400" dirty="0"/>
          </a:p>
          <a:p>
            <a:r>
              <a:rPr lang="fr-BE" sz="2400" dirty="0"/>
              <a:t>Voici un exemple de document basé sur JSON.</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2917954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461665"/>
          </a:xfrm>
          <a:prstGeom prst="rect">
            <a:avLst/>
          </a:prstGeom>
          <a:noFill/>
        </p:spPr>
        <p:txBody>
          <a:bodyPr wrap="square" rtlCol="0">
            <a:spAutoFit/>
          </a:bodyPr>
          <a:lstStyle/>
          <a:p>
            <a:r>
              <a:rPr lang="fr-BE" sz="2400" dirty="0" smtClean="0"/>
              <a:t>Voici </a:t>
            </a:r>
            <a:r>
              <a:rPr lang="fr-BE" sz="2400" dirty="0"/>
              <a:t>un exemple de document basé sur JSON.</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p:cNvPicPr/>
          <p:nvPr/>
        </p:nvPicPr>
        <p:blipFill>
          <a:blip r:embed="rId2"/>
          <a:stretch>
            <a:fillRect/>
          </a:stretch>
        </p:blipFill>
        <p:spPr>
          <a:xfrm>
            <a:off x="662222" y="2649279"/>
            <a:ext cx="6661604" cy="3182177"/>
          </a:xfrm>
          <a:prstGeom prst="rect">
            <a:avLst/>
          </a:prstGeom>
        </p:spPr>
      </p:pic>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991748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2677656"/>
          </a:xfrm>
          <a:prstGeom prst="rect">
            <a:avLst/>
          </a:prstGeom>
          <a:noFill/>
        </p:spPr>
        <p:txBody>
          <a:bodyPr wrap="square" rtlCol="0">
            <a:spAutoFit/>
          </a:bodyPr>
          <a:lstStyle/>
          <a:p>
            <a:r>
              <a:rPr lang="fr-BE" sz="2800" dirty="0"/>
              <a:t>Dans l'exemple ci-dessus, un document est contenu dans les accolades. Il contient plusieurs champs au "</a:t>
            </a:r>
            <a:r>
              <a:rPr lang="fr-BE" sz="2800" dirty="0" err="1"/>
              <a:t>field</a:t>
            </a:r>
            <a:r>
              <a:rPr lang="fr-BE" sz="2800" dirty="0"/>
              <a:t>":"</a:t>
            </a:r>
            <a:r>
              <a:rPr lang="fr-BE" sz="2800" dirty="0" err="1"/>
              <a:t>value"format</a:t>
            </a:r>
            <a:r>
              <a:rPr lang="fr-BE" sz="2800" dirty="0"/>
              <a:t>. Au-dessus, "_id", "</a:t>
            </a:r>
            <a:r>
              <a:rPr lang="fr-BE" sz="2800" dirty="0" err="1"/>
              <a:t>firstName"et</a:t>
            </a:r>
            <a:r>
              <a:rPr lang="fr-BE" sz="2800" dirty="0"/>
              <a:t> "</a:t>
            </a:r>
            <a:r>
              <a:rPr lang="fr-BE" sz="2800" dirty="0" err="1"/>
              <a:t>lastName"sont</a:t>
            </a:r>
            <a:r>
              <a:rPr lang="fr-BE" sz="2800" dirty="0"/>
              <a:t> des noms de champs avec leurs valeurs respectives après deux-points :. Les champs sont séparés par une virgule. Une seule collection peut avoir plusieurs documents de ce type séparés par une virgule.</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229719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830997"/>
          </a:xfrm>
          <a:prstGeom prst="rect">
            <a:avLst/>
          </a:prstGeom>
          <a:noFill/>
        </p:spPr>
        <p:txBody>
          <a:bodyPr wrap="square" rtlCol="0">
            <a:spAutoFit/>
          </a:bodyPr>
          <a:lstStyle/>
          <a:p>
            <a:r>
              <a:rPr lang="fr-BE" sz="2400" dirty="0"/>
              <a:t>Le tableau suivant pour comprendre la relation entre la base de données, les collections et les documents.</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p:cNvPicPr/>
          <p:nvPr/>
        </p:nvPicPr>
        <p:blipFill>
          <a:blip r:embed="rId2"/>
          <a:stretch>
            <a:fillRect/>
          </a:stretch>
        </p:blipFill>
        <p:spPr>
          <a:xfrm>
            <a:off x="1611126" y="2894736"/>
            <a:ext cx="7412104" cy="3557822"/>
          </a:xfrm>
          <a:prstGeom prst="rect">
            <a:avLst/>
          </a:prstGeom>
        </p:spPr>
      </p:pic>
      <p:sp>
        <p:nvSpPr>
          <p:cNvPr id="11"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259256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smtClean="0"/>
              <a:t>OBJECTIFS DU COURS</a:t>
            </a:r>
            <a:endParaRPr lang="en-US" sz="4400" dirty="0"/>
          </a:p>
        </p:txBody>
      </p:sp>
      <p:sp>
        <p:nvSpPr>
          <p:cNvPr id="5" name="TextBox 3"/>
          <p:cNvSpPr txBox="1"/>
          <p:nvPr/>
        </p:nvSpPr>
        <p:spPr>
          <a:xfrm>
            <a:off x="628373" y="1373061"/>
            <a:ext cx="10636527" cy="3108543"/>
          </a:xfrm>
          <a:prstGeom prst="rect">
            <a:avLst/>
          </a:prstGeom>
          <a:noFill/>
        </p:spPr>
        <p:txBody>
          <a:bodyPr wrap="square" rtlCol="0">
            <a:spAutoFit/>
          </a:bodyPr>
          <a:lstStyle/>
          <a:p>
            <a:pPr lvl="0"/>
            <a:r>
              <a:rPr lang="en-US" sz="2800" b="1" dirty="0"/>
              <a:t>Objectif global</a:t>
            </a:r>
          </a:p>
          <a:p>
            <a:pPr marL="285750" lvl="0" indent="-285750">
              <a:buFont typeface="Wingdings" panose="05000000000000000000" pitchFamily="2" charset="2"/>
              <a:buChar char="q"/>
            </a:pPr>
            <a:r>
              <a:rPr lang="fr-BE" sz="2800" dirty="0"/>
              <a:t>Comprendre les notions de base aux Base de données non SQL</a:t>
            </a:r>
            <a:endParaRPr lang="fr-FR" sz="2800" dirty="0"/>
          </a:p>
          <a:p>
            <a:pPr marL="285750" lvl="0" indent="-285750">
              <a:buFont typeface="Wingdings" panose="05000000000000000000" pitchFamily="2" charset="2"/>
              <a:buChar char="q"/>
            </a:pPr>
            <a:r>
              <a:rPr lang="fr-BE" sz="2800" dirty="0"/>
              <a:t>Appréhender à manipuler les SGBD non </a:t>
            </a:r>
            <a:r>
              <a:rPr lang="fr-BE" sz="2800" dirty="0" err="1"/>
              <a:t>Sql</a:t>
            </a:r>
            <a:r>
              <a:rPr lang="fr-BE" sz="2800" dirty="0"/>
              <a:t>, notamment </a:t>
            </a:r>
            <a:r>
              <a:rPr lang="fr-BE" sz="2800" dirty="0" err="1"/>
              <a:t>MongoDB</a:t>
            </a:r>
            <a:endParaRPr lang="fr-FR" sz="2800" dirty="0"/>
          </a:p>
          <a:p>
            <a:pPr marL="285750" lvl="0" indent="-285750">
              <a:buFont typeface="Wingdings" panose="05000000000000000000" pitchFamily="2" charset="2"/>
              <a:buChar char="q"/>
            </a:pPr>
            <a:r>
              <a:rPr lang="fr-BE" sz="2800" dirty="0"/>
              <a:t>Être capable de créer, de Manipuler, et de gérer une base de données non </a:t>
            </a:r>
            <a:r>
              <a:rPr lang="fr-BE" sz="2800" dirty="0" err="1"/>
              <a:t>Sql</a:t>
            </a:r>
            <a:r>
              <a:rPr lang="fr-BE" sz="2800" dirty="0"/>
              <a:t>.</a:t>
            </a:r>
            <a:endParaRPr lang="fr-FR" sz="2800" dirty="0"/>
          </a:p>
          <a:p>
            <a:pPr marL="285750" lvl="0" indent="-285750">
              <a:buFont typeface="Wingdings" panose="05000000000000000000" pitchFamily="2" charset="2"/>
              <a:buChar char="q"/>
            </a:pPr>
            <a:r>
              <a:rPr lang="fr-BE" sz="2800" dirty="0" smtClean="0"/>
              <a:t>Comprendre </a:t>
            </a:r>
            <a:r>
              <a:rPr lang="fr-BE" sz="2800" dirty="0"/>
              <a:t>les notions de base sur le concept entrepôt de données (Data </a:t>
            </a:r>
            <a:r>
              <a:rPr lang="fr-BE" sz="2800" dirty="0" err="1"/>
              <a:t>warehouse</a:t>
            </a:r>
            <a:r>
              <a:rPr lang="fr-BE" sz="2800" dirty="0"/>
              <a:t>). </a:t>
            </a:r>
            <a:endParaRPr lang="fr-FR" sz="2800" dirty="0"/>
          </a:p>
        </p:txBody>
      </p:sp>
      <p:sp>
        <p:nvSpPr>
          <p:cNvPr id="6" name="Rectangle 5">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75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830997"/>
          </a:xfrm>
          <a:prstGeom prst="rect">
            <a:avLst/>
          </a:prstGeom>
          <a:noFill/>
        </p:spPr>
        <p:txBody>
          <a:bodyPr wrap="square" rtlCol="0">
            <a:spAutoFit/>
          </a:bodyPr>
          <a:lstStyle/>
          <a:p>
            <a:r>
              <a:rPr lang="fr-BE" sz="2400" dirty="0"/>
              <a:t>Voici un exemple de document contenant un tableau et un document incorporé</a:t>
            </a:r>
            <a:r>
              <a:rPr lang="fr-BE" sz="2400" dirty="0" smtClean="0"/>
              <a:t>.</a:t>
            </a:r>
          </a:p>
          <a:p>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2"/>
          <a:stretch>
            <a:fillRect/>
          </a:stretch>
        </p:blipFill>
        <p:spPr>
          <a:xfrm>
            <a:off x="2291481" y="2540119"/>
            <a:ext cx="4825311" cy="3848100"/>
          </a:xfrm>
          <a:prstGeom prst="rect">
            <a:avLst/>
          </a:prstGeom>
        </p:spPr>
      </p:pic>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770868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3108543"/>
          </a:xfrm>
          <a:prstGeom prst="rect">
            <a:avLst/>
          </a:prstGeom>
          <a:noFill/>
        </p:spPr>
        <p:txBody>
          <a:bodyPr wrap="square" rtlCol="0">
            <a:spAutoFit/>
          </a:bodyPr>
          <a:lstStyle/>
          <a:p>
            <a:r>
              <a:rPr lang="fr-FR" sz="2800" dirty="0"/>
              <a:t>Le document </a:t>
            </a:r>
            <a:r>
              <a:rPr lang="fr-FR" sz="2800" dirty="0" err="1"/>
              <a:t>MongoDB</a:t>
            </a:r>
            <a:r>
              <a:rPr lang="fr-FR" sz="2800" dirty="0"/>
              <a:t> stocke les données au </a:t>
            </a:r>
            <a:r>
              <a:rPr lang="fr-FR" sz="2800" b="1" dirty="0"/>
              <a:t>format JSON</a:t>
            </a:r>
            <a:r>
              <a:rPr lang="fr-FR" sz="2800" dirty="0"/>
              <a:t>. Dans le document ci-dessus, "</a:t>
            </a:r>
            <a:r>
              <a:rPr lang="fr-FR" sz="2800" dirty="0" err="1"/>
              <a:t>firstName</a:t>
            </a:r>
            <a:r>
              <a:rPr lang="fr-FR" sz="2800" dirty="0"/>
              <a:t>", "</a:t>
            </a:r>
            <a:r>
              <a:rPr lang="fr-FR" sz="2800" dirty="0" err="1"/>
              <a:t>lastName</a:t>
            </a:r>
            <a:r>
              <a:rPr lang="fr-FR" sz="2800" dirty="0"/>
              <a:t>", "email" et "</a:t>
            </a:r>
            <a:r>
              <a:rPr lang="fr-FR" sz="2800" dirty="0" err="1"/>
              <a:t>salary</a:t>
            </a:r>
            <a:r>
              <a:rPr lang="fr-FR" sz="2800" dirty="0"/>
              <a:t>" sont les champs (comme les colonnes d'une table dans RDBMS) avec leurs valeurs correspondantes (par exemple, la valeur d'une colonne dans une ligne). Considérez </a:t>
            </a:r>
            <a:r>
              <a:rPr lang="fr-FR" sz="2800" b="1" dirty="0"/>
              <a:t>"_</a:t>
            </a:r>
            <a:r>
              <a:rPr lang="fr-FR" sz="2800" b="1" dirty="0" err="1"/>
              <a:t>id"field</a:t>
            </a:r>
            <a:r>
              <a:rPr lang="fr-FR" sz="2800" b="1" dirty="0"/>
              <a:t> comme un champ de clé primaire</a:t>
            </a:r>
            <a:r>
              <a:rPr lang="fr-FR" sz="2800" dirty="0"/>
              <a:t> qui stocke un </a:t>
            </a:r>
            <a:r>
              <a:rPr lang="fr-FR" sz="2800" b="1" dirty="0" err="1"/>
              <a:t>ObjectId</a:t>
            </a:r>
            <a:r>
              <a:rPr lang="fr-FR" sz="2800" dirty="0"/>
              <a:t> unique . "</a:t>
            </a:r>
            <a:r>
              <a:rPr lang="fr-FR" sz="2800" dirty="0" err="1"/>
              <a:t>skills</a:t>
            </a:r>
            <a:r>
              <a:rPr lang="fr-FR" sz="2800" dirty="0"/>
              <a:t>" est un tableau et "</a:t>
            </a:r>
            <a:r>
              <a:rPr lang="fr-FR" sz="2800" dirty="0" err="1"/>
              <a:t>address</a:t>
            </a:r>
            <a:r>
              <a:rPr lang="fr-FR" sz="2800" dirty="0"/>
              <a:t>" contient un autre document JSON.</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2565190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830997"/>
          </a:xfrm>
          <a:prstGeom prst="rect">
            <a:avLst/>
          </a:prstGeom>
          <a:noFill/>
        </p:spPr>
        <p:txBody>
          <a:bodyPr wrap="square" rtlCol="0">
            <a:spAutoFit/>
          </a:bodyPr>
          <a:lstStyle/>
          <a:p>
            <a:r>
              <a:rPr lang="fr-BE" sz="2400" dirty="0"/>
              <a:t>Les noms de champs peuvent être spécifiés sans guillemets, comme illustré ci-dessous.</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2399221" y="2409660"/>
            <a:ext cx="4329383" cy="4146415"/>
          </a:xfrm>
          <a:prstGeom prst="rect">
            <a:avLst/>
          </a:prstGeom>
        </p:spPr>
      </p:pic>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1806032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1569660"/>
          </a:xfrm>
          <a:prstGeom prst="rect">
            <a:avLst/>
          </a:prstGeom>
          <a:noFill/>
        </p:spPr>
        <p:txBody>
          <a:bodyPr wrap="square" rtlCol="0">
            <a:spAutoFit/>
          </a:bodyPr>
          <a:lstStyle/>
          <a:p>
            <a:r>
              <a:rPr lang="fr-BE" sz="2400" b="1" dirty="0" err="1"/>
              <a:t>MongoDB</a:t>
            </a:r>
            <a:r>
              <a:rPr lang="fr-BE" sz="2400" dirty="0"/>
              <a:t> stocke les données dans des paires clé-valeur en tant que document BSON. BSON est une représentation binaire d'un document JSON qui prend en charge plus de types de données que JSON. Les pilotes </a:t>
            </a:r>
            <a:r>
              <a:rPr lang="fr-BE" sz="2400" dirty="0" err="1"/>
              <a:t>MongoDB</a:t>
            </a:r>
            <a:r>
              <a:rPr lang="fr-BE" sz="2400" dirty="0"/>
              <a:t> convertissent le document JSON en données BSON.</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1199073" y="3791938"/>
            <a:ext cx="9204384" cy="2298311"/>
          </a:xfrm>
          <a:prstGeom prst="rect">
            <a:avLst/>
          </a:prstGeom>
        </p:spPr>
      </p:pic>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3817254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4216539"/>
          </a:xfrm>
          <a:prstGeom prst="rect">
            <a:avLst/>
          </a:prstGeom>
          <a:noFill/>
        </p:spPr>
        <p:txBody>
          <a:bodyPr wrap="square" rtlCol="0">
            <a:spAutoFit/>
          </a:bodyPr>
          <a:lstStyle/>
          <a:p>
            <a:r>
              <a:rPr lang="fr-BE" sz="2800" b="1" dirty="0"/>
              <a:t>Les points importants:</a:t>
            </a:r>
            <a:endParaRPr lang="fr-FR" sz="2800" b="1" dirty="0"/>
          </a:p>
          <a:p>
            <a:r>
              <a:rPr lang="fr-BE" sz="2400" dirty="0" err="1"/>
              <a:t>MongoDB</a:t>
            </a:r>
            <a:r>
              <a:rPr lang="fr-BE" sz="2400" dirty="0"/>
              <a:t> </a:t>
            </a:r>
            <a:r>
              <a:rPr lang="fr-BE" sz="2400" b="1" dirty="0"/>
              <a:t>réserve _id le nom pour une utilisation en tant que champ de clé primaire unique contenant le type </a:t>
            </a:r>
            <a:r>
              <a:rPr lang="fr-BE" sz="2400" b="1" dirty="0" err="1"/>
              <a:t>ObjectId</a:t>
            </a:r>
            <a:r>
              <a:rPr lang="fr-BE" sz="2400" dirty="0"/>
              <a:t>. Cependant, vous êtes libre de donner n'importe quel nom avec n'importe quel type de données autre que le tableau.</a:t>
            </a:r>
            <a:endParaRPr lang="fr-FR" sz="2400" dirty="0"/>
          </a:p>
          <a:p>
            <a:r>
              <a:rPr lang="fr-BE" sz="2400" b="1" dirty="0"/>
              <a:t>Un nom de champ de document ne peut pas être, </a:t>
            </a:r>
            <a:r>
              <a:rPr lang="fr-BE" sz="2400" b="1" dirty="0" err="1"/>
              <a:t>null</a:t>
            </a:r>
            <a:r>
              <a:rPr lang="fr-BE" sz="2400" b="1" dirty="0"/>
              <a:t> mais la valeur peut l'être</a:t>
            </a:r>
            <a:r>
              <a:rPr lang="fr-BE" sz="2400" dirty="0"/>
              <a:t>.</a:t>
            </a:r>
            <a:endParaRPr lang="fr-FR" sz="2400" dirty="0"/>
          </a:p>
          <a:p>
            <a:r>
              <a:rPr lang="fr-BE" sz="2400" dirty="0"/>
              <a:t>La plupart des documents </a:t>
            </a:r>
            <a:r>
              <a:rPr lang="fr-BE" sz="2400" dirty="0" err="1"/>
              <a:t>MongoDB</a:t>
            </a:r>
            <a:r>
              <a:rPr lang="fr-BE" sz="2400" dirty="0"/>
              <a:t> ne peuvent pas avoir </a:t>
            </a:r>
            <a:r>
              <a:rPr lang="fr-BE" sz="2400" b="1" dirty="0"/>
              <a:t>de noms de champ en double</a:t>
            </a:r>
            <a:r>
              <a:rPr lang="fr-BE" sz="2400" dirty="0"/>
              <a:t>. Cependant, cela dépend du pilote que vous utilisez pour stocker un document dans votre application.</a:t>
            </a:r>
            <a:endParaRPr lang="fr-FR" sz="2400" dirty="0"/>
          </a:p>
          <a:p>
            <a:r>
              <a:rPr lang="fr-BE" sz="2400" b="1" dirty="0"/>
              <a:t>Les champs d'un document peuvent être sans guillemets " " s'ils ne contiennent pas d'espaces</a:t>
            </a:r>
            <a:r>
              <a:rPr lang="fr-BE" sz="2400" dirty="0"/>
              <a:t>, par exemple { </a:t>
            </a:r>
            <a:r>
              <a:rPr lang="fr-BE" sz="2400" dirty="0" err="1"/>
              <a:t>name</a:t>
            </a:r>
            <a:r>
              <a:rPr lang="fr-BE" sz="2400" dirty="0"/>
              <a:t>: "Steve"}, { "first </a:t>
            </a:r>
            <a:r>
              <a:rPr lang="fr-BE" sz="2400" dirty="0" err="1"/>
              <a:t>name</a:t>
            </a:r>
            <a:r>
              <a:rPr lang="fr-BE" sz="2400" dirty="0"/>
              <a:t>": "Steve"} sont des champs valides.</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344763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4154984"/>
          </a:xfrm>
          <a:prstGeom prst="rect">
            <a:avLst/>
          </a:prstGeom>
          <a:noFill/>
        </p:spPr>
        <p:txBody>
          <a:bodyPr wrap="square" rtlCol="0">
            <a:spAutoFit/>
          </a:bodyPr>
          <a:lstStyle/>
          <a:p>
            <a:r>
              <a:rPr lang="fr-BE" sz="2400" dirty="0"/>
              <a:t>Utilisez la notation par </a:t>
            </a:r>
            <a:r>
              <a:rPr lang="fr-BE" sz="2400" b="1" dirty="0"/>
              <a:t>points pour accéder aux éléments du tableau ou aux documents incorporés</a:t>
            </a:r>
            <a:r>
              <a:rPr lang="fr-BE" sz="2400" dirty="0"/>
              <a:t>.</a:t>
            </a:r>
            <a:endParaRPr lang="fr-FR" sz="2400" dirty="0"/>
          </a:p>
          <a:p>
            <a:r>
              <a:rPr lang="fr-BE" sz="2400" dirty="0" err="1"/>
              <a:t>MongoDB</a:t>
            </a:r>
            <a:r>
              <a:rPr lang="fr-BE" sz="2400" dirty="0"/>
              <a:t> prend en charge une taille de </a:t>
            </a:r>
            <a:r>
              <a:rPr lang="fr-BE" sz="2400" b="1" dirty="0"/>
              <a:t>document maximale de 16 Mo</a:t>
            </a:r>
            <a:r>
              <a:rPr lang="fr-BE" sz="2400" dirty="0"/>
              <a:t>. Utilisez </a:t>
            </a:r>
            <a:r>
              <a:rPr lang="fr-BE" sz="2400" dirty="0" err="1"/>
              <a:t>GridFS</a:t>
            </a:r>
            <a:r>
              <a:rPr lang="fr-BE" sz="2400" dirty="0"/>
              <a:t> pour stocker un document de plus de 16 Mo.</a:t>
            </a:r>
            <a:endParaRPr lang="fr-FR" sz="2400" dirty="0"/>
          </a:p>
          <a:p>
            <a:r>
              <a:rPr lang="fr-BE" sz="2400" dirty="0"/>
              <a:t>Les champs d'un document BSON sont ordonnés. </a:t>
            </a:r>
            <a:r>
              <a:rPr lang="fr-BE" sz="2400" b="1" dirty="0"/>
              <a:t>Cela signifie que l'ordre des champs est important lors de la comparaison de deux documents, par exemple</a:t>
            </a:r>
            <a:r>
              <a:rPr lang="fr-BE" sz="2400" dirty="0"/>
              <a:t> {x: 1, y: 2}n'est pas égal à{y: 2, x: 1}</a:t>
            </a:r>
            <a:endParaRPr lang="fr-FR" sz="2400" dirty="0"/>
          </a:p>
          <a:p>
            <a:r>
              <a:rPr lang="fr-BE" sz="2400" dirty="0" err="1"/>
              <a:t>MogoDB</a:t>
            </a:r>
            <a:r>
              <a:rPr lang="fr-BE" sz="2400" dirty="0"/>
              <a:t> garde l'ordre des champs sauf _</a:t>
            </a:r>
            <a:r>
              <a:rPr lang="fr-BE" sz="2400" dirty="0" smtClean="0"/>
              <a:t>id champ </a:t>
            </a:r>
            <a:r>
              <a:rPr lang="fr-BE" sz="2400" dirty="0"/>
              <a:t>qui est toujours le premier champ.</a:t>
            </a:r>
            <a:endParaRPr lang="fr-FR" sz="2400" dirty="0"/>
          </a:p>
          <a:p>
            <a:r>
              <a:rPr lang="fr-BE" sz="2400" b="1" dirty="0"/>
              <a:t>La collection </a:t>
            </a:r>
            <a:r>
              <a:rPr lang="fr-BE" sz="2400" b="1" dirty="0" err="1"/>
              <a:t>MongoDB</a:t>
            </a:r>
            <a:r>
              <a:rPr lang="fr-BE" sz="2400" b="1" dirty="0"/>
              <a:t> peut stocker des documents avec différents champs. Il n'applique aucun schéma.</a:t>
            </a:r>
            <a:endParaRPr lang="fr-FR" sz="24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1454582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93867" y="1994162"/>
            <a:ext cx="10636527" cy="1938992"/>
          </a:xfrm>
          <a:prstGeom prst="rect">
            <a:avLst/>
          </a:prstGeom>
          <a:noFill/>
        </p:spPr>
        <p:txBody>
          <a:bodyPr wrap="square" rtlCol="0">
            <a:spAutoFit/>
          </a:bodyPr>
          <a:lstStyle/>
          <a:p>
            <a:r>
              <a:rPr lang="fr-BE" sz="2400" b="1" dirty="0"/>
              <a:t>Documents intégrés :</a:t>
            </a:r>
            <a:endParaRPr lang="fr-FR" sz="2400" b="1" dirty="0"/>
          </a:p>
          <a:p>
            <a:r>
              <a:rPr lang="fr-BE" sz="2400" b="1" dirty="0"/>
              <a:t>Un document dans </a:t>
            </a:r>
            <a:r>
              <a:rPr lang="fr-BE" sz="2400" b="1" dirty="0" err="1"/>
              <a:t>MongoDB</a:t>
            </a:r>
            <a:r>
              <a:rPr lang="fr-BE" sz="2400" b="1" dirty="0"/>
              <a:t> peut avoir des champs qui contiennent un autre document</a:t>
            </a:r>
            <a:r>
              <a:rPr lang="fr-BE" sz="2400" dirty="0"/>
              <a:t>. Il est également appelé </a:t>
            </a:r>
            <a:r>
              <a:rPr lang="fr-BE" sz="2400" b="1" dirty="0"/>
              <a:t>documents imbriqués</a:t>
            </a:r>
            <a:r>
              <a:rPr lang="fr-BE" sz="2400" dirty="0"/>
              <a:t>.</a:t>
            </a:r>
            <a:endParaRPr lang="fr-FR" sz="2400" dirty="0"/>
          </a:p>
          <a:p>
            <a:r>
              <a:rPr lang="fr-BE" sz="2400" dirty="0"/>
              <a:t>Ce qui suit est un document incorporé où le champ </a:t>
            </a:r>
            <a:r>
              <a:rPr lang="fr-BE" sz="2400" dirty="0" err="1" smtClean="0"/>
              <a:t>department</a:t>
            </a:r>
            <a:r>
              <a:rPr lang="fr-BE" sz="2400" dirty="0" smtClean="0"/>
              <a:t> et</a:t>
            </a:r>
            <a:r>
              <a:rPr lang="fr-BE" sz="2400" dirty="0"/>
              <a:t> </a:t>
            </a:r>
            <a:r>
              <a:rPr lang="fr-BE" sz="2400" dirty="0" err="1" smtClean="0"/>
              <a:t>address</a:t>
            </a:r>
            <a:r>
              <a:rPr lang="fr-BE" sz="2400" dirty="0" smtClean="0"/>
              <a:t> contient </a:t>
            </a:r>
            <a:r>
              <a:rPr lang="fr-BE" sz="2400" dirty="0"/>
              <a:t>un autre document.</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p:cNvPicPr>
            <a:picLocks noChangeAspect="1"/>
          </p:cNvPicPr>
          <p:nvPr/>
        </p:nvPicPr>
        <p:blipFill>
          <a:blip r:embed="rId2"/>
          <a:stretch>
            <a:fillRect/>
          </a:stretch>
        </p:blipFill>
        <p:spPr>
          <a:xfrm>
            <a:off x="3359090" y="3542311"/>
            <a:ext cx="4870510" cy="3048270"/>
          </a:xfrm>
          <a:prstGeom prst="rect">
            <a:avLst/>
          </a:prstGeom>
        </p:spPr>
      </p:pic>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3478724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3"/>
          <p:cNvSpPr txBox="1"/>
          <p:nvPr/>
        </p:nvSpPr>
        <p:spPr>
          <a:xfrm>
            <a:off x="559362" y="1779370"/>
            <a:ext cx="10636527" cy="2677656"/>
          </a:xfrm>
          <a:prstGeom prst="rect">
            <a:avLst/>
          </a:prstGeom>
          <a:noFill/>
        </p:spPr>
        <p:txBody>
          <a:bodyPr wrap="square" rtlCol="0">
            <a:spAutoFit/>
          </a:bodyPr>
          <a:lstStyle/>
          <a:p>
            <a:r>
              <a:rPr lang="fr-BE" sz="2400" dirty="0"/>
              <a:t>Dans le document intégré ci-dessus, notez que le </a:t>
            </a:r>
            <a:r>
              <a:rPr lang="fr-BE" sz="2400" dirty="0" err="1"/>
              <a:t>address</a:t>
            </a:r>
            <a:r>
              <a:rPr lang="fr-BE" sz="2400" dirty="0"/>
              <a:t> champ contient le phone champ qui contient un document de second niveau.</a:t>
            </a:r>
            <a:endParaRPr lang="fr-FR" sz="2400" dirty="0"/>
          </a:p>
          <a:p>
            <a:pPr marL="342900" indent="-342900">
              <a:buFont typeface="Wingdings" panose="05000000000000000000" pitchFamily="2" charset="2"/>
              <a:buChar char="q"/>
            </a:pPr>
            <a:r>
              <a:rPr lang="fr-BE" sz="2400" dirty="0"/>
              <a:t>Un document incorporé peut contenir jusqu'à 100 niveaux d'imbrication.</a:t>
            </a:r>
            <a:endParaRPr lang="fr-FR" sz="2400" dirty="0"/>
          </a:p>
          <a:p>
            <a:pPr marL="342900" indent="-342900">
              <a:buFont typeface="Wingdings" panose="05000000000000000000" pitchFamily="2" charset="2"/>
              <a:buChar char="q"/>
            </a:pPr>
            <a:r>
              <a:rPr lang="fr-BE" sz="2400" dirty="0"/>
              <a:t>Prend en charge une taille maximale de 16 Mo.</a:t>
            </a:r>
            <a:endParaRPr lang="fr-FR" sz="2400" dirty="0"/>
          </a:p>
          <a:p>
            <a:pPr marL="342900" indent="-342900">
              <a:buFont typeface="Wingdings" panose="05000000000000000000" pitchFamily="2" charset="2"/>
              <a:buChar char="q"/>
            </a:pPr>
            <a:r>
              <a:rPr lang="fr-BE" sz="2400" dirty="0"/>
              <a:t>Les documents intégrés peuvent être consultés en utilisant la notation par points </a:t>
            </a:r>
            <a:r>
              <a:rPr lang="fr-BE" sz="2400" dirty="0" err="1"/>
              <a:t>embedded-document.fieldname</a:t>
            </a:r>
            <a:r>
              <a:rPr lang="fr-BE" sz="2400" dirty="0"/>
              <a:t>, par exemple accéder au numéro de téléphone en utilisant </a:t>
            </a:r>
            <a:r>
              <a:rPr lang="fr-BE" sz="2400" dirty="0" err="1"/>
              <a:t>address.phone.number</a:t>
            </a:r>
            <a:r>
              <a:rPr lang="fr-BE" sz="2400" dirty="0" smtClean="0"/>
              <a:t>.</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Tree>
    <p:extLst>
      <p:ext uri="{BB962C8B-B14F-4D97-AF65-F5344CB8AC3E}">
        <p14:creationId xmlns:p14="http://schemas.microsoft.com/office/powerpoint/2010/main" val="466444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405442"/>
            <a:ext cx="11576648" cy="137392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3600" b="1" dirty="0"/>
              <a:t>CHAPITRE </a:t>
            </a:r>
            <a:r>
              <a:rPr lang="fr-FR" sz="3600" b="1" dirty="0" smtClean="0"/>
              <a:t>2</a:t>
            </a:r>
            <a:r>
              <a:rPr lang="fr-FR" sz="3600" b="1" dirty="0"/>
              <a:t> </a:t>
            </a:r>
            <a:r>
              <a:rPr lang="fr-FR" sz="3600" b="1" dirty="0" smtClean="0"/>
              <a:t>: CREATETION </a:t>
            </a:r>
            <a:r>
              <a:rPr lang="fr-FR" sz="3600" b="1" dirty="0"/>
              <a:t>DES BASES DES DONNEES, DES COLLECTIONS ET DES DOCUEMENTS</a:t>
            </a:r>
            <a:endParaRPr lang="en-US" sz="3600" b="1" dirty="0"/>
          </a:p>
        </p:txBody>
      </p:sp>
      <p:sp>
        <p:nvSpPr>
          <p:cNvPr id="7" name="TextBox 3"/>
          <p:cNvSpPr txBox="1"/>
          <p:nvPr/>
        </p:nvSpPr>
        <p:spPr>
          <a:xfrm>
            <a:off x="559362" y="1779370"/>
            <a:ext cx="10636527" cy="1938992"/>
          </a:xfrm>
          <a:prstGeom prst="rect">
            <a:avLst/>
          </a:prstGeom>
          <a:noFill/>
        </p:spPr>
        <p:txBody>
          <a:bodyPr wrap="square" rtlCol="0">
            <a:spAutoFit/>
          </a:bodyPr>
          <a:lstStyle/>
          <a:p>
            <a:r>
              <a:rPr lang="fr-BE" sz="2400" b="1" dirty="0" smtClean="0"/>
              <a:t>Déployer</a:t>
            </a:r>
            <a:endParaRPr lang="fr-FR" sz="2400" b="1" dirty="0"/>
          </a:p>
          <a:p>
            <a:r>
              <a:rPr lang="fr-BE" sz="2400" dirty="0"/>
              <a:t>Un champ dans un document peut contenir un tableau. Les tableaux peuvent contenir tout type de données ou de documents intégrés.</a:t>
            </a:r>
            <a:endParaRPr lang="fr-FR" sz="2400" dirty="0"/>
          </a:p>
          <a:p>
            <a:r>
              <a:rPr lang="fr-BE" sz="2400" dirty="0"/>
              <a:t>Les éléments de tableau d'un document sont accessibles à l'aide de la notation par points avec la position d'index basée sur zéro et placés entre guillemets.</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1607567" y="3827881"/>
            <a:ext cx="4767353" cy="2486655"/>
          </a:xfrm>
          <a:prstGeom prst="rect">
            <a:avLst/>
          </a:prstGeom>
        </p:spPr>
      </p:pic>
    </p:spTree>
    <p:extLst>
      <p:ext uri="{BB962C8B-B14F-4D97-AF65-F5344CB8AC3E}">
        <p14:creationId xmlns:p14="http://schemas.microsoft.com/office/powerpoint/2010/main" val="2751900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3416320"/>
          </a:xfrm>
          <a:prstGeom prst="rect">
            <a:avLst/>
          </a:prstGeom>
          <a:noFill/>
        </p:spPr>
        <p:txBody>
          <a:bodyPr wrap="square" rtlCol="0">
            <a:spAutoFit/>
          </a:bodyPr>
          <a:lstStyle/>
          <a:p>
            <a:r>
              <a:rPr lang="fr-BE" sz="2400" b="1" dirty="0" err="1"/>
              <a:t>MongoDB</a:t>
            </a:r>
            <a:r>
              <a:rPr lang="fr-BE" sz="2400" dirty="0"/>
              <a:t> - Insérer un seul document dans une collection à l'aide de </a:t>
            </a:r>
            <a:r>
              <a:rPr lang="fr-BE" sz="2400" dirty="0" err="1"/>
              <a:t>insertOne</a:t>
            </a:r>
            <a:r>
              <a:rPr lang="fr-BE" sz="2400" dirty="0"/>
              <a:t>()</a:t>
            </a:r>
            <a:endParaRPr lang="fr-FR" sz="2400" b="1" dirty="0"/>
          </a:p>
          <a:p>
            <a:r>
              <a:rPr lang="fr-FR" sz="2400" dirty="0"/>
              <a:t>Dans </a:t>
            </a:r>
            <a:r>
              <a:rPr lang="fr-FR" sz="2400" dirty="0" err="1"/>
              <a:t>MongoDB</a:t>
            </a:r>
            <a:r>
              <a:rPr lang="fr-FR" sz="2400" dirty="0"/>
              <a:t>, une collection représente une table dans RDBMS et un document est comme un enregistrement dans une table. Découvrez comment insérer un seul document dans une collection.</a:t>
            </a:r>
          </a:p>
          <a:p>
            <a:r>
              <a:rPr lang="fr-FR" sz="2400" dirty="0" err="1"/>
              <a:t>MongoDB</a:t>
            </a:r>
            <a:r>
              <a:rPr lang="fr-FR" sz="2400" dirty="0"/>
              <a:t> fournit les méthodes suivantes pour insérer des documents dans une collection :</a:t>
            </a:r>
          </a:p>
          <a:p>
            <a:pPr lvl="0"/>
            <a:r>
              <a:rPr lang="fr-BE" sz="2400" u="sng" dirty="0" err="1">
                <a:hlinkClick r:id="rId2"/>
              </a:rPr>
              <a:t>insertOne</a:t>
            </a:r>
            <a:r>
              <a:rPr lang="fr-BE" sz="2400" u="sng" dirty="0">
                <a:hlinkClick r:id="rId2"/>
              </a:rPr>
              <a:t>()</a:t>
            </a:r>
            <a:r>
              <a:rPr lang="fr-BE" sz="2400" dirty="0"/>
              <a:t> - Insère un seul document dans une collection.</a:t>
            </a:r>
            <a:endParaRPr lang="fr-FR" sz="2400" dirty="0"/>
          </a:p>
          <a:p>
            <a:pPr lvl="0"/>
            <a:r>
              <a:rPr lang="fr-BE" sz="2400" u="sng" dirty="0">
                <a:hlinkClick r:id="rId3"/>
              </a:rPr>
              <a:t>insert()</a:t>
            </a:r>
            <a:r>
              <a:rPr lang="fr-BE" sz="2400" dirty="0"/>
              <a:t> - Insère un ou plusieurs documents dans une collection.</a:t>
            </a:r>
            <a:endParaRPr lang="fr-FR" sz="2400" dirty="0"/>
          </a:p>
          <a:p>
            <a:pPr lvl="0"/>
            <a:r>
              <a:rPr lang="fr-BE" sz="2400" u="sng" dirty="0" err="1">
                <a:hlinkClick r:id="rId3"/>
              </a:rPr>
              <a:t>insertMany</a:t>
            </a:r>
            <a:r>
              <a:rPr lang="fr-BE" sz="2400" u="sng" dirty="0">
                <a:hlinkClick r:id="rId3"/>
              </a:rPr>
              <a:t>()</a:t>
            </a:r>
            <a:r>
              <a:rPr lang="fr-BE" sz="2400" dirty="0"/>
              <a:t> - Insère plusieurs documents dans une collection.</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90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539430"/>
          </a:xfrm>
          <a:prstGeom prst="rect">
            <a:avLst/>
          </a:prstGeom>
          <a:noFill/>
        </p:spPr>
        <p:txBody>
          <a:bodyPr wrap="square" rtlCol="0">
            <a:spAutoFit/>
          </a:bodyPr>
          <a:lstStyle/>
          <a:p>
            <a:r>
              <a:rPr lang="fr-FR" sz="2800" dirty="0" smtClean="0"/>
              <a:t>Le </a:t>
            </a:r>
            <a:r>
              <a:rPr lang="fr-FR" sz="2800" dirty="0"/>
              <a:t>terme « </a:t>
            </a:r>
            <a:r>
              <a:rPr lang="fr-FR" sz="2800" dirty="0" err="1"/>
              <a:t>NoSQL</a:t>
            </a:r>
            <a:r>
              <a:rPr lang="fr-FR" sz="2800" dirty="0"/>
              <a:t> » désigne les différents types de bases de données non relationnelles. Ces bases de données stockent les données dans un format différent. Toutefois, les bases de données </a:t>
            </a:r>
            <a:r>
              <a:rPr lang="fr-FR" sz="2800" dirty="0" err="1"/>
              <a:t>NoSQL</a:t>
            </a:r>
            <a:r>
              <a:rPr lang="fr-FR" sz="2800" dirty="0"/>
              <a:t> peuvent être interrogées à l'aide d'API en langage idiomatique, de langages déclaratifs et de langages de requête par exemple, ce qui explique pourquoi elles sont également considérées comme des bases de données « pas seulement SQL ».</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462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3416320"/>
          </a:xfrm>
          <a:prstGeom prst="rect">
            <a:avLst/>
          </a:prstGeom>
          <a:noFill/>
        </p:spPr>
        <p:txBody>
          <a:bodyPr wrap="square" rtlCol="0">
            <a:spAutoFit/>
          </a:bodyPr>
          <a:lstStyle/>
          <a:p>
            <a:r>
              <a:rPr lang="fr-BE" sz="2400" b="1" dirty="0" err="1"/>
              <a:t>MongoDB</a:t>
            </a:r>
            <a:r>
              <a:rPr lang="fr-BE" sz="2400" dirty="0"/>
              <a:t> - Insérer un seul document dans une collection à l'aide de </a:t>
            </a:r>
            <a:r>
              <a:rPr lang="fr-BE" sz="2400" dirty="0" err="1"/>
              <a:t>insertOne</a:t>
            </a:r>
            <a:r>
              <a:rPr lang="fr-BE" sz="2400" dirty="0"/>
              <a:t>()</a:t>
            </a:r>
            <a:endParaRPr lang="fr-FR" sz="2400" b="1" dirty="0"/>
          </a:p>
          <a:p>
            <a:r>
              <a:rPr lang="fr-FR" sz="2400" dirty="0"/>
              <a:t>Dans </a:t>
            </a:r>
            <a:r>
              <a:rPr lang="fr-FR" sz="2400" dirty="0" err="1"/>
              <a:t>MongoDB</a:t>
            </a:r>
            <a:r>
              <a:rPr lang="fr-FR" sz="2400" dirty="0"/>
              <a:t>, une collection représente une table dans RDBMS et un document est comme un enregistrement dans une table. Découvrez comment insérer un seul document dans une collection.</a:t>
            </a:r>
          </a:p>
          <a:p>
            <a:r>
              <a:rPr lang="fr-FR" sz="2400" dirty="0" err="1"/>
              <a:t>MongoDB</a:t>
            </a:r>
            <a:r>
              <a:rPr lang="fr-FR" sz="2400" dirty="0"/>
              <a:t> fournit les méthodes suivantes pour insérer des documents dans une collection :</a:t>
            </a:r>
          </a:p>
          <a:p>
            <a:pPr lvl="0"/>
            <a:r>
              <a:rPr lang="fr-BE" sz="2400" u="sng" dirty="0" err="1">
                <a:hlinkClick r:id="rId2"/>
              </a:rPr>
              <a:t>insertOne</a:t>
            </a:r>
            <a:r>
              <a:rPr lang="fr-BE" sz="2400" u="sng" dirty="0">
                <a:hlinkClick r:id="rId2"/>
              </a:rPr>
              <a:t>()</a:t>
            </a:r>
            <a:r>
              <a:rPr lang="fr-BE" sz="2400" dirty="0"/>
              <a:t> - Insère un seul document dans une collection.</a:t>
            </a:r>
            <a:endParaRPr lang="fr-FR" sz="2400" dirty="0"/>
          </a:p>
          <a:p>
            <a:pPr lvl="0"/>
            <a:r>
              <a:rPr lang="fr-BE" sz="2400" u="sng" dirty="0">
                <a:hlinkClick r:id="rId3"/>
              </a:rPr>
              <a:t>insert()</a:t>
            </a:r>
            <a:r>
              <a:rPr lang="fr-BE" sz="2400" dirty="0"/>
              <a:t> - Insère un ou plusieurs documents dans une collection.</a:t>
            </a:r>
            <a:endParaRPr lang="fr-FR" sz="2400" dirty="0"/>
          </a:p>
          <a:p>
            <a:pPr lvl="0"/>
            <a:r>
              <a:rPr lang="fr-BE" sz="2400" u="sng" dirty="0" err="1">
                <a:hlinkClick r:id="rId3"/>
              </a:rPr>
              <a:t>insertMany</a:t>
            </a:r>
            <a:r>
              <a:rPr lang="fr-BE" sz="2400" u="sng" dirty="0">
                <a:hlinkClick r:id="rId3"/>
              </a:rPr>
              <a:t>()</a:t>
            </a:r>
            <a:r>
              <a:rPr lang="fr-BE" sz="2400" dirty="0"/>
              <a:t> - Insère plusieurs documents dans une collection.</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336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4216539"/>
          </a:xfrm>
          <a:prstGeom prst="rect">
            <a:avLst/>
          </a:prstGeom>
          <a:noFill/>
        </p:spPr>
        <p:txBody>
          <a:bodyPr wrap="square" rtlCol="0">
            <a:spAutoFit/>
          </a:bodyPr>
          <a:lstStyle/>
          <a:p>
            <a:r>
              <a:rPr lang="fr-BE" sz="2800" b="1" dirty="0" err="1"/>
              <a:t>insertOne</a:t>
            </a:r>
            <a:r>
              <a:rPr lang="fr-BE" sz="2800" b="1" dirty="0"/>
              <a:t>()</a:t>
            </a:r>
            <a:endParaRPr lang="fr-FR" sz="2800" b="1" dirty="0"/>
          </a:p>
          <a:p>
            <a:r>
              <a:rPr lang="fr-BE" sz="2400" dirty="0"/>
              <a:t>Utilisez la </a:t>
            </a:r>
            <a:r>
              <a:rPr lang="fr-BE" sz="2400" dirty="0" err="1"/>
              <a:t>db</a:t>
            </a:r>
            <a:r>
              <a:rPr lang="fr-BE" sz="2400" dirty="0"/>
              <a:t>.&lt;collection&gt;.</a:t>
            </a:r>
            <a:r>
              <a:rPr lang="fr-BE" sz="2400" b="1" dirty="0" err="1"/>
              <a:t>insertOne</a:t>
            </a:r>
            <a:r>
              <a:rPr lang="fr-BE" sz="2400" b="1" dirty="0"/>
              <a:t>()</a:t>
            </a:r>
            <a:r>
              <a:rPr lang="fr-BE" sz="2400" dirty="0"/>
              <a:t>méthode pour insérer un seul document dans une collection. </a:t>
            </a:r>
            <a:r>
              <a:rPr lang="fr-BE" sz="2400" dirty="0" err="1"/>
              <a:t>dbpointe</a:t>
            </a:r>
            <a:r>
              <a:rPr lang="fr-BE" sz="2400" dirty="0"/>
              <a:t> vers la base de données actuelle, &lt;collection&gt;existe ou porte un nouveau nom de collection</a:t>
            </a:r>
            <a:r>
              <a:rPr lang="fr-BE" sz="2400" dirty="0" smtClean="0"/>
              <a:t>.</a:t>
            </a:r>
          </a:p>
          <a:p>
            <a:r>
              <a:rPr lang="fr-BE" sz="2400" dirty="0"/>
              <a:t>Ce qui suit insère un document dans </a:t>
            </a:r>
            <a:r>
              <a:rPr lang="fr-BE" sz="2400" dirty="0" err="1"/>
              <a:t>employees</a:t>
            </a:r>
            <a:r>
              <a:rPr lang="fr-BE" sz="2400" dirty="0"/>
              <a:t> la collection</a:t>
            </a:r>
            <a:r>
              <a:rPr lang="fr-BE" sz="2400" dirty="0" smtClean="0"/>
              <a:t>.</a:t>
            </a:r>
          </a:p>
          <a:p>
            <a:endParaRPr lang="fr-FR" sz="2400" dirty="0"/>
          </a:p>
          <a:p>
            <a:r>
              <a:rPr lang="fr-BE" sz="2400" dirty="0" err="1"/>
              <a:t>db.employees.insertOne</a:t>
            </a:r>
            <a:r>
              <a:rPr lang="fr-BE" sz="2400" dirty="0"/>
              <a:t>({ </a:t>
            </a:r>
            <a:endParaRPr lang="fr-FR" sz="2400" dirty="0"/>
          </a:p>
          <a:p>
            <a:r>
              <a:rPr lang="fr-BE" sz="2400" dirty="0"/>
              <a:t>    </a:t>
            </a:r>
            <a:r>
              <a:rPr lang="fr-BE" sz="2400" dirty="0" err="1"/>
              <a:t>firstName</a:t>
            </a:r>
            <a:r>
              <a:rPr lang="fr-BE" sz="2400" dirty="0"/>
              <a:t>: "John",</a:t>
            </a:r>
            <a:endParaRPr lang="fr-FR" sz="2400" dirty="0"/>
          </a:p>
          <a:p>
            <a:r>
              <a:rPr lang="fr-BE" sz="2400" dirty="0"/>
              <a:t>    </a:t>
            </a:r>
            <a:r>
              <a:rPr lang="fr-BE" sz="2400" dirty="0" err="1"/>
              <a:t>lastName</a:t>
            </a:r>
            <a:r>
              <a:rPr lang="fr-BE" sz="2400" dirty="0"/>
              <a:t>: "King",</a:t>
            </a:r>
            <a:endParaRPr lang="fr-FR" sz="2400" dirty="0"/>
          </a:p>
          <a:p>
            <a:r>
              <a:rPr lang="fr-BE" sz="2400" dirty="0"/>
              <a:t>    email: "john.king@abc.com"</a:t>
            </a:r>
            <a:endParaRPr lang="fr-FR" sz="2400" dirty="0"/>
          </a:p>
          <a:p>
            <a:r>
              <a:rPr lang="fr-BE" sz="2400" dirty="0" smtClean="0"/>
              <a:t>})</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33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4154984"/>
          </a:xfrm>
          <a:prstGeom prst="rect">
            <a:avLst/>
          </a:prstGeom>
          <a:noFill/>
        </p:spPr>
        <p:txBody>
          <a:bodyPr wrap="square" rtlCol="0">
            <a:spAutoFit/>
          </a:bodyPr>
          <a:lstStyle/>
          <a:p>
            <a:r>
              <a:rPr lang="fr-BE" sz="2400" dirty="0"/>
              <a:t>Utilisez le </a:t>
            </a:r>
            <a:r>
              <a:rPr lang="fr-BE" sz="2400" b="1" dirty="0" err="1"/>
              <a:t>find</a:t>
            </a:r>
            <a:r>
              <a:rPr lang="fr-BE" sz="2400" b="1" dirty="0"/>
              <a:t>()</a:t>
            </a:r>
            <a:r>
              <a:rPr lang="fr-BE" sz="2400" dirty="0"/>
              <a:t>pour répertorier toutes les données d'une collection et la </a:t>
            </a:r>
            <a:r>
              <a:rPr lang="fr-BE" sz="2400" b="1" dirty="0" err="1"/>
              <a:t>pretty</a:t>
            </a:r>
            <a:r>
              <a:rPr lang="fr-BE" sz="2400" b="1" dirty="0"/>
              <a:t>()</a:t>
            </a:r>
            <a:r>
              <a:rPr lang="fr-BE" sz="2400" dirty="0"/>
              <a:t>méthode pour formater les données résultantes.</a:t>
            </a:r>
            <a:endParaRPr lang="fr-FR" sz="2400" dirty="0"/>
          </a:p>
          <a:p>
            <a:r>
              <a:rPr lang="fr-BE" sz="2400" b="1" dirty="0" err="1"/>
              <a:t>db.employees.find</a:t>
            </a:r>
            <a:r>
              <a:rPr lang="fr-BE" sz="2400" b="1" dirty="0"/>
              <a:t>().</a:t>
            </a:r>
            <a:r>
              <a:rPr lang="fr-BE" sz="2400" b="1" dirty="0" err="1"/>
              <a:t>pretty</a:t>
            </a:r>
            <a:r>
              <a:rPr lang="fr-BE" sz="2400" b="1" dirty="0"/>
              <a:t>()</a:t>
            </a:r>
            <a:endParaRPr lang="fr-FR" sz="2400" b="1" dirty="0"/>
          </a:p>
          <a:p>
            <a:r>
              <a:rPr lang="fr-BE" sz="2400" dirty="0"/>
              <a:t> </a:t>
            </a:r>
            <a:endParaRPr lang="fr-FR" sz="2400" dirty="0"/>
          </a:p>
          <a:p>
            <a:r>
              <a:rPr lang="fr-BE" sz="2400" dirty="0"/>
              <a:t>Sortir</a:t>
            </a:r>
            <a:endParaRPr lang="fr-FR" sz="2400" dirty="0"/>
          </a:p>
          <a:p>
            <a:r>
              <a:rPr lang="fr-BE" sz="2400" dirty="0"/>
              <a:t>{</a:t>
            </a:r>
            <a:endParaRPr lang="fr-FR" sz="2400" dirty="0"/>
          </a:p>
          <a:p>
            <a:r>
              <a:rPr lang="fr-BE" sz="2400" dirty="0"/>
              <a:t>    _id: </a:t>
            </a:r>
            <a:r>
              <a:rPr lang="fr-BE" sz="2400" dirty="0" err="1"/>
              <a:t>ObjectId</a:t>
            </a:r>
            <a:r>
              <a:rPr lang="fr-BE" sz="2400" dirty="0"/>
              <a:t>("616d44bea861820797edd9b0"),</a:t>
            </a:r>
            <a:endParaRPr lang="fr-FR" sz="2400" dirty="0"/>
          </a:p>
          <a:p>
            <a:r>
              <a:rPr lang="fr-BE" sz="2400" dirty="0"/>
              <a:t>    </a:t>
            </a:r>
            <a:r>
              <a:rPr lang="fr-BE" sz="2400" dirty="0" err="1"/>
              <a:t>firstName</a:t>
            </a:r>
            <a:r>
              <a:rPr lang="fr-BE" sz="2400" dirty="0"/>
              <a:t>: "John",</a:t>
            </a:r>
            <a:endParaRPr lang="fr-FR" sz="2400" dirty="0"/>
          </a:p>
          <a:p>
            <a:r>
              <a:rPr lang="fr-BE" sz="2400" dirty="0"/>
              <a:t>    </a:t>
            </a:r>
            <a:r>
              <a:rPr lang="fr-BE" sz="2400" dirty="0" err="1"/>
              <a:t>lastName</a:t>
            </a:r>
            <a:r>
              <a:rPr lang="fr-BE" sz="2400" dirty="0"/>
              <a:t>: "King",</a:t>
            </a:r>
            <a:endParaRPr lang="fr-FR" sz="2400" dirty="0"/>
          </a:p>
          <a:p>
            <a:r>
              <a:rPr lang="fr-BE" sz="2400" dirty="0"/>
              <a:t>    email: "john.king@abc.com"</a:t>
            </a:r>
            <a:endParaRPr lang="fr-FR" sz="2400" dirty="0"/>
          </a:p>
          <a:p>
            <a:r>
              <a:rPr lang="fr-BE" sz="2400" dirty="0"/>
              <a:t>}</a:t>
            </a:r>
            <a:endParaRPr lang="fr-FR"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76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4401205"/>
          </a:xfrm>
          <a:prstGeom prst="rect">
            <a:avLst/>
          </a:prstGeom>
          <a:noFill/>
        </p:spPr>
        <p:txBody>
          <a:bodyPr wrap="square" rtlCol="0">
            <a:spAutoFit/>
          </a:bodyPr>
          <a:lstStyle/>
          <a:p>
            <a:r>
              <a:rPr lang="fr-BE" sz="2800" dirty="0"/>
              <a:t>Il n'est pas nécessaire d'insérer une valeur générée automatiquement _id. Vous pouvez spécifier manuellement une valeur unique pour le _</a:t>
            </a:r>
            <a:r>
              <a:rPr lang="fr-BE" sz="2800" dirty="0" err="1"/>
              <a:t>idchamp</a:t>
            </a:r>
            <a:r>
              <a:rPr lang="fr-BE" sz="2800" dirty="0"/>
              <a:t>, comme indiqué ci-dessous</a:t>
            </a:r>
            <a:r>
              <a:rPr lang="fr-BE" sz="2800" dirty="0" smtClean="0"/>
              <a:t>.</a:t>
            </a:r>
          </a:p>
          <a:p>
            <a:endParaRPr lang="fr-FR" sz="2800" dirty="0"/>
          </a:p>
          <a:p>
            <a:r>
              <a:rPr lang="fr-BE" sz="2800" dirty="0" err="1"/>
              <a:t>db.employees.insertOne</a:t>
            </a:r>
            <a:r>
              <a:rPr lang="fr-BE" sz="2800" dirty="0"/>
              <a:t>({ </a:t>
            </a:r>
            <a:endParaRPr lang="fr-FR" sz="2800" dirty="0"/>
          </a:p>
          <a:p>
            <a:r>
              <a:rPr lang="fr-BE" sz="2800" dirty="0"/>
              <a:t>    _id:"1",</a:t>
            </a:r>
            <a:endParaRPr lang="fr-FR" sz="2800" dirty="0"/>
          </a:p>
          <a:p>
            <a:r>
              <a:rPr lang="fr-BE" sz="2800" dirty="0"/>
              <a:t>    </a:t>
            </a:r>
            <a:r>
              <a:rPr lang="fr-BE" sz="2800" dirty="0" err="1"/>
              <a:t>firstName</a:t>
            </a:r>
            <a:r>
              <a:rPr lang="fr-BE" sz="2800" dirty="0"/>
              <a:t>: "John",</a:t>
            </a:r>
            <a:endParaRPr lang="fr-FR" sz="2800" dirty="0"/>
          </a:p>
          <a:p>
            <a:r>
              <a:rPr lang="fr-BE" sz="2800" dirty="0"/>
              <a:t>    </a:t>
            </a:r>
            <a:r>
              <a:rPr lang="fr-BE" sz="2800" dirty="0" err="1"/>
              <a:t>lastName</a:t>
            </a:r>
            <a:r>
              <a:rPr lang="fr-BE" sz="2800" dirty="0"/>
              <a:t>: "King",</a:t>
            </a:r>
            <a:endParaRPr lang="fr-FR" sz="2800" dirty="0"/>
          </a:p>
          <a:p>
            <a:r>
              <a:rPr lang="fr-BE" sz="2800" dirty="0"/>
              <a:t>    email: "john.king@abc.com"</a:t>
            </a:r>
            <a:endParaRPr lang="fr-FR" sz="2800" dirty="0"/>
          </a:p>
          <a:p>
            <a:r>
              <a:rPr lang="fr-BE" sz="2800" dirty="0"/>
              <a:t>})</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86322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559362" y="1779370"/>
            <a:ext cx="10636527" cy="4401205"/>
          </a:xfrm>
          <a:prstGeom prst="rect">
            <a:avLst/>
          </a:prstGeom>
          <a:noFill/>
        </p:spPr>
        <p:txBody>
          <a:bodyPr wrap="square" rtlCol="0">
            <a:spAutoFit/>
          </a:bodyPr>
          <a:lstStyle/>
          <a:p>
            <a:r>
              <a:rPr lang="fr-BE" sz="2800" dirty="0"/>
              <a:t>Il n'est pas nécessaire d'insérer une valeur générée automatiquement _id. Vous pouvez spécifier manuellement une valeur unique pour le _</a:t>
            </a:r>
            <a:r>
              <a:rPr lang="fr-BE" sz="2800" dirty="0" err="1"/>
              <a:t>idchamp</a:t>
            </a:r>
            <a:r>
              <a:rPr lang="fr-BE" sz="2800" dirty="0"/>
              <a:t>, comme indiqué ci-dessous</a:t>
            </a:r>
            <a:r>
              <a:rPr lang="fr-BE" sz="2800" dirty="0" smtClean="0"/>
              <a:t>.</a:t>
            </a:r>
          </a:p>
          <a:p>
            <a:endParaRPr lang="fr-FR" sz="2800" dirty="0"/>
          </a:p>
          <a:p>
            <a:r>
              <a:rPr lang="fr-BE" sz="2800" dirty="0" err="1"/>
              <a:t>db.employees.insertOne</a:t>
            </a:r>
            <a:r>
              <a:rPr lang="fr-BE" sz="2800" dirty="0"/>
              <a:t>({ </a:t>
            </a:r>
            <a:endParaRPr lang="fr-FR" sz="2800" dirty="0"/>
          </a:p>
          <a:p>
            <a:r>
              <a:rPr lang="fr-BE" sz="2800" dirty="0"/>
              <a:t>    _id:"1",</a:t>
            </a:r>
            <a:endParaRPr lang="fr-FR" sz="2800" dirty="0"/>
          </a:p>
          <a:p>
            <a:r>
              <a:rPr lang="fr-BE" sz="2800" dirty="0"/>
              <a:t>    </a:t>
            </a:r>
            <a:r>
              <a:rPr lang="fr-BE" sz="2800" dirty="0" err="1"/>
              <a:t>firstName</a:t>
            </a:r>
            <a:r>
              <a:rPr lang="fr-BE" sz="2800" dirty="0"/>
              <a:t>: "John",</a:t>
            </a:r>
            <a:endParaRPr lang="fr-FR" sz="2800" dirty="0"/>
          </a:p>
          <a:p>
            <a:r>
              <a:rPr lang="fr-BE" sz="2800" dirty="0"/>
              <a:t>    </a:t>
            </a:r>
            <a:r>
              <a:rPr lang="fr-BE" sz="2800" dirty="0" err="1"/>
              <a:t>lastName</a:t>
            </a:r>
            <a:r>
              <a:rPr lang="fr-BE" sz="2800" dirty="0"/>
              <a:t>: "King",</a:t>
            </a:r>
            <a:endParaRPr lang="fr-FR" sz="2800" dirty="0"/>
          </a:p>
          <a:p>
            <a:r>
              <a:rPr lang="fr-BE" sz="2800" dirty="0"/>
              <a:t>    email: "john.king@abc.com"</a:t>
            </a:r>
            <a:endParaRPr lang="fr-FR" sz="2800" dirty="0"/>
          </a:p>
          <a:p>
            <a:r>
              <a:rPr lang="fr-BE" sz="2800" dirty="0"/>
              <a:t>})</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913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439948" y="1594704"/>
            <a:ext cx="10636527" cy="4893647"/>
          </a:xfrm>
          <a:prstGeom prst="rect">
            <a:avLst/>
          </a:prstGeom>
          <a:noFill/>
        </p:spPr>
        <p:txBody>
          <a:bodyPr wrap="square" rtlCol="0">
            <a:spAutoFit/>
          </a:bodyPr>
          <a:lstStyle/>
          <a:p>
            <a:r>
              <a:rPr lang="fr-BE" sz="2400" dirty="0"/>
              <a:t>Notez que lors de l'ajout de votre valeur personnalisée au _id champ, une valeur doit être unique ; sinon, il lancera une erreur. Ce qui suit essaie d'ajouter la même _id valeur.</a:t>
            </a:r>
            <a:endParaRPr lang="fr-FR" sz="2400" dirty="0"/>
          </a:p>
          <a:p>
            <a:r>
              <a:rPr lang="fr-BE" sz="2400" dirty="0"/>
              <a:t>Exemple : Insérer un document</a:t>
            </a:r>
            <a:endParaRPr lang="fr-FR" sz="2400" dirty="0"/>
          </a:p>
          <a:p>
            <a:r>
              <a:rPr lang="fr-FR" sz="2400" dirty="0"/>
              <a:t> </a:t>
            </a:r>
          </a:p>
          <a:p>
            <a:r>
              <a:rPr lang="en-US" sz="2400" dirty="0" err="1"/>
              <a:t>db.employees.insertOne</a:t>
            </a:r>
            <a:r>
              <a:rPr lang="en-US" sz="2400" dirty="0"/>
              <a:t>({ </a:t>
            </a:r>
            <a:endParaRPr lang="fr-FR" sz="2400" dirty="0"/>
          </a:p>
          <a:p>
            <a:r>
              <a:rPr lang="en-US" sz="2400" dirty="0"/>
              <a:t>    _id:"1",</a:t>
            </a:r>
            <a:endParaRPr lang="fr-FR" sz="2400" dirty="0"/>
          </a:p>
          <a:p>
            <a:r>
              <a:rPr lang="en-US" sz="2400" dirty="0"/>
              <a:t>    </a:t>
            </a:r>
            <a:r>
              <a:rPr lang="en-US" sz="2400" dirty="0" err="1"/>
              <a:t>firstName</a:t>
            </a:r>
            <a:r>
              <a:rPr lang="en-US" sz="2400" dirty="0"/>
              <a:t>: "John",</a:t>
            </a:r>
            <a:endParaRPr lang="fr-FR" sz="2400" dirty="0"/>
          </a:p>
          <a:p>
            <a:r>
              <a:rPr lang="en-US" sz="2400" dirty="0"/>
              <a:t>    </a:t>
            </a:r>
            <a:r>
              <a:rPr lang="en-US" sz="2400" dirty="0" err="1"/>
              <a:t>lastName</a:t>
            </a:r>
            <a:r>
              <a:rPr lang="en-US" sz="2400" dirty="0"/>
              <a:t>: "King",</a:t>
            </a:r>
            <a:endParaRPr lang="fr-FR" sz="2400" dirty="0"/>
          </a:p>
          <a:p>
            <a:r>
              <a:rPr lang="en-US" sz="2400" dirty="0"/>
              <a:t>    email: "john.king@abc.com"</a:t>
            </a:r>
            <a:endParaRPr lang="fr-FR" sz="2400" dirty="0"/>
          </a:p>
          <a:p>
            <a:r>
              <a:rPr lang="en-US" sz="2400" dirty="0" smtClean="0"/>
              <a:t>})</a:t>
            </a:r>
          </a:p>
          <a:p>
            <a:r>
              <a:rPr lang="fr-BE" sz="2400" b="1" dirty="0" err="1" smtClean="0"/>
              <a:t>MongoServerError</a:t>
            </a:r>
            <a:r>
              <a:rPr lang="fr-BE" sz="2400" b="1" dirty="0" smtClean="0"/>
              <a:t>: E11000 duplicate key </a:t>
            </a:r>
            <a:r>
              <a:rPr lang="fr-BE" sz="2400" b="1" dirty="0" err="1" smtClean="0"/>
              <a:t>error</a:t>
            </a:r>
            <a:r>
              <a:rPr lang="fr-BE" sz="2400" b="1" dirty="0" smtClean="0"/>
              <a:t> collection: </a:t>
            </a:r>
            <a:r>
              <a:rPr lang="fr-BE" sz="2400" b="1" dirty="0" err="1" smtClean="0"/>
              <a:t>humanResourceDB.employees</a:t>
            </a:r>
            <a:r>
              <a:rPr lang="fr-BE" sz="2400" b="1" dirty="0" smtClean="0"/>
              <a:t> index: _id_ </a:t>
            </a:r>
            <a:r>
              <a:rPr lang="fr-BE" sz="2400" b="1" dirty="0" err="1" smtClean="0"/>
              <a:t>dup</a:t>
            </a:r>
            <a:r>
              <a:rPr lang="fr-BE" sz="2400" b="1" dirty="0" smtClean="0"/>
              <a:t> key: { _id: "1" }</a:t>
            </a:r>
            <a:endParaRPr lang="fr-FR" sz="24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6985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439948" y="1594704"/>
            <a:ext cx="10636527" cy="4708981"/>
          </a:xfrm>
          <a:prstGeom prst="rect">
            <a:avLst/>
          </a:prstGeom>
          <a:noFill/>
        </p:spPr>
        <p:txBody>
          <a:bodyPr wrap="square" rtlCol="0">
            <a:spAutoFit/>
          </a:bodyPr>
          <a:lstStyle/>
          <a:p>
            <a:r>
              <a:rPr lang="fr-BE" sz="2800" b="1" dirty="0"/>
              <a:t>insérer()</a:t>
            </a:r>
            <a:endParaRPr lang="fr-FR" sz="2800" b="1" dirty="0"/>
          </a:p>
          <a:p>
            <a:r>
              <a:rPr lang="fr-BE" sz="2800" dirty="0"/>
              <a:t>La </a:t>
            </a:r>
            <a:r>
              <a:rPr lang="fr-BE" sz="2800" dirty="0" err="1"/>
              <a:t>db</a:t>
            </a:r>
            <a:r>
              <a:rPr lang="fr-BE" sz="2800" dirty="0"/>
              <a:t>.&lt;collection&gt;.insert()méthode insère un document ou un tableau de documents dans une collection</a:t>
            </a:r>
            <a:r>
              <a:rPr lang="fr-BE" sz="2800" dirty="0" smtClean="0"/>
              <a:t>.</a:t>
            </a:r>
          </a:p>
          <a:p>
            <a:r>
              <a:rPr lang="fr-BE" sz="2400" dirty="0"/>
              <a:t>Ce qui suit insère un seul document. C'est la même chose que la </a:t>
            </a:r>
            <a:r>
              <a:rPr lang="fr-BE" sz="2400" dirty="0" err="1"/>
              <a:t>insertOne</a:t>
            </a:r>
            <a:r>
              <a:rPr lang="fr-BE" sz="2400" dirty="0"/>
              <a:t>()méthode.</a:t>
            </a:r>
            <a:endParaRPr lang="fr-FR" sz="2400" dirty="0"/>
          </a:p>
          <a:p>
            <a:r>
              <a:rPr lang="fr-BE" sz="2400" dirty="0"/>
              <a:t>Exemple : insérer()</a:t>
            </a:r>
            <a:endParaRPr lang="fr-FR" sz="2400" dirty="0"/>
          </a:p>
          <a:p>
            <a:endParaRPr lang="fr-BE" sz="2400" dirty="0" smtClean="0"/>
          </a:p>
          <a:p>
            <a:r>
              <a:rPr lang="fr-BE" sz="2400" dirty="0" err="1" smtClean="0"/>
              <a:t>db.employees.insert</a:t>
            </a:r>
            <a:r>
              <a:rPr lang="fr-BE" sz="2400" dirty="0"/>
              <a:t>({ </a:t>
            </a:r>
            <a:endParaRPr lang="fr-FR" sz="2400" dirty="0"/>
          </a:p>
          <a:p>
            <a:r>
              <a:rPr lang="fr-BE" sz="2400" dirty="0"/>
              <a:t>    </a:t>
            </a:r>
            <a:r>
              <a:rPr lang="fr-BE" sz="2400" dirty="0" err="1"/>
              <a:t>firstName</a:t>
            </a:r>
            <a:r>
              <a:rPr lang="fr-BE" sz="2400" dirty="0"/>
              <a:t>: "John",</a:t>
            </a:r>
            <a:endParaRPr lang="fr-FR" sz="2400" dirty="0"/>
          </a:p>
          <a:p>
            <a:r>
              <a:rPr lang="fr-BE" sz="2400" dirty="0"/>
              <a:t>    </a:t>
            </a:r>
            <a:r>
              <a:rPr lang="fr-BE" sz="2400" dirty="0" err="1"/>
              <a:t>lastName</a:t>
            </a:r>
            <a:r>
              <a:rPr lang="fr-BE" sz="2400" dirty="0"/>
              <a:t>: "King",</a:t>
            </a:r>
            <a:endParaRPr lang="fr-FR" sz="2400" dirty="0"/>
          </a:p>
          <a:p>
            <a:r>
              <a:rPr lang="fr-BE" sz="2400" dirty="0"/>
              <a:t>    email: "john.king@abc.com"</a:t>
            </a:r>
            <a:endParaRPr lang="fr-FR" sz="2400" dirty="0"/>
          </a:p>
          <a:p>
            <a:r>
              <a:rPr lang="fr-BE" sz="2400" dirty="0" smtClean="0"/>
              <a:t>})</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597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439948" y="1594704"/>
            <a:ext cx="10636527" cy="4955203"/>
          </a:xfrm>
          <a:prstGeom prst="rect">
            <a:avLst/>
          </a:prstGeom>
          <a:noFill/>
        </p:spPr>
        <p:txBody>
          <a:bodyPr wrap="square" rtlCol="0">
            <a:spAutoFit/>
          </a:bodyPr>
          <a:lstStyle/>
          <a:p>
            <a:r>
              <a:rPr lang="fr-BE" sz="2800" b="1" dirty="0"/>
              <a:t>insérer</a:t>
            </a:r>
            <a:r>
              <a:rPr lang="fr-BE" sz="2800" b="1" dirty="0" smtClean="0"/>
              <a:t>()</a:t>
            </a:r>
          </a:p>
          <a:p>
            <a:r>
              <a:rPr lang="fr-FR" sz="1600" b="1" dirty="0" err="1"/>
              <a:t>db.employees.insert</a:t>
            </a:r>
            <a:r>
              <a:rPr lang="fr-FR" sz="1600" b="1" dirty="0"/>
              <a:t>(</a:t>
            </a:r>
          </a:p>
          <a:p>
            <a:r>
              <a:rPr lang="fr-FR" sz="1600" b="1" dirty="0"/>
              <a:t>    [</a:t>
            </a:r>
          </a:p>
          <a:p>
            <a:r>
              <a:rPr lang="fr-FR" sz="1600" b="1" dirty="0"/>
              <a:t>        { </a:t>
            </a:r>
          </a:p>
          <a:p>
            <a:r>
              <a:rPr lang="fr-FR" sz="1600" b="1" dirty="0"/>
              <a:t>            </a:t>
            </a:r>
            <a:r>
              <a:rPr lang="fr-FR" sz="1600" b="1" dirty="0" err="1"/>
              <a:t>firstName</a:t>
            </a:r>
            <a:r>
              <a:rPr lang="fr-FR" sz="1600" b="1" dirty="0"/>
              <a:t>: "John",</a:t>
            </a:r>
          </a:p>
          <a:p>
            <a:r>
              <a:rPr lang="fr-FR" sz="1600" b="1" dirty="0"/>
              <a:t>            </a:t>
            </a:r>
            <a:r>
              <a:rPr lang="fr-FR" sz="1600" b="1" dirty="0" err="1"/>
              <a:t>lastName</a:t>
            </a:r>
            <a:r>
              <a:rPr lang="fr-FR" sz="1600" b="1" dirty="0"/>
              <a:t>: "King",</a:t>
            </a:r>
          </a:p>
          <a:p>
            <a:r>
              <a:rPr lang="fr-FR" sz="1600" b="1" dirty="0"/>
              <a:t>            email: "john.king@abc.com"</a:t>
            </a:r>
          </a:p>
          <a:p>
            <a:r>
              <a:rPr lang="fr-FR" sz="1600" b="1" dirty="0"/>
              <a:t>        },</a:t>
            </a:r>
          </a:p>
          <a:p>
            <a:r>
              <a:rPr lang="fr-FR" sz="1600" b="1" dirty="0"/>
              <a:t>        { </a:t>
            </a:r>
          </a:p>
          <a:p>
            <a:r>
              <a:rPr lang="fr-FR" sz="1600" b="1" dirty="0"/>
              <a:t>                </a:t>
            </a:r>
            <a:r>
              <a:rPr lang="fr-FR" sz="1600" b="1" dirty="0" err="1"/>
              <a:t>firstName</a:t>
            </a:r>
            <a:r>
              <a:rPr lang="fr-FR" sz="1600" b="1" dirty="0"/>
              <a:t>: "Sachin",</a:t>
            </a:r>
          </a:p>
          <a:p>
            <a:r>
              <a:rPr lang="fr-FR" sz="1600" b="1" dirty="0"/>
              <a:t>                </a:t>
            </a:r>
            <a:r>
              <a:rPr lang="fr-FR" sz="1600" b="1" dirty="0" err="1"/>
              <a:t>lastName</a:t>
            </a:r>
            <a:r>
              <a:rPr lang="fr-FR" sz="1600" b="1" dirty="0"/>
              <a:t>: "T",</a:t>
            </a:r>
          </a:p>
          <a:p>
            <a:r>
              <a:rPr lang="fr-FR" sz="1600" b="1" dirty="0"/>
              <a:t>                email: "sachin.t@abc.com"</a:t>
            </a:r>
          </a:p>
          <a:p>
            <a:r>
              <a:rPr lang="fr-FR" sz="1600" b="1" dirty="0"/>
              <a:t>        },</a:t>
            </a:r>
          </a:p>
          <a:p>
            <a:r>
              <a:rPr lang="fr-FR" sz="1600" b="1" dirty="0"/>
              <a:t>        { </a:t>
            </a:r>
          </a:p>
          <a:p>
            <a:r>
              <a:rPr lang="fr-FR" sz="1600" b="1" dirty="0"/>
              <a:t>                </a:t>
            </a:r>
            <a:r>
              <a:rPr lang="fr-FR" sz="1600" b="1" dirty="0" err="1"/>
              <a:t>firstName</a:t>
            </a:r>
            <a:r>
              <a:rPr lang="fr-FR" sz="1600" b="1" dirty="0"/>
              <a:t>: "James",</a:t>
            </a:r>
          </a:p>
          <a:p>
            <a:r>
              <a:rPr lang="fr-FR" sz="1600" b="1" dirty="0"/>
              <a:t>                </a:t>
            </a:r>
            <a:r>
              <a:rPr lang="fr-FR" sz="1600" b="1" dirty="0" err="1"/>
              <a:t>lastName</a:t>
            </a:r>
            <a:r>
              <a:rPr lang="fr-FR" sz="1600" b="1" dirty="0"/>
              <a:t>: "Bond",</a:t>
            </a:r>
          </a:p>
          <a:p>
            <a:r>
              <a:rPr lang="fr-FR" sz="1600" b="1" dirty="0"/>
              <a:t>                email: "jamesb@abc.com"</a:t>
            </a:r>
          </a:p>
          <a:p>
            <a:r>
              <a:rPr lang="fr-FR" sz="1600" b="1" dirty="0"/>
              <a:t>        }</a:t>
            </a:r>
          </a:p>
          <a:p>
            <a:r>
              <a:rPr lang="fr-FR" sz="1600" b="1" dirty="0"/>
              <a:t>    </a:t>
            </a:r>
            <a:r>
              <a:rPr lang="fr-FR" sz="1600" b="1" dirty="0" smtClean="0"/>
              <a:t>])</a:t>
            </a:r>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5162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744673"/>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439948" y="1594704"/>
            <a:ext cx="10636527" cy="1569660"/>
          </a:xfrm>
          <a:prstGeom prst="rect">
            <a:avLst/>
          </a:prstGeom>
          <a:noFill/>
        </p:spPr>
        <p:txBody>
          <a:bodyPr wrap="square" rtlCol="0">
            <a:spAutoFit/>
          </a:bodyPr>
          <a:lstStyle/>
          <a:p>
            <a:r>
              <a:rPr lang="fr-FR" sz="2400" dirty="0"/>
              <a:t>Par défaut, la </a:t>
            </a:r>
            <a:r>
              <a:rPr lang="fr-FR" sz="2400" b="1" dirty="0"/>
              <a:t>insert</a:t>
            </a:r>
            <a:r>
              <a:rPr lang="fr-FR" sz="2400" b="1" dirty="0" smtClean="0"/>
              <a:t>() </a:t>
            </a:r>
            <a:r>
              <a:rPr lang="fr-FR" sz="2400" dirty="0" smtClean="0"/>
              <a:t>méthode </a:t>
            </a:r>
            <a:r>
              <a:rPr lang="fr-FR" sz="2400" dirty="0"/>
              <a:t>effectue des insertions ordonnées. Ainsi, si une erreur s'est produite dans l'un des documents, il ne traitera pas les documents restants. Par exemple, ce qui suit essaie d'insérer un deuxième document avec une _</a:t>
            </a:r>
            <a:r>
              <a:rPr lang="fr-FR" sz="2400" dirty="0" err="1"/>
              <a:t>idvaleur</a:t>
            </a:r>
            <a:r>
              <a:rPr lang="fr-FR" sz="2400" dirty="0"/>
              <a:t> existante.</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3361902" y="2737965"/>
            <a:ext cx="5732739" cy="3783605"/>
          </a:xfrm>
          <a:prstGeom prst="rect">
            <a:avLst/>
          </a:prstGeom>
        </p:spPr>
      </p:pic>
    </p:spTree>
    <p:extLst>
      <p:ext uri="{BB962C8B-B14F-4D97-AF65-F5344CB8AC3E}">
        <p14:creationId xmlns:p14="http://schemas.microsoft.com/office/powerpoint/2010/main" val="719249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1072620"/>
            <a:ext cx="10636527" cy="5447645"/>
          </a:xfrm>
          <a:prstGeom prst="rect">
            <a:avLst/>
          </a:prstGeom>
          <a:noFill/>
        </p:spPr>
        <p:txBody>
          <a:bodyPr wrap="square" rtlCol="0">
            <a:spAutoFit/>
          </a:bodyPr>
          <a:lstStyle/>
          <a:p>
            <a:r>
              <a:rPr lang="fr-BE" sz="2400" b="1" dirty="0" err="1"/>
              <a:t>insertMany</a:t>
            </a:r>
            <a:r>
              <a:rPr lang="fr-BE" sz="2400" b="1" dirty="0"/>
              <a:t>()</a:t>
            </a:r>
            <a:endParaRPr lang="fr-FR" sz="2400" b="1" dirty="0"/>
          </a:p>
          <a:p>
            <a:r>
              <a:rPr lang="fr-BE" sz="2400" dirty="0"/>
              <a:t>Le </a:t>
            </a:r>
            <a:r>
              <a:rPr lang="fr-BE" sz="2400" dirty="0" err="1"/>
              <a:t>db</a:t>
            </a:r>
            <a:r>
              <a:rPr lang="fr-BE" sz="2400" dirty="0"/>
              <a:t>.&lt;collection&gt;.</a:t>
            </a:r>
            <a:r>
              <a:rPr lang="fr-BE" sz="2400" dirty="0" err="1"/>
              <a:t>insertMany</a:t>
            </a:r>
            <a:r>
              <a:rPr lang="fr-BE" sz="2400" dirty="0" smtClean="0"/>
              <a:t>() insère </a:t>
            </a:r>
            <a:r>
              <a:rPr lang="fr-BE" sz="2400" dirty="0"/>
              <a:t>plusieurs documents dans une collection. Il ne peut pas insérer un seul document</a:t>
            </a:r>
            <a:r>
              <a:rPr lang="fr-BE" sz="2400" dirty="0" smtClean="0"/>
              <a:t>.</a:t>
            </a:r>
          </a:p>
          <a:p>
            <a:r>
              <a:rPr lang="fr-FR" sz="2400" dirty="0"/>
              <a:t>Exemple : Insérer un document</a:t>
            </a:r>
          </a:p>
          <a:p>
            <a:r>
              <a:rPr lang="fr-FR" sz="1400" b="1" dirty="0" err="1"/>
              <a:t>db.employees.insertMany</a:t>
            </a:r>
            <a:r>
              <a:rPr lang="fr-FR" sz="1400" b="1" dirty="0"/>
              <a:t>(</a:t>
            </a:r>
          </a:p>
          <a:p>
            <a:r>
              <a:rPr lang="fr-FR" sz="1400" b="1" dirty="0"/>
              <a:t>    [</a:t>
            </a:r>
          </a:p>
          <a:p>
            <a:r>
              <a:rPr lang="fr-FR" sz="1400" b="1" dirty="0"/>
              <a:t>        { </a:t>
            </a:r>
          </a:p>
          <a:p>
            <a:r>
              <a:rPr lang="fr-FR" sz="1400" b="1" dirty="0"/>
              <a:t>            </a:t>
            </a:r>
            <a:r>
              <a:rPr lang="fr-FR" sz="1400" b="1" dirty="0" err="1"/>
              <a:t>firstName</a:t>
            </a:r>
            <a:r>
              <a:rPr lang="fr-FR" sz="1400" b="1" dirty="0"/>
              <a:t>: "John",</a:t>
            </a:r>
          </a:p>
          <a:p>
            <a:r>
              <a:rPr lang="fr-FR" sz="1400" b="1" dirty="0"/>
              <a:t>            </a:t>
            </a:r>
            <a:r>
              <a:rPr lang="fr-FR" sz="1400" b="1" dirty="0" err="1"/>
              <a:t>lastName</a:t>
            </a:r>
            <a:r>
              <a:rPr lang="fr-FR" sz="1400" b="1" dirty="0"/>
              <a:t>: "King",</a:t>
            </a:r>
          </a:p>
          <a:p>
            <a:r>
              <a:rPr lang="fr-FR" sz="1400" b="1" dirty="0"/>
              <a:t>            email: "john.king@abc.com"</a:t>
            </a:r>
          </a:p>
          <a:p>
            <a:r>
              <a:rPr lang="fr-FR" sz="1400" b="1" dirty="0"/>
              <a:t>        },</a:t>
            </a:r>
          </a:p>
          <a:p>
            <a:r>
              <a:rPr lang="fr-FR" sz="1400" b="1" dirty="0"/>
              <a:t>        { </a:t>
            </a:r>
          </a:p>
          <a:p>
            <a:r>
              <a:rPr lang="fr-FR" sz="1400" b="1" dirty="0"/>
              <a:t>                </a:t>
            </a:r>
            <a:r>
              <a:rPr lang="fr-FR" sz="1400" b="1" dirty="0" err="1"/>
              <a:t>firstName</a:t>
            </a:r>
            <a:r>
              <a:rPr lang="fr-FR" sz="1400" b="1" dirty="0"/>
              <a:t>: "Sachin",</a:t>
            </a:r>
          </a:p>
          <a:p>
            <a:r>
              <a:rPr lang="fr-FR" sz="1400" b="1" dirty="0"/>
              <a:t>                </a:t>
            </a:r>
            <a:r>
              <a:rPr lang="fr-FR" sz="1400" b="1" dirty="0" err="1"/>
              <a:t>lastName</a:t>
            </a:r>
            <a:r>
              <a:rPr lang="fr-FR" sz="1400" b="1" dirty="0"/>
              <a:t>: "T",</a:t>
            </a:r>
          </a:p>
          <a:p>
            <a:r>
              <a:rPr lang="fr-FR" sz="1400" b="1" dirty="0"/>
              <a:t>                email: "sachin.t@abc.com"</a:t>
            </a:r>
          </a:p>
          <a:p>
            <a:r>
              <a:rPr lang="fr-FR" sz="1400" b="1" dirty="0"/>
              <a:t>        },</a:t>
            </a:r>
          </a:p>
          <a:p>
            <a:r>
              <a:rPr lang="fr-FR" sz="1400" b="1" dirty="0"/>
              <a:t>        { </a:t>
            </a:r>
          </a:p>
          <a:p>
            <a:r>
              <a:rPr lang="fr-FR" sz="1400" b="1" dirty="0"/>
              <a:t>                </a:t>
            </a:r>
            <a:r>
              <a:rPr lang="fr-FR" sz="1400" b="1" dirty="0" err="1"/>
              <a:t>firstName</a:t>
            </a:r>
            <a:r>
              <a:rPr lang="fr-FR" sz="1400" b="1" dirty="0"/>
              <a:t>: "James",</a:t>
            </a:r>
          </a:p>
          <a:p>
            <a:r>
              <a:rPr lang="fr-FR" sz="1400" b="1" dirty="0"/>
              <a:t>                </a:t>
            </a:r>
            <a:r>
              <a:rPr lang="fr-FR" sz="1400" b="1" dirty="0" err="1"/>
              <a:t>lastName</a:t>
            </a:r>
            <a:r>
              <a:rPr lang="fr-FR" sz="1400" b="1" dirty="0"/>
              <a:t>: "Bond",</a:t>
            </a:r>
          </a:p>
          <a:p>
            <a:r>
              <a:rPr lang="fr-FR" sz="1400" b="1" dirty="0"/>
              <a:t>                email: "jamesb@abc.com"</a:t>
            </a:r>
          </a:p>
          <a:p>
            <a:r>
              <a:rPr lang="fr-FR" sz="1400" b="1" dirty="0"/>
              <a:t>        },</a:t>
            </a:r>
          </a:p>
          <a:p>
            <a:r>
              <a:rPr lang="fr-FR" sz="1400" b="1" dirty="0"/>
              <a:t>    </a:t>
            </a:r>
            <a:r>
              <a:rPr lang="fr-FR" sz="1400" b="1" dirty="0" smtClean="0"/>
              <a:t>])</a:t>
            </a:r>
            <a:endParaRPr lang="fr-FR" sz="14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18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5016758"/>
          </a:xfrm>
          <a:prstGeom prst="rect">
            <a:avLst/>
          </a:prstGeom>
          <a:noFill/>
        </p:spPr>
        <p:txBody>
          <a:bodyPr wrap="square" rtlCol="0">
            <a:spAutoFit/>
          </a:bodyPr>
          <a:lstStyle/>
          <a:p>
            <a:r>
              <a:rPr lang="fr-FR" sz="3200" b="1" dirty="0"/>
              <a:t>À quoi sert une base de données </a:t>
            </a:r>
            <a:r>
              <a:rPr lang="fr-FR" sz="3200" b="1" dirty="0" err="1"/>
              <a:t>NoSQL</a:t>
            </a:r>
            <a:r>
              <a:rPr lang="fr-FR" sz="3200" b="1" dirty="0"/>
              <a:t> ?</a:t>
            </a:r>
          </a:p>
          <a:p>
            <a:r>
              <a:rPr lang="fr-FR" sz="2400" dirty="0"/>
              <a:t>Les bases de données </a:t>
            </a:r>
            <a:r>
              <a:rPr lang="fr-FR" sz="2400" dirty="0" err="1"/>
              <a:t>NoSQL</a:t>
            </a:r>
            <a:r>
              <a:rPr lang="fr-FR" sz="2400" dirty="0"/>
              <a:t> sont largement utilisées dans les applications Web et le </a:t>
            </a:r>
            <a:r>
              <a:rPr lang="fr-FR" sz="2400" dirty="0" err="1"/>
              <a:t>big</a:t>
            </a:r>
            <a:r>
              <a:rPr lang="fr-FR" sz="2400" dirty="0"/>
              <a:t> data en temps réel, car elles présentent le principal avantage de proposer une évolutivité élevée et une haute disponibilité</a:t>
            </a:r>
            <a:r>
              <a:rPr lang="fr-FR" sz="2400" dirty="0" smtClean="0"/>
              <a:t>.</a:t>
            </a:r>
          </a:p>
          <a:p>
            <a:endParaRPr lang="fr-FR" sz="2400" dirty="0"/>
          </a:p>
          <a:p>
            <a:r>
              <a:rPr lang="fr-FR" sz="2400" dirty="0"/>
              <a:t>Les bases de données </a:t>
            </a:r>
            <a:r>
              <a:rPr lang="fr-FR" sz="2400" dirty="0" err="1"/>
              <a:t>NoSQL</a:t>
            </a:r>
            <a:r>
              <a:rPr lang="fr-FR" sz="2400" dirty="0"/>
              <a:t> sont généralement préférées par les développeurs, car elles se prêtent naturellement à un paradigme de développement agile en s'adaptant rapidement à l'évolution des exigences. </a:t>
            </a:r>
            <a:r>
              <a:rPr lang="fr-FR" sz="2400" b="1" dirty="0"/>
              <a:t>Les bases de données </a:t>
            </a:r>
            <a:r>
              <a:rPr lang="fr-FR" sz="2400" b="1" dirty="0" err="1"/>
              <a:t>NoSQL</a:t>
            </a:r>
            <a:r>
              <a:rPr lang="fr-FR" sz="2400" b="1" dirty="0"/>
              <a:t> permettent de stocker les données de manière plus intuitive et plus facile à comprendre, ou plus proche de la façon dont elles sont utilisées par les applications, avec moins de transformations requises lors du stockage ou de l'extraction à l'aide d'API de type </a:t>
            </a:r>
            <a:r>
              <a:rPr lang="fr-FR" sz="2400" b="1" dirty="0" err="1"/>
              <a:t>NoSQL</a:t>
            </a:r>
            <a:r>
              <a:rPr lang="fr-FR" sz="2400" b="1" dirty="0"/>
              <a:t>.</a:t>
            </a:r>
            <a:r>
              <a:rPr lang="fr-FR" sz="2400" dirty="0"/>
              <a:t> De plus, les bases de données </a:t>
            </a:r>
            <a:r>
              <a:rPr lang="fr-FR" sz="2400" dirty="0" err="1"/>
              <a:t>NoSQL</a:t>
            </a:r>
            <a:r>
              <a:rPr lang="fr-FR" sz="2400" dirty="0"/>
              <a:t> peuvent tirer pleinement parti du cloud pour éviter tout temps d'inactivité.</a:t>
            </a:r>
            <a:endParaRPr lang="en-US"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4563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1072620"/>
            <a:ext cx="10636527" cy="2185214"/>
          </a:xfrm>
          <a:prstGeom prst="rect">
            <a:avLst/>
          </a:prstGeom>
          <a:noFill/>
        </p:spPr>
        <p:txBody>
          <a:bodyPr wrap="square" rtlCol="0">
            <a:spAutoFit/>
          </a:bodyPr>
          <a:lstStyle/>
          <a:p>
            <a:r>
              <a:rPr lang="fr-BE" sz="2400" b="1" dirty="0" err="1"/>
              <a:t>insertMany</a:t>
            </a:r>
            <a:r>
              <a:rPr lang="fr-BE" sz="2400" b="1" dirty="0"/>
              <a:t>()</a:t>
            </a:r>
            <a:endParaRPr lang="fr-FR" sz="2400" b="1" dirty="0"/>
          </a:p>
          <a:p>
            <a:r>
              <a:rPr lang="fr-BE" sz="2800" b="1" dirty="0"/>
              <a:t>Remarque </a:t>
            </a:r>
            <a:r>
              <a:rPr lang="fr-BE" sz="2800" dirty="0"/>
              <a:t>: Si la collection utilisée avec ces méthodes n'existe pas, elles créent la collection spécifiée. </a:t>
            </a:r>
            <a:r>
              <a:rPr lang="fr-BE" sz="2800" dirty="0" err="1"/>
              <a:t>MongoDB</a:t>
            </a:r>
            <a:r>
              <a:rPr lang="fr-BE" sz="2800" dirty="0"/>
              <a:t> est sensible à la casse, </a:t>
            </a:r>
            <a:r>
              <a:rPr lang="fr-BE" sz="2800" dirty="0" err="1" smtClean="0"/>
              <a:t>employees</a:t>
            </a:r>
            <a:r>
              <a:rPr lang="fr-BE" sz="2800" dirty="0" smtClean="0"/>
              <a:t> et</a:t>
            </a:r>
            <a:r>
              <a:rPr lang="fr-BE" sz="2800" dirty="0"/>
              <a:t> </a:t>
            </a:r>
            <a:r>
              <a:rPr lang="fr-BE" sz="2800" dirty="0" err="1" smtClean="0"/>
              <a:t>Employees</a:t>
            </a:r>
            <a:r>
              <a:rPr lang="fr-BE" sz="2800" dirty="0" smtClean="0"/>
              <a:t> sont </a:t>
            </a:r>
            <a:r>
              <a:rPr lang="fr-BE" sz="2800" dirty="0"/>
              <a:t>donc considérés comme deux collections différentes.</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298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1072620"/>
            <a:ext cx="10636527" cy="2185214"/>
          </a:xfrm>
          <a:prstGeom prst="rect">
            <a:avLst/>
          </a:prstGeom>
          <a:noFill/>
        </p:spPr>
        <p:txBody>
          <a:bodyPr wrap="square" rtlCol="0">
            <a:spAutoFit/>
          </a:bodyPr>
          <a:lstStyle/>
          <a:p>
            <a:r>
              <a:rPr lang="fr-BE" sz="2400" b="1" dirty="0" err="1"/>
              <a:t>insertMany</a:t>
            </a:r>
            <a:r>
              <a:rPr lang="fr-BE" sz="2400" b="1" dirty="0"/>
              <a:t>()</a:t>
            </a:r>
            <a:endParaRPr lang="fr-FR" sz="2400" b="1" dirty="0"/>
          </a:p>
          <a:p>
            <a:r>
              <a:rPr lang="fr-BE" sz="2800" b="1" dirty="0"/>
              <a:t>Remarque </a:t>
            </a:r>
            <a:r>
              <a:rPr lang="fr-BE" sz="2800" dirty="0"/>
              <a:t>: Si la collection utilisée avec ces méthodes n'existe pas, elles créent la collection spécifiée. </a:t>
            </a:r>
            <a:r>
              <a:rPr lang="fr-BE" sz="2800" dirty="0" err="1"/>
              <a:t>MongoDB</a:t>
            </a:r>
            <a:r>
              <a:rPr lang="fr-BE" sz="2800" dirty="0"/>
              <a:t> est sensible à la casse, </a:t>
            </a:r>
            <a:r>
              <a:rPr lang="fr-BE" sz="2800" dirty="0" err="1" smtClean="0"/>
              <a:t>employees</a:t>
            </a:r>
            <a:r>
              <a:rPr lang="fr-BE" sz="2800" dirty="0" smtClean="0"/>
              <a:t> et</a:t>
            </a:r>
            <a:r>
              <a:rPr lang="fr-BE" sz="2800" dirty="0"/>
              <a:t> </a:t>
            </a:r>
            <a:r>
              <a:rPr lang="fr-BE" sz="2800" dirty="0" err="1" smtClean="0"/>
              <a:t>Employees</a:t>
            </a:r>
            <a:r>
              <a:rPr lang="fr-BE" sz="2800" dirty="0" smtClean="0"/>
              <a:t> sont </a:t>
            </a:r>
            <a:r>
              <a:rPr lang="fr-BE" sz="2800" dirty="0"/>
              <a:t>donc considérés comme deux collections différentes.</a:t>
            </a:r>
            <a:endParaRPr lang="fr-FR"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2889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1072620"/>
            <a:ext cx="10636527" cy="5262979"/>
          </a:xfrm>
          <a:prstGeom prst="rect">
            <a:avLst/>
          </a:prstGeom>
          <a:noFill/>
        </p:spPr>
        <p:txBody>
          <a:bodyPr wrap="square" rtlCol="0">
            <a:spAutoFit/>
          </a:bodyPr>
          <a:lstStyle/>
          <a:p>
            <a:r>
              <a:rPr lang="fr-FR" sz="2800" b="1" dirty="0" err="1"/>
              <a:t>MongoDB</a:t>
            </a:r>
            <a:r>
              <a:rPr lang="fr-FR" sz="2800" dirty="0"/>
              <a:t> : rechercher un seul document dans une collection à l'aide de </a:t>
            </a:r>
            <a:r>
              <a:rPr lang="fr-FR" sz="2800" b="1" dirty="0" err="1"/>
              <a:t>findOne</a:t>
            </a:r>
            <a:r>
              <a:rPr lang="fr-FR" sz="2800" b="1" dirty="0"/>
              <a:t>()</a:t>
            </a:r>
          </a:p>
          <a:p>
            <a:r>
              <a:rPr lang="fr-FR" sz="2800" dirty="0"/>
              <a:t>Dans </a:t>
            </a:r>
            <a:r>
              <a:rPr lang="fr-FR" sz="2800" dirty="0" err="1"/>
              <a:t>MongoDB</a:t>
            </a:r>
            <a:r>
              <a:rPr lang="fr-FR" sz="2800" dirty="0"/>
              <a:t>, une collection représente une table dans RDBMS et un document est comme un enregistrement dans une table. Ici, vous apprendrez comment récupérer ou trouver un seul document d'une collection.</a:t>
            </a:r>
          </a:p>
          <a:p>
            <a:r>
              <a:rPr lang="fr-FR" sz="2800" dirty="0" err="1"/>
              <a:t>MongoDB</a:t>
            </a:r>
            <a:r>
              <a:rPr lang="fr-FR" sz="2800" dirty="0"/>
              <a:t> propose deux méthodes pour rechercher des documents dans une collection :</a:t>
            </a:r>
          </a:p>
          <a:p>
            <a:r>
              <a:rPr lang="fr-FR" sz="2800" dirty="0"/>
              <a:t>1.	</a:t>
            </a:r>
            <a:r>
              <a:rPr lang="fr-FR" sz="2800" b="1" dirty="0" err="1"/>
              <a:t>findOne</a:t>
            </a:r>
            <a:r>
              <a:rPr lang="fr-FR" sz="2800" b="1" dirty="0"/>
              <a:t>() </a:t>
            </a:r>
            <a:r>
              <a:rPr lang="fr-FR" sz="2800" dirty="0"/>
              <a:t>- renvoie le premier document correspondant aux critères spécifiés.</a:t>
            </a:r>
          </a:p>
          <a:p>
            <a:r>
              <a:rPr lang="fr-FR" sz="2800" dirty="0"/>
              <a:t>2.	</a:t>
            </a:r>
            <a:r>
              <a:rPr lang="fr-FR" sz="2800" b="1" dirty="0" err="1"/>
              <a:t>find</a:t>
            </a:r>
            <a:r>
              <a:rPr lang="fr-FR" sz="2800" b="1" dirty="0"/>
              <a:t>() </a:t>
            </a:r>
            <a:r>
              <a:rPr lang="fr-FR" sz="2800" dirty="0"/>
              <a:t>- renvoie un curseur vers les documents sélectionnés qui correspondent aux critères spécifiés.</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033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693866"/>
          </a:xfrm>
          <a:prstGeom prst="rect">
            <a:avLst/>
          </a:prstGeom>
          <a:noFill/>
        </p:spPr>
        <p:txBody>
          <a:bodyPr wrap="square" rtlCol="0">
            <a:spAutoFit/>
          </a:bodyPr>
          <a:lstStyle/>
          <a:p>
            <a:r>
              <a:rPr lang="fr-FR" sz="2800" dirty="0"/>
              <a:t>Spécifiez un critère { </a:t>
            </a:r>
            <a:r>
              <a:rPr lang="fr-FR" sz="2800" dirty="0" err="1"/>
              <a:t>field</a:t>
            </a:r>
            <a:r>
              <a:rPr lang="fr-FR" sz="2800" dirty="0"/>
              <a:t>: "value", </a:t>
            </a:r>
            <a:r>
              <a:rPr lang="fr-FR" sz="2800" dirty="0" err="1"/>
              <a:t>field</a:t>
            </a:r>
            <a:r>
              <a:rPr lang="fr-FR" sz="2800" dirty="0"/>
              <a:t>:"value",..}sur lequel vous souhaitez rechercher un document. Par exemple, ce qui suit renvoie un document où </a:t>
            </a:r>
            <a:r>
              <a:rPr lang="fr-FR" sz="2800" dirty="0" err="1"/>
              <a:t>firstNamele</a:t>
            </a:r>
            <a:r>
              <a:rPr lang="fr-FR" sz="2800" dirty="0"/>
              <a:t> champ est "</a:t>
            </a:r>
            <a:r>
              <a:rPr lang="fr-FR" sz="2800" dirty="0" err="1"/>
              <a:t>Kapil</a:t>
            </a:r>
            <a:r>
              <a:rPr lang="fr-FR" sz="2800" dirty="0"/>
              <a:t>".</a:t>
            </a:r>
          </a:p>
          <a:p>
            <a:r>
              <a:rPr lang="fr-FR" sz="2800" dirty="0"/>
              <a:t>Exemple : trouver()</a:t>
            </a:r>
          </a:p>
          <a:p>
            <a:r>
              <a:rPr lang="fr-FR" sz="2800" b="1" dirty="0" err="1" smtClean="0"/>
              <a:t>db.employees.findOne</a:t>
            </a:r>
            <a:r>
              <a:rPr lang="fr-FR" sz="2800" b="1" dirty="0"/>
              <a:t>({</a:t>
            </a:r>
            <a:r>
              <a:rPr lang="fr-FR" sz="2800" b="1" dirty="0" err="1"/>
              <a:t>firstName</a:t>
            </a:r>
            <a:r>
              <a:rPr lang="fr-FR" sz="2800" b="1" dirty="0"/>
              <a:t>: "</a:t>
            </a:r>
            <a:r>
              <a:rPr lang="fr-FR" sz="2800" b="1" dirty="0" err="1"/>
              <a:t>Kapil</a:t>
            </a:r>
            <a:r>
              <a:rPr lang="fr-FR" sz="2800" b="1" dirty="0"/>
              <a:t>"})</a:t>
            </a:r>
          </a:p>
          <a:p>
            <a:r>
              <a:rPr lang="fr-FR" sz="2800" dirty="0"/>
              <a:t>Sortir</a:t>
            </a:r>
          </a:p>
          <a:p>
            <a:r>
              <a:rPr lang="fr-FR" sz="2800" dirty="0"/>
              <a:t>{</a:t>
            </a:r>
          </a:p>
          <a:p>
            <a:r>
              <a:rPr lang="fr-FR" sz="2800" dirty="0"/>
              <a:t>  _id: 5,</a:t>
            </a:r>
          </a:p>
          <a:p>
            <a:r>
              <a:rPr lang="fr-FR" sz="2800" dirty="0"/>
              <a:t>  </a:t>
            </a:r>
            <a:r>
              <a:rPr lang="fr-FR" sz="2800" dirty="0" err="1"/>
              <a:t>firstName</a:t>
            </a:r>
            <a:r>
              <a:rPr lang="fr-FR" sz="2800" dirty="0"/>
              <a:t>: '</a:t>
            </a:r>
            <a:r>
              <a:rPr lang="fr-FR" sz="2800" dirty="0" err="1"/>
              <a:t>Kapil</a:t>
            </a:r>
            <a:r>
              <a:rPr lang="fr-FR" sz="2800" dirty="0"/>
              <a:t>',</a:t>
            </a:r>
          </a:p>
          <a:p>
            <a:r>
              <a:rPr lang="fr-FR" sz="2800" dirty="0"/>
              <a:t>  </a:t>
            </a:r>
            <a:r>
              <a:rPr lang="fr-FR" sz="2800" dirty="0" err="1"/>
              <a:t>lastName</a:t>
            </a:r>
            <a:r>
              <a:rPr lang="fr-FR" sz="2800" dirty="0"/>
              <a:t>: 'D',</a:t>
            </a:r>
          </a:p>
          <a:p>
            <a:r>
              <a:rPr lang="fr-FR" sz="2800" dirty="0"/>
              <a:t>  email: 'kapil.d@abc.com',</a:t>
            </a:r>
          </a:p>
          <a:p>
            <a:r>
              <a:rPr lang="fr-FR" sz="2800" dirty="0"/>
              <a:t>  </a:t>
            </a:r>
            <a:r>
              <a:rPr lang="fr-FR" sz="2800" dirty="0" err="1"/>
              <a:t>salary</a:t>
            </a:r>
            <a:r>
              <a:rPr lang="fr-FR" sz="2800" dirty="0"/>
              <a:t>: 4500</a:t>
            </a:r>
          </a:p>
          <a:p>
            <a:r>
              <a:rPr lang="fr-FR" sz="2800" dirty="0"/>
              <a:t>}</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972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324535"/>
          </a:xfrm>
          <a:prstGeom prst="rect">
            <a:avLst/>
          </a:prstGeom>
          <a:noFill/>
        </p:spPr>
        <p:txBody>
          <a:bodyPr wrap="square" rtlCol="0">
            <a:spAutoFit/>
          </a:bodyPr>
          <a:lstStyle/>
          <a:p>
            <a:pPr marL="457200" indent="-457200">
              <a:buFont typeface="Wingdings" panose="05000000000000000000" pitchFamily="2" charset="2"/>
              <a:buChar char="q"/>
            </a:pPr>
            <a:r>
              <a:rPr lang="fr-BE" sz="2800" dirty="0" smtClean="0"/>
              <a:t>Quelques</a:t>
            </a:r>
            <a:r>
              <a:rPr lang="en-US" sz="2800" dirty="0" smtClean="0"/>
              <a:t> </a:t>
            </a:r>
            <a:r>
              <a:rPr lang="fr-BE" sz="2800" dirty="0" smtClean="0"/>
              <a:t>Opérateurs</a:t>
            </a:r>
            <a:r>
              <a:rPr lang="en-US" sz="2800" dirty="0" smtClean="0"/>
              <a:t> des </a:t>
            </a:r>
            <a:r>
              <a:rPr lang="fr-BE" sz="2800" dirty="0" smtClean="0"/>
              <a:t>requêtes:</a:t>
            </a:r>
          </a:p>
          <a:p>
            <a:r>
              <a:rPr lang="fr-BE" sz="2400" dirty="0"/>
              <a:t>afficher jusqu'aux 20 premiers documents. Tapez </a:t>
            </a:r>
            <a:r>
              <a:rPr lang="fr-BE" sz="2400" dirty="0" err="1"/>
              <a:t>itpour</a:t>
            </a:r>
            <a:r>
              <a:rPr lang="fr-BE" sz="2400" dirty="0"/>
              <a:t> continuer l'itération.</a:t>
            </a:r>
            <a:endParaRPr lang="fr-FR" sz="2400" dirty="0"/>
          </a:p>
          <a:p>
            <a:r>
              <a:rPr lang="fr-BE" sz="2400" dirty="0"/>
              <a:t>Vous pouvez spécifier les critères selon { </a:t>
            </a:r>
            <a:r>
              <a:rPr lang="fr-BE" sz="2400" dirty="0" err="1"/>
              <a:t>field</a:t>
            </a:r>
            <a:r>
              <a:rPr lang="fr-BE" sz="2400" dirty="0"/>
              <a:t>: "value", </a:t>
            </a:r>
            <a:r>
              <a:rPr lang="fr-BE" sz="2400" dirty="0" err="1"/>
              <a:t>field</a:t>
            </a:r>
            <a:r>
              <a:rPr lang="fr-BE" sz="2400" dirty="0"/>
              <a:t>:"value",..}lesquels vous souhaitez rechercher un document. Par exemple, ce qui suit renvoie tous les documents où </a:t>
            </a:r>
            <a:r>
              <a:rPr lang="fr-BE" sz="2400" dirty="0" err="1"/>
              <a:t>salaryest</a:t>
            </a:r>
            <a:r>
              <a:rPr lang="fr-BE" sz="2400" dirty="0"/>
              <a:t> 7000</a:t>
            </a:r>
            <a:r>
              <a:rPr lang="fr-BE" sz="2400" dirty="0" smtClean="0"/>
              <a:t>.</a:t>
            </a:r>
          </a:p>
          <a:p>
            <a:endParaRPr lang="fr-BE" sz="2400" dirty="0"/>
          </a:p>
          <a:p>
            <a:r>
              <a:rPr lang="fr-BE" sz="2400" b="1" dirty="0" err="1"/>
              <a:t>db.employees.find</a:t>
            </a:r>
            <a:r>
              <a:rPr lang="fr-BE" sz="2400" b="1" dirty="0"/>
              <a:t>({</a:t>
            </a:r>
            <a:r>
              <a:rPr lang="fr-BE" sz="2400" b="1" dirty="0" err="1"/>
              <a:t>salary</a:t>
            </a:r>
            <a:r>
              <a:rPr lang="fr-BE" sz="2400" b="1" dirty="0"/>
              <a:t>: 7000})</a:t>
            </a:r>
            <a:endParaRPr lang="fr-FR" sz="2400" b="1" dirty="0"/>
          </a:p>
          <a:p>
            <a:endParaRPr lang="fr-FR" sz="2400" dirty="0"/>
          </a:p>
          <a:p>
            <a:pPr marL="342900" indent="-342900">
              <a:buFont typeface="Wingdings" panose="05000000000000000000" pitchFamily="2" charset="2"/>
              <a:buChar char="q"/>
            </a:pPr>
            <a:r>
              <a:rPr lang="fr-BE" sz="2400" dirty="0"/>
              <a:t>Utilisez les </a:t>
            </a:r>
            <a:r>
              <a:rPr lang="fr-BE" sz="2400" dirty="0" smtClean="0"/>
              <a:t>opérateurs des </a:t>
            </a:r>
            <a:r>
              <a:rPr lang="fr-BE" sz="2400" dirty="0" err="1" smtClean="0"/>
              <a:t>requettes</a:t>
            </a:r>
            <a:r>
              <a:rPr lang="fr-BE" sz="2400" dirty="0" smtClean="0"/>
              <a:t> pour </a:t>
            </a:r>
            <a:r>
              <a:rPr lang="fr-BE" sz="2400" dirty="0"/>
              <a:t>une recherche plus précise. Par exemple, ce qui suit trouve le premier document où le salaire est supérieur à 8000.</a:t>
            </a:r>
            <a:endParaRPr lang="fr-FR" sz="2400" dirty="0"/>
          </a:p>
          <a:p>
            <a:r>
              <a:rPr lang="fr-BE" sz="2400" dirty="0"/>
              <a:t>Exemple : </a:t>
            </a:r>
            <a:r>
              <a:rPr lang="fr-BE" sz="2400" dirty="0" err="1"/>
              <a:t>find</a:t>
            </a:r>
            <a:r>
              <a:rPr lang="fr-BE" sz="2400" dirty="0"/>
              <a:t>() avec l'opérateur de requête</a:t>
            </a:r>
            <a:endParaRPr lang="fr-FR" sz="2400" dirty="0"/>
          </a:p>
          <a:p>
            <a:r>
              <a:rPr lang="en-US" sz="2400" dirty="0" err="1"/>
              <a:t>Copie</a:t>
            </a:r>
            <a:endParaRPr lang="fr-FR" sz="2400" dirty="0"/>
          </a:p>
          <a:p>
            <a:r>
              <a:rPr lang="en-US" sz="2400" b="1" dirty="0" err="1"/>
              <a:t>db.employees.find</a:t>
            </a:r>
            <a:r>
              <a:rPr lang="en-US" sz="2400" b="1" dirty="0"/>
              <a:t>({salary: {$</a:t>
            </a:r>
            <a:r>
              <a:rPr lang="en-US" sz="2400" b="1" dirty="0" err="1"/>
              <a:t>gt</a:t>
            </a:r>
            <a:r>
              <a:rPr lang="en-US" sz="2400" b="1" dirty="0"/>
              <a:t>: 7000</a:t>
            </a:r>
            <a:r>
              <a:rPr lang="en-US" sz="2400" b="1" dirty="0" smtClean="0"/>
              <a:t>}})</a:t>
            </a:r>
            <a:endParaRPr lang="fr-BE"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843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2677656"/>
          </a:xfrm>
          <a:prstGeom prst="rect">
            <a:avLst/>
          </a:prstGeom>
          <a:noFill/>
        </p:spPr>
        <p:txBody>
          <a:bodyPr wrap="square" rtlCol="0">
            <a:spAutoFit/>
          </a:bodyPr>
          <a:lstStyle/>
          <a:p>
            <a:pPr marL="457200" indent="-457200">
              <a:buFont typeface="Wingdings" panose="05000000000000000000" pitchFamily="2" charset="2"/>
              <a:buChar char="q"/>
            </a:pPr>
            <a:r>
              <a:rPr lang="fr-FR" sz="2800" dirty="0"/>
              <a:t>Spécifiez plusieurs critères en ajoutant un autre opérateur de requête en tant que champ. Ce qui suit récupère les documents dont </a:t>
            </a:r>
            <a:r>
              <a:rPr lang="fr-FR" sz="2800" dirty="0" err="1"/>
              <a:t>salaryle</a:t>
            </a:r>
            <a:r>
              <a:rPr lang="fr-FR" sz="2800" dirty="0"/>
              <a:t> champ est supérieur à 7000 et inférieur à 8000.</a:t>
            </a:r>
          </a:p>
          <a:p>
            <a:r>
              <a:rPr lang="fr-FR" sz="2800" dirty="0"/>
              <a:t>Exemple : </a:t>
            </a:r>
            <a:r>
              <a:rPr lang="fr-FR" sz="2800" dirty="0" err="1"/>
              <a:t>find</a:t>
            </a:r>
            <a:r>
              <a:rPr lang="fr-FR" sz="2800" dirty="0"/>
              <a:t>() avec opérateur de requête </a:t>
            </a:r>
            <a:r>
              <a:rPr lang="fr-FR" sz="2800" dirty="0" smtClean="0"/>
              <a:t>multiple</a:t>
            </a:r>
          </a:p>
          <a:p>
            <a:endParaRPr lang="fr-FR" sz="2800" dirty="0"/>
          </a:p>
          <a:p>
            <a:pPr marL="457200" indent="-457200">
              <a:buFont typeface="Wingdings" panose="05000000000000000000" pitchFamily="2" charset="2"/>
              <a:buChar char="q"/>
            </a:pPr>
            <a:r>
              <a:rPr lang="fr-FR" sz="2800" dirty="0" err="1" smtClean="0"/>
              <a:t>db.employees.find</a:t>
            </a:r>
            <a:r>
              <a:rPr lang="fr-FR" sz="2800" dirty="0"/>
              <a:t>({</a:t>
            </a:r>
            <a:r>
              <a:rPr lang="fr-FR" sz="2800" dirty="0" err="1"/>
              <a:t>salary</a:t>
            </a:r>
            <a:r>
              <a:rPr lang="fr-FR" sz="2800" dirty="0"/>
              <a:t>: {$gt: 7000, $</a:t>
            </a:r>
            <a:r>
              <a:rPr lang="fr-FR" sz="2800" dirty="0" err="1"/>
              <a:t>lt</a:t>
            </a:r>
            <a:r>
              <a:rPr lang="fr-FR" sz="2800" dirty="0"/>
              <a:t>: 8000}})</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6936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262979"/>
          </a:xfrm>
          <a:prstGeom prst="rect">
            <a:avLst/>
          </a:prstGeom>
          <a:noFill/>
        </p:spPr>
        <p:txBody>
          <a:bodyPr wrap="square" rtlCol="0">
            <a:spAutoFit/>
          </a:bodyPr>
          <a:lstStyle/>
          <a:p>
            <a:pPr marL="457200" indent="-457200">
              <a:buFont typeface="Wingdings" panose="05000000000000000000" pitchFamily="2" charset="2"/>
              <a:buChar char="q"/>
            </a:pPr>
            <a:r>
              <a:rPr lang="fr-FR" sz="2800" dirty="0"/>
              <a:t>Vous pouvez rechercher des documents en fonction de l'élément de tableau, de l'index ou de la taille.</a:t>
            </a:r>
          </a:p>
          <a:p>
            <a:r>
              <a:rPr lang="fr-FR" sz="2800" dirty="0"/>
              <a:t>Exemple : </a:t>
            </a:r>
            <a:r>
              <a:rPr lang="fr-FR" sz="2800" dirty="0" err="1"/>
              <a:t>find</a:t>
            </a:r>
            <a:r>
              <a:rPr lang="fr-FR" sz="2800" dirty="0"/>
              <a:t>() sur </a:t>
            </a:r>
            <a:r>
              <a:rPr lang="fr-FR" sz="2800" dirty="0" err="1" smtClean="0"/>
              <a:t>Array</a:t>
            </a:r>
            <a:endParaRPr lang="fr-FR" sz="2800" dirty="0" smtClean="0"/>
          </a:p>
          <a:p>
            <a:pPr marL="457200" indent="-457200">
              <a:buFont typeface="Wingdings" panose="05000000000000000000" pitchFamily="2" charset="2"/>
              <a:buChar char="q"/>
            </a:pPr>
            <a:endParaRPr lang="fr-FR" sz="2800" dirty="0"/>
          </a:p>
          <a:p>
            <a:pPr marL="457200" indent="-457200">
              <a:buFont typeface="Wingdings" panose="05000000000000000000" pitchFamily="2" charset="2"/>
              <a:buChar char="q"/>
            </a:pPr>
            <a:r>
              <a:rPr lang="fr-FR" sz="2800" dirty="0" err="1" smtClean="0"/>
              <a:t>db.employees.find</a:t>
            </a:r>
            <a:r>
              <a:rPr lang="fr-FR" sz="2800" dirty="0"/>
              <a:t>({ "</a:t>
            </a:r>
            <a:r>
              <a:rPr lang="fr-FR" sz="2800" dirty="0" err="1"/>
              <a:t>skills</a:t>
            </a:r>
            <a:r>
              <a:rPr lang="fr-FR" sz="2800" dirty="0"/>
              <a:t>": "</a:t>
            </a:r>
            <a:r>
              <a:rPr lang="fr-FR" sz="2800" dirty="0" err="1"/>
              <a:t>Tax</a:t>
            </a:r>
            <a:r>
              <a:rPr lang="fr-FR" sz="2800" dirty="0"/>
              <a:t>"}) //</a:t>
            </a:r>
            <a:r>
              <a:rPr lang="fr-FR" sz="2800" b="1" dirty="0" err="1"/>
              <a:t>returns</a:t>
            </a:r>
            <a:r>
              <a:rPr lang="fr-FR" sz="2800" b="1" dirty="0"/>
              <a:t> documents </a:t>
            </a:r>
            <a:r>
              <a:rPr lang="fr-FR" sz="2800" b="1" dirty="0" err="1"/>
              <a:t>where</a:t>
            </a:r>
            <a:r>
              <a:rPr lang="fr-FR" sz="2800" b="1" dirty="0"/>
              <a:t> </a:t>
            </a:r>
            <a:r>
              <a:rPr lang="fr-FR" sz="2800" b="1" dirty="0" err="1"/>
              <a:t>skills</a:t>
            </a:r>
            <a:r>
              <a:rPr lang="fr-FR" sz="2800" b="1" dirty="0"/>
              <a:t> </a:t>
            </a:r>
            <a:r>
              <a:rPr lang="fr-FR" sz="2800" b="1" dirty="0" err="1"/>
              <a:t>contains</a:t>
            </a:r>
            <a:r>
              <a:rPr lang="fr-FR" sz="2800" b="1" dirty="0"/>
              <a:t> "</a:t>
            </a:r>
            <a:r>
              <a:rPr lang="fr-FR" sz="2800" b="1" dirty="0" err="1"/>
              <a:t>Tax</a:t>
            </a:r>
            <a:r>
              <a:rPr lang="fr-FR" sz="2800" b="1" dirty="0"/>
              <a:t>"</a:t>
            </a:r>
          </a:p>
          <a:p>
            <a:pPr marL="457200" indent="-457200">
              <a:buFont typeface="Wingdings" panose="05000000000000000000" pitchFamily="2" charset="2"/>
              <a:buChar char="q"/>
            </a:pPr>
            <a:r>
              <a:rPr lang="fr-FR" sz="2800" dirty="0" err="1"/>
              <a:t>db.employees.find</a:t>
            </a:r>
            <a:r>
              <a:rPr lang="fr-FR" sz="2800" dirty="0"/>
              <a:t>({ "</a:t>
            </a:r>
            <a:r>
              <a:rPr lang="fr-FR" sz="2800" dirty="0" err="1"/>
              <a:t>skills</a:t>
            </a:r>
            <a:r>
              <a:rPr lang="fr-FR" sz="2800" dirty="0"/>
              <a:t>":  { $in: [ "</a:t>
            </a:r>
            <a:r>
              <a:rPr lang="fr-FR" sz="2800" dirty="0" err="1"/>
              <a:t>Tax</a:t>
            </a:r>
            <a:r>
              <a:rPr lang="fr-FR" sz="2800" dirty="0"/>
              <a:t>", "Sales" ]}}) //</a:t>
            </a:r>
            <a:r>
              <a:rPr lang="fr-FR" sz="2800" b="1" dirty="0" err="1"/>
              <a:t>returns</a:t>
            </a:r>
            <a:r>
              <a:rPr lang="fr-FR" sz="2800" b="1" dirty="0"/>
              <a:t> documents </a:t>
            </a:r>
            <a:r>
              <a:rPr lang="fr-FR" sz="2800" b="1" dirty="0" err="1"/>
              <a:t>where</a:t>
            </a:r>
            <a:r>
              <a:rPr lang="fr-FR" sz="2800" b="1" dirty="0"/>
              <a:t> </a:t>
            </a:r>
            <a:r>
              <a:rPr lang="fr-FR" sz="2800" b="1" dirty="0" err="1"/>
              <a:t>skills</a:t>
            </a:r>
            <a:r>
              <a:rPr lang="fr-FR" sz="2800" b="1" dirty="0"/>
              <a:t> </a:t>
            </a:r>
            <a:r>
              <a:rPr lang="fr-FR" sz="2800" b="1" dirty="0" err="1"/>
              <a:t>contains</a:t>
            </a:r>
            <a:r>
              <a:rPr lang="fr-FR" sz="2800" b="1" dirty="0"/>
              <a:t> "</a:t>
            </a:r>
            <a:r>
              <a:rPr lang="fr-FR" sz="2800" b="1" dirty="0" err="1"/>
              <a:t>Tax</a:t>
            </a:r>
            <a:r>
              <a:rPr lang="fr-FR" sz="2800" b="1" dirty="0"/>
              <a:t>" or "Sales"</a:t>
            </a:r>
          </a:p>
          <a:p>
            <a:pPr marL="457200" indent="-457200">
              <a:buFont typeface="Wingdings" panose="05000000000000000000" pitchFamily="2" charset="2"/>
              <a:buChar char="q"/>
            </a:pPr>
            <a:r>
              <a:rPr lang="fr-FR" sz="2800" dirty="0" err="1"/>
              <a:t>db.employees.find</a:t>
            </a:r>
            <a:r>
              <a:rPr lang="fr-FR" sz="2800" dirty="0"/>
              <a:t>({ "</a:t>
            </a:r>
            <a:r>
              <a:rPr lang="fr-FR" sz="2800" dirty="0" err="1"/>
              <a:t>skills</a:t>
            </a:r>
            <a:r>
              <a:rPr lang="fr-FR" sz="2800" dirty="0"/>
              <a:t>":  { $all: [ "</a:t>
            </a:r>
            <a:r>
              <a:rPr lang="fr-FR" sz="2800" dirty="0" err="1"/>
              <a:t>Tax</a:t>
            </a:r>
            <a:r>
              <a:rPr lang="fr-FR" sz="2800" dirty="0"/>
              <a:t>", "</a:t>
            </a:r>
            <a:r>
              <a:rPr lang="fr-FR" sz="2800" dirty="0" err="1"/>
              <a:t>Accounting</a:t>
            </a:r>
            <a:r>
              <a:rPr lang="fr-FR" sz="2800" dirty="0"/>
              <a:t>" ]}}) //</a:t>
            </a:r>
            <a:r>
              <a:rPr lang="fr-FR" sz="2800" b="1" dirty="0" err="1"/>
              <a:t>returns</a:t>
            </a:r>
            <a:r>
              <a:rPr lang="fr-FR" sz="2800" b="1" dirty="0"/>
              <a:t> documents </a:t>
            </a:r>
            <a:r>
              <a:rPr lang="fr-FR" sz="2800" b="1" dirty="0" err="1"/>
              <a:t>where</a:t>
            </a:r>
            <a:r>
              <a:rPr lang="fr-FR" sz="2800" b="1" dirty="0"/>
              <a:t> </a:t>
            </a:r>
            <a:r>
              <a:rPr lang="fr-FR" sz="2800" b="1" dirty="0" err="1"/>
              <a:t>skills</a:t>
            </a:r>
            <a:r>
              <a:rPr lang="fr-FR" sz="2800" b="1" dirty="0"/>
              <a:t> </a:t>
            </a:r>
            <a:r>
              <a:rPr lang="fr-FR" sz="2800" b="1" dirty="0" err="1"/>
              <a:t>contains</a:t>
            </a:r>
            <a:r>
              <a:rPr lang="fr-FR" sz="2800" b="1" dirty="0"/>
              <a:t> "</a:t>
            </a:r>
            <a:r>
              <a:rPr lang="fr-FR" sz="2800" b="1" dirty="0" err="1"/>
              <a:t>Tax</a:t>
            </a:r>
            <a:r>
              <a:rPr lang="fr-FR" sz="2800" b="1" dirty="0"/>
              <a:t>" and "</a:t>
            </a:r>
            <a:r>
              <a:rPr lang="fr-FR" sz="2800" b="1" dirty="0" err="1"/>
              <a:t>Accounting</a:t>
            </a:r>
            <a:r>
              <a:rPr lang="fr-FR" sz="2800" b="1" dirty="0"/>
              <a:t>"</a:t>
            </a:r>
          </a:p>
          <a:p>
            <a:pPr marL="457200" indent="-457200">
              <a:buFont typeface="Wingdings" panose="05000000000000000000" pitchFamily="2" charset="2"/>
              <a:buChar char="q"/>
            </a:pPr>
            <a:r>
              <a:rPr lang="fr-FR" sz="2800" dirty="0" err="1"/>
              <a:t>db.employees.find</a:t>
            </a:r>
            <a:r>
              <a:rPr lang="fr-FR" sz="2800" dirty="0"/>
              <a:t>({ "</a:t>
            </a:r>
            <a:r>
              <a:rPr lang="fr-FR" sz="2800" dirty="0" err="1"/>
              <a:t>skills</a:t>
            </a:r>
            <a:r>
              <a:rPr lang="fr-FR" sz="2800" dirty="0"/>
              <a:t>":  { $size: 3}) //</a:t>
            </a:r>
            <a:r>
              <a:rPr lang="fr-FR" sz="2800" b="1" dirty="0" err="1"/>
              <a:t>returns</a:t>
            </a:r>
            <a:r>
              <a:rPr lang="fr-FR" sz="2800" b="1" dirty="0"/>
              <a:t> documents </a:t>
            </a:r>
            <a:r>
              <a:rPr lang="fr-FR" sz="2800" b="1" dirty="0" err="1"/>
              <a:t>where</a:t>
            </a:r>
            <a:r>
              <a:rPr lang="fr-FR" sz="2800" b="1" dirty="0"/>
              <a:t> </a:t>
            </a:r>
            <a:r>
              <a:rPr lang="fr-FR" sz="2800" b="1" dirty="0" err="1"/>
              <a:t>skills</a:t>
            </a:r>
            <a:r>
              <a:rPr lang="fr-FR" sz="2800" b="1" dirty="0"/>
              <a:t> </a:t>
            </a:r>
            <a:r>
              <a:rPr lang="fr-FR" sz="2800" b="1" dirty="0" err="1"/>
              <a:t>contains</a:t>
            </a:r>
            <a:r>
              <a:rPr lang="fr-FR" sz="2800" b="1" dirty="0"/>
              <a:t> 3 </a:t>
            </a:r>
            <a:r>
              <a:rPr lang="fr-FR" sz="2800" b="1" dirty="0" err="1"/>
              <a:t>elements</a:t>
            </a:r>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6361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324535"/>
          </a:xfrm>
          <a:prstGeom prst="rect">
            <a:avLst/>
          </a:prstGeom>
          <a:noFill/>
        </p:spPr>
        <p:txBody>
          <a:bodyPr wrap="square" rtlCol="0">
            <a:spAutoFit/>
          </a:bodyPr>
          <a:lstStyle/>
          <a:p>
            <a:r>
              <a:rPr lang="fr-BE" sz="2000" dirty="0"/>
              <a:t>Utilisez le </a:t>
            </a:r>
            <a:r>
              <a:rPr lang="fr-BE" sz="2000" b="1" dirty="0"/>
              <a:t>paramètre de projection</a:t>
            </a:r>
            <a:r>
              <a:rPr lang="fr-BE" sz="2000" dirty="0"/>
              <a:t> pour spécifier les champs à inclure dans le résultat. Le format du paramètre de projection est </a:t>
            </a:r>
            <a:r>
              <a:rPr lang="fr-BE" sz="2000" b="1" dirty="0"/>
              <a:t>{&lt;</a:t>
            </a:r>
            <a:r>
              <a:rPr lang="fr-BE" sz="2000" b="1" dirty="0" err="1"/>
              <a:t>field</a:t>
            </a:r>
            <a:r>
              <a:rPr lang="fr-BE" sz="2000" b="1" dirty="0"/>
              <a:t>&gt;: &lt;1 or true&gt;, &lt;</a:t>
            </a:r>
            <a:r>
              <a:rPr lang="fr-BE" sz="2000" b="1" dirty="0" err="1"/>
              <a:t>field</a:t>
            </a:r>
            <a:r>
              <a:rPr lang="fr-BE" sz="2000" b="1" dirty="0"/>
              <a:t>&gt;: &lt;1 or true&gt;...}</a:t>
            </a:r>
            <a:r>
              <a:rPr lang="fr-BE" sz="2000" dirty="0"/>
              <a:t>où 1 ou vrai inclut le champ, et o ou faux exclut le champ dans le résultat.</a:t>
            </a:r>
            <a:endParaRPr lang="fr-FR" sz="2000" dirty="0"/>
          </a:p>
          <a:p>
            <a:r>
              <a:rPr lang="en-US" sz="2000" dirty="0" err="1"/>
              <a:t>Exemple</a:t>
            </a:r>
            <a:r>
              <a:rPr lang="en-US" sz="2000" dirty="0"/>
              <a:t> : </a:t>
            </a:r>
            <a:r>
              <a:rPr lang="en-US" sz="2000" dirty="0" err="1"/>
              <a:t>trouver</a:t>
            </a:r>
            <a:r>
              <a:rPr lang="en-US" sz="2000" dirty="0"/>
              <a:t>()</a:t>
            </a:r>
            <a:endParaRPr lang="fr-FR" sz="2000" dirty="0"/>
          </a:p>
          <a:p>
            <a:r>
              <a:rPr lang="en-US" sz="2000" dirty="0" err="1"/>
              <a:t>Copie</a:t>
            </a:r>
            <a:endParaRPr lang="fr-FR" sz="2000" dirty="0"/>
          </a:p>
          <a:p>
            <a:r>
              <a:rPr lang="en-US" sz="2000" dirty="0" err="1"/>
              <a:t>db.employees.find</a:t>
            </a:r>
            <a:r>
              <a:rPr lang="en-US" sz="2000" dirty="0"/>
              <a:t>({salary: 7000}, {firstName:1, lastName:1})</a:t>
            </a:r>
            <a:endParaRPr lang="fr-FR" sz="2000" dirty="0"/>
          </a:p>
          <a:p>
            <a:r>
              <a:rPr lang="en-US" sz="2000" dirty="0" err="1"/>
              <a:t>Sortir</a:t>
            </a:r>
            <a:endParaRPr lang="fr-FR" sz="2000" dirty="0"/>
          </a:p>
          <a:p>
            <a:r>
              <a:rPr lang="en-US" sz="2000" dirty="0"/>
              <a:t>[{ </a:t>
            </a:r>
            <a:endParaRPr lang="fr-FR" sz="2000" dirty="0"/>
          </a:p>
          <a:p>
            <a:r>
              <a:rPr lang="en-US" sz="2000" dirty="0"/>
              <a:t>    _id:4,</a:t>
            </a:r>
            <a:endParaRPr lang="fr-FR" sz="2000" dirty="0"/>
          </a:p>
          <a:p>
            <a:r>
              <a:rPr lang="en-US" sz="2000" dirty="0"/>
              <a:t>    </a:t>
            </a:r>
            <a:r>
              <a:rPr lang="en-US" sz="2000" dirty="0" err="1"/>
              <a:t>firstName</a:t>
            </a:r>
            <a:r>
              <a:rPr lang="en-US" sz="2000" dirty="0"/>
              <a:t>: "Steve",</a:t>
            </a:r>
            <a:endParaRPr lang="fr-FR" sz="2000" dirty="0"/>
          </a:p>
          <a:p>
            <a:r>
              <a:rPr lang="en-US" sz="2000" dirty="0"/>
              <a:t>    </a:t>
            </a:r>
            <a:r>
              <a:rPr lang="en-US" sz="2000" dirty="0" err="1"/>
              <a:t>lastName</a:t>
            </a:r>
            <a:r>
              <a:rPr lang="en-US" sz="2000" dirty="0"/>
              <a:t>: "J",</a:t>
            </a:r>
            <a:endParaRPr lang="fr-FR" sz="2000" dirty="0"/>
          </a:p>
          <a:p>
            <a:r>
              <a:rPr lang="en-US" sz="2000" dirty="0"/>
              <a:t>},</a:t>
            </a:r>
            <a:endParaRPr lang="fr-FR" sz="2000" dirty="0"/>
          </a:p>
          <a:p>
            <a:r>
              <a:rPr lang="en-US" sz="2000" dirty="0"/>
              <a:t>{ </a:t>
            </a:r>
            <a:endParaRPr lang="fr-FR" sz="2000" dirty="0"/>
          </a:p>
          <a:p>
            <a:r>
              <a:rPr lang="en-US" sz="2000" dirty="0"/>
              <a:t>    _id:6,</a:t>
            </a:r>
            <a:endParaRPr lang="fr-FR" sz="2000" dirty="0"/>
          </a:p>
          <a:p>
            <a:r>
              <a:rPr lang="en-US" sz="2000" dirty="0"/>
              <a:t>    </a:t>
            </a:r>
            <a:r>
              <a:rPr lang="en-US" sz="2000" dirty="0" err="1"/>
              <a:t>firstName</a:t>
            </a:r>
            <a:r>
              <a:rPr lang="en-US" sz="2000" dirty="0"/>
              <a:t>: "Amitabh",</a:t>
            </a:r>
            <a:endParaRPr lang="fr-FR" sz="2000" dirty="0"/>
          </a:p>
          <a:p>
            <a:r>
              <a:rPr lang="en-US" sz="2000" dirty="0"/>
              <a:t>    </a:t>
            </a:r>
            <a:r>
              <a:rPr lang="en-US" sz="2000" dirty="0" err="1"/>
              <a:t>lastName</a:t>
            </a:r>
            <a:r>
              <a:rPr lang="en-US" sz="2000" dirty="0"/>
              <a:t>: "B",</a:t>
            </a:r>
            <a:endParaRPr lang="fr-FR" sz="2000" dirty="0"/>
          </a:p>
          <a:p>
            <a:r>
              <a:rPr lang="fr-BE" sz="2000" dirty="0"/>
              <a:t>}]</a:t>
            </a:r>
            <a:endParaRPr lang="fr-FR" sz="2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439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324535"/>
          </a:xfrm>
          <a:prstGeom prst="rect">
            <a:avLst/>
          </a:prstGeom>
          <a:noFill/>
        </p:spPr>
        <p:txBody>
          <a:bodyPr wrap="square" rtlCol="0">
            <a:spAutoFit/>
          </a:bodyPr>
          <a:lstStyle/>
          <a:p>
            <a:r>
              <a:rPr lang="fr-BE" sz="2000" dirty="0"/>
              <a:t>Utilisez le </a:t>
            </a:r>
            <a:r>
              <a:rPr lang="fr-BE" sz="2000" b="1" dirty="0"/>
              <a:t>paramètre de projection</a:t>
            </a:r>
            <a:r>
              <a:rPr lang="fr-BE" sz="2000" dirty="0"/>
              <a:t> pour spécifier les champs à inclure dans le résultat. Le format du paramètre de projection est </a:t>
            </a:r>
            <a:r>
              <a:rPr lang="fr-BE" sz="2000" b="1" dirty="0"/>
              <a:t>{&lt;</a:t>
            </a:r>
            <a:r>
              <a:rPr lang="fr-BE" sz="2000" b="1" dirty="0" err="1"/>
              <a:t>field</a:t>
            </a:r>
            <a:r>
              <a:rPr lang="fr-BE" sz="2000" b="1" dirty="0"/>
              <a:t>&gt;: &lt;1 or true&gt;, &lt;</a:t>
            </a:r>
            <a:r>
              <a:rPr lang="fr-BE" sz="2000" b="1" dirty="0" err="1"/>
              <a:t>field</a:t>
            </a:r>
            <a:r>
              <a:rPr lang="fr-BE" sz="2000" b="1" dirty="0"/>
              <a:t>&gt;: &lt;1 or true&gt;...}</a:t>
            </a:r>
            <a:r>
              <a:rPr lang="fr-BE" sz="2000" dirty="0"/>
              <a:t>où 1 ou vrai inclut le champ, et o ou faux exclut le champ dans le résultat.</a:t>
            </a:r>
            <a:endParaRPr lang="fr-FR" sz="2000" dirty="0"/>
          </a:p>
          <a:p>
            <a:r>
              <a:rPr lang="en-US" sz="2000" dirty="0" err="1"/>
              <a:t>Exemple</a:t>
            </a:r>
            <a:r>
              <a:rPr lang="en-US" sz="2000" dirty="0"/>
              <a:t> : </a:t>
            </a:r>
            <a:r>
              <a:rPr lang="en-US" sz="2000" dirty="0" err="1"/>
              <a:t>trouver</a:t>
            </a:r>
            <a:r>
              <a:rPr lang="en-US" sz="2000" dirty="0"/>
              <a:t>()</a:t>
            </a:r>
            <a:endParaRPr lang="fr-FR" sz="2000" dirty="0"/>
          </a:p>
          <a:p>
            <a:r>
              <a:rPr lang="en-US" sz="2000" dirty="0" err="1"/>
              <a:t>Copie</a:t>
            </a:r>
            <a:endParaRPr lang="fr-FR" sz="2000" dirty="0"/>
          </a:p>
          <a:p>
            <a:r>
              <a:rPr lang="en-US" sz="2000" dirty="0" err="1"/>
              <a:t>db.employees.find</a:t>
            </a:r>
            <a:r>
              <a:rPr lang="en-US" sz="2000" dirty="0"/>
              <a:t>({salary: 7000}, {firstName:1, lastName:1})</a:t>
            </a:r>
            <a:endParaRPr lang="fr-FR" sz="2000" dirty="0"/>
          </a:p>
          <a:p>
            <a:r>
              <a:rPr lang="en-US" sz="2000" dirty="0" err="1"/>
              <a:t>Sortir</a:t>
            </a:r>
            <a:endParaRPr lang="fr-FR" sz="2000" dirty="0"/>
          </a:p>
          <a:p>
            <a:r>
              <a:rPr lang="en-US" sz="2000" dirty="0"/>
              <a:t>[{ </a:t>
            </a:r>
            <a:endParaRPr lang="fr-FR" sz="2000" dirty="0"/>
          </a:p>
          <a:p>
            <a:r>
              <a:rPr lang="en-US" sz="2000" dirty="0"/>
              <a:t>    _id:4,</a:t>
            </a:r>
            <a:endParaRPr lang="fr-FR" sz="2000" dirty="0"/>
          </a:p>
          <a:p>
            <a:r>
              <a:rPr lang="en-US" sz="2000" dirty="0"/>
              <a:t>    </a:t>
            </a:r>
            <a:r>
              <a:rPr lang="en-US" sz="2000" dirty="0" err="1"/>
              <a:t>firstName</a:t>
            </a:r>
            <a:r>
              <a:rPr lang="en-US" sz="2000" dirty="0"/>
              <a:t>: "Steve",</a:t>
            </a:r>
            <a:endParaRPr lang="fr-FR" sz="2000" dirty="0"/>
          </a:p>
          <a:p>
            <a:r>
              <a:rPr lang="en-US" sz="2000" dirty="0"/>
              <a:t>    </a:t>
            </a:r>
            <a:r>
              <a:rPr lang="en-US" sz="2000" dirty="0" err="1"/>
              <a:t>lastName</a:t>
            </a:r>
            <a:r>
              <a:rPr lang="en-US" sz="2000" dirty="0"/>
              <a:t>: "J",</a:t>
            </a:r>
            <a:endParaRPr lang="fr-FR" sz="2000" dirty="0"/>
          </a:p>
          <a:p>
            <a:r>
              <a:rPr lang="en-US" sz="2000" dirty="0"/>
              <a:t>},</a:t>
            </a:r>
            <a:endParaRPr lang="fr-FR" sz="2000" dirty="0"/>
          </a:p>
          <a:p>
            <a:r>
              <a:rPr lang="en-US" sz="2000" dirty="0"/>
              <a:t>{ </a:t>
            </a:r>
            <a:endParaRPr lang="fr-FR" sz="2000" dirty="0"/>
          </a:p>
          <a:p>
            <a:r>
              <a:rPr lang="en-US" sz="2000" dirty="0"/>
              <a:t>    _id:6,</a:t>
            </a:r>
            <a:endParaRPr lang="fr-FR" sz="2000" dirty="0"/>
          </a:p>
          <a:p>
            <a:r>
              <a:rPr lang="en-US" sz="2000" dirty="0"/>
              <a:t>    </a:t>
            </a:r>
            <a:r>
              <a:rPr lang="en-US" sz="2000" dirty="0" err="1"/>
              <a:t>firstName</a:t>
            </a:r>
            <a:r>
              <a:rPr lang="en-US" sz="2000" dirty="0"/>
              <a:t>: "Amitabh",</a:t>
            </a:r>
            <a:endParaRPr lang="fr-FR" sz="2000" dirty="0"/>
          </a:p>
          <a:p>
            <a:r>
              <a:rPr lang="en-US" sz="2000" dirty="0"/>
              <a:t>    </a:t>
            </a:r>
            <a:r>
              <a:rPr lang="en-US" sz="2000" dirty="0" err="1"/>
              <a:t>lastName</a:t>
            </a:r>
            <a:r>
              <a:rPr lang="en-US" sz="2000" dirty="0"/>
              <a:t>: "B",</a:t>
            </a:r>
            <a:endParaRPr lang="fr-FR" sz="2000" dirty="0"/>
          </a:p>
          <a:p>
            <a:r>
              <a:rPr lang="fr-BE" sz="2000" dirty="0"/>
              <a:t>}]</a:t>
            </a:r>
            <a:endParaRPr lang="fr-FR" sz="2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1382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262979"/>
          </a:xfrm>
          <a:prstGeom prst="rect">
            <a:avLst/>
          </a:prstGeom>
          <a:noFill/>
        </p:spPr>
        <p:txBody>
          <a:bodyPr wrap="square" rtlCol="0">
            <a:spAutoFit/>
          </a:bodyPr>
          <a:lstStyle/>
          <a:p>
            <a:r>
              <a:rPr lang="fr-FR" sz="2400" dirty="0"/>
              <a:t>Notez que par défaut, le _</a:t>
            </a:r>
            <a:r>
              <a:rPr lang="fr-FR" sz="2400" dirty="0" err="1"/>
              <a:t>idchamp</a:t>
            </a:r>
            <a:r>
              <a:rPr lang="fr-FR" sz="2400" dirty="0"/>
              <a:t> sera inclus dans le résultat. Pour l'omettre, spécifiez { _id:0 }dans la projection.</a:t>
            </a:r>
          </a:p>
          <a:p>
            <a:r>
              <a:rPr lang="fr-FR" sz="2400" dirty="0"/>
              <a:t>Exemple : trouver()</a:t>
            </a:r>
          </a:p>
          <a:p>
            <a:r>
              <a:rPr lang="fr-FR" sz="2400" dirty="0"/>
              <a:t>Copie</a:t>
            </a:r>
          </a:p>
          <a:p>
            <a:r>
              <a:rPr lang="fr-FR" sz="2400" dirty="0" err="1"/>
              <a:t>db.employees.findOne</a:t>
            </a:r>
            <a:r>
              <a:rPr lang="fr-FR" sz="2400" dirty="0"/>
              <a:t>({</a:t>
            </a:r>
            <a:r>
              <a:rPr lang="fr-FR" sz="2400" dirty="0" err="1"/>
              <a:t>firstName</a:t>
            </a:r>
            <a:r>
              <a:rPr lang="fr-FR" sz="2400" dirty="0"/>
              <a:t>: "Sachin"}, {_id: 0, firstName:1, lastName:1})</a:t>
            </a:r>
          </a:p>
          <a:p>
            <a:r>
              <a:rPr lang="fr-FR" sz="2400" dirty="0"/>
              <a:t>Sortir</a:t>
            </a:r>
          </a:p>
          <a:p>
            <a:r>
              <a:rPr lang="fr-FR" sz="2400" dirty="0"/>
              <a:t>[{ </a:t>
            </a:r>
          </a:p>
          <a:p>
            <a:r>
              <a:rPr lang="fr-FR" sz="2400" dirty="0"/>
              <a:t>    </a:t>
            </a:r>
            <a:r>
              <a:rPr lang="fr-FR" sz="2400" dirty="0" err="1"/>
              <a:t>firstName</a:t>
            </a:r>
            <a:r>
              <a:rPr lang="fr-FR" sz="2400" dirty="0"/>
              <a:t>: "Steve",</a:t>
            </a:r>
          </a:p>
          <a:p>
            <a:r>
              <a:rPr lang="fr-FR" sz="2400" dirty="0"/>
              <a:t>    </a:t>
            </a:r>
            <a:r>
              <a:rPr lang="fr-FR" sz="2400" dirty="0" err="1"/>
              <a:t>lastName</a:t>
            </a:r>
            <a:r>
              <a:rPr lang="fr-FR" sz="2400" dirty="0"/>
              <a:t>: "J",</a:t>
            </a:r>
          </a:p>
          <a:p>
            <a:r>
              <a:rPr lang="fr-FR" sz="2400" dirty="0"/>
              <a:t>},</a:t>
            </a:r>
          </a:p>
          <a:p>
            <a:r>
              <a:rPr lang="fr-FR" sz="2400" dirty="0"/>
              <a:t>{ </a:t>
            </a:r>
          </a:p>
          <a:p>
            <a:r>
              <a:rPr lang="fr-FR" sz="2400" dirty="0"/>
              <a:t>    </a:t>
            </a:r>
            <a:r>
              <a:rPr lang="fr-FR" sz="2400" dirty="0" err="1"/>
              <a:t>firstName</a:t>
            </a:r>
            <a:r>
              <a:rPr lang="fr-FR" sz="2400" dirty="0"/>
              <a:t>: "</a:t>
            </a:r>
            <a:r>
              <a:rPr lang="fr-FR" sz="2400" dirty="0" err="1"/>
              <a:t>Amitabh</a:t>
            </a:r>
            <a:r>
              <a:rPr lang="fr-FR" sz="2400" dirty="0"/>
              <a:t>",</a:t>
            </a:r>
          </a:p>
          <a:p>
            <a:r>
              <a:rPr lang="fr-FR" sz="2400" dirty="0"/>
              <a:t>    </a:t>
            </a:r>
            <a:r>
              <a:rPr lang="fr-FR" sz="2400" dirty="0" err="1"/>
              <a:t>lastName</a:t>
            </a:r>
            <a:r>
              <a:rPr lang="fr-FR" sz="2400" dirty="0"/>
              <a:t>: "B",</a:t>
            </a:r>
          </a:p>
          <a:p>
            <a:r>
              <a:rPr lang="fr-FR" sz="2400" dirty="0"/>
              <a:t>}]</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86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4216539"/>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Quelle est la différence entre le SQL et le </a:t>
            </a:r>
            <a:r>
              <a:rPr lang="fr-FR" sz="2400" b="1" dirty="0" err="1">
                <a:latin typeface="Times New Roman" panose="02020603050405020304" pitchFamily="18" charset="0"/>
                <a:cs typeface="Times New Roman" panose="02020603050405020304" pitchFamily="18" charset="0"/>
              </a:rPr>
              <a:t>NoSQL</a:t>
            </a:r>
            <a:r>
              <a:rPr lang="fr-FR" sz="2400" b="1" dirty="0">
                <a:latin typeface="Times New Roman" panose="02020603050405020304" pitchFamily="18" charset="0"/>
                <a:cs typeface="Times New Roman" panose="02020603050405020304" pitchFamily="18" charset="0"/>
              </a:rPr>
              <a:t> ?</a:t>
            </a:r>
          </a:p>
          <a:p>
            <a:endParaRPr lang="fr-FR" sz="2400"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Les </a:t>
            </a:r>
            <a:r>
              <a:rPr lang="fr-FR" sz="2400" dirty="0">
                <a:latin typeface="Times New Roman" panose="02020603050405020304" pitchFamily="18" charset="0"/>
                <a:cs typeface="Times New Roman" panose="02020603050405020304" pitchFamily="18" charset="0"/>
              </a:rPr>
              <a:t>bases de données SQL sont relationnelles, tandis que les bases de données </a:t>
            </a:r>
            <a:r>
              <a:rPr lang="fr-FR" sz="2400" dirty="0" err="1">
                <a:latin typeface="Times New Roman" panose="02020603050405020304" pitchFamily="18" charset="0"/>
                <a:cs typeface="Times New Roman" panose="02020603050405020304" pitchFamily="18" charset="0"/>
              </a:rPr>
              <a:t>NoSQL</a:t>
            </a:r>
            <a:r>
              <a:rPr lang="fr-FR" sz="2400" dirty="0">
                <a:latin typeface="Times New Roman" panose="02020603050405020304" pitchFamily="18" charset="0"/>
                <a:cs typeface="Times New Roman" panose="02020603050405020304" pitchFamily="18" charset="0"/>
              </a:rPr>
              <a:t> ne le sont pas. Le système de gestion de bases de données relationnelle (SGBDR) est la base du langage SQL (</a:t>
            </a:r>
            <a:r>
              <a:rPr lang="fr-FR" sz="2400" dirty="0" err="1">
                <a:latin typeface="Times New Roman" panose="02020603050405020304" pitchFamily="18" charset="0"/>
                <a:cs typeface="Times New Roman" panose="02020603050405020304" pitchFamily="18" charset="0"/>
              </a:rPr>
              <a:t>Structured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Query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Language</a:t>
            </a:r>
            <a:r>
              <a:rPr lang="fr-FR" sz="2400" dirty="0">
                <a:latin typeface="Times New Roman" panose="02020603050405020304" pitchFamily="18" charset="0"/>
                <a:cs typeface="Times New Roman" panose="02020603050405020304" pitchFamily="18" charset="0"/>
              </a:rPr>
              <a:t>), qui permet aux utilisateurs d'accéder à des données dans des tables hautement structurées et de les manipuler. Il s'agit d'un modèle fondamental pour les systèmes de base de données tels que MS SQL Server, IBM DB2, Oracle et MySQL. Toutefois, avec les bases de données </a:t>
            </a:r>
            <a:r>
              <a:rPr lang="fr-FR" sz="2400" dirty="0" err="1">
                <a:latin typeface="Times New Roman" panose="02020603050405020304" pitchFamily="18" charset="0"/>
                <a:cs typeface="Times New Roman" panose="02020603050405020304" pitchFamily="18" charset="0"/>
              </a:rPr>
              <a:t>NoSQL</a:t>
            </a:r>
            <a:r>
              <a:rPr lang="fr-FR" sz="2400" dirty="0">
                <a:latin typeface="Times New Roman" panose="02020603050405020304" pitchFamily="18" charset="0"/>
                <a:cs typeface="Times New Roman" panose="02020603050405020304" pitchFamily="18" charset="0"/>
              </a:rPr>
              <a:t>, la syntaxe d'accès aux données peut être différente d'une base de données à l'autre.</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9961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2739211"/>
          </a:xfrm>
          <a:prstGeom prst="rect">
            <a:avLst/>
          </a:prstGeom>
          <a:noFill/>
        </p:spPr>
        <p:txBody>
          <a:bodyPr wrap="square" rtlCol="0">
            <a:spAutoFit/>
          </a:bodyPr>
          <a:lstStyle/>
          <a:p>
            <a:r>
              <a:rPr lang="fr-FR" sz="2800" b="1" dirty="0"/>
              <a:t>Curseur </a:t>
            </a:r>
            <a:r>
              <a:rPr lang="fr-FR" sz="2800" b="1" dirty="0" err="1"/>
              <a:t>MongoDB</a:t>
            </a:r>
            <a:endParaRPr lang="fr-FR" sz="2800" b="1" dirty="0"/>
          </a:p>
          <a:p>
            <a:r>
              <a:rPr lang="fr-FR" sz="2400" dirty="0"/>
              <a:t>La </a:t>
            </a:r>
            <a:r>
              <a:rPr lang="fr-FR" sz="2400" dirty="0" err="1"/>
              <a:t>find</a:t>
            </a:r>
            <a:r>
              <a:rPr lang="fr-FR" sz="2400" dirty="0"/>
              <a:t>() méthode renvoie un objet curseur qui peut être utilisé pour itérer le résultat.</a:t>
            </a:r>
          </a:p>
          <a:p>
            <a:r>
              <a:rPr lang="fr-FR" sz="2400" dirty="0"/>
              <a:t>L'exemple suivant récupère l'objet curseur et l'affecte à une variable.</a:t>
            </a:r>
          </a:p>
          <a:p>
            <a:r>
              <a:rPr lang="fr-FR" sz="2400" dirty="0"/>
              <a:t>Exemple : objet curseur</a:t>
            </a:r>
          </a:p>
          <a:p>
            <a:r>
              <a:rPr lang="fr-FR" sz="2400" dirty="0"/>
              <a:t>Copie</a:t>
            </a:r>
          </a:p>
          <a:p>
            <a:r>
              <a:rPr lang="fr-FR" sz="2400" dirty="0"/>
              <a:t>var </a:t>
            </a:r>
            <a:r>
              <a:rPr lang="fr-FR" sz="2400" dirty="0" err="1"/>
              <a:t>cursor</a:t>
            </a:r>
            <a:r>
              <a:rPr lang="fr-FR" sz="2400" dirty="0"/>
              <a:t> = </a:t>
            </a:r>
            <a:r>
              <a:rPr lang="fr-FR" sz="2400" dirty="0" err="1"/>
              <a:t>db.employees.find</a:t>
            </a:r>
            <a:r>
              <a:rPr lang="fr-FR" sz="2400" dirty="0"/>
              <a:t>()</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5805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954107"/>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p:cNvPicPr>
            <a:picLocks noChangeAspect="1"/>
          </p:cNvPicPr>
          <p:nvPr/>
        </p:nvPicPr>
        <p:blipFill>
          <a:blip r:embed="rId2"/>
          <a:stretch>
            <a:fillRect/>
          </a:stretch>
        </p:blipFill>
        <p:spPr>
          <a:xfrm>
            <a:off x="379563" y="1555462"/>
            <a:ext cx="9670210" cy="3578076"/>
          </a:xfrm>
          <a:prstGeom prst="rect">
            <a:avLst/>
          </a:prstGeom>
        </p:spPr>
      </p:pic>
    </p:spTree>
    <p:extLst>
      <p:ext uri="{BB962C8B-B14F-4D97-AF65-F5344CB8AC3E}">
        <p14:creationId xmlns:p14="http://schemas.microsoft.com/office/powerpoint/2010/main" val="3161438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954107"/>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439947" y="1458268"/>
            <a:ext cx="9480429" cy="4683739"/>
          </a:xfrm>
          <a:prstGeom prst="rect">
            <a:avLst/>
          </a:prstGeom>
        </p:spPr>
      </p:pic>
    </p:spTree>
    <p:extLst>
      <p:ext uri="{BB962C8B-B14F-4D97-AF65-F5344CB8AC3E}">
        <p14:creationId xmlns:p14="http://schemas.microsoft.com/office/powerpoint/2010/main" val="9011179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6124754"/>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r>
              <a:rPr lang="fr-BE" sz="2400" dirty="0"/>
              <a:t>Notez que les méthodes de curseur dépendent des pilotes que vous utilisez dans votre application. Visitez </a:t>
            </a:r>
            <a:r>
              <a:rPr lang="fr-BE" sz="2400" b="1" dirty="0">
                <a:hlinkClick r:id="rId2"/>
              </a:rPr>
              <a:t>les méthodes de curseur </a:t>
            </a:r>
            <a:r>
              <a:rPr lang="fr-BE" sz="2400" b="1" dirty="0" err="1">
                <a:hlinkClick r:id="rId2"/>
              </a:rPr>
              <a:t>mongosh</a:t>
            </a:r>
            <a:r>
              <a:rPr lang="fr-BE" sz="2400" dirty="0"/>
              <a:t> pour plus d'informations.</a:t>
            </a:r>
            <a:endParaRPr lang="fr-FR" sz="2400" dirty="0"/>
          </a:p>
          <a:p>
            <a:r>
              <a:rPr lang="fr-BE" sz="2400" dirty="0"/>
              <a:t>L'exemple suivant montre comment utiliser </a:t>
            </a:r>
            <a:r>
              <a:rPr lang="fr-BE" sz="2400" dirty="0" err="1"/>
              <a:t>next</a:t>
            </a:r>
            <a:r>
              <a:rPr lang="fr-BE" sz="2400" dirty="0"/>
              <a:t>()la méthode dans le </a:t>
            </a:r>
            <a:r>
              <a:rPr lang="fr-BE" sz="2400" dirty="0" err="1"/>
              <a:t>shell</a:t>
            </a:r>
            <a:r>
              <a:rPr lang="fr-BE" sz="2400" dirty="0"/>
              <a:t> </a:t>
            </a:r>
            <a:r>
              <a:rPr lang="fr-BE" sz="2400" dirty="0" err="1"/>
              <a:t>mongosh</a:t>
            </a:r>
            <a:r>
              <a:rPr lang="fr-BE" sz="2400" dirty="0" smtClean="0"/>
              <a:t>.</a:t>
            </a:r>
          </a:p>
          <a:p>
            <a:endParaRPr lang="fr-BE" sz="2400" dirty="0"/>
          </a:p>
          <a:p>
            <a:endParaRPr lang="fr-FR" sz="2400" dirty="0"/>
          </a:p>
          <a:p>
            <a:r>
              <a:rPr lang="en-US" sz="2400" dirty="0" err="1"/>
              <a:t>humanResourceDB</a:t>
            </a:r>
            <a:r>
              <a:rPr lang="en-US" sz="2400" dirty="0"/>
              <a:t>&gt; </a:t>
            </a:r>
            <a:r>
              <a:rPr lang="en-US" sz="2400" dirty="0" err="1"/>
              <a:t>var</a:t>
            </a:r>
            <a:r>
              <a:rPr lang="en-US" sz="2400" dirty="0"/>
              <a:t> cur = </a:t>
            </a:r>
            <a:r>
              <a:rPr lang="en-US" sz="2400" dirty="0" err="1"/>
              <a:t>db.employees.find</a:t>
            </a:r>
            <a:r>
              <a:rPr lang="en-US" sz="2400" dirty="0"/>
              <a:t>()</a:t>
            </a:r>
            <a:endParaRPr lang="fr-FR" sz="2400" dirty="0"/>
          </a:p>
          <a:p>
            <a:r>
              <a:rPr lang="en-US" sz="2400" dirty="0"/>
              <a:t> </a:t>
            </a:r>
            <a:endParaRPr lang="fr-FR" sz="2400" dirty="0"/>
          </a:p>
          <a:p>
            <a:r>
              <a:rPr lang="en-US" sz="2400" dirty="0" err="1"/>
              <a:t>humanResourceDB</a:t>
            </a:r>
            <a:r>
              <a:rPr lang="en-US" sz="2400" dirty="0"/>
              <a:t>&gt; </a:t>
            </a:r>
            <a:r>
              <a:rPr lang="en-US" sz="2400" dirty="0" err="1"/>
              <a:t>cur.next</a:t>
            </a:r>
            <a:r>
              <a:rPr lang="en-US" sz="2400" dirty="0" smtClean="0"/>
              <a:t>()</a:t>
            </a:r>
          </a:p>
          <a:p>
            <a:endParaRPr lang="en-US" sz="2400" dirty="0"/>
          </a:p>
          <a:p>
            <a:r>
              <a:rPr lang="fr-BE" sz="2400" dirty="0"/>
              <a:t>Dans l'exemple ci-dessus, si le curseur atteint la fin, il sera </a:t>
            </a:r>
            <a:r>
              <a:rPr lang="fr-BE" sz="2400" dirty="0" err="1"/>
              <a:t>MongoCursorExhaustedError</a:t>
            </a:r>
            <a:r>
              <a:rPr lang="fr-BE" sz="2400" dirty="0"/>
              <a:t>: </a:t>
            </a:r>
            <a:r>
              <a:rPr lang="fr-BE" sz="2400" dirty="0" err="1"/>
              <a:t>Cursor</a:t>
            </a:r>
            <a:r>
              <a:rPr lang="fr-BE" sz="2400" dirty="0"/>
              <a:t> </a:t>
            </a:r>
            <a:r>
              <a:rPr lang="fr-BE" sz="2400" dirty="0" err="1"/>
              <a:t>is</a:t>
            </a:r>
            <a:r>
              <a:rPr lang="fr-BE" sz="2400" dirty="0"/>
              <a:t> </a:t>
            </a:r>
            <a:r>
              <a:rPr lang="fr-BE" sz="2400" dirty="0" err="1"/>
              <a:t>exhausted</a:t>
            </a:r>
            <a:r>
              <a:rPr lang="fr-BE" sz="2400" dirty="0"/>
              <a:t>. Utilisez la </a:t>
            </a:r>
            <a:r>
              <a:rPr lang="fr-BE" sz="2400" dirty="0" err="1"/>
              <a:t>hasNext</a:t>
            </a:r>
            <a:r>
              <a:rPr lang="fr-BE" sz="2400" dirty="0"/>
              <a:t>()méthode avant d'appeler le </a:t>
            </a:r>
            <a:r>
              <a:rPr lang="fr-BE" sz="2400" dirty="0" err="1"/>
              <a:t>next</a:t>
            </a:r>
            <a:r>
              <a:rPr lang="fr-BE" sz="2400" dirty="0" smtClean="0"/>
              <a:t>() pour </a:t>
            </a:r>
            <a:r>
              <a:rPr lang="fr-BE" sz="2400" dirty="0"/>
              <a:t>éviter une erreur.</a:t>
            </a:r>
            <a:endParaRPr lang="fr-FR" sz="2400" dirty="0"/>
          </a:p>
          <a:p>
            <a:endParaRPr lang="fr-FR" sz="2400" dirty="0"/>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8481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4339650"/>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endParaRPr lang="fr-FR" sz="2800" b="1" dirty="0" smtClean="0"/>
          </a:p>
          <a:p>
            <a:r>
              <a:rPr lang="fr-BE" sz="2800" dirty="0"/>
              <a:t>Utilisez </a:t>
            </a:r>
            <a:r>
              <a:rPr lang="fr-BE" sz="2800" dirty="0" err="1"/>
              <a:t>cursor.forEach</a:t>
            </a:r>
            <a:r>
              <a:rPr lang="fr-BE" sz="2800" dirty="0"/>
              <a:t>()la méthode pour itérer le résultat. Spécifiez la méthode intégrée </a:t>
            </a:r>
            <a:r>
              <a:rPr lang="fr-BE" sz="2800" dirty="0" err="1"/>
              <a:t>printjsonpour</a:t>
            </a:r>
            <a:r>
              <a:rPr lang="fr-BE" sz="2800" dirty="0"/>
              <a:t> imprimer le résultat, comme indiqué ci-dessous.</a:t>
            </a:r>
            <a:endParaRPr lang="fr-FR" sz="2800" dirty="0"/>
          </a:p>
          <a:p>
            <a:r>
              <a:rPr lang="en-US" sz="2800" dirty="0" err="1"/>
              <a:t>humanResourceDB</a:t>
            </a:r>
            <a:r>
              <a:rPr lang="en-US" sz="2800" dirty="0"/>
              <a:t>&gt; </a:t>
            </a:r>
            <a:r>
              <a:rPr lang="en-US" sz="2800" dirty="0" err="1"/>
              <a:t>var</a:t>
            </a:r>
            <a:r>
              <a:rPr lang="en-US" sz="2800" dirty="0"/>
              <a:t> cur = </a:t>
            </a:r>
            <a:r>
              <a:rPr lang="en-US" sz="2800" dirty="0" err="1"/>
              <a:t>db.employees.find</a:t>
            </a:r>
            <a:r>
              <a:rPr lang="en-US" sz="2800" dirty="0"/>
              <a:t>()</a:t>
            </a:r>
            <a:endParaRPr lang="fr-FR" sz="2800" dirty="0"/>
          </a:p>
          <a:p>
            <a:r>
              <a:rPr lang="en-US" sz="2800" dirty="0"/>
              <a:t> </a:t>
            </a:r>
            <a:endParaRPr lang="fr-FR" sz="2800" dirty="0"/>
          </a:p>
          <a:p>
            <a:r>
              <a:rPr lang="en-US" sz="2800" dirty="0" err="1"/>
              <a:t>humanResourceDB</a:t>
            </a:r>
            <a:r>
              <a:rPr lang="en-US" sz="2800" dirty="0"/>
              <a:t>&gt; </a:t>
            </a:r>
            <a:r>
              <a:rPr lang="en-US" sz="2800" dirty="0" err="1"/>
              <a:t>cur.forEach</a:t>
            </a:r>
            <a:r>
              <a:rPr lang="en-US" sz="2800" dirty="0"/>
              <a:t>(</a:t>
            </a:r>
            <a:r>
              <a:rPr lang="en-US" sz="2800" dirty="0" err="1"/>
              <a:t>printjson</a:t>
            </a:r>
            <a:r>
              <a:rPr lang="en-US" sz="2800" dirty="0"/>
              <a:t>)</a:t>
            </a:r>
            <a:endParaRPr lang="fr-FR" sz="2800" dirty="0"/>
          </a:p>
          <a:p>
            <a:endParaRPr lang="fr-FR" sz="2400" dirty="0"/>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5873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693866"/>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endParaRPr lang="fr-FR" sz="2800" b="1" dirty="0" smtClean="0"/>
          </a:p>
          <a:p>
            <a:r>
              <a:rPr lang="fr-FR" sz="2800" dirty="0"/>
              <a:t>Trier les documents dans la collection </a:t>
            </a:r>
            <a:r>
              <a:rPr lang="fr-FR" sz="2800" dirty="0" err="1"/>
              <a:t>MongoDB</a:t>
            </a:r>
            <a:endParaRPr lang="fr-FR" sz="2800" dirty="0"/>
          </a:p>
          <a:p>
            <a:r>
              <a:rPr lang="fr-FR" sz="2800" dirty="0" err="1"/>
              <a:t>MongoDB</a:t>
            </a:r>
            <a:r>
              <a:rPr lang="fr-FR" sz="2800" dirty="0"/>
              <a:t> fournit la </a:t>
            </a:r>
            <a:r>
              <a:rPr lang="fr-FR" sz="2800" dirty="0" err="1"/>
              <a:t>db.collection.find</a:t>
            </a:r>
            <a:r>
              <a:rPr lang="fr-FR" sz="2800" dirty="0"/>
              <a:t>() méthode renvoie un objet curseur pour les documents résultants. Utilisez la </a:t>
            </a:r>
            <a:r>
              <a:rPr lang="fr-FR" sz="2800" b="1" dirty="0" err="1"/>
              <a:t>cursor.sort</a:t>
            </a:r>
            <a:r>
              <a:rPr lang="fr-FR" sz="2800" b="1" dirty="0" smtClean="0"/>
              <a:t>() </a:t>
            </a:r>
            <a:r>
              <a:rPr lang="fr-FR" sz="2800" dirty="0" smtClean="0"/>
              <a:t>méthode </a:t>
            </a:r>
            <a:r>
              <a:rPr lang="fr-FR" sz="2800" dirty="0"/>
              <a:t>ou </a:t>
            </a:r>
            <a:r>
              <a:rPr lang="fr-FR" sz="2800" b="1" dirty="0" err="1"/>
              <a:t>db.collection.find</a:t>
            </a:r>
            <a:r>
              <a:rPr lang="fr-FR" sz="2800" b="1" dirty="0"/>
              <a:t>().sort</a:t>
            </a:r>
            <a:r>
              <a:rPr lang="fr-FR" sz="2800" b="1" dirty="0" smtClean="0"/>
              <a:t>() </a:t>
            </a:r>
            <a:r>
              <a:rPr lang="fr-FR" sz="2800" dirty="0" smtClean="0"/>
              <a:t>pour </a:t>
            </a:r>
            <a:r>
              <a:rPr lang="fr-FR" sz="2800" dirty="0"/>
              <a:t>trier les documents résultants dans un curseur en fonction de l'ordre spécifié</a:t>
            </a:r>
            <a:r>
              <a:rPr lang="fr-FR" sz="2800" dirty="0" smtClean="0"/>
              <a:t>.</a:t>
            </a:r>
          </a:p>
          <a:p>
            <a:endParaRPr lang="fr-FR" sz="2800" dirty="0"/>
          </a:p>
          <a:p>
            <a:r>
              <a:rPr lang="fr-FR" sz="2800" dirty="0" smtClean="0"/>
              <a:t>L'exemple </a:t>
            </a:r>
            <a:r>
              <a:rPr lang="fr-FR" sz="2800" dirty="0"/>
              <a:t>suivant trie la </a:t>
            </a:r>
            <a:r>
              <a:rPr lang="fr-FR" sz="2800" dirty="0" err="1"/>
              <a:t>employees</a:t>
            </a:r>
            <a:r>
              <a:rPr lang="fr-FR" sz="2800" dirty="0"/>
              <a:t> collection dans l'ordre croissant du </a:t>
            </a:r>
            <a:r>
              <a:rPr lang="fr-FR" sz="2800" dirty="0" err="1"/>
              <a:t>firstNamechamp</a:t>
            </a:r>
            <a:r>
              <a:rPr lang="fr-FR" sz="2800" dirty="0"/>
              <a:t>.</a:t>
            </a:r>
          </a:p>
          <a:p>
            <a:r>
              <a:rPr lang="fr-FR" sz="2800" dirty="0"/>
              <a:t>Exemple : trier()</a:t>
            </a:r>
          </a:p>
          <a:p>
            <a:r>
              <a:rPr lang="fr-FR" sz="2800" dirty="0"/>
              <a:t>Copie</a:t>
            </a:r>
          </a:p>
          <a:p>
            <a:r>
              <a:rPr lang="fr-FR" sz="2800" dirty="0" err="1"/>
              <a:t>db.employees.find</a:t>
            </a:r>
            <a:r>
              <a:rPr lang="fr-FR" sz="2800" dirty="0"/>
              <a:t>().sort({ firstName:1 </a:t>
            </a:r>
            <a:r>
              <a:rPr lang="fr-FR" sz="2800" dirty="0" smtClean="0"/>
              <a:t>})</a:t>
            </a:r>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7711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693866"/>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endParaRPr lang="fr-FR" sz="2800" b="1" dirty="0" smtClean="0"/>
          </a:p>
          <a:p>
            <a:r>
              <a:rPr lang="fr-FR" sz="2800" dirty="0"/>
              <a:t>Trier les documents dans la collection </a:t>
            </a:r>
            <a:r>
              <a:rPr lang="fr-FR" sz="2800" dirty="0" err="1"/>
              <a:t>MongoDB</a:t>
            </a:r>
            <a:endParaRPr lang="fr-FR" sz="2800" dirty="0"/>
          </a:p>
          <a:p>
            <a:r>
              <a:rPr lang="fr-FR" sz="2800" dirty="0" err="1"/>
              <a:t>MongoDB</a:t>
            </a:r>
            <a:r>
              <a:rPr lang="fr-FR" sz="2800" dirty="0"/>
              <a:t> fournit la </a:t>
            </a:r>
            <a:r>
              <a:rPr lang="fr-FR" sz="2800" dirty="0" err="1"/>
              <a:t>db.collection.find</a:t>
            </a:r>
            <a:r>
              <a:rPr lang="fr-FR" sz="2800" dirty="0"/>
              <a:t>() méthode renvoie un objet curseur pour les documents résultants. Utilisez la </a:t>
            </a:r>
            <a:r>
              <a:rPr lang="fr-FR" sz="2800" b="1" dirty="0" err="1"/>
              <a:t>cursor.sort</a:t>
            </a:r>
            <a:r>
              <a:rPr lang="fr-FR" sz="2800" b="1" dirty="0" smtClean="0"/>
              <a:t>() </a:t>
            </a:r>
            <a:r>
              <a:rPr lang="fr-FR" sz="2800" dirty="0" smtClean="0"/>
              <a:t>méthode </a:t>
            </a:r>
            <a:r>
              <a:rPr lang="fr-FR" sz="2800" dirty="0"/>
              <a:t>ou </a:t>
            </a:r>
            <a:r>
              <a:rPr lang="fr-FR" sz="2800" b="1" dirty="0" err="1"/>
              <a:t>db.collection.find</a:t>
            </a:r>
            <a:r>
              <a:rPr lang="fr-FR" sz="2800" b="1" dirty="0"/>
              <a:t>().sort</a:t>
            </a:r>
            <a:r>
              <a:rPr lang="fr-FR" sz="2800" b="1" dirty="0" smtClean="0"/>
              <a:t>() </a:t>
            </a:r>
            <a:r>
              <a:rPr lang="fr-FR" sz="2800" dirty="0" smtClean="0"/>
              <a:t>pour </a:t>
            </a:r>
            <a:r>
              <a:rPr lang="fr-FR" sz="2800" dirty="0"/>
              <a:t>trier les documents résultants dans un curseur en fonction de l'ordre spécifié</a:t>
            </a:r>
            <a:r>
              <a:rPr lang="fr-FR" sz="2800" dirty="0" smtClean="0"/>
              <a:t>.</a:t>
            </a:r>
          </a:p>
          <a:p>
            <a:endParaRPr lang="fr-FR" sz="2800" dirty="0"/>
          </a:p>
          <a:p>
            <a:r>
              <a:rPr lang="fr-FR" sz="2800" dirty="0" smtClean="0"/>
              <a:t>L'exemple </a:t>
            </a:r>
            <a:r>
              <a:rPr lang="fr-FR" sz="2800" dirty="0"/>
              <a:t>suivant trie la </a:t>
            </a:r>
            <a:r>
              <a:rPr lang="fr-FR" sz="2800" dirty="0" err="1"/>
              <a:t>employees</a:t>
            </a:r>
            <a:r>
              <a:rPr lang="fr-FR" sz="2800" dirty="0"/>
              <a:t> collection dans l'ordre croissant du </a:t>
            </a:r>
            <a:r>
              <a:rPr lang="fr-FR" sz="2800" dirty="0" err="1"/>
              <a:t>firstNamechamp</a:t>
            </a:r>
            <a:r>
              <a:rPr lang="fr-FR" sz="2800" dirty="0"/>
              <a:t>.</a:t>
            </a:r>
          </a:p>
          <a:p>
            <a:r>
              <a:rPr lang="fr-FR" sz="2800" dirty="0"/>
              <a:t>Exemple : trier()</a:t>
            </a:r>
          </a:p>
          <a:p>
            <a:r>
              <a:rPr lang="fr-FR" sz="2800" dirty="0"/>
              <a:t>Copie</a:t>
            </a:r>
          </a:p>
          <a:p>
            <a:r>
              <a:rPr lang="fr-FR" sz="2800" dirty="0" err="1"/>
              <a:t>db.employees.find</a:t>
            </a:r>
            <a:r>
              <a:rPr lang="fr-FR" sz="2800" dirty="0"/>
              <a:t>().sort({ firstName:1 </a:t>
            </a:r>
            <a:r>
              <a:rPr lang="fr-FR" sz="2800" dirty="0" smtClean="0"/>
              <a:t>})</a:t>
            </a:r>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6698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262979"/>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r>
              <a:rPr lang="fr-FR" sz="2800" dirty="0"/>
              <a:t>L'exemple suivant liste le tri sur différents champs.</a:t>
            </a:r>
          </a:p>
          <a:p>
            <a:r>
              <a:rPr lang="fr-FR" sz="2800" dirty="0"/>
              <a:t>Exemple : trier</a:t>
            </a:r>
            <a:r>
              <a:rPr lang="fr-FR" sz="2800" dirty="0" smtClean="0"/>
              <a:t>()</a:t>
            </a:r>
          </a:p>
          <a:p>
            <a:endParaRPr lang="fr-FR" sz="2800" dirty="0"/>
          </a:p>
          <a:p>
            <a:pPr marL="457200" indent="-457200">
              <a:buFont typeface="Wingdings" panose="05000000000000000000" pitchFamily="2" charset="2"/>
              <a:buChar char="q"/>
            </a:pPr>
            <a:r>
              <a:rPr lang="fr-FR" sz="2800" b="1" dirty="0" err="1" smtClean="0"/>
              <a:t>db.employees.find</a:t>
            </a:r>
            <a:r>
              <a:rPr lang="fr-FR" sz="2800" b="1" dirty="0"/>
              <a:t>().sort({ _id: -1 })</a:t>
            </a:r>
            <a:r>
              <a:rPr lang="fr-FR" sz="2800" dirty="0"/>
              <a:t>// sorts by </a:t>
            </a:r>
            <a:r>
              <a:rPr lang="fr-FR" sz="2800" dirty="0" err="1"/>
              <a:t>descending</a:t>
            </a:r>
            <a:r>
              <a:rPr lang="fr-FR" sz="2800" dirty="0"/>
              <a:t> </a:t>
            </a:r>
            <a:r>
              <a:rPr lang="fr-FR" sz="2800" dirty="0" err="1"/>
              <a:t>order</a:t>
            </a:r>
            <a:r>
              <a:rPr lang="fr-FR" sz="2800" dirty="0"/>
              <a:t> of _id</a:t>
            </a:r>
          </a:p>
          <a:p>
            <a:pPr marL="457200" indent="-457200">
              <a:buFont typeface="Wingdings" panose="05000000000000000000" pitchFamily="2" charset="2"/>
              <a:buChar char="q"/>
            </a:pPr>
            <a:r>
              <a:rPr lang="fr-FR" sz="2800" b="1" dirty="0" err="1"/>
              <a:t>db.employees.find</a:t>
            </a:r>
            <a:r>
              <a:rPr lang="fr-FR" sz="2800" b="1" dirty="0"/>
              <a:t>().sort({ </a:t>
            </a:r>
            <a:r>
              <a:rPr lang="fr-FR" sz="2800" b="1" dirty="0" err="1"/>
              <a:t>salary</a:t>
            </a:r>
            <a:r>
              <a:rPr lang="fr-FR" sz="2800" b="1" dirty="0"/>
              <a:t>: -1 })</a:t>
            </a:r>
            <a:r>
              <a:rPr lang="fr-FR" sz="2800" dirty="0"/>
              <a:t>// sorts by </a:t>
            </a:r>
            <a:r>
              <a:rPr lang="fr-FR" sz="2800" dirty="0" err="1"/>
              <a:t>descending</a:t>
            </a:r>
            <a:r>
              <a:rPr lang="fr-FR" sz="2800" dirty="0"/>
              <a:t> </a:t>
            </a:r>
            <a:r>
              <a:rPr lang="fr-FR" sz="2800" dirty="0" err="1"/>
              <a:t>order</a:t>
            </a:r>
            <a:r>
              <a:rPr lang="fr-FR" sz="2800" dirty="0"/>
              <a:t> of </a:t>
            </a:r>
            <a:r>
              <a:rPr lang="fr-FR" sz="2800" dirty="0" err="1"/>
              <a:t>salary</a:t>
            </a:r>
            <a:endParaRPr lang="fr-FR" sz="2800" dirty="0"/>
          </a:p>
          <a:p>
            <a:pPr marL="457200" indent="-457200">
              <a:buFont typeface="Wingdings" panose="05000000000000000000" pitchFamily="2" charset="2"/>
              <a:buChar char="q"/>
            </a:pPr>
            <a:r>
              <a:rPr lang="fr-FR" sz="2800" b="1" dirty="0" err="1"/>
              <a:t>db.employees.find</a:t>
            </a:r>
            <a:r>
              <a:rPr lang="fr-FR" sz="2800" b="1" dirty="0"/>
              <a:t>({</a:t>
            </a:r>
            <a:r>
              <a:rPr lang="fr-FR" sz="2800" b="1" dirty="0" err="1"/>
              <a:t>salary</a:t>
            </a:r>
            <a:r>
              <a:rPr lang="fr-FR" sz="2800" b="1" dirty="0"/>
              <a:t>: {$gt:5000}}).sort({ </a:t>
            </a:r>
            <a:r>
              <a:rPr lang="fr-FR" sz="2800" b="1" dirty="0" err="1"/>
              <a:t>salary</a:t>
            </a:r>
            <a:r>
              <a:rPr lang="fr-FR" sz="2800" b="1" dirty="0"/>
              <a:t>: -1 })</a:t>
            </a:r>
            <a:r>
              <a:rPr lang="fr-FR" sz="2800" dirty="0"/>
              <a:t>// </a:t>
            </a:r>
            <a:r>
              <a:rPr lang="fr-FR" sz="2800" dirty="0" err="1"/>
              <a:t>find</a:t>
            </a:r>
            <a:r>
              <a:rPr lang="fr-FR" sz="2800" dirty="0"/>
              <a:t> </a:t>
            </a:r>
            <a:r>
              <a:rPr lang="fr-FR" sz="2800" dirty="0" err="1"/>
              <a:t>where</a:t>
            </a:r>
            <a:r>
              <a:rPr lang="fr-FR" sz="2800" dirty="0"/>
              <a:t> </a:t>
            </a:r>
            <a:r>
              <a:rPr lang="fr-FR" sz="2800" dirty="0" err="1"/>
              <a:t>salary</a:t>
            </a:r>
            <a:r>
              <a:rPr lang="fr-FR" sz="2800" dirty="0"/>
              <a:t> &gt; 5000 and sorts the </a:t>
            </a:r>
            <a:r>
              <a:rPr lang="fr-FR" sz="2800" dirty="0" err="1"/>
              <a:t>result</a:t>
            </a:r>
            <a:r>
              <a:rPr lang="fr-FR" sz="2800" dirty="0"/>
              <a:t> by </a:t>
            </a:r>
            <a:r>
              <a:rPr lang="fr-FR" sz="2800" dirty="0" err="1"/>
              <a:t>descending</a:t>
            </a:r>
            <a:r>
              <a:rPr lang="fr-FR" sz="2800" dirty="0"/>
              <a:t> </a:t>
            </a:r>
            <a:r>
              <a:rPr lang="fr-FR" sz="2800" dirty="0" err="1"/>
              <a:t>order</a:t>
            </a:r>
            <a:r>
              <a:rPr lang="fr-FR" sz="2800" dirty="0"/>
              <a:t> of </a:t>
            </a:r>
            <a:r>
              <a:rPr lang="fr-FR" sz="2800" dirty="0" err="1"/>
              <a:t>salary</a:t>
            </a:r>
            <a:endParaRPr lang="fr-FR" sz="2800" dirty="0"/>
          </a:p>
          <a:p>
            <a:endParaRPr lang="fr-FR" sz="2800" b="1"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8420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3539430"/>
          </a:xfrm>
          <a:prstGeom prst="rect">
            <a:avLst/>
          </a:prstGeom>
          <a:noFill/>
        </p:spPr>
        <p:txBody>
          <a:bodyPr wrap="square" rtlCol="0">
            <a:spAutoFit/>
          </a:bodyPr>
          <a:lstStyle/>
          <a:p>
            <a:r>
              <a:rPr lang="fr-FR" sz="2800" b="1" dirty="0"/>
              <a:t>Curseur </a:t>
            </a:r>
            <a:r>
              <a:rPr lang="fr-FR" sz="2800" b="1" dirty="0" err="1" smtClean="0"/>
              <a:t>MongoDB</a:t>
            </a:r>
            <a:endParaRPr lang="fr-FR" sz="2800" b="1" dirty="0" smtClean="0"/>
          </a:p>
          <a:p>
            <a:r>
              <a:rPr lang="fr-FR" sz="2800" dirty="0"/>
              <a:t>L'exemple suivant liste le tri sur différents champs.</a:t>
            </a:r>
          </a:p>
          <a:p>
            <a:r>
              <a:rPr lang="fr-FR" sz="2800" dirty="0"/>
              <a:t>Exemple : trier()</a:t>
            </a:r>
          </a:p>
          <a:p>
            <a:pPr marL="457200" indent="-457200">
              <a:buFont typeface="Wingdings" panose="05000000000000000000" pitchFamily="2" charset="2"/>
              <a:buChar char="q"/>
            </a:pPr>
            <a:r>
              <a:rPr lang="fr-FR" sz="2800" b="1" dirty="0" err="1" smtClean="0"/>
              <a:t>db.employees.find</a:t>
            </a:r>
            <a:r>
              <a:rPr lang="fr-FR" sz="2800" b="1" dirty="0"/>
              <a:t>().sort({ firstName:1, </a:t>
            </a:r>
            <a:r>
              <a:rPr lang="fr-FR" sz="2800" b="1" dirty="0" err="1"/>
              <a:t>salary</a:t>
            </a:r>
            <a:r>
              <a:rPr lang="fr-FR" sz="2800" b="1" dirty="0"/>
              <a:t>: -1 })</a:t>
            </a:r>
            <a:r>
              <a:rPr lang="fr-FR" sz="2800" dirty="0"/>
              <a:t>// sorts by </a:t>
            </a:r>
            <a:r>
              <a:rPr lang="fr-FR" sz="2800" dirty="0" err="1"/>
              <a:t>ascending</a:t>
            </a:r>
            <a:r>
              <a:rPr lang="fr-FR" sz="2800" dirty="0"/>
              <a:t> </a:t>
            </a:r>
            <a:r>
              <a:rPr lang="fr-FR" sz="2800" dirty="0" err="1"/>
              <a:t>order</a:t>
            </a:r>
            <a:r>
              <a:rPr lang="fr-FR" sz="2800" dirty="0"/>
              <a:t> of </a:t>
            </a:r>
            <a:r>
              <a:rPr lang="fr-FR" sz="2800" dirty="0" err="1"/>
              <a:t>firstName</a:t>
            </a:r>
            <a:r>
              <a:rPr lang="fr-FR" sz="2800" dirty="0"/>
              <a:t> and </a:t>
            </a:r>
            <a:r>
              <a:rPr lang="fr-FR" sz="2800" dirty="0" err="1"/>
              <a:t>descending</a:t>
            </a:r>
            <a:r>
              <a:rPr lang="fr-FR" sz="2800" dirty="0"/>
              <a:t> </a:t>
            </a:r>
            <a:r>
              <a:rPr lang="fr-FR" sz="2800" dirty="0" err="1"/>
              <a:t>order</a:t>
            </a:r>
            <a:r>
              <a:rPr lang="fr-FR" sz="2800" dirty="0"/>
              <a:t> of </a:t>
            </a:r>
            <a:r>
              <a:rPr lang="fr-FR" sz="2800" dirty="0" err="1"/>
              <a:t>salary</a:t>
            </a:r>
            <a:endParaRPr lang="fr-FR" sz="2800" dirty="0"/>
          </a:p>
          <a:p>
            <a:pPr marL="457200" indent="-457200">
              <a:buFont typeface="Wingdings" panose="05000000000000000000" pitchFamily="2" charset="2"/>
              <a:buChar char="q"/>
            </a:pPr>
            <a:r>
              <a:rPr lang="fr-FR" sz="2800" b="1" dirty="0" err="1"/>
              <a:t>db.employees.find</a:t>
            </a:r>
            <a:r>
              <a:rPr lang="fr-FR" sz="2800" b="1" dirty="0"/>
              <a:t>().sort({"department.name":1})</a:t>
            </a:r>
            <a:r>
              <a:rPr lang="fr-FR" sz="2800" dirty="0"/>
              <a:t> // sorts by </a:t>
            </a:r>
            <a:r>
              <a:rPr lang="fr-FR" sz="2800" dirty="0" err="1"/>
              <a:t>embedded</a:t>
            </a:r>
            <a:r>
              <a:rPr lang="fr-FR" sz="2800" dirty="0"/>
              <a:t> doc department.name</a:t>
            </a:r>
          </a:p>
          <a:p>
            <a:endParaRPr lang="fr-FR" sz="2800" b="1"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0350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4832092"/>
          </a:xfrm>
          <a:prstGeom prst="rect">
            <a:avLst/>
          </a:prstGeom>
          <a:noFill/>
        </p:spPr>
        <p:txBody>
          <a:bodyPr wrap="square" rtlCol="0">
            <a:spAutoFit/>
          </a:bodyPr>
          <a:lstStyle/>
          <a:p>
            <a:r>
              <a:rPr lang="fr-FR" sz="2800" b="1" dirty="0"/>
              <a:t>Mettre à jour un seul document à l'aide de </a:t>
            </a:r>
            <a:r>
              <a:rPr lang="fr-FR" sz="2800" b="1" dirty="0" err="1"/>
              <a:t>updateOne</a:t>
            </a:r>
            <a:r>
              <a:rPr lang="fr-FR" sz="2800" b="1" dirty="0"/>
              <a:t>() dans </a:t>
            </a:r>
            <a:r>
              <a:rPr lang="fr-FR" sz="2800" b="1" dirty="0" err="1"/>
              <a:t>MongoDB</a:t>
            </a:r>
            <a:endParaRPr lang="fr-FR" sz="2800" b="1" dirty="0"/>
          </a:p>
          <a:p>
            <a:r>
              <a:rPr lang="fr-FR" sz="2800" dirty="0"/>
              <a:t>Apprenez à mettre à jour un seul document en utilisant la </a:t>
            </a:r>
            <a:r>
              <a:rPr lang="fr-FR" sz="2800" dirty="0" err="1"/>
              <a:t>updateOne</a:t>
            </a:r>
            <a:r>
              <a:rPr lang="fr-FR" sz="2800" dirty="0"/>
              <a:t>()méthode dans </a:t>
            </a:r>
            <a:r>
              <a:rPr lang="fr-FR" sz="2800" dirty="0" err="1"/>
              <a:t>MongoDB</a:t>
            </a:r>
            <a:r>
              <a:rPr lang="fr-FR" sz="2800" dirty="0"/>
              <a:t>.</a:t>
            </a:r>
          </a:p>
          <a:p>
            <a:r>
              <a:rPr lang="fr-FR" sz="2800" dirty="0" err="1"/>
              <a:t>MongoDB</a:t>
            </a:r>
            <a:r>
              <a:rPr lang="fr-FR" sz="2800" dirty="0"/>
              <a:t> fournit les méthodes suivantes pour mettre à jour les documents existants dans une collection :</a:t>
            </a:r>
          </a:p>
          <a:p>
            <a:r>
              <a:rPr lang="fr-FR" sz="2800" dirty="0"/>
              <a:t>•	</a:t>
            </a:r>
            <a:r>
              <a:rPr lang="fr-FR" sz="2800" dirty="0" err="1"/>
              <a:t>db.collection.updateOne</a:t>
            </a:r>
            <a:r>
              <a:rPr lang="fr-FR" sz="2800" dirty="0"/>
              <a:t>() - Modifie un seul document dans une collection.</a:t>
            </a:r>
          </a:p>
          <a:p>
            <a:r>
              <a:rPr lang="fr-FR" sz="2800" dirty="0"/>
              <a:t>•	</a:t>
            </a:r>
            <a:r>
              <a:rPr lang="fr-FR" sz="2800" dirty="0" err="1"/>
              <a:t>db.collection.updateMany</a:t>
            </a:r>
            <a:r>
              <a:rPr lang="fr-FR" sz="2800" dirty="0"/>
              <a:t>() - Modifie un ou plusieurs documents dans une collection.</a:t>
            </a:r>
          </a:p>
          <a:p>
            <a:endParaRPr lang="fr-FR" sz="2800" b="1"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17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970318"/>
          </a:xfrm>
          <a:prstGeom prst="rect">
            <a:avLst/>
          </a:prstGeom>
          <a:noFill/>
        </p:spPr>
        <p:txBody>
          <a:bodyPr wrap="square" rtlCol="0">
            <a:spAutoFit/>
          </a:bodyPr>
          <a:lstStyle/>
          <a:p>
            <a:r>
              <a:rPr lang="fr-FR" sz="2800" b="1" dirty="0"/>
              <a:t>Quelle est la différence entre les bases de données relationnelles et les bases de données </a:t>
            </a:r>
            <a:r>
              <a:rPr lang="fr-FR" sz="2800" b="1" dirty="0" err="1"/>
              <a:t>NoSQL</a:t>
            </a:r>
            <a:r>
              <a:rPr lang="fr-FR" sz="2800" b="1" dirty="0"/>
              <a:t> ?</a:t>
            </a:r>
          </a:p>
          <a:p>
            <a:pPr marL="457200" indent="-457200">
              <a:buFont typeface="Wingdings" panose="05000000000000000000" pitchFamily="2" charset="2"/>
              <a:buChar char="q"/>
            </a:pPr>
            <a:endParaRPr lang="en-US" sz="2800" dirty="0" smtClean="0"/>
          </a:p>
          <a:p>
            <a:pPr marL="457200" indent="-457200">
              <a:buFont typeface="Wingdings" panose="05000000000000000000" pitchFamily="2" charset="2"/>
              <a:buChar char="q"/>
            </a:pPr>
            <a:r>
              <a:rPr lang="fr-FR" sz="2400" dirty="0"/>
              <a:t>Les </a:t>
            </a:r>
            <a:r>
              <a:rPr lang="fr-FR" sz="2400" b="1" dirty="0"/>
              <a:t>données d'un SGBDR sont stockées dans des objets de base de données appelés </a:t>
            </a:r>
            <a:r>
              <a:rPr lang="fr-FR" sz="2400" b="1" dirty="0" smtClean="0"/>
              <a:t>tables</a:t>
            </a:r>
          </a:p>
          <a:p>
            <a:pPr marL="457200" indent="-457200">
              <a:buFont typeface="Wingdings" panose="05000000000000000000" pitchFamily="2" charset="2"/>
              <a:buChar char="q"/>
            </a:pPr>
            <a:r>
              <a:rPr lang="fr-FR" sz="2400" b="1" dirty="0"/>
              <a:t>Ces bases de données nécessitent de définir le schéma à l'avance</a:t>
            </a:r>
            <a:r>
              <a:rPr lang="fr-FR" sz="2400" dirty="0"/>
              <a:t>, c'est-à-dire que toutes les colonnes et leurs types de données associés doivent être </a:t>
            </a:r>
            <a:r>
              <a:rPr lang="fr-FR" sz="2400" b="1" dirty="0"/>
              <a:t>connus au préalable</a:t>
            </a:r>
            <a:r>
              <a:rPr lang="fr-FR" sz="2400" dirty="0"/>
              <a:t> afin que les applications puissent écrire des données dans la </a:t>
            </a:r>
            <a:r>
              <a:rPr lang="fr-FR" sz="2400" dirty="0" smtClean="0"/>
              <a:t>base</a:t>
            </a:r>
          </a:p>
          <a:p>
            <a:pPr marL="457200" indent="-457200">
              <a:buFont typeface="Wingdings" panose="05000000000000000000" pitchFamily="2" charset="2"/>
              <a:buChar char="q"/>
            </a:pPr>
            <a:r>
              <a:rPr lang="fr-FR" sz="2400" dirty="0"/>
              <a:t>Elles stockent également des </a:t>
            </a:r>
            <a:r>
              <a:rPr lang="fr-FR" sz="2400" b="1" dirty="0"/>
              <a:t>informations qui relient plusieurs tables par le biais de clés,</a:t>
            </a:r>
            <a:r>
              <a:rPr lang="fr-FR" sz="2400" dirty="0"/>
              <a:t> créant ainsi une relation entre plusieurs tables. </a:t>
            </a:r>
            <a:endParaRPr lang="en-US" sz="24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092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693866"/>
          </a:xfrm>
          <a:prstGeom prst="rect">
            <a:avLst/>
          </a:prstGeom>
          <a:noFill/>
        </p:spPr>
        <p:txBody>
          <a:bodyPr wrap="square" rtlCol="0">
            <a:spAutoFit/>
          </a:bodyPr>
          <a:lstStyle/>
          <a:p>
            <a:r>
              <a:rPr lang="fr-FR" sz="2800" b="1" dirty="0"/>
              <a:t>Mettre à jour un seul document à l'aide de </a:t>
            </a:r>
            <a:r>
              <a:rPr lang="fr-FR" sz="2800" b="1" dirty="0" err="1"/>
              <a:t>updateOne</a:t>
            </a:r>
            <a:r>
              <a:rPr lang="fr-FR" sz="2800" b="1" dirty="0"/>
              <a:t>() dans </a:t>
            </a:r>
            <a:r>
              <a:rPr lang="fr-FR" sz="2800" b="1" dirty="0" err="1"/>
              <a:t>MongoDB</a:t>
            </a:r>
            <a:endParaRPr lang="fr-FR" sz="2800" b="1" dirty="0"/>
          </a:p>
          <a:p>
            <a:r>
              <a:rPr lang="fr-FR" sz="2800" dirty="0"/>
              <a:t>Apprenez à mettre à jour un seul document en utilisant la </a:t>
            </a:r>
            <a:r>
              <a:rPr lang="fr-FR" sz="2800" dirty="0" err="1"/>
              <a:t>updateOne</a:t>
            </a:r>
            <a:r>
              <a:rPr lang="fr-FR" sz="2800" dirty="0"/>
              <a:t>()méthode dans </a:t>
            </a:r>
            <a:r>
              <a:rPr lang="fr-FR" sz="2800" dirty="0" err="1"/>
              <a:t>MongoDB</a:t>
            </a:r>
            <a:r>
              <a:rPr lang="fr-FR" sz="2800" dirty="0" smtClean="0"/>
              <a:t>.</a:t>
            </a:r>
          </a:p>
          <a:p>
            <a:r>
              <a:rPr lang="fr-FR" sz="2800" b="1" dirty="0"/>
              <a:t>Mettre à jour un seul champ</a:t>
            </a:r>
          </a:p>
          <a:p>
            <a:r>
              <a:rPr lang="fr-FR" sz="2800" dirty="0"/>
              <a:t>Ce qui suit met à jour un seul champ dans un seul document de </a:t>
            </a:r>
            <a:r>
              <a:rPr lang="fr-FR" sz="2800" dirty="0" err="1" smtClean="0"/>
              <a:t>employees</a:t>
            </a:r>
            <a:r>
              <a:rPr lang="fr-FR" sz="2800" dirty="0" smtClean="0"/>
              <a:t> la </a:t>
            </a:r>
            <a:r>
              <a:rPr lang="fr-FR" sz="2800" dirty="0"/>
              <a:t>collection.</a:t>
            </a:r>
          </a:p>
          <a:p>
            <a:r>
              <a:rPr lang="fr-FR" sz="2800" dirty="0"/>
              <a:t>Exemple : </a:t>
            </a:r>
            <a:r>
              <a:rPr lang="fr-FR" sz="2800" b="1" dirty="0" err="1"/>
              <a:t>updateOne</a:t>
            </a:r>
            <a:r>
              <a:rPr lang="fr-FR" sz="2800" b="1" dirty="0"/>
              <a:t>()</a:t>
            </a:r>
          </a:p>
          <a:p>
            <a:pPr marL="457200" indent="-457200">
              <a:buFont typeface="Wingdings" panose="05000000000000000000" pitchFamily="2" charset="2"/>
              <a:buChar char="q"/>
            </a:pPr>
            <a:r>
              <a:rPr lang="fr-FR" sz="2800" dirty="0" err="1" smtClean="0"/>
              <a:t>db.employees.updateOne</a:t>
            </a:r>
            <a:r>
              <a:rPr lang="fr-FR" sz="2800" dirty="0"/>
              <a:t>({_id:1}, { $set: {</a:t>
            </a:r>
            <a:r>
              <a:rPr lang="fr-FR" sz="2800" dirty="0" err="1"/>
              <a:t>firstName</a:t>
            </a:r>
            <a:r>
              <a:rPr lang="fr-FR" sz="2800" dirty="0"/>
              <a:t>:'Morgan'}}) </a:t>
            </a:r>
            <a:endParaRPr lang="fr-FR" sz="2800" dirty="0" smtClean="0"/>
          </a:p>
          <a:p>
            <a:pPr marL="457200" indent="-457200">
              <a:buFont typeface="Wingdings" panose="05000000000000000000" pitchFamily="2" charset="2"/>
              <a:buChar char="q"/>
            </a:pPr>
            <a:r>
              <a:rPr lang="fr-FR" sz="2800" dirty="0" err="1"/>
              <a:t>db.employees.updateOne</a:t>
            </a:r>
            <a:r>
              <a:rPr lang="fr-FR" sz="2800" dirty="0"/>
              <a:t>({</a:t>
            </a:r>
            <a:r>
              <a:rPr lang="fr-FR" sz="2800" dirty="0" err="1"/>
              <a:t>firstName</a:t>
            </a:r>
            <a:r>
              <a:rPr lang="fr-FR" sz="2800" dirty="0"/>
              <a:t>:"Steve"}, { $set: {location: "USA"}}) </a:t>
            </a:r>
            <a:endParaRPr lang="fr-FR" sz="2800" dirty="0" smtClean="0"/>
          </a:p>
          <a:p>
            <a:pPr marL="457200" indent="-457200">
              <a:buFont typeface="Wingdings" panose="05000000000000000000" pitchFamily="2" charset="2"/>
              <a:buChar char="q"/>
            </a:pPr>
            <a:r>
              <a:rPr lang="fr-FR" sz="2800" dirty="0" err="1"/>
              <a:t>db.employees.updateOne</a:t>
            </a:r>
            <a:r>
              <a:rPr lang="fr-FR" sz="2800" dirty="0"/>
              <a:t>({_id:2}, { $set: {</a:t>
            </a:r>
            <a:r>
              <a:rPr lang="fr-FR" sz="2800" dirty="0" err="1"/>
              <a:t>lastName</a:t>
            </a:r>
            <a:r>
              <a:rPr lang="fr-FR" sz="2800" dirty="0"/>
              <a:t>:"</a:t>
            </a:r>
            <a:r>
              <a:rPr lang="fr-FR" sz="2800" dirty="0" err="1"/>
              <a:t>Tendulkar</a:t>
            </a:r>
            <a:r>
              <a:rPr lang="fr-FR" sz="2800" dirty="0"/>
              <a:t>", </a:t>
            </a:r>
            <a:r>
              <a:rPr lang="fr-FR" sz="2800" dirty="0" err="1"/>
              <a:t>email:"sachin.tendulkar@abc.com</a:t>
            </a:r>
            <a:r>
              <a:rPr lang="fr-FR" sz="2800" dirty="0"/>
              <a:t>"}}) </a:t>
            </a:r>
            <a:endParaRPr lang="fr-FR" sz="2800" b="1"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6977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386090"/>
          </a:xfrm>
          <a:prstGeom prst="rect">
            <a:avLst/>
          </a:prstGeom>
          <a:noFill/>
        </p:spPr>
        <p:txBody>
          <a:bodyPr wrap="square" rtlCol="0">
            <a:spAutoFit/>
          </a:bodyPr>
          <a:lstStyle/>
          <a:p>
            <a:r>
              <a:rPr lang="fr-FR" sz="2800" b="1" dirty="0"/>
              <a:t>Mettre à jour un seul document à l'aide de </a:t>
            </a:r>
            <a:r>
              <a:rPr lang="fr-FR" sz="2800" b="1" dirty="0" err="1"/>
              <a:t>updateOne</a:t>
            </a:r>
            <a:r>
              <a:rPr lang="fr-FR" sz="2800" b="1" dirty="0"/>
              <a:t>() dans </a:t>
            </a:r>
            <a:r>
              <a:rPr lang="fr-FR" sz="2800" b="1" dirty="0" err="1"/>
              <a:t>MongoDB</a:t>
            </a:r>
            <a:endParaRPr lang="fr-FR" sz="2800" b="1" dirty="0"/>
          </a:p>
          <a:p>
            <a:r>
              <a:rPr lang="fr-BE" sz="2400" dirty="0"/>
              <a:t>Utilisez l' $</a:t>
            </a:r>
            <a:r>
              <a:rPr lang="fr-BE" sz="2400" dirty="0" err="1"/>
              <a:t>inc</a:t>
            </a:r>
            <a:r>
              <a:rPr lang="fr-BE" sz="2400" dirty="0"/>
              <a:t> opérateur de mise à jour pour augmenter la valeur du champ du montant spécifié.</a:t>
            </a:r>
            <a:endParaRPr lang="fr-FR" sz="2400" dirty="0"/>
          </a:p>
          <a:p>
            <a:r>
              <a:rPr lang="fr-BE" sz="2400" dirty="0"/>
              <a:t>Exemple : Opérateur $</a:t>
            </a:r>
            <a:r>
              <a:rPr lang="fr-BE" sz="2400" dirty="0" err="1"/>
              <a:t>inc</a:t>
            </a:r>
            <a:endParaRPr lang="fr-FR" sz="2400" dirty="0"/>
          </a:p>
          <a:p>
            <a:r>
              <a:rPr lang="en-US" sz="2400" b="1" dirty="0" err="1" smtClean="0"/>
              <a:t>db.employees.updateOne</a:t>
            </a:r>
            <a:r>
              <a:rPr lang="en-US" sz="2400" b="1" dirty="0"/>
              <a:t>({</a:t>
            </a:r>
            <a:r>
              <a:rPr lang="en-US" sz="2400" b="1" dirty="0" err="1"/>
              <a:t>firstName</a:t>
            </a:r>
            <a:r>
              <a:rPr lang="en-US" sz="2400" b="1" dirty="0"/>
              <a:t>:"Steve"}, { $</a:t>
            </a:r>
            <a:r>
              <a:rPr lang="en-US" sz="2400" b="1" dirty="0" err="1"/>
              <a:t>inc</a:t>
            </a:r>
            <a:r>
              <a:rPr lang="en-US" sz="2400" b="1" dirty="0"/>
              <a:t>: {salary: 500}})</a:t>
            </a:r>
            <a:r>
              <a:rPr lang="en-US" sz="2400" dirty="0"/>
              <a:t> </a:t>
            </a:r>
            <a:endParaRPr lang="fr-FR" sz="2400" dirty="0"/>
          </a:p>
          <a:p>
            <a:r>
              <a:rPr lang="en-US" sz="2400" dirty="0" err="1"/>
              <a:t>Sortir</a:t>
            </a:r>
            <a:endParaRPr lang="fr-FR" sz="2400" dirty="0"/>
          </a:p>
          <a:p>
            <a:r>
              <a:rPr lang="en-US" sz="2400" dirty="0"/>
              <a:t>{</a:t>
            </a:r>
            <a:endParaRPr lang="fr-FR" sz="2400" dirty="0"/>
          </a:p>
          <a:p>
            <a:r>
              <a:rPr lang="en-US" sz="2400" dirty="0"/>
              <a:t>  acknowledged: true,</a:t>
            </a:r>
            <a:endParaRPr lang="fr-FR" sz="2400" dirty="0"/>
          </a:p>
          <a:p>
            <a:r>
              <a:rPr lang="en-US" sz="2400" dirty="0"/>
              <a:t>  </a:t>
            </a:r>
            <a:r>
              <a:rPr lang="en-US" sz="2400" dirty="0" err="1"/>
              <a:t>insertedId</a:t>
            </a:r>
            <a:r>
              <a:rPr lang="en-US" sz="2400" dirty="0"/>
              <a:t>: null,</a:t>
            </a:r>
            <a:endParaRPr lang="fr-FR" sz="2400" dirty="0"/>
          </a:p>
          <a:p>
            <a:r>
              <a:rPr lang="en-US" sz="2400" dirty="0"/>
              <a:t>  </a:t>
            </a:r>
            <a:r>
              <a:rPr lang="fr-BE" sz="2400" dirty="0" err="1"/>
              <a:t>matchedCount</a:t>
            </a:r>
            <a:r>
              <a:rPr lang="fr-BE" sz="2400" dirty="0"/>
              <a:t>: 1,</a:t>
            </a:r>
            <a:endParaRPr lang="fr-FR" sz="2400" dirty="0"/>
          </a:p>
          <a:p>
            <a:r>
              <a:rPr lang="fr-BE" sz="2400" dirty="0"/>
              <a:t>  </a:t>
            </a:r>
            <a:r>
              <a:rPr lang="fr-BE" sz="2400" dirty="0" err="1"/>
              <a:t>modifiedCount</a:t>
            </a:r>
            <a:r>
              <a:rPr lang="fr-BE" sz="2400" dirty="0"/>
              <a:t>: 1,</a:t>
            </a:r>
            <a:endParaRPr lang="fr-FR" sz="2400" dirty="0"/>
          </a:p>
          <a:p>
            <a:r>
              <a:rPr lang="fr-BE" sz="2400" dirty="0"/>
              <a:t>  </a:t>
            </a:r>
            <a:r>
              <a:rPr lang="fr-BE" sz="2400" dirty="0" err="1"/>
              <a:t>upsertedCount</a:t>
            </a:r>
            <a:r>
              <a:rPr lang="fr-BE" sz="2400" dirty="0"/>
              <a:t>: 0</a:t>
            </a:r>
            <a:endParaRPr lang="fr-FR" sz="2400" dirty="0"/>
          </a:p>
          <a:p>
            <a:r>
              <a:rPr lang="fr-BE" sz="2400" dirty="0" smtClean="0"/>
              <a:t>}</a:t>
            </a:r>
            <a:endParaRPr lang="fr-FR" sz="2800" b="1"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905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2985433"/>
          </a:xfrm>
          <a:prstGeom prst="rect">
            <a:avLst/>
          </a:prstGeom>
          <a:noFill/>
        </p:spPr>
        <p:txBody>
          <a:bodyPr wrap="square" rtlCol="0">
            <a:spAutoFit/>
          </a:bodyPr>
          <a:lstStyle/>
          <a:p>
            <a:r>
              <a:rPr lang="fr-FR" sz="2800" b="1" dirty="0"/>
              <a:t>Mettre à jour un seul document à l'aide de </a:t>
            </a:r>
            <a:r>
              <a:rPr lang="fr-FR" sz="2800" b="1" dirty="0" err="1"/>
              <a:t>updateOne</a:t>
            </a:r>
            <a:r>
              <a:rPr lang="fr-FR" sz="2800" b="1" dirty="0"/>
              <a:t>() dans </a:t>
            </a:r>
            <a:r>
              <a:rPr lang="fr-FR" sz="2800" b="1" dirty="0" err="1" smtClean="0"/>
              <a:t>MongoDB</a:t>
            </a:r>
            <a:endParaRPr lang="fr-FR" sz="2800" b="1" dirty="0" smtClean="0"/>
          </a:p>
          <a:p>
            <a:r>
              <a:rPr lang="fr-BE" sz="2400" dirty="0"/>
              <a:t>Le tableau suivant répertorie les opérateurs de mise à jour qui peuvent être utilisés avec les méthodes </a:t>
            </a:r>
            <a:r>
              <a:rPr lang="fr-BE" sz="2400" b="1" dirty="0" err="1"/>
              <a:t>updateOne</a:t>
            </a:r>
            <a:r>
              <a:rPr lang="fr-BE" sz="2400" b="1" dirty="0"/>
              <a:t>()</a:t>
            </a:r>
            <a:r>
              <a:rPr lang="fr-BE" sz="2400" dirty="0"/>
              <a:t>et </a:t>
            </a:r>
            <a:r>
              <a:rPr lang="fr-BE" sz="2400" b="1" dirty="0" err="1"/>
              <a:t>updateMany</a:t>
            </a:r>
            <a:r>
              <a:rPr lang="fr-BE" sz="2400" b="1" dirty="0"/>
              <a:t>()</a:t>
            </a:r>
            <a:r>
              <a:rPr lang="fr-BE" sz="2400" dirty="0"/>
              <a:t>.</a:t>
            </a:r>
            <a:endParaRPr lang="fr-FR" sz="2400" dirty="0"/>
          </a:p>
          <a:p>
            <a:endParaRPr lang="fr-FR" sz="2800" b="1" dirty="0" smtClean="0"/>
          </a:p>
          <a:p>
            <a:endParaRPr lang="en-US" sz="2800" b="1" dirty="0"/>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au 1"/>
          <p:cNvGraphicFramePr>
            <a:graphicFrameLocks noGrp="1"/>
          </p:cNvGraphicFramePr>
          <p:nvPr>
            <p:extLst>
              <p:ext uri="{D42A27DB-BD31-4B8C-83A1-F6EECF244321}">
                <p14:modId xmlns:p14="http://schemas.microsoft.com/office/powerpoint/2010/main" val="2016188571"/>
              </p:ext>
            </p:extLst>
          </p:nvPr>
        </p:nvGraphicFramePr>
        <p:xfrm>
          <a:off x="439948" y="2716892"/>
          <a:ext cx="10515600" cy="3330225"/>
        </p:xfrm>
        <a:graphic>
          <a:graphicData uri="http://schemas.openxmlformats.org/drawingml/2006/table">
            <a:tbl>
              <a:tblPr firstRow="1" firstCol="1" bandRow="1">
                <a:tableStyleId>{5C22544A-7EE6-4342-B048-85BDC9FD1C3A}</a:tableStyleId>
              </a:tblPr>
              <a:tblGrid>
                <a:gridCol w="3614467">
                  <a:extLst>
                    <a:ext uri="{9D8B030D-6E8A-4147-A177-3AD203B41FA5}">
                      <a16:colId xmlns:a16="http://schemas.microsoft.com/office/drawing/2014/main" val="2246162404"/>
                    </a:ext>
                  </a:extLst>
                </a:gridCol>
                <a:gridCol w="6901133">
                  <a:extLst>
                    <a:ext uri="{9D8B030D-6E8A-4147-A177-3AD203B41FA5}">
                      <a16:colId xmlns:a16="http://schemas.microsoft.com/office/drawing/2014/main" val="3118529719"/>
                    </a:ext>
                  </a:extLst>
                </a:gridCol>
              </a:tblGrid>
              <a:tr h="305051">
                <a:tc>
                  <a:txBody>
                    <a:bodyPr/>
                    <a:lstStyle/>
                    <a:p>
                      <a:pPr algn="ctr">
                        <a:lnSpc>
                          <a:spcPct val="115000"/>
                        </a:lnSpc>
                        <a:spcAft>
                          <a:spcPts val="0"/>
                        </a:spcAft>
                      </a:pPr>
                      <a:r>
                        <a:rPr lang="fr-BE" sz="1200" dirty="0">
                          <a:effectLst/>
                        </a:rPr>
                        <a:t>Méthode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15000"/>
                        </a:lnSpc>
                        <a:spcAft>
                          <a:spcPts val="0"/>
                        </a:spcAft>
                      </a:pPr>
                      <a:r>
                        <a:rPr lang="fr-BE" sz="1200">
                          <a:effectLst/>
                        </a:rPr>
                        <a:t>Description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1639727728"/>
                  </a:ext>
                </a:extLst>
              </a:tr>
              <a:tr h="305051">
                <a:tc>
                  <a:txBody>
                    <a:bodyPr/>
                    <a:lstStyle/>
                    <a:p>
                      <a:pPr>
                        <a:lnSpc>
                          <a:spcPct val="115000"/>
                        </a:lnSpc>
                        <a:spcAft>
                          <a:spcPts val="0"/>
                        </a:spcAft>
                      </a:pPr>
                      <a:r>
                        <a:rPr lang="fr-BE" sz="1200">
                          <a:effectLst/>
                        </a:rPr>
                        <a:t>$currentDate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Définit la valeur d'un champ à la date actuelle, soit en tant que date, soit en tant qu'horodatage.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36588348"/>
                  </a:ext>
                </a:extLst>
              </a:tr>
              <a:tr h="305051">
                <a:tc>
                  <a:txBody>
                    <a:bodyPr/>
                    <a:lstStyle/>
                    <a:p>
                      <a:pPr>
                        <a:lnSpc>
                          <a:spcPct val="115000"/>
                        </a:lnSpc>
                        <a:spcAft>
                          <a:spcPts val="0"/>
                        </a:spcAft>
                      </a:pPr>
                      <a:r>
                        <a:rPr lang="fr-BE" sz="1200">
                          <a:effectLst/>
                        </a:rPr>
                        <a:t>$inc</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Incrémente la valeur du champ du montant spécifié.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72606858"/>
                  </a:ext>
                </a:extLst>
              </a:tr>
              <a:tr h="305051">
                <a:tc>
                  <a:txBody>
                    <a:bodyPr/>
                    <a:lstStyle/>
                    <a:p>
                      <a:pPr>
                        <a:lnSpc>
                          <a:spcPct val="115000"/>
                        </a:lnSpc>
                        <a:spcAft>
                          <a:spcPts val="0"/>
                        </a:spcAft>
                      </a:pPr>
                      <a:r>
                        <a:rPr lang="fr-BE" sz="1200">
                          <a:effectLst/>
                        </a:rPr>
                        <a:t>$min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Ne met à jour le champ que si la valeur spécifiée est inférieure à la valeur du champ existant.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78266569"/>
                  </a:ext>
                </a:extLst>
              </a:tr>
              <a:tr h="305051">
                <a:tc>
                  <a:txBody>
                    <a:bodyPr/>
                    <a:lstStyle/>
                    <a:p>
                      <a:pPr>
                        <a:lnSpc>
                          <a:spcPct val="115000"/>
                        </a:lnSpc>
                        <a:spcAft>
                          <a:spcPts val="0"/>
                        </a:spcAft>
                      </a:pPr>
                      <a:r>
                        <a:rPr lang="fr-BE" sz="1200">
                          <a:effectLst/>
                        </a:rPr>
                        <a:t>$max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Ne met à jour le champ que si la valeur spécifiée est supérieure à la valeur du champ existant.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93807370"/>
                  </a:ext>
                </a:extLst>
              </a:tr>
              <a:tr h="305051">
                <a:tc>
                  <a:txBody>
                    <a:bodyPr/>
                    <a:lstStyle/>
                    <a:p>
                      <a:pPr>
                        <a:lnSpc>
                          <a:spcPct val="115000"/>
                        </a:lnSpc>
                        <a:spcAft>
                          <a:spcPts val="0"/>
                        </a:spcAft>
                      </a:pPr>
                      <a:r>
                        <a:rPr lang="fr-BE" sz="1200">
                          <a:effectLst/>
                        </a:rPr>
                        <a:t>$mul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Multiplie la valeur du champ par le montant spécifié.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82133778"/>
                  </a:ext>
                </a:extLst>
              </a:tr>
              <a:tr h="305051">
                <a:tc>
                  <a:txBody>
                    <a:bodyPr/>
                    <a:lstStyle/>
                    <a:p>
                      <a:pPr>
                        <a:lnSpc>
                          <a:spcPct val="115000"/>
                        </a:lnSpc>
                        <a:spcAft>
                          <a:spcPts val="0"/>
                        </a:spcAft>
                      </a:pPr>
                      <a:r>
                        <a:rPr lang="fr-BE" sz="1200">
                          <a:effectLst/>
                        </a:rPr>
                        <a:t>$ renommer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Renomme un champ.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91394125"/>
                  </a:ext>
                </a:extLst>
              </a:tr>
              <a:tr h="305051">
                <a:tc>
                  <a:txBody>
                    <a:bodyPr/>
                    <a:lstStyle/>
                    <a:p>
                      <a:pPr>
                        <a:lnSpc>
                          <a:spcPct val="115000"/>
                        </a:lnSpc>
                        <a:spcAft>
                          <a:spcPts val="0"/>
                        </a:spcAft>
                      </a:pPr>
                      <a:r>
                        <a:rPr lang="fr-BE" sz="1200">
                          <a:effectLst/>
                        </a:rPr>
                        <a:t>$ ensemble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a:effectLst/>
                        </a:rPr>
                        <a:t>Définit la valeur d'un champ dans un document.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68622561"/>
                  </a:ext>
                </a:extLst>
              </a:tr>
              <a:tr h="584766">
                <a:tc>
                  <a:txBody>
                    <a:bodyPr/>
                    <a:lstStyle/>
                    <a:p>
                      <a:pPr>
                        <a:lnSpc>
                          <a:spcPct val="115000"/>
                        </a:lnSpc>
                        <a:spcAft>
                          <a:spcPts val="0"/>
                        </a:spcAft>
                      </a:pPr>
                      <a:r>
                        <a:rPr lang="fr-BE" sz="1200">
                          <a:effectLst/>
                        </a:rPr>
                        <a:t>$setOnInsert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dirty="0">
                          <a:effectLst/>
                        </a:rPr>
                        <a:t>Définit la valeur d'un champ si une mise à jour entraîne l'insertion d'un document. N'a aucun effet sur les opérations de mise à jour qui modifient les documents existants.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73323467"/>
                  </a:ext>
                </a:extLst>
              </a:tr>
              <a:tr h="305051">
                <a:tc>
                  <a:txBody>
                    <a:bodyPr/>
                    <a:lstStyle/>
                    <a:p>
                      <a:pPr>
                        <a:lnSpc>
                          <a:spcPct val="115000"/>
                        </a:lnSpc>
                        <a:spcAft>
                          <a:spcPts val="0"/>
                        </a:spcAft>
                      </a:pPr>
                      <a:r>
                        <a:rPr lang="fr-BE" sz="1200" dirty="0">
                          <a:effectLst/>
                        </a:rPr>
                        <a:t>$</a:t>
                      </a:r>
                      <a:r>
                        <a:rPr lang="fr-BE" sz="1200" dirty="0" err="1">
                          <a:effectLst/>
                        </a:rPr>
                        <a:t>unset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15000"/>
                        </a:lnSpc>
                        <a:spcAft>
                          <a:spcPts val="0"/>
                        </a:spcAft>
                      </a:pPr>
                      <a:r>
                        <a:rPr lang="fr-BE" sz="1200" dirty="0">
                          <a:effectLst/>
                        </a:rPr>
                        <a:t>Supprime le champ spécifié d'un document.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758223"/>
                  </a:ext>
                </a:extLst>
              </a:tr>
            </a:tbl>
          </a:graphicData>
        </a:graphic>
      </p:graphicFrame>
    </p:spTree>
    <p:extLst>
      <p:ext uri="{BB962C8B-B14F-4D97-AF65-F5344CB8AC3E}">
        <p14:creationId xmlns:p14="http://schemas.microsoft.com/office/powerpoint/2010/main" val="6439722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3108543"/>
          </a:xfrm>
          <a:prstGeom prst="rect">
            <a:avLst/>
          </a:prstGeom>
          <a:noFill/>
        </p:spPr>
        <p:txBody>
          <a:bodyPr wrap="square" rtlCol="0">
            <a:spAutoFit/>
          </a:bodyPr>
          <a:lstStyle/>
          <a:p>
            <a:r>
              <a:rPr lang="fr-FR" sz="2800" b="1" dirty="0"/>
              <a:t>Mettre à jour un seul document à l'aide de </a:t>
            </a:r>
            <a:r>
              <a:rPr lang="fr-FR" sz="2800" b="1" dirty="0" err="1" smtClean="0"/>
              <a:t>updateMany</a:t>
            </a:r>
            <a:r>
              <a:rPr lang="fr-FR" sz="2800" b="1" dirty="0" smtClean="0"/>
              <a:t>() </a:t>
            </a:r>
            <a:r>
              <a:rPr lang="fr-FR" sz="2800" b="1" dirty="0"/>
              <a:t>dans </a:t>
            </a:r>
            <a:r>
              <a:rPr lang="fr-FR" sz="2800" b="1" dirty="0" err="1" smtClean="0"/>
              <a:t>MongoDB</a:t>
            </a:r>
            <a:endParaRPr lang="fr-FR" sz="2800" b="1" dirty="0" smtClean="0"/>
          </a:p>
          <a:p>
            <a:r>
              <a:rPr lang="fr-FR" sz="2800" b="1" dirty="0" err="1"/>
              <a:t>db.collection.updateMany</a:t>
            </a:r>
            <a:r>
              <a:rPr lang="fr-FR" sz="2800" b="1" dirty="0"/>
              <a:t>()</a:t>
            </a:r>
          </a:p>
          <a:p>
            <a:r>
              <a:rPr lang="fr-FR" sz="2800" dirty="0"/>
              <a:t>Utilisez la </a:t>
            </a:r>
            <a:r>
              <a:rPr lang="fr-FR" sz="2800" dirty="0" err="1"/>
              <a:t>db</a:t>
            </a:r>
            <a:r>
              <a:rPr lang="fr-FR" sz="2800" dirty="0"/>
              <a:t>.&lt;collection&gt;.</a:t>
            </a:r>
            <a:r>
              <a:rPr lang="fr-FR" sz="2800" dirty="0" err="1"/>
              <a:t>updateMany</a:t>
            </a:r>
            <a:r>
              <a:rPr lang="fr-FR" sz="2800" dirty="0"/>
              <a:t>()méthode pour mettre à jour plusieurs documents correspondant aux critères de filtre spécifiés dans une collection.</a:t>
            </a:r>
          </a:p>
          <a:p>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2553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386090"/>
          </a:xfrm>
          <a:prstGeom prst="rect">
            <a:avLst/>
          </a:prstGeom>
          <a:noFill/>
        </p:spPr>
        <p:txBody>
          <a:bodyPr wrap="square" rtlCol="0">
            <a:spAutoFit/>
          </a:bodyPr>
          <a:lstStyle/>
          <a:p>
            <a:r>
              <a:rPr lang="fr-FR" sz="2800" b="1" dirty="0"/>
              <a:t>Mettre à jour un seul document à l'aide de </a:t>
            </a:r>
            <a:r>
              <a:rPr lang="fr-FR" sz="2800" b="1" dirty="0" err="1" smtClean="0"/>
              <a:t>updateMany</a:t>
            </a:r>
            <a:r>
              <a:rPr lang="fr-FR" sz="2800" b="1" dirty="0" smtClean="0"/>
              <a:t>() </a:t>
            </a:r>
            <a:r>
              <a:rPr lang="fr-FR" sz="2800" b="1" dirty="0"/>
              <a:t>dans </a:t>
            </a:r>
            <a:r>
              <a:rPr lang="fr-FR" sz="2800" b="1" dirty="0" err="1" smtClean="0"/>
              <a:t>MongoDB</a:t>
            </a:r>
            <a:endParaRPr lang="fr-FR" sz="2800" b="1" dirty="0" smtClean="0"/>
          </a:p>
          <a:p>
            <a:r>
              <a:rPr lang="fr-BE" sz="2400" dirty="0"/>
              <a:t>Ce qui suit modifie les documents correspondants à l'aide de la </a:t>
            </a:r>
            <a:r>
              <a:rPr lang="fr-BE" sz="2400" b="1" dirty="0" err="1"/>
              <a:t>updateMany</a:t>
            </a:r>
            <a:r>
              <a:rPr lang="fr-BE" sz="2400" dirty="0" smtClean="0"/>
              <a:t>() méthode </a:t>
            </a:r>
            <a:r>
              <a:rPr lang="fr-BE" sz="2400" dirty="0"/>
              <a:t>in </a:t>
            </a:r>
            <a:r>
              <a:rPr lang="fr-BE" sz="2400" dirty="0" err="1"/>
              <a:t>employees</a:t>
            </a:r>
            <a:r>
              <a:rPr lang="fr-BE" sz="2400" dirty="0"/>
              <a:t> collection.</a:t>
            </a:r>
            <a:endParaRPr lang="fr-FR" sz="2400" dirty="0"/>
          </a:p>
          <a:p>
            <a:r>
              <a:rPr lang="en-US" sz="2400" dirty="0" err="1"/>
              <a:t>Exemple</a:t>
            </a:r>
            <a:r>
              <a:rPr lang="en-US" sz="2400" dirty="0"/>
              <a:t> : </a:t>
            </a:r>
            <a:r>
              <a:rPr lang="en-US" sz="2400" b="1" dirty="0" err="1"/>
              <a:t>updateMany</a:t>
            </a:r>
            <a:r>
              <a:rPr lang="en-US" sz="2400" dirty="0"/>
              <a:t>()</a:t>
            </a:r>
            <a:endParaRPr lang="fr-FR" sz="2400" dirty="0"/>
          </a:p>
          <a:p>
            <a:r>
              <a:rPr lang="en-US" sz="2400" b="1" dirty="0" err="1" smtClean="0"/>
              <a:t>db.employees.updateMany</a:t>
            </a:r>
            <a:r>
              <a:rPr lang="en-US" sz="2400" b="1" dirty="0"/>
              <a:t>({ salary:7000 }, { $set: { salary:8500 }})</a:t>
            </a:r>
            <a:r>
              <a:rPr lang="en-US" sz="2400" dirty="0"/>
              <a:t> </a:t>
            </a:r>
            <a:endParaRPr lang="fr-FR" sz="2400" dirty="0"/>
          </a:p>
          <a:p>
            <a:r>
              <a:rPr lang="en-US" sz="2400" dirty="0" err="1"/>
              <a:t>Sortir</a:t>
            </a:r>
            <a:endParaRPr lang="fr-FR" sz="2400" dirty="0"/>
          </a:p>
          <a:p>
            <a:r>
              <a:rPr lang="en-US" sz="2400" dirty="0"/>
              <a:t>{</a:t>
            </a:r>
            <a:endParaRPr lang="fr-FR" sz="2400" dirty="0"/>
          </a:p>
          <a:p>
            <a:r>
              <a:rPr lang="en-US" sz="2400" dirty="0"/>
              <a:t>  acknowledged: true,</a:t>
            </a:r>
            <a:endParaRPr lang="fr-FR" sz="2400" dirty="0"/>
          </a:p>
          <a:p>
            <a:r>
              <a:rPr lang="en-US" sz="2400" dirty="0"/>
              <a:t>  </a:t>
            </a:r>
            <a:r>
              <a:rPr lang="en-US" sz="2400" dirty="0" err="1"/>
              <a:t>insertedId</a:t>
            </a:r>
            <a:r>
              <a:rPr lang="en-US" sz="2400" dirty="0"/>
              <a:t>: null,</a:t>
            </a:r>
            <a:endParaRPr lang="fr-FR" sz="2400" dirty="0"/>
          </a:p>
          <a:p>
            <a:r>
              <a:rPr lang="en-US" sz="2400" dirty="0"/>
              <a:t>  </a:t>
            </a:r>
            <a:r>
              <a:rPr lang="fr-BE" sz="2400" dirty="0" err="1"/>
              <a:t>matchedCount</a:t>
            </a:r>
            <a:r>
              <a:rPr lang="fr-BE" sz="2400" dirty="0"/>
              <a:t>: 2,</a:t>
            </a:r>
            <a:endParaRPr lang="fr-FR" sz="2400" dirty="0"/>
          </a:p>
          <a:p>
            <a:r>
              <a:rPr lang="fr-BE" sz="2400" dirty="0"/>
              <a:t>  </a:t>
            </a:r>
            <a:r>
              <a:rPr lang="fr-BE" sz="2400" dirty="0" err="1"/>
              <a:t>modifiedCount</a:t>
            </a:r>
            <a:r>
              <a:rPr lang="fr-BE" sz="2400" dirty="0"/>
              <a:t>: 2,</a:t>
            </a:r>
            <a:endParaRPr lang="fr-FR" sz="2400" dirty="0"/>
          </a:p>
          <a:p>
            <a:r>
              <a:rPr lang="fr-BE" sz="2400" dirty="0"/>
              <a:t>  </a:t>
            </a:r>
            <a:r>
              <a:rPr lang="fr-BE" sz="2400" dirty="0" err="1"/>
              <a:t>upsertedCount</a:t>
            </a:r>
            <a:r>
              <a:rPr lang="fr-BE" sz="2400" dirty="0"/>
              <a:t>: 0</a:t>
            </a:r>
            <a:endParaRPr lang="fr-FR" sz="2400" dirty="0"/>
          </a:p>
          <a:p>
            <a:r>
              <a:rPr lang="fr-BE" sz="2400" dirty="0" smtClean="0"/>
              <a:t>}</a:t>
            </a:r>
            <a:endParaRPr lang="fr-FR" sz="2800" b="1"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9599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3970318"/>
          </a:xfrm>
          <a:prstGeom prst="rect">
            <a:avLst/>
          </a:prstGeom>
          <a:noFill/>
        </p:spPr>
        <p:txBody>
          <a:bodyPr wrap="square" rtlCol="0">
            <a:spAutoFit/>
          </a:bodyPr>
          <a:lstStyle/>
          <a:p>
            <a:r>
              <a:rPr lang="fr-FR" sz="2800" b="1" dirty="0"/>
              <a:t>Mettre à jour un seul document à l'aide de </a:t>
            </a:r>
            <a:r>
              <a:rPr lang="fr-FR" sz="2800" b="1" dirty="0" err="1" smtClean="0"/>
              <a:t>updateMany</a:t>
            </a:r>
            <a:r>
              <a:rPr lang="fr-FR" sz="2800" b="1" dirty="0" smtClean="0"/>
              <a:t>() </a:t>
            </a:r>
            <a:r>
              <a:rPr lang="fr-FR" sz="2800" b="1" dirty="0"/>
              <a:t>dans </a:t>
            </a:r>
            <a:r>
              <a:rPr lang="fr-FR" sz="2800" b="1" dirty="0" err="1" smtClean="0"/>
              <a:t>MongoDB</a:t>
            </a:r>
            <a:endParaRPr lang="fr-FR" sz="2800" b="1" dirty="0" smtClean="0"/>
          </a:p>
          <a:p>
            <a:pPr marL="457200" indent="-457200">
              <a:buFont typeface="Wingdings" panose="05000000000000000000" pitchFamily="2" charset="2"/>
              <a:buChar char="q"/>
            </a:pPr>
            <a:r>
              <a:rPr lang="fr-FR" sz="2800" dirty="0" err="1"/>
              <a:t>db.employees.updateMany</a:t>
            </a:r>
            <a:r>
              <a:rPr lang="fr-FR" sz="2800" dirty="0"/>
              <a:t>({</a:t>
            </a:r>
            <a:r>
              <a:rPr lang="fr-FR" sz="2800" dirty="0" err="1"/>
              <a:t>firstName</a:t>
            </a:r>
            <a:r>
              <a:rPr lang="fr-FR" sz="2800" dirty="0"/>
              <a:t>:"Steve"}, { $set: {location: "USA"}}) </a:t>
            </a:r>
            <a:endParaRPr lang="fr-FR" sz="2800" dirty="0" smtClean="0"/>
          </a:p>
          <a:p>
            <a:pPr marL="457200" indent="-457200">
              <a:buFont typeface="Wingdings" panose="05000000000000000000" pitchFamily="2" charset="2"/>
              <a:buChar char="q"/>
            </a:pPr>
            <a:r>
              <a:rPr lang="fr-FR" sz="2800" dirty="0" err="1"/>
              <a:t>db.employees.updateMany</a:t>
            </a:r>
            <a:r>
              <a:rPr lang="fr-FR" sz="2800" dirty="0"/>
              <a:t>({}, { $set: {location: "USA"}}) </a:t>
            </a:r>
            <a:r>
              <a:rPr lang="fr-FR" sz="2800" dirty="0" smtClean="0"/>
              <a:t> : modification de tous les documents de la </a:t>
            </a:r>
            <a:r>
              <a:rPr lang="fr-FR" sz="2800" dirty="0" err="1" smtClean="0"/>
              <a:t>colletion</a:t>
            </a:r>
            <a:endParaRPr lang="fr-FR" sz="2800" dirty="0" smtClean="0"/>
          </a:p>
          <a:p>
            <a:pPr marL="457200" indent="-457200">
              <a:buFont typeface="Wingdings" panose="05000000000000000000" pitchFamily="2" charset="2"/>
              <a:buChar char="q"/>
            </a:pPr>
            <a:r>
              <a:rPr lang="fr-FR" sz="2800" dirty="0" err="1"/>
              <a:t>db.employees.updateMany</a:t>
            </a:r>
            <a:r>
              <a:rPr lang="fr-FR" sz="2800" dirty="0"/>
              <a:t>({salary:8500}, { $</a:t>
            </a:r>
            <a:r>
              <a:rPr lang="fr-FR" sz="2800" dirty="0" err="1"/>
              <a:t>inc</a:t>
            </a:r>
            <a:r>
              <a:rPr lang="fr-FR" sz="2800" dirty="0"/>
              <a:t>: {</a:t>
            </a:r>
            <a:r>
              <a:rPr lang="fr-FR" sz="2800" dirty="0" err="1"/>
              <a:t>salary</a:t>
            </a:r>
            <a:r>
              <a:rPr lang="fr-FR" sz="2800" dirty="0"/>
              <a:t>: 500}}) </a:t>
            </a:r>
            <a:endParaRPr lang="fr-FR" sz="2800" dirty="0" smtClean="0"/>
          </a:p>
          <a:p>
            <a:pPr marL="457200" indent="-457200">
              <a:buFont typeface="Wingdings" panose="05000000000000000000" pitchFamily="2" charset="2"/>
              <a:buChar char="q"/>
            </a:pPr>
            <a:r>
              <a:rPr lang="fr-FR" sz="2800" dirty="0" err="1"/>
              <a:t>db.employees.updateMany</a:t>
            </a:r>
            <a:r>
              <a:rPr lang="fr-FR" sz="2800" dirty="0"/>
              <a:t>({_id:2}, { $set: {</a:t>
            </a:r>
            <a:r>
              <a:rPr lang="fr-FR" sz="2800" dirty="0" err="1"/>
              <a:t>lastName</a:t>
            </a:r>
            <a:r>
              <a:rPr lang="fr-FR" sz="2800" dirty="0"/>
              <a:t>:"</a:t>
            </a:r>
            <a:r>
              <a:rPr lang="fr-FR" sz="2800" dirty="0" err="1"/>
              <a:t>Tendulkar</a:t>
            </a:r>
            <a:r>
              <a:rPr lang="fr-FR" sz="2800" dirty="0"/>
              <a:t>", </a:t>
            </a:r>
            <a:r>
              <a:rPr lang="fr-FR" sz="2800" dirty="0" err="1"/>
              <a:t>email:"sachin.tendulkar@abc.com</a:t>
            </a:r>
            <a:r>
              <a:rPr lang="fr-FR" sz="2800" dirty="0"/>
              <a:t>"}}) </a:t>
            </a:r>
            <a:endParaRPr lang="fr-FR" sz="2800"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3327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3 : MANIPULATION DES DONNEES</a:t>
            </a:r>
            <a:endParaRPr lang="en-US" sz="4000" dirty="0"/>
          </a:p>
        </p:txBody>
      </p:sp>
      <p:sp>
        <p:nvSpPr>
          <p:cNvPr id="7" name="TextBox 3"/>
          <p:cNvSpPr txBox="1"/>
          <p:nvPr/>
        </p:nvSpPr>
        <p:spPr>
          <a:xfrm>
            <a:off x="379563" y="981216"/>
            <a:ext cx="10636527" cy="5262979"/>
          </a:xfrm>
          <a:prstGeom prst="rect">
            <a:avLst/>
          </a:prstGeom>
          <a:noFill/>
        </p:spPr>
        <p:txBody>
          <a:bodyPr wrap="square" rtlCol="0">
            <a:spAutoFit/>
          </a:bodyPr>
          <a:lstStyle/>
          <a:p>
            <a:r>
              <a:rPr lang="fr-FR" sz="2800" b="1" dirty="0" err="1"/>
              <a:t>MongoDB</a:t>
            </a:r>
            <a:r>
              <a:rPr lang="fr-FR" sz="2800" b="1" dirty="0"/>
              <a:t> : Supprimer des documents dans une collection</a:t>
            </a:r>
          </a:p>
          <a:p>
            <a:r>
              <a:rPr lang="fr-FR" sz="2800" dirty="0" err="1"/>
              <a:t>MongoDB</a:t>
            </a:r>
            <a:r>
              <a:rPr lang="fr-FR" sz="2800" dirty="0"/>
              <a:t> fournit les méthodes suivantes pour supprimer un ou plusieurs documents d'une collection.</a:t>
            </a:r>
          </a:p>
          <a:p>
            <a:r>
              <a:rPr lang="fr-FR" sz="2800" dirty="0"/>
              <a:t>•	</a:t>
            </a:r>
            <a:r>
              <a:rPr lang="fr-FR" sz="2800" dirty="0" err="1"/>
              <a:t>db.collection.deleteOne</a:t>
            </a:r>
            <a:r>
              <a:rPr lang="fr-FR" sz="2800" dirty="0"/>
              <a:t>() - Supprime le premier document correspondant dans une collection.</a:t>
            </a:r>
          </a:p>
          <a:p>
            <a:r>
              <a:rPr lang="fr-FR" sz="2800" dirty="0"/>
              <a:t>•	</a:t>
            </a:r>
            <a:r>
              <a:rPr lang="fr-FR" sz="2800" dirty="0" err="1"/>
              <a:t>db.collection.deleteMany</a:t>
            </a:r>
            <a:r>
              <a:rPr lang="fr-FR" sz="2800" dirty="0"/>
              <a:t>() - Supprime tous les documents correspondants dans une collection.</a:t>
            </a:r>
          </a:p>
          <a:p>
            <a:r>
              <a:rPr lang="en-US" sz="2800" dirty="0" err="1" smtClean="0"/>
              <a:t>Exemple</a:t>
            </a:r>
            <a:r>
              <a:rPr lang="en-US" sz="2800" dirty="0" smtClean="0"/>
              <a:t> : </a:t>
            </a:r>
          </a:p>
          <a:p>
            <a:pPr marL="457200" indent="-457200">
              <a:buFont typeface="Wingdings" panose="05000000000000000000" pitchFamily="2" charset="2"/>
              <a:buChar char="q"/>
            </a:pPr>
            <a:r>
              <a:rPr lang="fr-FR" sz="2800" dirty="0" err="1"/>
              <a:t>db.employees.deleteOne</a:t>
            </a:r>
            <a:r>
              <a:rPr lang="fr-FR" sz="2800" dirty="0"/>
              <a:t>({ salary:7000 }) </a:t>
            </a:r>
            <a:endParaRPr lang="fr-FR" sz="2800" dirty="0" smtClean="0"/>
          </a:p>
          <a:p>
            <a:pPr marL="457200" indent="-457200">
              <a:buFont typeface="Wingdings" panose="05000000000000000000" pitchFamily="2" charset="2"/>
              <a:buChar char="q"/>
            </a:pPr>
            <a:r>
              <a:rPr lang="fr-FR" sz="2800" dirty="0" err="1"/>
              <a:t>db.employees.deleteMany</a:t>
            </a:r>
            <a:r>
              <a:rPr lang="fr-FR" sz="2800" dirty="0"/>
              <a:t>({ }) //</a:t>
            </a:r>
            <a:r>
              <a:rPr lang="fr-FR" sz="2800" dirty="0" err="1"/>
              <a:t>deletes</a:t>
            </a:r>
            <a:r>
              <a:rPr lang="fr-FR" sz="2800" dirty="0"/>
              <a:t> all documents </a:t>
            </a:r>
            <a:endParaRPr lang="fr-FR" sz="2800" dirty="0" smtClean="0"/>
          </a:p>
          <a:p>
            <a:pPr marL="457200" indent="-457200">
              <a:buFont typeface="Wingdings" panose="05000000000000000000" pitchFamily="2" charset="2"/>
              <a:buChar char="q"/>
            </a:pPr>
            <a:r>
              <a:rPr lang="fr-FR" sz="2800" dirty="0" err="1"/>
              <a:t>db.employees.deleteMany</a:t>
            </a:r>
            <a:r>
              <a:rPr lang="fr-FR" sz="2800" dirty="0"/>
              <a:t>({ </a:t>
            </a:r>
            <a:r>
              <a:rPr lang="fr-FR" sz="2800" dirty="0" err="1"/>
              <a:t>salary</a:t>
            </a:r>
            <a:r>
              <a:rPr lang="fr-FR" sz="2800" dirty="0"/>
              <a:t>: { $lt:7000} }) </a:t>
            </a:r>
            <a:r>
              <a:rPr lang="fr-FR" sz="2800" dirty="0" smtClean="0"/>
              <a:t> //</a:t>
            </a:r>
            <a:r>
              <a:rPr lang="fr-FR" sz="2800" dirty="0" err="1" smtClean="0"/>
              <a:t>delete</a:t>
            </a:r>
            <a:r>
              <a:rPr lang="fr-FR" sz="2800" dirty="0" smtClean="0"/>
              <a:t> </a:t>
            </a:r>
            <a:r>
              <a:rPr lang="fr-FR" sz="2800" dirty="0" err="1" smtClean="0"/>
              <a:t>where</a:t>
            </a:r>
            <a:r>
              <a:rPr lang="fr-FR" sz="2800" dirty="0" smtClean="0"/>
              <a:t> salaire &lt;7000</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377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81216"/>
            <a:ext cx="10636527" cy="5032468"/>
          </a:xfrm>
          <a:prstGeom prst="rect">
            <a:avLst/>
          </a:prstGeom>
          <a:noFill/>
        </p:spPr>
        <p:txBody>
          <a:bodyPr wrap="square" rtlCol="0">
            <a:spAutoFit/>
          </a:bodyPr>
          <a:lstStyle/>
          <a:p>
            <a:pPr algn="just"/>
            <a:r>
              <a:rPr lang="fr-FR" sz="2800" spc="15" dirty="0">
                <a:solidFill>
                  <a:srgbClr val="181717"/>
                </a:solidFill>
                <a:latin typeface="Times New Roman" panose="02020603050405020304" pitchFamily="18" charset="0"/>
                <a:ea typeface="Times New Roman" panose="02020603050405020304" pitchFamily="18" charset="0"/>
              </a:rPr>
              <a:t>L'agrégation est le processus de sélection des données d'une collection dans </a:t>
            </a:r>
            <a:r>
              <a:rPr lang="fr-FR" sz="2800" spc="15" dirty="0" err="1">
                <a:solidFill>
                  <a:srgbClr val="181717"/>
                </a:solidFill>
                <a:latin typeface="Times New Roman" panose="02020603050405020304" pitchFamily="18" charset="0"/>
                <a:ea typeface="Times New Roman" panose="02020603050405020304" pitchFamily="18" charset="0"/>
              </a:rPr>
              <a:t>MongoDB</a:t>
            </a:r>
            <a:r>
              <a:rPr lang="fr-FR" sz="2800" spc="15" dirty="0">
                <a:solidFill>
                  <a:srgbClr val="181717"/>
                </a:solidFill>
                <a:latin typeface="Times New Roman" panose="02020603050405020304" pitchFamily="18" charset="0"/>
                <a:ea typeface="Times New Roman" panose="02020603050405020304" pitchFamily="18" charset="0"/>
              </a:rPr>
              <a:t>. Il traite plusieurs documents et renvoie des résultats calculés.</a:t>
            </a:r>
            <a:endParaRPr lang="fr-FR" sz="2800" dirty="0">
              <a:latin typeface="Times New Roman" panose="02020603050405020304" pitchFamily="18" charset="0"/>
              <a:ea typeface="Times New Roman" panose="02020603050405020304" pitchFamily="18" charset="0"/>
            </a:endParaRPr>
          </a:p>
          <a:p>
            <a:pPr algn="just"/>
            <a:r>
              <a:rPr lang="fr-FR" sz="2800" spc="15" dirty="0">
                <a:solidFill>
                  <a:srgbClr val="181717"/>
                </a:solidFill>
                <a:latin typeface="Times New Roman" panose="02020603050405020304" pitchFamily="18" charset="0"/>
                <a:ea typeface="Times New Roman" panose="02020603050405020304" pitchFamily="18" charset="0"/>
              </a:rPr>
              <a:t>Utilisez l'agrégation pour regrouper les valeurs de plusieurs documents ou effectuez des opérations sur les données groupées pour renvoyer un seul résultat.</a:t>
            </a:r>
            <a:endParaRPr lang="fr-FR" sz="2800" dirty="0">
              <a:latin typeface="Times New Roman" panose="02020603050405020304" pitchFamily="18" charset="0"/>
              <a:ea typeface="Times New Roman" panose="02020603050405020304" pitchFamily="18" charset="0"/>
            </a:endParaRPr>
          </a:p>
          <a:p>
            <a:pPr algn="just"/>
            <a:r>
              <a:rPr lang="fr-FR" sz="2800" spc="15" dirty="0">
                <a:solidFill>
                  <a:srgbClr val="181717"/>
                </a:solidFill>
                <a:latin typeface="Times New Roman" panose="02020603050405020304" pitchFamily="18" charset="0"/>
                <a:ea typeface="Times New Roman" panose="02020603050405020304" pitchFamily="18" charset="0"/>
              </a:rPr>
              <a:t>Les opérations d'agrégation peuvent être effectuées de deux manières :</a:t>
            </a:r>
            <a:endParaRPr lang="fr-FR" sz="2800" dirty="0">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fr-BE" sz="2800" dirty="0">
                <a:solidFill>
                  <a:srgbClr val="181717"/>
                </a:solidFill>
                <a:latin typeface="Times New Roman" panose="02020603050405020304" pitchFamily="18" charset="0"/>
                <a:ea typeface="Calibri" panose="020F0502020204030204" pitchFamily="34" charset="0"/>
                <a:cs typeface="Times New Roman" panose="02020603050405020304" pitchFamily="18" charset="0"/>
              </a:rPr>
              <a:t>Utilisation du pipeline d'agrégation.</a:t>
            </a:r>
            <a:endParaRPr lang="fr-FR" sz="2400" dirty="0">
              <a:solidFill>
                <a:srgbClr val="181717"/>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fr-BE" sz="2800" dirty="0">
                <a:solidFill>
                  <a:srgbClr val="181717"/>
                </a:solidFill>
                <a:latin typeface="Times New Roman" panose="02020603050405020304" pitchFamily="18" charset="0"/>
                <a:ea typeface="Calibri" panose="020F0502020204030204" pitchFamily="34" charset="0"/>
                <a:cs typeface="Times New Roman" panose="02020603050405020304" pitchFamily="18" charset="0"/>
              </a:rPr>
              <a:t>Utilisation de méthodes d'agrégation à usage unique : </a:t>
            </a:r>
            <a:r>
              <a:rPr lang="fr-BE" sz="2800" u="sng" dirty="0" err="1">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2"/>
              </a:rPr>
              <a:t>db.collection.estimatedDocumentCount</a:t>
            </a:r>
            <a:r>
              <a:rPr lang="fr-BE" sz="2800" u="sng" dirty="0">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2"/>
              </a:rPr>
              <a:t>()</a:t>
            </a:r>
            <a:r>
              <a:rPr lang="fr-BE" sz="2800" dirty="0">
                <a:solidFill>
                  <a:srgbClr val="181717"/>
                </a:solidFill>
                <a:latin typeface="Times New Roman" panose="02020603050405020304" pitchFamily="18" charset="0"/>
                <a:ea typeface="Calibri" panose="020F0502020204030204" pitchFamily="34" charset="0"/>
                <a:cs typeface="Times New Roman" panose="02020603050405020304" pitchFamily="18" charset="0"/>
              </a:rPr>
              <a:t> , </a:t>
            </a:r>
            <a:r>
              <a:rPr lang="fr-BE" sz="2800" u="sng" dirty="0" err="1">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3"/>
              </a:rPr>
              <a:t>db.collection.count</a:t>
            </a:r>
            <a:r>
              <a:rPr lang="fr-BE" sz="2800" u="sng" dirty="0">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3"/>
              </a:rPr>
              <a:t>()</a:t>
            </a:r>
            <a:r>
              <a:rPr lang="fr-BE" sz="2800" dirty="0">
                <a:solidFill>
                  <a:srgbClr val="181717"/>
                </a:solidFill>
                <a:latin typeface="Times New Roman" panose="02020603050405020304" pitchFamily="18" charset="0"/>
                <a:ea typeface="Calibri" panose="020F0502020204030204" pitchFamily="34" charset="0"/>
                <a:cs typeface="Times New Roman" panose="02020603050405020304" pitchFamily="18" charset="0"/>
              </a:rPr>
              <a:t> et </a:t>
            </a:r>
            <a:r>
              <a:rPr lang="fr-BE" sz="2800" u="sng" dirty="0" err="1">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4"/>
              </a:rPr>
              <a:t>db.collection.distinct</a:t>
            </a:r>
            <a:r>
              <a:rPr lang="fr-BE" sz="2800" u="sng" dirty="0">
                <a:solidFill>
                  <a:srgbClr val="007BFF"/>
                </a:solidFill>
                <a:latin typeface="Times New Roman" panose="02020603050405020304" pitchFamily="18" charset="0"/>
                <a:ea typeface="Calibri" panose="020F0502020204030204" pitchFamily="34" charset="0"/>
                <a:cs typeface="Times New Roman" panose="02020603050405020304" pitchFamily="18" charset="0"/>
                <a:hlinkClick r:id="rId4"/>
              </a:rPr>
              <a:t>()</a:t>
            </a:r>
            <a:r>
              <a:rPr lang="fr-BE" sz="2800" dirty="0">
                <a:solidFill>
                  <a:srgbClr val="181717"/>
                </a:solidFill>
                <a:latin typeface="Times New Roman" panose="02020603050405020304" pitchFamily="18" charset="0"/>
                <a:ea typeface="Calibri" panose="020F0502020204030204" pitchFamily="34" charset="0"/>
                <a:cs typeface="Times New Roman" panose="02020603050405020304" pitchFamily="18" charset="0"/>
              </a:rPr>
              <a:t> .</a:t>
            </a:r>
            <a:endParaRPr lang="fr-FR" sz="2400" dirty="0">
              <a:solidFill>
                <a:srgbClr val="18171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3162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81216"/>
            <a:ext cx="10636527" cy="4832092"/>
          </a:xfrm>
          <a:prstGeom prst="rect">
            <a:avLst/>
          </a:prstGeom>
          <a:noFill/>
        </p:spPr>
        <p:txBody>
          <a:bodyPr wrap="square" rtlCol="0">
            <a:spAutoFit/>
          </a:bodyPr>
          <a:lstStyle/>
          <a:p>
            <a:pPr algn="just"/>
            <a:r>
              <a:rPr lang="fr-FR" sz="2800" b="1" spc="15" dirty="0">
                <a:solidFill>
                  <a:srgbClr val="181717"/>
                </a:solidFill>
                <a:latin typeface="Times New Roman" panose="02020603050405020304" pitchFamily="18" charset="0"/>
                <a:ea typeface="Times New Roman" panose="02020603050405020304" pitchFamily="18" charset="0"/>
              </a:rPr>
              <a:t>Pipelines d'agrégation</a:t>
            </a:r>
          </a:p>
          <a:p>
            <a:pPr algn="just"/>
            <a:r>
              <a:rPr lang="fr-FR" sz="2800" spc="15" dirty="0">
                <a:solidFill>
                  <a:srgbClr val="181717"/>
                </a:solidFill>
                <a:latin typeface="Times New Roman" panose="02020603050405020304" pitchFamily="18" charset="0"/>
                <a:ea typeface="Times New Roman" panose="02020603050405020304" pitchFamily="18" charset="0"/>
              </a:rPr>
              <a:t>Le pipeline d'agrégation est un tableau d'une ou plusieurs étapes passées dans la méthode </a:t>
            </a:r>
            <a:r>
              <a:rPr lang="fr-FR" sz="2800" spc="15" dirty="0" err="1">
                <a:solidFill>
                  <a:srgbClr val="181717"/>
                </a:solidFill>
                <a:latin typeface="Times New Roman" panose="02020603050405020304" pitchFamily="18" charset="0"/>
                <a:ea typeface="Times New Roman" panose="02020603050405020304" pitchFamily="18" charset="0"/>
              </a:rPr>
              <a:t>db.aggregate</a:t>
            </a:r>
            <a:r>
              <a:rPr lang="fr-FR" sz="2800" spc="15" dirty="0" smtClean="0">
                <a:solidFill>
                  <a:srgbClr val="181717"/>
                </a:solidFill>
                <a:latin typeface="Times New Roman" panose="02020603050405020304" pitchFamily="18" charset="0"/>
                <a:ea typeface="Times New Roman" panose="02020603050405020304" pitchFamily="18" charset="0"/>
              </a:rPr>
              <a:t>() ou </a:t>
            </a:r>
            <a:r>
              <a:rPr lang="fr-FR" sz="2800" spc="15" dirty="0" err="1">
                <a:solidFill>
                  <a:srgbClr val="181717"/>
                </a:solidFill>
                <a:latin typeface="Times New Roman" panose="02020603050405020304" pitchFamily="18" charset="0"/>
                <a:ea typeface="Times New Roman" panose="02020603050405020304" pitchFamily="18" charset="0"/>
              </a:rPr>
              <a:t>db.collection.aggregate</a:t>
            </a:r>
            <a:r>
              <a:rPr lang="fr-FR" sz="2800" spc="15" dirty="0" smtClean="0">
                <a:solidFill>
                  <a:srgbClr val="181717"/>
                </a:solidFill>
                <a:latin typeface="Times New Roman" panose="02020603050405020304" pitchFamily="18" charset="0"/>
                <a:ea typeface="Times New Roman" panose="02020603050405020304" pitchFamily="18" charset="0"/>
              </a:rPr>
              <a:t>().</a:t>
            </a:r>
          </a:p>
          <a:p>
            <a:pPr algn="just"/>
            <a:endParaRPr lang="fr-FR" sz="2800" spc="15" dirty="0">
              <a:solidFill>
                <a:srgbClr val="181717"/>
              </a:solidFill>
              <a:latin typeface="Times New Roman" panose="02020603050405020304" pitchFamily="18" charset="0"/>
              <a:ea typeface="Times New Roman" panose="02020603050405020304" pitchFamily="18" charset="0"/>
            </a:endParaRPr>
          </a:p>
          <a:p>
            <a:pPr algn="just"/>
            <a:r>
              <a:rPr lang="fr-FR" sz="2800" spc="15" dirty="0" err="1">
                <a:solidFill>
                  <a:srgbClr val="181717"/>
                </a:solidFill>
                <a:latin typeface="Times New Roman" panose="02020603050405020304" pitchFamily="18" charset="0"/>
                <a:ea typeface="Times New Roman" panose="02020603050405020304" pitchFamily="18" charset="0"/>
              </a:rPr>
              <a:t>db.collection.aggregate</a:t>
            </a:r>
            <a:r>
              <a:rPr lang="fr-FR" sz="2800" spc="15" dirty="0">
                <a:solidFill>
                  <a:srgbClr val="181717"/>
                </a:solidFill>
                <a:latin typeface="Times New Roman" panose="02020603050405020304" pitchFamily="18" charset="0"/>
                <a:ea typeface="Times New Roman" panose="02020603050405020304" pitchFamily="18" charset="0"/>
              </a:rPr>
              <a:t>([ {stage1}, {stage2}, {stage3}...])</a:t>
            </a:r>
          </a:p>
          <a:p>
            <a:pPr algn="just"/>
            <a:r>
              <a:rPr lang="fr-FR" sz="2800" spc="15" dirty="0">
                <a:solidFill>
                  <a:srgbClr val="181717"/>
                </a:solidFill>
                <a:latin typeface="Times New Roman" panose="02020603050405020304" pitchFamily="18" charset="0"/>
                <a:ea typeface="Times New Roman" panose="02020603050405020304" pitchFamily="18" charset="0"/>
              </a:rPr>
              <a:t>Le cadre d'agrégation traite le pipeline d'étapes sur les données de collecte et vous donne une sortie sous la forme dont vous avez besoin</a:t>
            </a:r>
            <a:r>
              <a:rPr lang="fr-FR" sz="2800" spc="15" dirty="0" smtClean="0">
                <a:solidFill>
                  <a:srgbClr val="181717"/>
                </a:solidFill>
                <a:latin typeface="Times New Roman" panose="02020603050405020304" pitchFamily="18" charset="0"/>
                <a:ea typeface="Times New Roman" panose="02020603050405020304" pitchFamily="18" charset="0"/>
              </a:rPr>
              <a:t>.</a:t>
            </a:r>
          </a:p>
          <a:p>
            <a:pPr algn="just"/>
            <a:endParaRPr lang="fr-FR" sz="2800" spc="15" dirty="0">
              <a:solidFill>
                <a:srgbClr val="181717"/>
              </a:solidFill>
              <a:latin typeface="Times New Roman" panose="02020603050405020304" pitchFamily="18" charset="0"/>
              <a:ea typeface="Times New Roman" panose="02020603050405020304" pitchFamily="18" charset="0"/>
            </a:endParaRPr>
          </a:p>
          <a:p>
            <a:pPr algn="just"/>
            <a:r>
              <a:rPr lang="fr-FR" sz="2800" spc="15" dirty="0">
                <a:solidFill>
                  <a:srgbClr val="181717"/>
                </a:solidFill>
                <a:latin typeface="Times New Roman" panose="02020603050405020304" pitchFamily="18" charset="0"/>
                <a:ea typeface="Times New Roman" panose="02020603050405020304" pitchFamily="18" charset="0"/>
              </a:rPr>
              <a:t>Chaque étape reçoit la sortie de l'étape précédente, traite les données plus avant et les envoie à l'étape suivante en tant que données d'entrée. Le pipeline d'agrégation exécuté sur le serveur peut tirer parti des index</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405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81216"/>
            <a:ext cx="10636527" cy="523220"/>
          </a:xfrm>
          <a:prstGeom prst="rect">
            <a:avLst/>
          </a:prstGeom>
          <a:noFill/>
        </p:spPr>
        <p:txBody>
          <a:bodyPr wrap="square" rtlCol="0">
            <a:spAutoFit/>
          </a:bodyPr>
          <a:lstStyle/>
          <a:p>
            <a:pPr algn="just"/>
            <a:r>
              <a:rPr lang="fr-FR" sz="2800" b="1" spc="15" dirty="0">
                <a:solidFill>
                  <a:srgbClr val="181717"/>
                </a:solidFill>
                <a:latin typeface="Times New Roman" panose="02020603050405020304" pitchFamily="18" charset="0"/>
                <a:ea typeface="Times New Roman" panose="02020603050405020304" pitchFamily="18" charset="0"/>
              </a:rPr>
              <a:t>Pipelines </a:t>
            </a:r>
            <a:r>
              <a:rPr lang="fr-FR" sz="2800" b="1" spc="15" dirty="0" smtClean="0">
                <a:solidFill>
                  <a:srgbClr val="181717"/>
                </a:solidFill>
                <a:latin typeface="Times New Roman" panose="02020603050405020304" pitchFamily="18" charset="0"/>
                <a:ea typeface="Times New Roman" panose="02020603050405020304" pitchFamily="18" charset="0"/>
              </a:rPr>
              <a:t>d'agrégation</a:t>
            </a:r>
            <a:endParaRPr lang="fr-FR" sz="2800" b="1" spc="15" dirty="0">
              <a:solidFill>
                <a:srgbClr val="181717"/>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9"/>
          <p:cNvPicPr/>
          <p:nvPr/>
        </p:nvPicPr>
        <p:blipFill>
          <a:blip r:embed="rId2"/>
          <a:stretch>
            <a:fillRect/>
          </a:stretch>
        </p:blipFill>
        <p:spPr>
          <a:xfrm>
            <a:off x="1671511" y="1861253"/>
            <a:ext cx="8835463" cy="3875313"/>
          </a:xfrm>
          <a:prstGeom prst="rect">
            <a:avLst/>
          </a:prstGeom>
        </p:spPr>
      </p:pic>
    </p:spTree>
    <p:extLst>
      <p:ext uri="{BB962C8B-B14F-4D97-AF65-F5344CB8AC3E}">
        <p14:creationId xmlns:p14="http://schemas.microsoft.com/office/powerpoint/2010/main" val="792062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2739211"/>
          </a:xfrm>
          <a:prstGeom prst="rect">
            <a:avLst/>
          </a:prstGeom>
          <a:noFill/>
        </p:spPr>
        <p:txBody>
          <a:bodyPr wrap="square" rtlCol="0">
            <a:spAutoFit/>
          </a:bodyPr>
          <a:lstStyle/>
          <a:p>
            <a:r>
              <a:rPr lang="fr-FR" sz="2400" dirty="0"/>
              <a:t>Au contraire, dans les bases de données </a:t>
            </a:r>
            <a:r>
              <a:rPr lang="fr-FR" sz="2400" dirty="0" err="1"/>
              <a:t>NoSQL</a:t>
            </a:r>
            <a:r>
              <a:rPr lang="fr-FR" sz="2400" dirty="0"/>
              <a:t>, </a:t>
            </a:r>
            <a:r>
              <a:rPr lang="fr-FR" sz="2400" b="1" dirty="0"/>
              <a:t>les données peuvent être stockées sans définir le schéma à l'avance</a:t>
            </a:r>
            <a:r>
              <a:rPr lang="fr-FR" sz="2400" dirty="0"/>
              <a:t>, ce qui signifie que vous avez la possibilité d'avancer rapidement, en </a:t>
            </a:r>
            <a:r>
              <a:rPr lang="fr-FR" sz="2400" b="1" dirty="0"/>
              <a:t>définissant le modèle de données au fur et à mesure</a:t>
            </a:r>
            <a:r>
              <a:rPr lang="fr-FR" sz="2400" dirty="0"/>
              <a:t>. Cette approche peut être adapté à des besoins de votre entreprise, qu'il s'agisse de traiter un répertoire de données de graphes, orientées colonne, orientées document ou clé-valeur.</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3168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81216"/>
            <a:ext cx="10636527" cy="4832092"/>
          </a:xfrm>
          <a:prstGeom prst="rect">
            <a:avLst/>
          </a:prstGeom>
          <a:noFill/>
        </p:spPr>
        <p:txBody>
          <a:bodyPr wrap="square" rtlCol="0">
            <a:spAutoFit/>
          </a:bodyPr>
          <a:lstStyle/>
          <a:p>
            <a:pPr algn="just"/>
            <a:r>
              <a:rPr lang="fr-FR" sz="2800" b="1" spc="15" dirty="0">
                <a:solidFill>
                  <a:srgbClr val="181717"/>
                </a:solidFill>
                <a:latin typeface="Times New Roman" panose="02020603050405020304" pitchFamily="18" charset="0"/>
                <a:ea typeface="Times New Roman" panose="02020603050405020304" pitchFamily="18" charset="0"/>
              </a:rPr>
              <a:t>Pipelines d'agrégation</a:t>
            </a:r>
          </a:p>
          <a:p>
            <a:pPr algn="just"/>
            <a:r>
              <a:rPr lang="fr-FR" sz="2800" spc="15" dirty="0">
                <a:solidFill>
                  <a:srgbClr val="181717"/>
                </a:solidFill>
                <a:latin typeface="Times New Roman" panose="02020603050405020304" pitchFamily="18" charset="0"/>
                <a:ea typeface="Times New Roman" panose="02020603050405020304" pitchFamily="18" charset="0"/>
              </a:rPr>
              <a:t>Le pipeline d'agrégation est un tableau d'une ou plusieurs étapes passées dans la méthode </a:t>
            </a:r>
            <a:r>
              <a:rPr lang="fr-FR" sz="2800" b="1" spc="15" dirty="0" err="1">
                <a:solidFill>
                  <a:srgbClr val="181717"/>
                </a:solidFill>
                <a:latin typeface="Times New Roman" panose="02020603050405020304" pitchFamily="18" charset="0"/>
                <a:ea typeface="Times New Roman" panose="02020603050405020304" pitchFamily="18" charset="0"/>
              </a:rPr>
              <a:t>db.aggregate</a:t>
            </a:r>
            <a:r>
              <a:rPr lang="fr-FR" sz="2800" b="1" spc="15" dirty="0" smtClean="0">
                <a:solidFill>
                  <a:srgbClr val="181717"/>
                </a:solidFill>
                <a:latin typeface="Times New Roman" panose="02020603050405020304" pitchFamily="18" charset="0"/>
                <a:ea typeface="Times New Roman" panose="02020603050405020304" pitchFamily="18" charset="0"/>
              </a:rPr>
              <a:t>() </a:t>
            </a:r>
            <a:r>
              <a:rPr lang="fr-FR" sz="2800" spc="15" dirty="0" smtClean="0">
                <a:solidFill>
                  <a:srgbClr val="181717"/>
                </a:solidFill>
                <a:latin typeface="Times New Roman" panose="02020603050405020304" pitchFamily="18" charset="0"/>
                <a:ea typeface="Times New Roman" panose="02020603050405020304" pitchFamily="18" charset="0"/>
              </a:rPr>
              <a:t>ou </a:t>
            </a:r>
            <a:r>
              <a:rPr lang="fr-FR" sz="2800" b="1" spc="15" dirty="0" err="1">
                <a:solidFill>
                  <a:srgbClr val="181717"/>
                </a:solidFill>
                <a:latin typeface="Times New Roman" panose="02020603050405020304" pitchFamily="18" charset="0"/>
                <a:ea typeface="Times New Roman" panose="02020603050405020304" pitchFamily="18" charset="0"/>
              </a:rPr>
              <a:t>db.collection.aggregate</a:t>
            </a:r>
            <a:r>
              <a:rPr lang="fr-FR" sz="2800" b="1" spc="15" dirty="0" smtClean="0">
                <a:solidFill>
                  <a:srgbClr val="181717"/>
                </a:solidFill>
                <a:latin typeface="Times New Roman" panose="02020603050405020304" pitchFamily="18" charset="0"/>
                <a:ea typeface="Times New Roman" panose="02020603050405020304" pitchFamily="18" charset="0"/>
              </a:rPr>
              <a:t>().</a:t>
            </a:r>
          </a:p>
          <a:p>
            <a:pPr algn="just"/>
            <a:endParaRPr lang="fr-FR" sz="2800" spc="15" dirty="0">
              <a:solidFill>
                <a:srgbClr val="181717"/>
              </a:solidFill>
              <a:latin typeface="Times New Roman" panose="02020603050405020304" pitchFamily="18" charset="0"/>
              <a:ea typeface="Times New Roman" panose="02020603050405020304" pitchFamily="18" charset="0"/>
            </a:endParaRPr>
          </a:p>
          <a:p>
            <a:pPr algn="just"/>
            <a:r>
              <a:rPr lang="fr-FR" sz="2800" b="1" spc="15" dirty="0" err="1">
                <a:solidFill>
                  <a:srgbClr val="181717"/>
                </a:solidFill>
                <a:latin typeface="Times New Roman" panose="02020603050405020304" pitchFamily="18" charset="0"/>
                <a:ea typeface="Times New Roman" panose="02020603050405020304" pitchFamily="18" charset="0"/>
              </a:rPr>
              <a:t>db.collection.aggregate</a:t>
            </a:r>
            <a:r>
              <a:rPr lang="fr-FR" sz="2800" spc="15" dirty="0">
                <a:solidFill>
                  <a:srgbClr val="181717"/>
                </a:solidFill>
                <a:latin typeface="Times New Roman" panose="02020603050405020304" pitchFamily="18" charset="0"/>
                <a:ea typeface="Times New Roman" panose="02020603050405020304" pitchFamily="18" charset="0"/>
              </a:rPr>
              <a:t>([ {stage1}, {stage2}, {stage3}...])</a:t>
            </a:r>
          </a:p>
          <a:p>
            <a:pPr algn="just"/>
            <a:r>
              <a:rPr lang="fr-FR" sz="2800" spc="15" dirty="0">
                <a:solidFill>
                  <a:srgbClr val="181717"/>
                </a:solidFill>
                <a:latin typeface="Times New Roman" panose="02020603050405020304" pitchFamily="18" charset="0"/>
                <a:ea typeface="Times New Roman" panose="02020603050405020304" pitchFamily="18" charset="0"/>
              </a:rPr>
              <a:t>Le cadre d'agrégation traite le pipeline d'étapes sur les données de collecte et vous donne une sortie sous la forme dont vous avez besoin</a:t>
            </a:r>
            <a:r>
              <a:rPr lang="fr-FR" sz="2800" spc="15" dirty="0" smtClean="0">
                <a:solidFill>
                  <a:srgbClr val="181717"/>
                </a:solidFill>
                <a:latin typeface="Times New Roman" panose="02020603050405020304" pitchFamily="18" charset="0"/>
                <a:ea typeface="Times New Roman" panose="02020603050405020304" pitchFamily="18" charset="0"/>
              </a:rPr>
              <a:t>.</a:t>
            </a:r>
          </a:p>
          <a:p>
            <a:pPr algn="just"/>
            <a:endParaRPr lang="fr-FR" sz="2800" spc="15" dirty="0">
              <a:solidFill>
                <a:srgbClr val="181717"/>
              </a:solidFill>
              <a:latin typeface="Times New Roman" panose="02020603050405020304" pitchFamily="18" charset="0"/>
              <a:ea typeface="Times New Roman" panose="02020603050405020304" pitchFamily="18" charset="0"/>
            </a:endParaRPr>
          </a:p>
          <a:p>
            <a:pPr algn="just"/>
            <a:r>
              <a:rPr lang="fr-FR" sz="2800" spc="15" dirty="0">
                <a:solidFill>
                  <a:srgbClr val="181717"/>
                </a:solidFill>
                <a:latin typeface="Times New Roman" panose="02020603050405020304" pitchFamily="18" charset="0"/>
                <a:ea typeface="Times New Roman" panose="02020603050405020304" pitchFamily="18" charset="0"/>
              </a:rPr>
              <a:t>Chaque étape reçoit la sortie de l'étape précédente, traite les données plus avant et les envoie à l'étape suivante en tant que données d'entrée. Le pipeline d'agrégation exécuté sur le serveur peut tirer parti des index</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5636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81216"/>
            <a:ext cx="10636527" cy="4832092"/>
          </a:xfrm>
          <a:prstGeom prst="rect">
            <a:avLst/>
          </a:prstGeom>
          <a:noFill/>
        </p:spPr>
        <p:txBody>
          <a:bodyPr wrap="square" rtlCol="0">
            <a:spAutoFit/>
          </a:bodyPr>
          <a:lstStyle/>
          <a:p>
            <a:pPr algn="just"/>
            <a:r>
              <a:rPr lang="fr-FR" sz="2800" b="1" spc="15" dirty="0">
                <a:solidFill>
                  <a:srgbClr val="181717"/>
                </a:solidFill>
                <a:latin typeface="Times New Roman" panose="02020603050405020304" pitchFamily="18" charset="0"/>
                <a:ea typeface="Times New Roman" panose="02020603050405020304" pitchFamily="18" charset="0"/>
              </a:rPr>
              <a:t>Étape $match</a:t>
            </a:r>
          </a:p>
          <a:p>
            <a:pPr algn="just"/>
            <a:r>
              <a:rPr lang="fr-FR" sz="2800" spc="15" dirty="0" smtClean="0">
                <a:solidFill>
                  <a:srgbClr val="181717"/>
                </a:solidFill>
                <a:latin typeface="Times New Roman" panose="02020603050405020304" pitchFamily="18" charset="0"/>
                <a:ea typeface="Times New Roman" panose="02020603050405020304" pitchFamily="18" charset="0"/>
              </a:rPr>
              <a:t>L'</a:t>
            </a:r>
            <a:r>
              <a:rPr lang="fr-FR" sz="2800" spc="15" dirty="0">
                <a:solidFill>
                  <a:srgbClr val="181717"/>
                </a:solidFill>
                <a:latin typeface="Times New Roman" panose="02020603050405020304" pitchFamily="18" charset="0"/>
                <a:ea typeface="Times New Roman" panose="02020603050405020304" pitchFamily="18" charset="0"/>
              </a:rPr>
              <a:t>étape</a:t>
            </a:r>
            <a:r>
              <a:rPr lang="fr-FR" sz="2800" spc="15" dirty="0" smtClean="0">
                <a:solidFill>
                  <a:srgbClr val="181717"/>
                </a:solidFill>
                <a:latin typeface="Times New Roman" panose="02020603050405020304" pitchFamily="18" charset="0"/>
                <a:ea typeface="Times New Roman" panose="02020603050405020304" pitchFamily="18" charset="0"/>
              </a:rPr>
              <a:t> </a:t>
            </a:r>
            <a:r>
              <a:rPr lang="fr-FR" sz="2800" b="1" spc="15" dirty="0">
                <a:solidFill>
                  <a:srgbClr val="181717"/>
                </a:solidFill>
                <a:latin typeface="Times New Roman" panose="02020603050405020304" pitchFamily="18" charset="0"/>
                <a:ea typeface="Times New Roman" panose="02020603050405020304" pitchFamily="18" charset="0"/>
              </a:rPr>
              <a:t>$</a:t>
            </a:r>
            <a:r>
              <a:rPr lang="fr-FR" sz="2800" b="1" spc="15" dirty="0" smtClean="0">
                <a:solidFill>
                  <a:srgbClr val="181717"/>
                </a:solidFill>
                <a:latin typeface="Times New Roman" panose="02020603050405020304" pitchFamily="18" charset="0"/>
                <a:ea typeface="Times New Roman" panose="02020603050405020304" pitchFamily="18" charset="0"/>
              </a:rPr>
              <a:t>match</a:t>
            </a:r>
            <a:r>
              <a:rPr lang="fr-FR" sz="2800" spc="15" dirty="0" smtClean="0">
                <a:solidFill>
                  <a:srgbClr val="181717"/>
                </a:solidFill>
                <a:latin typeface="Times New Roman" panose="02020603050405020304" pitchFamily="18" charset="0"/>
                <a:ea typeface="Times New Roman" panose="02020603050405020304" pitchFamily="18" charset="0"/>
              </a:rPr>
              <a:t> </a:t>
            </a:r>
            <a:r>
              <a:rPr lang="fr-FR" sz="2800" spc="15" dirty="0">
                <a:solidFill>
                  <a:srgbClr val="181717"/>
                </a:solidFill>
                <a:latin typeface="Times New Roman" panose="02020603050405020304" pitchFamily="18" charset="0"/>
                <a:ea typeface="Times New Roman" panose="02020603050405020304" pitchFamily="18" charset="0"/>
              </a:rPr>
              <a:t>est généralement la première étape pour sélectionner uniquement les documents correspondants d'une collection. Elle est équivalente à la méthode </a:t>
            </a:r>
            <a:r>
              <a:rPr lang="fr-FR" sz="2800" b="1" spc="15" dirty="0" err="1">
                <a:solidFill>
                  <a:srgbClr val="181717"/>
                </a:solidFill>
                <a:latin typeface="Times New Roman" panose="02020603050405020304" pitchFamily="18" charset="0"/>
                <a:ea typeface="Times New Roman" panose="02020603050405020304" pitchFamily="18" charset="0"/>
              </a:rPr>
              <a:t>Find</a:t>
            </a:r>
            <a:r>
              <a:rPr lang="fr-FR" sz="2800" b="1" spc="15" dirty="0">
                <a:solidFill>
                  <a:srgbClr val="181717"/>
                </a:solidFill>
                <a:latin typeface="Times New Roman" panose="02020603050405020304" pitchFamily="18" charset="0"/>
                <a:ea typeface="Times New Roman" panose="02020603050405020304" pitchFamily="18" charset="0"/>
              </a:rPr>
              <a:t>() </a:t>
            </a:r>
            <a:r>
              <a:rPr lang="fr-FR" sz="2800" spc="15" dirty="0">
                <a:solidFill>
                  <a:srgbClr val="181717"/>
                </a:solidFill>
                <a:latin typeface="Times New Roman" panose="02020603050405020304" pitchFamily="18" charset="0"/>
                <a:ea typeface="Times New Roman" panose="02020603050405020304" pitchFamily="18" charset="0"/>
              </a:rPr>
              <a:t>. L'exemple suivant illustre un pipeline d'agrégation avec une </a:t>
            </a:r>
            <a:r>
              <a:rPr lang="fr-FR" sz="2800" spc="15" dirty="0" smtClean="0">
                <a:solidFill>
                  <a:srgbClr val="181717"/>
                </a:solidFill>
                <a:latin typeface="Times New Roman" panose="02020603050405020304" pitchFamily="18" charset="0"/>
                <a:ea typeface="Times New Roman" panose="02020603050405020304" pitchFamily="18" charset="0"/>
              </a:rPr>
              <a:t>seule </a:t>
            </a:r>
            <a:r>
              <a:rPr lang="fr-FR" sz="2800" spc="15" dirty="0">
                <a:solidFill>
                  <a:srgbClr val="181717"/>
                </a:solidFill>
                <a:latin typeface="Times New Roman" panose="02020603050405020304" pitchFamily="18" charset="0"/>
                <a:ea typeface="Times New Roman" panose="02020603050405020304" pitchFamily="18" charset="0"/>
              </a:rPr>
              <a:t>étape</a:t>
            </a:r>
            <a:r>
              <a:rPr lang="fr-FR" sz="2800" spc="15" dirty="0" smtClean="0">
                <a:solidFill>
                  <a:srgbClr val="181717"/>
                </a:solidFill>
                <a:latin typeface="Times New Roman" panose="02020603050405020304" pitchFamily="18" charset="0"/>
                <a:ea typeface="Times New Roman" panose="02020603050405020304" pitchFamily="18" charset="0"/>
              </a:rPr>
              <a:t> </a:t>
            </a:r>
            <a:r>
              <a:rPr lang="fr-FR" sz="2800" b="1" spc="15" dirty="0">
                <a:solidFill>
                  <a:srgbClr val="181717"/>
                </a:solidFill>
                <a:latin typeface="Times New Roman" panose="02020603050405020304" pitchFamily="18" charset="0"/>
                <a:ea typeface="Times New Roman" panose="02020603050405020304" pitchFamily="18" charset="0"/>
              </a:rPr>
              <a:t>$</a:t>
            </a:r>
            <a:r>
              <a:rPr lang="fr-FR" sz="2800" b="1" spc="15" dirty="0" smtClean="0">
                <a:solidFill>
                  <a:srgbClr val="181717"/>
                </a:solidFill>
                <a:latin typeface="Times New Roman" panose="02020603050405020304" pitchFamily="18" charset="0"/>
                <a:ea typeface="Times New Roman" panose="02020603050405020304" pitchFamily="18" charset="0"/>
              </a:rPr>
              <a:t>match</a:t>
            </a:r>
            <a:r>
              <a:rPr lang="fr-FR" sz="2800" spc="15" dirty="0" smtClean="0">
                <a:solidFill>
                  <a:srgbClr val="181717"/>
                </a:solidFill>
                <a:latin typeface="Times New Roman" panose="02020603050405020304" pitchFamily="18" charset="0"/>
                <a:ea typeface="Times New Roman" panose="02020603050405020304" pitchFamily="18" charset="0"/>
              </a:rPr>
              <a:t>.</a:t>
            </a:r>
            <a:endParaRPr lang="fr-FR" sz="2800" spc="15" dirty="0">
              <a:solidFill>
                <a:srgbClr val="181717"/>
              </a:solidFill>
              <a:latin typeface="Times New Roman" panose="02020603050405020304" pitchFamily="18" charset="0"/>
              <a:ea typeface="Times New Roman" panose="02020603050405020304" pitchFamily="18" charset="0"/>
            </a:endParaRPr>
          </a:p>
          <a:p>
            <a:pPr algn="just"/>
            <a:r>
              <a:rPr lang="fr-FR" sz="2800" spc="15" dirty="0">
                <a:solidFill>
                  <a:srgbClr val="181717"/>
                </a:solidFill>
                <a:latin typeface="Times New Roman" panose="02020603050405020304" pitchFamily="18" charset="0"/>
                <a:ea typeface="Times New Roman" panose="02020603050405020304" pitchFamily="18" charset="0"/>
              </a:rPr>
              <a:t>Exemple : Étape $match</a:t>
            </a:r>
          </a:p>
          <a:p>
            <a:pPr algn="just"/>
            <a:endParaRPr lang="fr-FR" sz="2800" b="1" spc="15" dirty="0" smtClean="0">
              <a:solidFill>
                <a:srgbClr val="181717"/>
              </a:solidFill>
              <a:latin typeface="Times New Roman" panose="02020603050405020304" pitchFamily="18" charset="0"/>
              <a:ea typeface="Times New Roman" panose="02020603050405020304" pitchFamily="18" charset="0"/>
            </a:endParaRPr>
          </a:p>
          <a:p>
            <a:pPr algn="just"/>
            <a:r>
              <a:rPr lang="fr-FR" sz="2800" b="1" spc="15" dirty="0" err="1" smtClean="0">
                <a:solidFill>
                  <a:srgbClr val="181717"/>
                </a:solidFill>
                <a:latin typeface="Times New Roman" panose="02020603050405020304" pitchFamily="18" charset="0"/>
                <a:ea typeface="Times New Roman" panose="02020603050405020304" pitchFamily="18" charset="0"/>
              </a:rPr>
              <a:t>db.employees.aggregate</a:t>
            </a:r>
            <a:r>
              <a:rPr lang="fr-FR" sz="2800" b="1" spc="15" dirty="0" smtClean="0">
                <a:solidFill>
                  <a:srgbClr val="181717"/>
                </a:solidFill>
                <a:latin typeface="Times New Roman" panose="02020603050405020304" pitchFamily="18" charset="0"/>
                <a:ea typeface="Times New Roman" panose="02020603050405020304" pitchFamily="18" charset="0"/>
              </a:rPr>
              <a:t>([ {$match:{ </a:t>
            </a:r>
            <a:r>
              <a:rPr lang="fr-FR" sz="2800" b="1" spc="15" dirty="0" err="1" smtClean="0">
                <a:solidFill>
                  <a:srgbClr val="181717"/>
                </a:solidFill>
                <a:latin typeface="Times New Roman" panose="02020603050405020304" pitchFamily="18" charset="0"/>
                <a:ea typeface="Times New Roman" panose="02020603050405020304" pitchFamily="18" charset="0"/>
              </a:rPr>
              <a:t>gender</a:t>
            </a:r>
            <a:r>
              <a:rPr lang="fr-FR" sz="2800" b="1" spc="15" dirty="0" smtClean="0">
                <a:solidFill>
                  <a:srgbClr val="181717"/>
                </a:solidFill>
                <a:latin typeface="Times New Roman" panose="02020603050405020304" pitchFamily="18" charset="0"/>
                <a:ea typeface="Times New Roman" panose="02020603050405020304" pitchFamily="18" charset="0"/>
              </a:rPr>
              <a:t>: '</a:t>
            </a:r>
            <a:r>
              <a:rPr lang="fr-FR" sz="2800" b="1" spc="15" dirty="0" err="1" smtClean="0">
                <a:solidFill>
                  <a:srgbClr val="181717"/>
                </a:solidFill>
                <a:latin typeface="Times New Roman" panose="02020603050405020304" pitchFamily="18" charset="0"/>
                <a:ea typeface="Times New Roman" panose="02020603050405020304" pitchFamily="18" charset="0"/>
              </a:rPr>
              <a:t>female</a:t>
            </a:r>
            <a:r>
              <a:rPr lang="fr-FR" sz="2800" b="1" spc="15" dirty="0" smtClean="0">
                <a:solidFill>
                  <a:srgbClr val="181717"/>
                </a:solidFill>
                <a:latin typeface="Times New Roman" panose="02020603050405020304" pitchFamily="18" charset="0"/>
                <a:ea typeface="Times New Roman" panose="02020603050405020304" pitchFamily="18" charset="0"/>
              </a:rPr>
              <a:t>'}} ])</a:t>
            </a:r>
          </a:p>
          <a:p>
            <a:pPr algn="just"/>
            <a:r>
              <a:rPr lang="fr-FR" sz="2800" spc="15" dirty="0" smtClean="0">
                <a:solidFill>
                  <a:srgbClr val="181717"/>
                </a:solidFill>
                <a:latin typeface="Times New Roman" panose="02020603050405020304" pitchFamily="18" charset="0"/>
                <a:ea typeface="Times New Roman" panose="02020603050405020304" pitchFamily="18" charset="0"/>
              </a:rPr>
              <a:t>Dans l'exemple ci-dessus, l'étape $match est spécifiée en tant que document </a:t>
            </a:r>
            <a:r>
              <a:rPr lang="fr-FR" sz="2800" b="1" spc="15" dirty="0" smtClean="0">
                <a:solidFill>
                  <a:srgbClr val="181717"/>
                </a:solidFill>
                <a:latin typeface="Times New Roman" panose="02020603050405020304" pitchFamily="18" charset="0"/>
                <a:ea typeface="Times New Roman" panose="02020603050405020304" pitchFamily="18" charset="0"/>
              </a:rPr>
              <a:t>{$match:{ </a:t>
            </a:r>
            <a:r>
              <a:rPr lang="fr-FR" sz="2800" b="1" spc="15" dirty="0" err="1" smtClean="0">
                <a:solidFill>
                  <a:srgbClr val="181717"/>
                </a:solidFill>
                <a:latin typeface="Times New Roman" panose="02020603050405020304" pitchFamily="18" charset="0"/>
                <a:ea typeface="Times New Roman" panose="02020603050405020304" pitchFamily="18" charset="0"/>
              </a:rPr>
              <a:t>gender</a:t>
            </a:r>
            <a:r>
              <a:rPr lang="fr-FR" sz="2800" b="1" spc="15" dirty="0" smtClean="0">
                <a:solidFill>
                  <a:srgbClr val="181717"/>
                </a:solidFill>
                <a:latin typeface="Times New Roman" panose="02020603050405020304" pitchFamily="18" charset="0"/>
                <a:ea typeface="Times New Roman" panose="02020603050405020304" pitchFamily="18" charset="0"/>
              </a:rPr>
              <a:t>: '</a:t>
            </a:r>
            <a:r>
              <a:rPr lang="fr-FR" sz="2800" b="1" spc="15" dirty="0" err="1" smtClean="0">
                <a:solidFill>
                  <a:srgbClr val="181717"/>
                </a:solidFill>
                <a:latin typeface="Times New Roman" panose="02020603050405020304" pitchFamily="18" charset="0"/>
                <a:ea typeface="Times New Roman" panose="02020603050405020304" pitchFamily="18" charset="0"/>
              </a:rPr>
              <a:t>female</a:t>
            </a:r>
            <a:r>
              <a:rPr lang="fr-FR" sz="2800" b="1" spc="15" dirty="0" smtClean="0">
                <a:solidFill>
                  <a:srgbClr val="181717"/>
                </a:solidFill>
                <a:latin typeface="Times New Roman" panose="02020603050405020304" pitchFamily="18" charset="0"/>
                <a:ea typeface="Times New Roman" panose="02020603050405020304" pitchFamily="18" charset="0"/>
              </a:rPr>
              <a:t>'}}</a:t>
            </a:r>
            <a:r>
              <a:rPr lang="fr-FR" sz="2800" spc="15" dirty="0" smtClean="0">
                <a:solidFill>
                  <a:srgbClr val="181717"/>
                </a:solidFill>
                <a:latin typeface="Times New Roman" panose="02020603050405020304" pitchFamily="18" charset="0"/>
                <a:ea typeface="Times New Roman" panose="02020603050405020304" pitchFamily="18" charset="0"/>
              </a:rPr>
              <a:t>dans un tableau. Il renverra tous les documents </a:t>
            </a:r>
            <a:r>
              <a:rPr lang="fr-FR" sz="2800" spc="15" dirty="0" err="1" smtClean="0">
                <a:solidFill>
                  <a:srgbClr val="181717"/>
                </a:solidFill>
                <a:latin typeface="Times New Roman" panose="02020603050405020304" pitchFamily="18" charset="0"/>
                <a:ea typeface="Times New Roman" panose="02020603050405020304" pitchFamily="18" charset="0"/>
              </a:rPr>
              <a:t>gender</a:t>
            </a:r>
            <a:r>
              <a:rPr lang="fr-FR" sz="2800" spc="15" dirty="0" smtClean="0">
                <a:solidFill>
                  <a:srgbClr val="181717"/>
                </a:solidFill>
                <a:latin typeface="Times New Roman" panose="02020603050405020304" pitchFamily="18" charset="0"/>
                <a:ea typeface="Times New Roman" panose="02020603050405020304" pitchFamily="18" charset="0"/>
              </a:rPr>
              <a:t>:'</a:t>
            </a:r>
            <a:r>
              <a:rPr lang="fr-FR" sz="2800" spc="15" dirty="0" err="1" smtClean="0">
                <a:solidFill>
                  <a:srgbClr val="181717"/>
                </a:solidFill>
                <a:latin typeface="Times New Roman" panose="02020603050405020304" pitchFamily="18" charset="0"/>
                <a:ea typeface="Times New Roman" panose="02020603050405020304" pitchFamily="18" charset="0"/>
              </a:rPr>
              <a:t>female</a:t>
            </a:r>
            <a:r>
              <a:rPr lang="fr-FR" sz="2800" spc="15" dirty="0" smtClean="0">
                <a:solidFill>
                  <a:srgbClr val="181717"/>
                </a:solidFill>
                <a:latin typeface="Times New Roman" panose="02020603050405020304" pitchFamily="18" charset="0"/>
                <a:ea typeface="Times New Roman" panose="02020603050405020304" pitchFamily="18" charset="0"/>
              </a:rPr>
              <a:t>' déposés.</a:t>
            </a:r>
            <a:endParaRPr lang="fr-FR" sz="2800" spc="15" dirty="0">
              <a:solidFill>
                <a:srgbClr val="181717"/>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940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4401205"/>
          </a:xfrm>
          <a:prstGeom prst="rect">
            <a:avLst/>
          </a:prstGeom>
          <a:noFill/>
        </p:spPr>
        <p:txBody>
          <a:bodyPr wrap="square" rtlCol="0">
            <a:spAutoFit/>
          </a:bodyPr>
          <a:lstStyle/>
          <a:p>
            <a:pPr algn="just"/>
            <a:r>
              <a:rPr lang="fr-FR" sz="2800" spc="15" dirty="0">
                <a:solidFill>
                  <a:srgbClr val="181717"/>
                </a:solidFill>
                <a:latin typeface="Times New Roman" panose="02020603050405020304" pitchFamily="18" charset="0"/>
                <a:ea typeface="Times New Roman" panose="02020603050405020304" pitchFamily="18" charset="0"/>
              </a:rPr>
              <a:t>L'étape $match de la méthode </a:t>
            </a:r>
            <a:r>
              <a:rPr lang="fr-FR" sz="2800" spc="15" dirty="0" err="1">
                <a:solidFill>
                  <a:srgbClr val="181717"/>
                </a:solidFill>
                <a:latin typeface="Times New Roman" panose="02020603050405020304" pitchFamily="18" charset="0"/>
                <a:ea typeface="Times New Roman" panose="02020603050405020304" pitchFamily="18" charset="0"/>
              </a:rPr>
              <a:t>aggregate</a:t>
            </a:r>
            <a:r>
              <a:rPr lang="fr-FR" sz="2800" spc="15" dirty="0">
                <a:solidFill>
                  <a:srgbClr val="181717"/>
                </a:solidFill>
                <a:latin typeface="Times New Roman" panose="02020603050405020304" pitchFamily="18" charset="0"/>
                <a:ea typeface="Times New Roman" panose="02020603050405020304" pitchFamily="18" charset="0"/>
              </a:rPr>
              <a:t>() donne le même résultat que la </a:t>
            </a:r>
            <a:r>
              <a:rPr lang="fr-FR" sz="2800" spc="15" dirty="0" err="1">
                <a:solidFill>
                  <a:srgbClr val="181717"/>
                </a:solidFill>
                <a:latin typeface="Times New Roman" panose="02020603050405020304" pitchFamily="18" charset="0"/>
                <a:ea typeface="Times New Roman" panose="02020603050405020304" pitchFamily="18" charset="0"/>
              </a:rPr>
              <a:t>find</a:t>
            </a:r>
            <a:r>
              <a:rPr lang="fr-FR" sz="2800" spc="15" dirty="0">
                <a:solidFill>
                  <a:srgbClr val="181717"/>
                </a:solidFill>
                <a:latin typeface="Times New Roman" panose="02020603050405020304" pitchFamily="18" charset="0"/>
                <a:ea typeface="Times New Roman" panose="02020603050405020304" pitchFamily="18" charset="0"/>
              </a:rPr>
              <a:t>()méthode. Le </a:t>
            </a:r>
            <a:r>
              <a:rPr lang="fr-FR" sz="2800" b="1" spc="15" dirty="0" err="1">
                <a:solidFill>
                  <a:srgbClr val="181717"/>
                </a:solidFill>
                <a:latin typeface="Times New Roman" panose="02020603050405020304" pitchFamily="18" charset="0"/>
                <a:ea typeface="Times New Roman" panose="02020603050405020304" pitchFamily="18" charset="0"/>
              </a:rPr>
              <a:t>db.persons.find</a:t>
            </a:r>
            <a:r>
              <a:rPr lang="fr-FR" sz="2800" b="1" spc="15" dirty="0">
                <a:solidFill>
                  <a:srgbClr val="181717"/>
                </a:solidFill>
                <a:latin typeface="Times New Roman" panose="02020603050405020304" pitchFamily="18" charset="0"/>
                <a:ea typeface="Times New Roman" panose="02020603050405020304" pitchFamily="18" charset="0"/>
              </a:rPr>
              <a:t>({ </a:t>
            </a:r>
            <a:r>
              <a:rPr lang="fr-FR" sz="2800" b="1" spc="15" dirty="0" err="1">
                <a:solidFill>
                  <a:srgbClr val="181717"/>
                </a:solidFill>
                <a:latin typeface="Times New Roman" panose="02020603050405020304" pitchFamily="18" charset="0"/>
                <a:ea typeface="Times New Roman" panose="02020603050405020304" pitchFamily="18" charset="0"/>
              </a:rPr>
              <a:t>gender</a:t>
            </a:r>
            <a:r>
              <a:rPr lang="fr-FR" sz="2800" b="1" spc="15" dirty="0">
                <a:solidFill>
                  <a:srgbClr val="181717"/>
                </a:solidFill>
                <a:latin typeface="Times New Roman" panose="02020603050405020304" pitchFamily="18" charset="0"/>
                <a:ea typeface="Times New Roman" panose="02020603050405020304" pitchFamily="18" charset="0"/>
              </a:rPr>
              <a:t>: '</a:t>
            </a:r>
            <a:r>
              <a:rPr lang="fr-FR" sz="2800" b="1" spc="15" dirty="0" err="1">
                <a:solidFill>
                  <a:srgbClr val="181717"/>
                </a:solidFill>
                <a:latin typeface="Times New Roman" panose="02020603050405020304" pitchFamily="18" charset="0"/>
                <a:ea typeface="Times New Roman" panose="02020603050405020304" pitchFamily="18" charset="0"/>
              </a:rPr>
              <a:t>female</a:t>
            </a:r>
            <a:r>
              <a:rPr lang="fr-FR" sz="2800" b="1" spc="15" dirty="0">
                <a:solidFill>
                  <a:srgbClr val="181717"/>
                </a:solidFill>
                <a:latin typeface="Times New Roman" panose="02020603050405020304" pitchFamily="18" charset="0"/>
                <a:ea typeface="Times New Roman" panose="02020603050405020304" pitchFamily="18" charset="0"/>
              </a:rPr>
              <a:t>' }) </a:t>
            </a:r>
            <a:r>
              <a:rPr lang="fr-FR" sz="2800" spc="15" dirty="0">
                <a:solidFill>
                  <a:srgbClr val="181717"/>
                </a:solidFill>
                <a:latin typeface="Times New Roman" panose="02020603050405020304" pitchFamily="18" charset="0"/>
                <a:ea typeface="Times New Roman" panose="02020603050405020304" pitchFamily="18" charset="0"/>
              </a:rPr>
              <a:t>renvoie les mêmes données que ci-dessus.</a:t>
            </a:r>
          </a:p>
          <a:p>
            <a:pPr algn="just"/>
            <a:r>
              <a:rPr lang="fr-FR" sz="2800" b="1" spc="15" dirty="0" smtClean="0">
                <a:solidFill>
                  <a:srgbClr val="181717"/>
                </a:solidFill>
                <a:latin typeface="Times New Roman" panose="02020603050405020304" pitchFamily="18" charset="0"/>
                <a:ea typeface="Times New Roman" panose="02020603050405020304" pitchFamily="18" charset="0"/>
              </a:rPr>
              <a:t>$ étape </a:t>
            </a:r>
            <a:r>
              <a:rPr lang="fr-FR" sz="2800" b="1" spc="15" dirty="0">
                <a:solidFill>
                  <a:srgbClr val="181717"/>
                </a:solidFill>
                <a:latin typeface="Times New Roman" panose="02020603050405020304" pitchFamily="18" charset="0"/>
                <a:ea typeface="Times New Roman" panose="02020603050405020304" pitchFamily="18" charset="0"/>
              </a:rPr>
              <a:t>de groupe</a:t>
            </a:r>
          </a:p>
          <a:p>
            <a:pPr algn="just"/>
            <a:r>
              <a:rPr lang="fr-FR" sz="2800" spc="15" dirty="0">
                <a:solidFill>
                  <a:srgbClr val="181717"/>
                </a:solidFill>
                <a:latin typeface="Times New Roman" panose="02020603050405020304" pitchFamily="18" charset="0"/>
                <a:ea typeface="Times New Roman" panose="02020603050405020304" pitchFamily="18" charset="0"/>
              </a:rPr>
              <a:t>Utilisez l'étape </a:t>
            </a:r>
            <a:r>
              <a:rPr lang="fr-FR" sz="2800" b="1" spc="15" dirty="0">
                <a:solidFill>
                  <a:srgbClr val="181717"/>
                </a:solidFill>
                <a:latin typeface="Times New Roman" panose="02020603050405020304" pitchFamily="18" charset="0"/>
                <a:ea typeface="Times New Roman" panose="02020603050405020304" pitchFamily="18" charset="0"/>
              </a:rPr>
              <a:t>$group</a:t>
            </a:r>
            <a:r>
              <a:rPr lang="fr-FR" sz="2800" spc="15" dirty="0">
                <a:solidFill>
                  <a:srgbClr val="181717"/>
                </a:solidFill>
                <a:latin typeface="Times New Roman" panose="02020603050405020304" pitchFamily="18" charset="0"/>
                <a:ea typeface="Times New Roman" panose="02020603050405020304" pitchFamily="18" charset="0"/>
              </a:rPr>
              <a:t> pour regrouper les documents d'entrée par l' _</a:t>
            </a:r>
            <a:r>
              <a:rPr lang="fr-FR" sz="2800" spc="15" dirty="0" smtClean="0">
                <a:solidFill>
                  <a:srgbClr val="181717"/>
                </a:solidFill>
                <a:latin typeface="Times New Roman" panose="02020603050405020304" pitchFamily="18" charset="0"/>
                <a:ea typeface="Times New Roman" panose="02020603050405020304" pitchFamily="18" charset="0"/>
              </a:rPr>
              <a:t>id expression </a:t>
            </a:r>
            <a:r>
              <a:rPr lang="fr-FR" sz="2800" spc="15" dirty="0">
                <a:solidFill>
                  <a:srgbClr val="181717"/>
                </a:solidFill>
                <a:latin typeface="Times New Roman" panose="02020603050405020304" pitchFamily="18" charset="0"/>
                <a:ea typeface="Times New Roman" panose="02020603050405020304" pitchFamily="18" charset="0"/>
              </a:rPr>
              <a:t>spécifiée et renvoie un seul document contenant les valeurs cumulées pour chaque groupe distinct. Prenons l'exemple suivant.</a:t>
            </a:r>
          </a:p>
          <a:p>
            <a:pPr algn="just"/>
            <a:r>
              <a:rPr lang="fr-FR" sz="2800" spc="15" dirty="0">
                <a:solidFill>
                  <a:srgbClr val="181717"/>
                </a:solidFill>
                <a:latin typeface="Times New Roman" panose="02020603050405020304" pitchFamily="18" charset="0"/>
                <a:ea typeface="Times New Roman" panose="02020603050405020304" pitchFamily="18" charset="0"/>
              </a:rPr>
              <a:t>Exemple : étape $groupe</a:t>
            </a:r>
          </a:p>
          <a:p>
            <a:pPr algn="just"/>
            <a:r>
              <a:rPr lang="fr-FR" sz="2800" spc="15" dirty="0">
                <a:solidFill>
                  <a:srgbClr val="181717"/>
                </a:solidFill>
                <a:latin typeface="Times New Roman" panose="02020603050405020304" pitchFamily="18" charset="0"/>
                <a:ea typeface="Times New Roman" panose="02020603050405020304" pitchFamily="18" charset="0"/>
              </a:rPr>
              <a:t>Copie</a:t>
            </a:r>
          </a:p>
          <a:p>
            <a:pPr algn="just"/>
            <a:r>
              <a:rPr lang="fr-FR" sz="2800" b="1" spc="15" dirty="0" err="1">
                <a:solidFill>
                  <a:srgbClr val="181717"/>
                </a:solidFill>
                <a:latin typeface="Times New Roman" panose="02020603050405020304" pitchFamily="18" charset="0"/>
                <a:ea typeface="Times New Roman" panose="02020603050405020304" pitchFamily="18" charset="0"/>
              </a:rPr>
              <a:t>db.employees.aggregate</a:t>
            </a:r>
            <a:r>
              <a:rPr lang="fr-FR" sz="2800" b="1" spc="15" dirty="0" smtClean="0">
                <a:solidFill>
                  <a:srgbClr val="181717"/>
                </a:solidFill>
                <a:latin typeface="Times New Roman" panose="02020603050405020304" pitchFamily="18" charset="0"/>
                <a:ea typeface="Times New Roman" panose="02020603050405020304" pitchFamily="18" charset="0"/>
              </a:rPr>
              <a:t>([{ </a:t>
            </a:r>
            <a:r>
              <a:rPr lang="fr-FR" sz="2800" b="1" spc="15" dirty="0">
                <a:solidFill>
                  <a:srgbClr val="181717"/>
                </a:solidFill>
                <a:latin typeface="Times New Roman" panose="02020603050405020304" pitchFamily="18" charset="0"/>
                <a:ea typeface="Times New Roman" panose="02020603050405020304" pitchFamily="18" charset="0"/>
              </a:rPr>
              <a:t>$group:{ _id:'$department.name'} </a:t>
            </a:r>
            <a:r>
              <a:rPr lang="fr-FR" sz="2800" b="1" spc="15" dirty="0" smtClean="0">
                <a:solidFill>
                  <a:srgbClr val="181717"/>
                </a:solidFill>
                <a:latin typeface="Times New Roman" panose="02020603050405020304" pitchFamily="18" charset="0"/>
                <a:ea typeface="Times New Roman" panose="02020603050405020304" pitchFamily="18" charset="0"/>
              </a:rPr>
              <a:t>}])</a:t>
            </a:r>
            <a:endParaRPr lang="fr-FR" sz="2800" b="1" spc="15" dirty="0">
              <a:solidFill>
                <a:srgbClr val="181717"/>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7836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3970318"/>
          </a:xfrm>
          <a:prstGeom prst="rect">
            <a:avLst/>
          </a:prstGeom>
          <a:noFill/>
        </p:spPr>
        <p:txBody>
          <a:bodyPr wrap="square" rtlCol="0">
            <a:spAutoFit/>
          </a:bodyPr>
          <a:lstStyle/>
          <a:p>
            <a:pPr algn="just"/>
            <a:r>
              <a:rPr lang="fr-FR" sz="2800" spc="15" dirty="0">
                <a:solidFill>
                  <a:srgbClr val="181717"/>
                </a:solidFill>
                <a:latin typeface="Times New Roman" panose="02020603050405020304" pitchFamily="18" charset="0"/>
                <a:ea typeface="Times New Roman" panose="02020603050405020304" pitchFamily="18" charset="0"/>
              </a:rPr>
              <a:t>Dans l'exemple ci-dessus, seule </a:t>
            </a:r>
            <a:r>
              <a:rPr lang="fr-FR" sz="2800" spc="15" dirty="0" smtClean="0">
                <a:solidFill>
                  <a:srgbClr val="181717"/>
                </a:solidFill>
                <a:latin typeface="Times New Roman" panose="02020603050405020304" pitchFamily="18" charset="0"/>
                <a:ea typeface="Times New Roman" panose="02020603050405020304" pitchFamily="18" charset="0"/>
              </a:rPr>
              <a:t>l'</a:t>
            </a:r>
            <a:r>
              <a:rPr lang="fr-FR" sz="2800" spc="15" dirty="0">
                <a:solidFill>
                  <a:srgbClr val="181717"/>
                </a:solidFill>
                <a:latin typeface="Times New Roman" panose="02020603050405020304" pitchFamily="18" charset="0"/>
                <a:ea typeface="Times New Roman" panose="02020603050405020304" pitchFamily="18" charset="0"/>
              </a:rPr>
              <a:t>étape</a:t>
            </a:r>
            <a:r>
              <a:rPr lang="fr-FR" sz="2800" spc="15" dirty="0" smtClean="0">
                <a:solidFill>
                  <a:srgbClr val="181717"/>
                </a:solidFill>
                <a:latin typeface="Times New Roman" panose="02020603050405020304" pitchFamily="18" charset="0"/>
                <a:ea typeface="Times New Roman" panose="02020603050405020304" pitchFamily="18" charset="0"/>
              </a:rPr>
              <a:t> </a:t>
            </a:r>
            <a:r>
              <a:rPr lang="fr-FR" sz="2800" b="1" spc="15" dirty="0">
                <a:solidFill>
                  <a:srgbClr val="181717"/>
                </a:solidFill>
                <a:latin typeface="Times New Roman" panose="02020603050405020304" pitchFamily="18" charset="0"/>
                <a:ea typeface="Times New Roman" panose="02020603050405020304" pitchFamily="18" charset="0"/>
              </a:rPr>
              <a:t>$</a:t>
            </a:r>
            <a:r>
              <a:rPr lang="fr-FR" sz="2800" b="1" spc="15" dirty="0" smtClean="0">
                <a:solidFill>
                  <a:srgbClr val="181717"/>
                </a:solidFill>
                <a:latin typeface="Times New Roman" panose="02020603050405020304" pitchFamily="18" charset="0"/>
                <a:ea typeface="Times New Roman" panose="02020603050405020304" pitchFamily="18" charset="0"/>
              </a:rPr>
              <a:t>group</a:t>
            </a:r>
            <a:r>
              <a:rPr lang="fr-FR" sz="2800" spc="15" dirty="0" smtClean="0">
                <a:solidFill>
                  <a:srgbClr val="181717"/>
                </a:solidFill>
                <a:latin typeface="Times New Roman" panose="02020603050405020304" pitchFamily="18" charset="0"/>
                <a:ea typeface="Times New Roman" panose="02020603050405020304" pitchFamily="18" charset="0"/>
              </a:rPr>
              <a:t> </a:t>
            </a:r>
            <a:r>
              <a:rPr lang="fr-FR" sz="2800" spc="15" dirty="0">
                <a:solidFill>
                  <a:srgbClr val="181717"/>
                </a:solidFill>
                <a:latin typeface="Times New Roman" panose="02020603050405020304" pitchFamily="18" charset="0"/>
                <a:ea typeface="Times New Roman" panose="02020603050405020304" pitchFamily="18" charset="0"/>
              </a:rPr>
              <a:t>est spécifiée dans le tableau de pipeline. Le champ utilise </a:t>
            </a:r>
            <a:r>
              <a:rPr lang="fr-FR" sz="2800" b="1" spc="15" dirty="0">
                <a:solidFill>
                  <a:srgbClr val="181717"/>
                </a:solidFill>
                <a:latin typeface="Times New Roman" panose="02020603050405020304" pitchFamily="18" charset="0"/>
                <a:ea typeface="Times New Roman" panose="02020603050405020304" pitchFamily="18" charset="0"/>
              </a:rPr>
              <a:t>$group _id </a:t>
            </a:r>
            <a:r>
              <a:rPr lang="fr-FR" sz="2800" spc="15" dirty="0">
                <a:solidFill>
                  <a:srgbClr val="181717"/>
                </a:solidFill>
                <a:latin typeface="Times New Roman" panose="02020603050405020304" pitchFamily="18" charset="0"/>
                <a:ea typeface="Times New Roman" panose="02020603050405020304" pitchFamily="18" charset="0"/>
              </a:rPr>
              <a:t>pour calculer les valeurs cumulées pour tous les documents d'entrée dans leur ensemble. L'expression crée </a:t>
            </a:r>
            <a:r>
              <a:rPr lang="fr-FR" sz="2800" b="1" spc="15" dirty="0">
                <a:solidFill>
                  <a:srgbClr val="181717"/>
                </a:solidFill>
                <a:latin typeface="Times New Roman" panose="02020603050405020304" pitchFamily="18" charset="0"/>
                <a:ea typeface="Times New Roman" panose="02020603050405020304" pitchFamily="18" charset="0"/>
              </a:rPr>
              <a:t>{ _id:'$department.name'} </a:t>
            </a:r>
            <a:r>
              <a:rPr lang="fr-FR" sz="2800" spc="15" dirty="0">
                <a:solidFill>
                  <a:srgbClr val="181717"/>
                </a:solidFill>
                <a:latin typeface="Times New Roman" panose="02020603050405020304" pitchFamily="18" charset="0"/>
                <a:ea typeface="Times New Roman" panose="02020603050405020304" pitchFamily="18" charset="0"/>
              </a:rPr>
              <a:t>le groupe distinct sur le champ </a:t>
            </a:r>
            <a:r>
              <a:rPr lang="fr-FR" sz="2800" b="1" spc="15" dirty="0">
                <a:solidFill>
                  <a:srgbClr val="181717"/>
                </a:solidFill>
                <a:latin typeface="Times New Roman" panose="02020603050405020304" pitchFamily="18" charset="0"/>
                <a:ea typeface="Times New Roman" panose="02020603050405020304" pitchFamily="18" charset="0"/>
              </a:rPr>
              <a:t>$department.name</a:t>
            </a:r>
            <a:r>
              <a:rPr lang="fr-FR" sz="2800" spc="15" dirty="0">
                <a:solidFill>
                  <a:srgbClr val="181717"/>
                </a:solidFill>
                <a:latin typeface="Times New Roman" panose="02020603050405020304" pitchFamily="18" charset="0"/>
                <a:ea typeface="Times New Roman" panose="02020603050405020304" pitchFamily="18" charset="0"/>
              </a:rPr>
              <a:t>. Comme nous ne calculons aucune valeur cumulée, il renvoie les valeurs distinctes de </a:t>
            </a:r>
            <a:r>
              <a:rPr lang="fr-FR" sz="2800" b="1" spc="15" dirty="0" smtClean="0">
                <a:solidFill>
                  <a:srgbClr val="181717"/>
                </a:solidFill>
                <a:latin typeface="Times New Roman" panose="02020603050405020304" pitchFamily="18" charset="0"/>
                <a:ea typeface="Times New Roman" panose="02020603050405020304" pitchFamily="18" charset="0"/>
              </a:rPr>
              <a:t>$</a:t>
            </a:r>
            <a:r>
              <a:rPr lang="fr-FR" sz="2800" spc="15" dirty="0" smtClean="0">
                <a:solidFill>
                  <a:srgbClr val="181717"/>
                </a:solidFill>
                <a:latin typeface="Times New Roman" panose="02020603050405020304" pitchFamily="18" charset="0"/>
                <a:ea typeface="Times New Roman" panose="02020603050405020304" pitchFamily="18" charset="0"/>
              </a:rPr>
              <a:t> department.name</a:t>
            </a:r>
            <a:r>
              <a:rPr lang="fr-FR" sz="2800" spc="15" dirty="0">
                <a:solidFill>
                  <a:srgbClr val="181717"/>
                </a:solidFill>
                <a:latin typeface="Times New Roman" panose="02020603050405020304" pitchFamily="18" charset="0"/>
                <a:ea typeface="Times New Roman" panose="02020603050405020304" pitchFamily="18" charset="0"/>
              </a:rPr>
              <a:t>, comme indiqué ci-dessous.</a:t>
            </a:r>
          </a:p>
          <a:p>
            <a:pPr algn="just"/>
            <a:r>
              <a:rPr lang="fr-FR" sz="2800" spc="15" dirty="0">
                <a:solidFill>
                  <a:srgbClr val="181717"/>
                </a:solidFill>
                <a:latin typeface="Times New Roman" panose="02020603050405020304" pitchFamily="18" charset="0"/>
                <a:ea typeface="Times New Roman" panose="02020603050405020304" pitchFamily="18" charset="0"/>
              </a:rPr>
              <a:t>Maintenant, calculons les valeurs cumulées pour chaque groupe. Ce qui suit calcule le nombre d'employés dans chaque département.</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3122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4679807"/>
          </a:xfrm>
          <a:prstGeom prst="rect">
            <a:avLst/>
          </a:prstGeom>
          <a:noFill/>
        </p:spPr>
        <p:txBody>
          <a:bodyPr wrap="square" rtlCol="0">
            <a:spAutoFit/>
          </a:bodyPr>
          <a:lstStyle/>
          <a:p>
            <a:pPr>
              <a:lnSpc>
                <a:spcPct val="107000"/>
              </a:lnSpc>
              <a:spcAft>
                <a:spcPts val="0"/>
              </a:spcAft>
            </a:pPr>
            <a:r>
              <a:rPr lang="fr-BE" sz="28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Obtenir les valeurs cumulées</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8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employees</a:t>
            </a:r>
            <a:r>
              <a:rPr lang="en-US" sz="28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aggregate</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$group</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'$department.name'</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$sum</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800" dirty="0" err="1">
                <a:solidFill>
                  <a:srgbClr val="475F71"/>
                </a:solidFill>
                <a:latin typeface="Times New Roman" panose="02020603050405020304" pitchFamily="18" charset="0"/>
                <a:ea typeface="Times New Roman" panose="02020603050405020304" pitchFamily="18" charset="0"/>
                <a:cs typeface="Times New Roman" panose="02020603050405020304" pitchFamily="18" charset="0"/>
              </a:rPr>
              <a:t>Sortir</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_id: 'Marketing',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_id: 'HR',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_id: 'Finance', </a:t>
            </a:r>
            <a:r>
              <a:rPr lang="fr-BE"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fr-BE"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BE"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8263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4363374"/>
          </a:xfrm>
          <a:prstGeom prst="rect">
            <a:avLst/>
          </a:prstGeom>
          <a:noFill/>
        </p:spPr>
        <p:txBody>
          <a:bodyPr wrap="square" rtlCol="0">
            <a:spAutoFit/>
          </a:bodyPr>
          <a:lstStyle/>
          <a:p>
            <a:pPr algn="just">
              <a:lnSpc>
                <a:spcPct val="107000"/>
              </a:lnSpc>
              <a:spcAft>
                <a:spcPts val="800"/>
              </a:spcAft>
            </a:pP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Dans l'exemple ci-dessus, nous créons des groupes distincts à l'aide </a:t>
            </a:r>
            <a:r>
              <a:rPr lang="fr-BE" sz="28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_id:'$</a:t>
            </a:r>
            <a:r>
              <a:rPr lang="fr-BE" sz="2800" spc="1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department.name‘ </a:t>
            </a:r>
            <a:r>
              <a:rPr lang="fr-BE" sz="28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de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l'expression. Dans la deuxième expression </a:t>
            </a:r>
            <a:r>
              <a:rPr lang="fr-BE" sz="28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fr-BE" sz="28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$sum:1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800" spc="1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fr-BE" sz="2800" spc="1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8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est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un champ qui sera inclus dans la sortie et </a:t>
            </a:r>
            <a:r>
              <a:rPr lang="fr-BE" sz="28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$sum:1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est une expression d'accumulateur où </a:t>
            </a:r>
            <a:r>
              <a:rPr lang="fr-BE" sz="28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r-BE" sz="2800" spc="1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a:t>
            </a:r>
            <a:r>
              <a:rPr lang="fr-BE" sz="2800" spc="1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8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est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un </a:t>
            </a:r>
            <a:r>
              <a:rPr lang="fr-BE" sz="2800" u="sng" spc="15" dirty="0">
                <a:solidFill>
                  <a:srgbClr val="007BFF"/>
                </a:solidFill>
                <a:latin typeface="Times New Roman" panose="02020603050405020304" pitchFamily="18" charset="0"/>
                <a:ea typeface="Times New Roman" panose="02020603050405020304" pitchFamily="18" charset="0"/>
                <a:cs typeface="Times New Roman" panose="02020603050405020304" pitchFamily="18" charset="0"/>
                <a:hlinkClick r:id="rId2"/>
              </a:rPr>
              <a:t>opérateur d'accumulateur</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qui renvoie une somme de valeurs numériques. Ici, </a:t>
            </a:r>
            <a:r>
              <a:rPr lang="fr-BE" sz="28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$sum:1 }</a:t>
            </a: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ajoute 1 pour chaque document appartenant au même groupe.</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BE" sz="28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Le pipeline d'agrégation suivant contient deux étapes.</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103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5601855"/>
          </a:xfrm>
          <a:prstGeom prst="rect">
            <a:avLst/>
          </a:prstGeom>
          <a:noFill/>
        </p:spPr>
        <p:txBody>
          <a:bodyPr wrap="square" rtlCol="0">
            <a:spAutoFit/>
          </a:bodyPr>
          <a:lstStyle/>
          <a:p>
            <a:pPr>
              <a:lnSpc>
                <a:spcPct val="107000"/>
              </a:lnSpc>
              <a:spcAft>
                <a:spcPts val="0"/>
              </a:spcAft>
            </a:pPr>
            <a:r>
              <a:rPr lang="en-US" sz="2800" dirty="0" err="1">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a:t>
            </a:r>
            <a:r>
              <a:rPr lang="en-US" sz="28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 : $match et $group</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800" dirty="0" err="1">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Copie</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8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employees</a:t>
            </a:r>
            <a:r>
              <a:rPr lang="en-US" sz="28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aggregate</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$match</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gender</a:t>
            </a:r>
            <a:r>
              <a:rPr lang="en-US" sz="28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'male</a:t>
            </a:r>
            <a:r>
              <a:rPr lang="en-US" sz="28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$group</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'$department.name'</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$sum</a:t>
            </a:r>
            <a:r>
              <a:rPr lang="en-US" sz="28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800" dirty="0" err="1">
                <a:solidFill>
                  <a:srgbClr val="475F71"/>
                </a:solidFill>
                <a:latin typeface="Times New Roman" panose="02020603050405020304" pitchFamily="18" charset="0"/>
                <a:ea typeface="Times New Roman" panose="02020603050405020304" pitchFamily="18" charset="0"/>
                <a:cs typeface="Times New Roman" panose="02020603050405020304" pitchFamily="18" charset="0"/>
              </a:rPr>
              <a:t>Sortir</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_id: 'Marketing',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_id: 'HR', </a:t>
            </a:r>
            <a:r>
              <a:rPr lang="en-US"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_id: 'Finance', </a:t>
            </a:r>
            <a:r>
              <a:rPr lang="fr-BE"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totalEmployees</a:t>
            </a:r>
            <a:r>
              <a:rPr lang="fr-BE"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BE"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718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a:t>CHAPITRE </a:t>
            </a:r>
            <a:r>
              <a:rPr lang="fr-BE" sz="4000" b="1" dirty="0" smtClean="0"/>
              <a:t>4</a:t>
            </a:r>
            <a:r>
              <a:rPr lang="fr-BE" sz="4000" b="1" dirty="0"/>
              <a:t> : AGRÉGATION DANS MONGODB</a:t>
            </a:r>
            <a:endParaRPr lang="en-US" sz="4000" dirty="0"/>
          </a:p>
        </p:txBody>
      </p:sp>
      <p:sp>
        <p:nvSpPr>
          <p:cNvPr id="7" name="TextBox 3"/>
          <p:cNvSpPr txBox="1"/>
          <p:nvPr/>
        </p:nvSpPr>
        <p:spPr>
          <a:xfrm>
            <a:off x="379563" y="968025"/>
            <a:ext cx="10636527" cy="4644413"/>
          </a:xfrm>
          <a:prstGeom prst="rect">
            <a:avLst/>
          </a:prstGeom>
          <a:noFill/>
        </p:spPr>
        <p:txBody>
          <a:bodyPr wrap="square" rtlCol="0">
            <a:spAutoFit/>
          </a:bodyPr>
          <a:lstStyle/>
          <a:p>
            <a:pPr algn="just">
              <a:lnSpc>
                <a:spcPct val="107000"/>
              </a:lnSpc>
              <a:spcAft>
                <a:spcPts val="800"/>
              </a:spcAft>
            </a:pP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Dans l'exemple ci-dessus, la première étape sélectionne tous les employés masculins et les transmet comme entrée à la deuxième étape </a:t>
            </a:r>
            <a:r>
              <a:rPr lang="fr-BE" sz="2400" spc="1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r-BE" sz="2400" spc="1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group</a:t>
            </a:r>
            <a:r>
              <a:rPr lang="fr-BE" sz="2400" spc="15" dirty="0" err="1">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comme</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entrée. Ainsi, la sortie calcule la somme de tous les employés masculins.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Ce qui suit calcule la somme des salaires de tous les employés masculins du même département.</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BE" sz="24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obtenir la somme des champs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400" dirty="0" err="1" smtClean="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employees</a:t>
            </a:r>
            <a:r>
              <a:rPr lang="en-US" sz="2400" dirty="0" err="1" smtClean="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smtClean="0">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aggregate</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$match</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gender</a:t>
            </a:r>
            <a:r>
              <a:rPr lang="en-US" sz="2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'male</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$group</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deptName</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'$department.name'</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totalSalaries</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$sum</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'$salary'</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BE"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6983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smtClean="0"/>
              <a:t>CHAPITRE 5 : 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4893647"/>
          </a:xfrm>
          <a:prstGeom prst="rect">
            <a:avLst/>
          </a:prstGeom>
          <a:noFill/>
        </p:spPr>
        <p:txBody>
          <a:bodyPr wrap="square" rtlCol="0">
            <a:spAutoFit/>
          </a:bodyPr>
          <a:lstStyle/>
          <a:p>
            <a:r>
              <a:rPr lang="fr-FR" sz="2400" dirty="0"/>
              <a:t>Dans les bases de données RDBMS telles que SQL Server, </a:t>
            </a:r>
            <a:r>
              <a:rPr lang="fr-FR" sz="2400" u="sng" dirty="0">
                <a:hlinkClick r:id="rId2"/>
              </a:rPr>
              <a:t>les relations entre les tables</a:t>
            </a:r>
            <a:r>
              <a:rPr lang="fr-FR" sz="2400" dirty="0"/>
              <a:t> peuvent être un-à-un, un-à-plusieurs et plusieurs-à-plusieurs.</a:t>
            </a:r>
          </a:p>
          <a:p>
            <a:r>
              <a:rPr lang="fr-FR" sz="2400" dirty="0"/>
              <a:t>Dans </a:t>
            </a:r>
            <a:r>
              <a:rPr lang="fr-FR" sz="2400" dirty="0" err="1"/>
              <a:t>MongoDB</a:t>
            </a:r>
            <a:r>
              <a:rPr lang="fr-FR" sz="2400" dirty="0"/>
              <a:t>, les relations un-à-un, un-à-plusieurs et plusieurs-à-plusieurs peuvent être implémentées de deux manières :</a:t>
            </a:r>
          </a:p>
          <a:p>
            <a:pPr marL="342900" lvl="0" indent="-342900">
              <a:buFont typeface="Wingdings" panose="05000000000000000000" pitchFamily="2" charset="2"/>
              <a:buChar char="q"/>
            </a:pPr>
            <a:r>
              <a:rPr lang="fr-BE" sz="2400" dirty="0"/>
              <a:t>Utilisation de documents intégrés</a:t>
            </a:r>
            <a:endParaRPr lang="fr-FR" sz="2400" dirty="0"/>
          </a:p>
          <a:p>
            <a:pPr marL="342900" lvl="0" indent="-342900">
              <a:buFont typeface="Wingdings" panose="05000000000000000000" pitchFamily="2" charset="2"/>
              <a:buChar char="q"/>
            </a:pPr>
            <a:r>
              <a:rPr lang="fr-BE" sz="2400" dirty="0"/>
              <a:t>Utiliser la référence de documents d'une autre collection</a:t>
            </a:r>
            <a:endParaRPr lang="fr-FR" sz="2400" dirty="0"/>
          </a:p>
          <a:p>
            <a:endParaRPr lang="fr-FR" sz="2800" b="1" dirty="0" smtClean="0"/>
          </a:p>
          <a:p>
            <a:r>
              <a:rPr lang="fr-FR" sz="2800" b="1" dirty="0" smtClean="0"/>
              <a:t>Mettre </a:t>
            </a:r>
            <a:r>
              <a:rPr lang="fr-FR" sz="2800" b="1" dirty="0"/>
              <a:t>en œuvre la relation à l'aide du document intégré</a:t>
            </a:r>
          </a:p>
          <a:p>
            <a:r>
              <a:rPr lang="fr-FR" sz="2400" dirty="0"/>
              <a:t>Vous pouvez inclure des données associées en tant que documents intégrés. Par exemple, vous pouvez inclure une adresse en tant que document intégré, comme indiqué ci-dessous.</a:t>
            </a:r>
          </a:p>
          <a:p>
            <a:endParaRPr lang="fr-FR" sz="2800"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5668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4814780"/>
          </a:xfrm>
          <a:prstGeom prst="rect">
            <a:avLst/>
          </a:prstGeom>
          <a:noFill/>
        </p:spPr>
        <p:txBody>
          <a:bodyPr wrap="square" rtlCol="0">
            <a:spAutoFit/>
          </a:bodyPr>
          <a:lstStyle/>
          <a:p>
            <a:pPr>
              <a:lnSpc>
                <a:spcPct val="107000"/>
              </a:lnSpc>
              <a:spcAft>
                <a:spcPts val="0"/>
              </a:spcAft>
            </a:pPr>
            <a:r>
              <a:rPr lang="fr-BE"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Relation à l'aide d'un document intégré</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err="1">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Copie</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a:t>
            </a:r>
            <a:r>
              <a:rPr lang="en-US"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insertOne</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ObjectId</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"32521df3f4948bd2f54218"</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firstName</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"John"</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lastName</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"King"</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email</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"john.king@abc.com"</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salary</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"33000"</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DoB</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new</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Date</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'Mar 24, 2011'</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street</a:t>
            </a:r>
            <a:r>
              <a:rPr lang="en-US"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"Upper</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Street"</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house</a:t>
            </a:r>
            <a:r>
              <a:rPr lang="en-US"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"No</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1"</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city</a:t>
            </a:r>
            <a:r>
              <a:rPr lang="en-US"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"New</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York"</a:t>
            </a:r>
            <a:r>
              <a:rPr lang="en-US"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country</a:t>
            </a:r>
            <a:r>
              <a:rPr lang="en-US"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"USA</a:t>
            </a:r>
            <a:r>
              <a:rPr lang="en-US"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r>
              <a:rPr lang="fr-BE" dirty="0">
                <a:solidFill>
                  <a:srgbClr val="999999"/>
                </a:solidFill>
                <a:latin typeface="Times New Roman" panose="02020603050405020304" pitchFamily="18" charset="0"/>
                <a:ea typeface="Times New Roman" panose="02020603050405020304" pitchFamily="18" charset="0"/>
              </a:rPr>
              <a:t>})</a:t>
            </a:r>
            <a:endParaRPr lang="fr-FR" dirty="0" smtClean="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674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2723829" y="239833"/>
            <a:ext cx="6890071" cy="676491"/>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dirty="0" smtClean="0"/>
              <a:t>INTRODUCTION</a:t>
            </a:r>
            <a:endParaRPr lang="en-US" sz="4400" dirty="0"/>
          </a:p>
        </p:txBody>
      </p:sp>
      <p:sp>
        <p:nvSpPr>
          <p:cNvPr id="7" name="TextBox 3"/>
          <p:cNvSpPr txBox="1"/>
          <p:nvPr/>
        </p:nvSpPr>
        <p:spPr>
          <a:xfrm>
            <a:off x="628373" y="1373061"/>
            <a:ext cx="10636527" cy="3539430"/>
          </a:xfrm>
          <a:prstGeom prst="rect">
            <a:avLst/>
          </a:prstGeom>
          <a:noFill/>
        </p:spPr>
        <p:txBody>
          <a:bodyPr wrap="square" rtlCol="0">
            <a:spAutoFit/>
          </a:bodyPr>
          <a:lstStyle/>
          <a:p>
            <a:r>
              <a:rPr lang="fr-FR" sz="2800" b="1" dirty="0"/>
              <a:t>Quand choisir une base de données </a:t>
            </a:r>
            <a:r>
              <a:rPr lang="fr-FR" sz="2800" b="1" dirty="0" err="1"/>
              <a:t>NoSQL</a:t>
            </a:r>
            <a:r>
              <a:rPr lang="fr-FR" sz="2800" b="1" dirty="0"/>
              <a:t> ?</a:t>
            </a:r>
          </a:p>
          <a:p>
            <a:r>
              <a:rPr lang="fr-FR" sz="2400" dirty="0"/>
              <a:t>Alors que les entreprises et les organisations ont besoin d'innover rapidement, il est essentiel pour elles de pouvoir rester agiles et continuer à travailler à n'importe quelle échelle. Les bases de données </a:t>
            </a:r>
            <a:r>
              <a:rPr lang="fr-FR" sz="2400" dirty="0" err="1"/>
              <a:t>NoSQL</a:t>
            </a:r>
            <a:r>
              <a:rPr lang="fr-FR" sz="2400" dirty="0"/>
              <a:t> proposent des schémas flexibles et prennent également en charge une variété de modèles de données idéaux pour créer des applications qui nécessitent de grands volumes de données et des </a:t>
            </a:r>
            <a:r>
              <a:rPr lang="fr-FR" sz="2400" b="1" dirty="0"/>
              <a:t>temps de latence ou de réponse faibles</a:t>
            </a:r>
            <a:r>
              <a:rPr lang="fr-FR" sz="2400" dirty="0"/>
              <a:t> (par exemple, des jeux en ligne et des applications Web d'e-commerce).</a:t>
            </a:r>
          </a:p>
          <a:p>
            <a:pPr marL="457200" indent="-457200">
              <a:buFont typeface="Wingdings" panose="05000000000000000000" pitchFamily="2" charset="2"/>
              <a:buChar char="q"/>
            </a:pPr>
            <a:endParaRPr lang="en-US" sz="28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6448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2000548"/>
          </a:xfrm>
          <a:prstGeom prst="rect">
            <a:avLst/>
          </a:prstGeom>
          <a:noFill/>
        </p:spPr>
        <p:txBody>
          <a:bodyPr wrap="square" rtlCol="0">
            <a:spAutoFit/>
          </a:bodyPr>
          <a:lstStyle/>
          <a:p>
            <a:r>
              <a:rPr lang="fr-FR" sz="2800" b="1" dirty="0"/>
              <a:t>Implémenter la relation à l'aide de la référence</a:t>
            </a:r>
          </a:p>
          <a:p>
            <a:r>
              <a:rPr lang="fr-FR" sz="2400" dirty="0"/>
              <a:t>Une autre façon d'implémenter des relations consiste à utiliser la référence du champ clé primaire des documents d'une autre collection.</a:t>
            </a:r>
          </a:p>
          <a:p>
            <a:r>
              <a:rPr lang="fr-FR" sz="2400" dirty="0"/>
              <a:t>Par exemple, créez </a:t>
            </a:r>
            <a:r>
              <a:rPr lang="fr-FR" sz="2400" b="1" dirty="0" err="1" smtClean="0"/>
              <a:t>address</a:t>
            </a:r>
            <a:r>
              <a:rPr lang="fr-FR" sz="2400" dirty="0" smtClean="0"/>
              <a:t> une </a:t>
            </a:r>
            <a:r>
              <a:rPr lang="fr-FR" sz="2400" dirty="0"/>
              <a:t>collection et utilisez- _</a:t>
            </a:r>
            <a:r>
              <a:rPr lang="fr-FR" sz="2400" dirty="0" err="1"/>
              <a:t>idla</a:t>
            </a:r>
            <a:r>
              <a:rPr lang="fr-FR" sz="2400" dirty="0"/>
              <a:t> comme référence d'un document de la </a:t>
            </a:r>
            <a:r>
              <a:rPr lang="fr-FR" sz="2400" b="1" dirty="0" err="1" smtClean="0"/>
              <a:t>employee</a:t>
            </a:r>
            <a:r>
              <a:rPr lang="fr-FR" sz="2400" dirty="0" smtClean="0"/>
              <a:t> collection</a:t>
            </a:r>
            <a:r>
              <a:rPr lang="fr-FR" sz="2400" dirty="0"/>
              <a:t>.</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6234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4672433"/>
          </a:xfrm>
          <a:prstGeom prst="rect">
            <a:avLst/>
          </a:prstGeom>
          <a:noFill/>
        </p:spPr>
        <p:txBody>
          <a:bodyPr wrap="square" rtlCol="0">
            <a:spAutoFit/>
          </a:bodyPr>
          <a:lstStyle/>
          <a:p>
            <a:r>
              <a:rPr lang="fr-FR" sz="2800" b="1" dirty="0"/>
              <a:t>Implémenter la relation à l'aide de la référence</a:t>
            </a:r>
          </a:p>
          <a:p>
            <a:pPr>
              <a:lnSpc>
                <a:spcPct val="107000"/>
              </a:lnSpc>
              <a:spcAft>
                <a:spcPts val="0"/>
              </a:spcAft>
            </a:pPr>
            <a:r>
              <a:rPr lang="fr-BE" sz="14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implémenter une relation un-à-un à l'aide d'une référence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1400" dirty="0" err="1">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Copie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1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sz="1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insertOne</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101</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street</a:t>
            </a:r>
            <a:r>
              <a:rPr lang="en-US" sz="1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"Upper</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Street"</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house</a:t>
            </a:r>
            <a:r>
              <a:rPr lang="en-US" sz="1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"No</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1"</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city</a:t>
            </a:r>
            <a:r>
              <a:rPr lang="en-US" sz="1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"New</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 York"</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country</a:t>
            </a:r>
            <a:r>
              <a:rPr lang="en-US" sz="1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"USA</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1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a:t>
            </a:r>
            <a:r>
              <a:rPr lang="en-US" sz="1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insertOne</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firstName</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"John"</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lastName</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"King"</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email</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"john.king@abc.com"</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salary</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"33000"</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DoB</a:t>
            </a:r>
            <a:r>
              <a:rPr lang="en-US"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new</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Date</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'Mar 24, 2011'</a:t>
            </a:r>
            <a:r>
              <a:rPr lang="en-US"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1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fr-BE" sz="1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fr-BE"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1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101</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BE" sz="1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4373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4401205"/>
          </a:xfrm>
          <a:prstGeom prst="rect">
            <a:avLst/>
          </a:prstGeom>
          <a:noFill/>
        </p:spPr>
        <p:txBody>
          <a:bodyPr wrap="square" rtlCol="0">
            <a:spAutoFit/>
          </a:bodyPr>
          <a:lstStyle/>
          <a:p>
            <a:r>
              <a:rPr lang="fr-FR" sz="2800" b="1" dirty="0"/>
              <a:t>Implémenter la relation à l'aide de la </a:t>
            </a:r>
            <a:r>
              <a:rPr lang="fr-FR" sz="2800" b="1" dirty="0" smtClean="0"/>
              <a:t>référence</a:t>
            </a:r>
          </a:p>
          <a:p>
            <a:endParaRPr lang="fr-FR" sz="2800" b="1" dirty="0"/>
          </a:p>
          <a:p>
            <a:r>
              <a:rPr lang="fr-FR" sz="2800" dirty="0"/>
              <a:t>Dans l'exemple ci-dessus, la relation entre </a:t>
            </a:r>
            <a:r>
              <a:rPr lang="fr-FR" sz="2800" dirty="0" err="1"/>
              <a:t>employee</a:t>
            </a:r>
            <a:r>
              <a:rPr lang="fr-FR" sz="2800" dirty="0"/>
              <a:t> et </a:t>
            </a:r>
            <a:r>
              <a:rPr lang="fr-FR" sz="2800" dirty="0" err="1"/>
              <a:t>address</a:t>
            </a:r>
            <a:r>
              <a:rPr lang="fr-FR" sz="2800" dirty="0"/>
              <a:t> collection est implémentée à l'aide des identifiants de référence. Un document de la collection </a:t>
            </a:r>
            <a:r>
              <a:rPr lang="fr-FR" sz="2800" dirty="0" err="1"/>
              <a:t>employee</a:t>
            </a:r>
            <a:r>
              <a:rPr lang="fr-FR" sz="2800" dirty="0"/>
              <a:t> contient un </a:t>
            </a:r>
            <a:r>
              <a:rPr lang="fr-FR" sz="2800" dirty="0" err="1"/>
              <a:t>address</a:t>
            </a:r>
            <a:r>
              <a:rPr lang="fr-FR" sz="2800" dirty="0"/>
              <a:t> champ qui a la valeur d'un existant _id dans la </a:t>
            </a:r>
            <a:r>
              <a:rPr lang="fr-FR" sz="2800" dirty="0" err="1"/>
              <a:t>address</a:t>
            </a:r>
            <a:r>
              <a:rPr lang="fr-FR" sz="2800" dirty="0"/>
              <a:t> collection. Il forme des relations un à un.</a:t>
            </a:r>
          </a:p>
          <a:p>
            <a:r>
              <a:rPr lang="fr-FR" sz="2800" b="1" dirty="0"/>
              <a:t>Remarque : </a:t>
            </a:r>
            <a:r>
              <a:rPr lang="fr-FR" sz="2800" dirty="0"/>
              <a:t>Vous pouvez référencer n'importe quel champ pour la relation, mais il est recommandé d'utiliser le champ de clé primaire unique pour éviter les erreurs.</a:t>
            </a: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8661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4680127"/>
          </a:xfrm>
          <a:prstGeom prst="rect">
            <a:avLst/>
          </a:prstGeom>
          <a:noFill/>
        </p:spPr>
        <p:txBody>
          <a:bodyPr wrap="square" rtlCol="0">
            <a:spAutoFit/>
          </a:bodyPr>
          <a:lstStyle/>
          <a:p>
            <a:r>
              <a:rPr lang="fr-FR" sz="2800" b="1" dirty="0"/>
              <a:t>Implémenter la relation à l'aide de la </a:t>
            </a:r>
            <a:r>
              <a:rPr lang="fr-FR" sz="2800" b="1" dirty="0" smtClean="0"/>
              <a:t>référence</a:t>
            </a:r>
          </a:p>
          <a:p>
            <a:pPr algn="just">
              <a:lnSpc>
                <a:spcPct val="107000"/>
              </a:lnSpc>
              <a:spcAft>
                <a:spcPts val="800"/>
              </a:spcAft>
            </a:pP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Vous </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pouvez récupérer les données associées en deux étapes. Ce qui suit récupère l'adresse d'un employé.</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BE" sz="24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Rechercher des documents associés</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var</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addrId</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findOne</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firstName</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'John'</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findOne</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_</a:t>
            </a:r>
            <a:r>
              <a:rPr lang="en-US" sz="2400" dirty="0" err="1">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id</a:t>
            </a:r>
            <a:r>
              <a:rPr lang="en-US" sz="2400" dirty="0" err="1">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addrId</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Dans l'exemple ci-dessus, récupérez </a:t>
            </a: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le </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champ </a:t>
            </a:r>
            <a:r>
              <a:rPr lang="fr-BE" sz="2400" spc="1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addrId</a:t>
            </a: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d'un employé, puis recherchez le document d'adresse en </a:t>
            </a: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utilisant </a:t>
            </a:r>
            <a:r>
              <a:rPr lang="fr-BE" sz="2400" spc="15" dirty="0" err="1"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addrId</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Utilisez l'étape de pipeline d'agrégation </a:t>
            </a:r>
            <a:r>
              <a:rPr lang="fr-BE" sz="2400" u="sng" spc="15" dirty="0">
                <a:solidFill>
                  <a:srgbClr val="007BFF"/>
                </a:solidFill>
                <a:latin typeface="Times New Roman" panose="02020603050405020304" pitchFamily="18" charset="0"/>
                <a:ea typeface="Times New Roman" panose="02020603050405020304" pitchFamily="18" charset="0"/>
                <a:cs typeface="Times New Roman" panose="02020603050405020304" pitchFamily="18" charset="0"/>
                <a:hlinkClick r:id="rId2"/>
              </a:rPr>
              <a:t>$</a:t>
            </a:r>
            <a:r>
              <a:rPr lang="fr-BE" sz="2400" u="sng" spc="15" dirty="0" err="1">
                <a:solidFill>
                  <a:srgbClr val="007BFF"/>
                </a:solidFill>
                <a:latin typeface="Times New Roman" panose="02020603050405020304" pitchFamily="18" charset="0"/>
                <a:ea typeface="Times New Roman" panose="02020603050405020304" pitchFamily="18" charset="0"/>
                <a:cs typeface="Times New Roman" panose="02020603050405020304" pitchFamily="18" charset="0"/>
                <a:hlinkClick r:id="rId2"/>
              </a:rPr>
              <a:t>lookup</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pour rechercher les données associées de la collection, comme indiqué ci-dessous.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6488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4000" b="1" dirty="0"/>
              <a:t>CHAPITRE 5 : </a:t>
            </a:r>
            <a:r>
              <a:rPr lang="fr-FR" sz="4000" b="1" dirty="0" smtClean="0"/>
              <a:t>RELATIONS </a:t>
            </a:r>
            <a:r>
              <a:rPr lang="fr-FR" sz="4000" b="1" dirty="0"/>
              <a:t>DANS MONGODB : UN A UN, UN A PLUSIEURS, PLUSIEURS A PLUSIEURS</a:t>
            </a:r>
            <a:endParaRPr lang="en-US" sz="4000" dirty="0"/>
          </a:p>
        </p:txBody>
      </p:sp>
      <p:sp>
        <p:nvSpPr>
          <p:cNvPr id="7" name="TextBox 3"/>
          <p:cNvSpPr txBox="1"/>
          <p:nvPr/>
        </p:nvSpPr>
        <p:spPr>
          <a:xfrm>
            <a:off x="379563" y="1566521"/>
            <a:ext cx="10636527" cy="3889783"/>
          </a:xfrm>
          <a:prstGeom prst="rect">
            <a:avLst/>
          </a:prstGeom>
          <a:noFill/>
        </p:spPr>
        <p:txBody>
          <a:bodyPr wrap="square" rtlCol="0">
            <a:spAutoFit/>
          </a:bodyPr>
          <a:lstStyle/>
          <a:p>
            <a:r>
              <a:rPr lang="fr-FR" sz="2800" b="1" dirty="0"/>
              <a:t>Implémenter la relation à l'aide de la </a:t>
            </a:r>
            <a:r>
              <a:rPr lang="fr-FR" sz="2800" b="1" dirty="0" smtClean="0"/>
              <a:t>référence</a:t>
            </a:r>
          </a:p>
          <a:p>
            <a:pPr algn="just">
              <a:lnSpc>
                <a:spcPct val="107000"/>
              </a:lnSpc>
              <a:spcAft>
                <a:spcPts val="800"/>
              </a:spcAft>
            </a:pP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Utilisez </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l'étape de pipeline d'agrégation </a:t>
            </a:r>
            <a:r>
              <a:rPr lang="fr-BE" sz="2400" u="sng" spc="15" dirty="0">
                <a:solidFill>
                  <a:srgbClr val="007BFF"/>
                </a:solidFill>
                <a:latin typeface="Times New Roman" panose="02020603050405020304" pitchFamily="18" charset="0"/>
                <a:ea typeface="Times New Roman" panose="02020603050405020304" pitchFamily="18" charset="0"/>
                <a:cs typeface="Times New Roman" panose="02020603050405020304" pitchFamily="18" charset="0"/>
                <a:hlinkClick r:id="rId2"/>
              </a:rPr>
              <a:t>$</a:t>
            </a:r>
            <a:r>
              <a:rPr lang="fr-BE" sz="2400" u="sng" spc="15" dirty="0" err="1">
                <a:solidFill>
                  <a:srgbClr val="007BFF"/>
                </a:solidFill>
                <a:latin typeface="Times New Roman" panose="02020603050405020304" pitchFamily="18" charset="0"/>
                <a:ea typeface="Times New Roman" panose="02020603050405020304" pitchFamily="18" charset="0"/>
                <a:cs typeface="Times New Roman" panose="02020603050405020304" pitchFamily="18" charset="0"/>
                <a:hlinkClick r:id="rId2"/>
              </a:rPr>
              <a:t>lookup</a:t>
            </a:r>
            <a:r>
              <a:rPr lang="fr-BE" sz="2400" spc="15" dirty="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 pour rechercher les données associées de la collection, comme indiqué ci-dessous</a:t>
            </a:r>
            <a:r>
              <a:rPr lang="fr-BE" sz="2400" spc="15" dirty="0" smtClean="0">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Aft>
                <a:spcPts val="800"/>
              </a:spcAft>
            </a:pPr>
            <a:endParaRPr lang="fr-BE" sz="2400" spc="15" dirty="0">
              <a:solidFill>
                <a:srgbClr val="181717"/>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fr-BE" sz="24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Exemple : $</a:t>
            </a:r>
            <a:r>
              <a:rPr lang="fr-BE" sz="2400" dirty="0" err="1">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lookup</a:t>
            </a:r>
            <a:r>
              <a:rPr lang="fr-BE" sz="2400" dirty="0">
                <a:solidFill>
                  <a:srgbClr val="3A3737"/>
                </a:solidFill>
                <a:latin typeface="Times New Roman" panose="02020603050405020304" pitchFamily="18" charset="0"/>
                <a:ea typeface="Times New Roman" panose="02020603050405020304" pitchFamily="18" charset="0"/>
                <a:cs typeface="Times New Roman" panose="02020603050405020304" pitchFamily="18" charset="0"/>
              </a:rPr>
              <a:t> pour obtenir des documents associés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400" dirty="0" err="1">
                <a:solidFill>
                  <a:srgbClr val="181717"/>
                </a:solidFill>
                <a:latin typeface="Times New Roman" panose="02020603050405020304" pitchFamily="18" charset="0"/>
                <a:ea typeface="Times New Roman" panose="02020603050405020304" pitchFamily="18" charset="0"/>
                <a:cs typeface="Times New Roman" panose="02020603050405020304" pitchFamily="18" charset="0"/>
              </a:rPr>
              <a:t>Copie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a:t>
            </a:r>
            <a:r>
              <a:rPr lang="en-US" sz="2400" dirty="0" err="1">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solidFill>
                  <a:srgbClr val="DD4A68"/>
                </a:solidFill>
                <a:latin typeface="Times New Roman" panose="02020603050405020304" pitchFamily="18" charset="0"/>
                <a:ea typeface="Times New Roman" panose="02020603050405020304" pitchFamily="18" charset="0"/>
                <a:cs typeface="Times New Roman" panose="02020603050405020304" pitchFamily="18" charset="0"/>
              </a:rPr>
              <a:t>aggregate</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77AA"/>
                </a:solidFill>
                <a:latin typeface="Times New Roman" panose="02020603050405020304" pitchFamily="18" charset="0"/>
                <a:ea typeface="Times New Roman" panose="02020603050405020304" pitchFamily="18" charset="0"/>
                <a:cs typeface="Times New Roman" panose="02020603050405020304" pitchFamily="18" charset="0"/>
              </a:rPr>
              <a:t>$lookup</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from</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localField</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'address'</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foreignField</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"_id"</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990055"/>
                </a:solidFill>
                <a:latin typeface="Times New Roman" panose="02020603050405020304" pitchFamily="18" charset="0"/>
                <a:ea typeface="Times New Roman" panose="02020603050405020304" pitchFamily="18" charset="0"/>
                <a:cs typeface="Times New Roman" panose="02020603050405020304" pitchFamily="18" charset="0"/>
              </a:rPr>
              <a:t>as</a:t>
            </a:r>
            <a:r>
              <a:rPr lang="en-US" sz="2400" dirty="0">
                <a:solidFill>
                  <a:srgbClr val="9A6E3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669900"/>
                </a:solidFill>
                <a:latin typeface="Times New Roman" panose="02020603050405020304" pitchFamily="18" charset="0"/>
                <a:ea typeface="Times New Roman" panose="02020603050405020304" pitchFamily="18" charset="0"/>
                <a:cs typeface="Times New Roman" panose="02020603050405020304" pitchFamily="18" charset="0"/>
              </a:rPr>
              <a:t>'addr'</a:t>
            </a:r>
            <a:r>
              <a:rPr lang="en-US" sz="2400" dirty="0">
                <a:solidFill>
                  <a:srgbClr val="999999"/>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2136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re 1"/>
          <p:cNvSpPr>
            <a:spLocks noGrp="1"/>
          </p:cNvSpPr>
          <p:nvPr>
            <p:ph type="ctrTitle"/>
          </p:nvPr>
        </p:nvSpPr>
        <p:spPr>
          <a:xfrm>
            <a:off x="2598665" y="3203547"/>
            <a:ext cx="6655800" cy="590370"/>
          </a:xfrm>
        </p:spPr>
        <p:txBody>
          <a:bodyPr/>
          <a:lstStyle/>
          <a:p>
            <a:r>
              <a:rPr lang="fr-FR" dirty="0" smtClean="0"/>
              <a:t>Data </a:t>
            </a:r>
            <a:r>
              <a:rPr lang="fr-FR" dirty="0" err="1" smtClean="0"/>
              <a:t>warehouse</a:t>
            </a:r>
            <a:r>
              <a:rPr lang="fr-FR" dirty="0" smtClean="0"/>
              <a:t> </a:t>
            </a:r>
            <a:r>
              <a:rPr lang="fr-BE" sz="3600" dirty="0">
                <a:latin typeface="TimesNewRomanPS-BoldMT"/>
                <a:ea typeface="Calibri" panose="020F0502020204030204" pitchFamily="34" charset="0"/>
                <a:cs typeface="TimesNewRomanPS-BoldMT"/>
              </a:rPr>
              <a:t>et </a:t>
            </a:r>
            <a:r>
              <a:rPr lang="fr-BE" sz="3600" dirty="0" err="1">
                <a:latin typeface="TimesNewRomanPS-BoldMT"/>
                <a:ea typeface="Calibri" panose="020F0502020204030204" pitchFamily="34" charset="0"/>
                <a:cs typeface="TimesNewRomanPS-BoldMT"/>
              </a:rPr>
              <a:t>Big</a:t>
            </a:r>
            <a:r>
              <a:rPr lang="fr-BE" sz="3600" dirty="0">
                <a:latin typeface="TimesNewRomanPS-BoldMT"/>
                <a:ea typeface="Calibri" panose="020F0502020204030204" pitchFamily="34" charset="0"/>
                <a:cs typeface="TimesNewRomanPS-BoldMT"/>
              </a:rPr>
              <a:t> Data</a:t>
            </a:r>
            <a:r>
              <a:rPr lang="fr-FR" dirty="0" smtClean="0"/>
              <a:t> </a:t>
            </a:r>
          </a:p>
        </p:txBody>
      </p:sp>
      <p:sp>
        <p:nvSpPr>
          <p:cNvPr id="2" name="Sous-titre 1"/>
          <p:cNvSpPr>
            <a:spLocks noGrp="1"/>
          </p:cNvSpPr>
          <p:nvPr>
            <p:ph type="subTitle" idx="1"/>
          </p:nvPr>
        </p:nvSpPr>
        <p:spPr>
          <a:xfrm>
            <a:off x="1639019" y="916887"/>
            <a:ext cx="8229599" cy="633891"/>
          </a:xfrm>
        </p:spPr>
        <p:txBody>
          <a:bodyPr/>
          <a:lstStyle/>
          <a:p>
            <a:pPr algn="ctr"/>
            <a:r>
              <a:rPr lang="en-US" sz="3900" b="1" dirty="0">
                <a:solidFill>
                  <a:schemeClr val="tx2"/>
                </a:solidFill>
                <a:latin typeface="+mj-lt"/>
                <a:ea typeface="+mj-ea"/>
                <a:cs typeface="+mj-cs"/>
              </a:rPr>
              <a:t>DEUXIEME PARTIE DU COURS</a:t>
            </a:r>
            <a:endParaRPr lang="fr-FR" sz="3900" b="1" dirty="0">
              <a:solidFill>
                <a:schemeClr val="tx2"/>
              </a:solidFill>
              <a:latin typeface="+mj-lt"/>
              <a:ea typeface="+mj-ea"/>
              <a:cs typeface="+mj-cs"/>
            </a:endParaRPr>
          </a:p>
        </p:txBody>
      </p:sp>
      <p:sp>
        <p:nvSpPr>
          <p:cNvPr id="5" name="Rectangle 4">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BF1A534-9189-4C83-B954-C2987A11901C}"/>
              </a:ext>
            </a:extLst>
          </p:cNvPr>
          <p:cNvSpPr/>
          <p:nvPr/>
        </p:nvSpPr>
        <p:spPr>
          <a:xfrm>
            <a:off x="0" y="6644679"/>
            <a:ext cx="12192000" cy="213321"/>
          </a:xfrm>
          <a:prstGeom prst="rect">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188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379563" y="330604"/>
            <a:ext cx="11576648" cy="868467"/>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575147"/>
            <a:ext cx="10636527" cy="3360087"/>
          </a:xfrm>
          <a:prstGeom prst="rect">
            <a:avLst/>
          </a:prstGeom>
          <a:noFill/>
        </p:spPr>
        <p:txBody>
          <a:bodyPr wrap="square" rtlCol="0">
            <a:spAutoFit/>
          </a:bodyPr>
          <a:lstStyle/>
          <a:p>
            <a:pPr defTabSz="449263" fontAlgn="base">
              <a:spcBef>
                <a:spcPts val="800"/>
              </a:spcBef>
              <a:spcAft>
                <a:spcPct val="0"/>
              </a:spcAft>
              <a:buClr>
                <a:srgbClr val="003366"/>
              </a:buClr>
              <a:buSzPct val="100000"/>
              <a:buFont typeface="Wingdings" charset="2"/>
              <a:buChar char=""/>
              <a:defRPr/>
            </a:pPr>
            <a:r>
              <a:rPr lang="fr-FR" sz="2800" dirty="0">
                <a:latin typeface="Arial"/>
              </a:rPr>
              <a:t>Motivations et architecture</a:t>
            </a:r>
          </a:p>
          <a:p>
            <a:pPr defTabSz="449263" fontAlgn="base">
              <a:spcBef>
                <a:spcPts val="800"/>
              </a:spcBef>
              <a:spcAft>
                <a:spcPct val="0"/>
              </a:spcAft>
              <a:buClr>
                <a:srgbClr val="003366"/>
              </a:buClr>
              <a:buSzPct val="100000"/>
              <a:buFont typeface="Wingdings" charset="2"/>
              <a:buChar char=""/>
              <a:defRPr/>
            </a:pPr>
            <a:r>
              <a:rPr lang="fr-FR" sz="2800" dirty="0">
                <a:latin typeface="Arial"/>
              </a:rPr>
              <a:t> Conception de la BD support</a:t>
            </a:r>
          </a:p>
          <a:p>
            <a:pPr defTabSz="449263" fontAlgn="base">
              <a:spcBef>
                <a:spcPts val="800"/>
              </a:spcBef>
              <a:spcAft>
                <a:spcPct val="0"/>
              </a:spcAft>
              <a:buClr>
                <a:srgbClr val="003366"/>
              </a:buClr>
              <a:buSzPct val="100000"/>
              <a:buFont typeface="Wingdings" charset="2"/>
              <a:buChar char=""/>
              <a:defRPr/>
            </a:pPr>
            <a:r>
              <a:rPr lang="fr-FR" sz="2800" dirty="0">
                <a:latin typeface="Arial"/>
              </a:rPr>
              <a:t> Alimentation du DW</a:t>
            </a:r>
          </a:p>
          <a:p>
            <a:pPr defTabSz="449263" fontAlgn="base">
              <a:spcBef>
                <a:spcPts val="800"/>
              </a:spcBef>
              <a:spcAft>
                <a:spcPct val="0"/>
              </a:spcAft>
              <a:buClr>
                <a:srgbClr val="003366"/>
              </a:buClr>
              <a:buSzPct val="100000"/>
              <a:buFont typeface="Wingdings" charset="2"/>
              <a:buChar char=""/>
              <a:defRPr/>
            </a:pPr>
            <a:r>
              <a:rPr lang="fr-FR" sz="2800" dirty="0">
                <a:latin typeface="Arial"/>
              </a:rPr>
              <a:t> Exploitation OLAP</a:t>
            </a:r>
          </a:p>
          <a:p>
            <a:pPr defTabSz="449263" fontAlgn="base">
              <a:spcBef>
                <a:spcPts val="800"/>
              </a:spcBef>
              <a:spcAft>
                <a:spcPct val="0"/>
              </a:spcAft>
              <a:buClr>
                <a:srgbClr val="003366"/>
              </a:buClr>
              <a:buSzPct val="100000"/>
              <a:buFont typeface="Wingdings" charset="2"/>
              <a:buChar char=""/>
              <a:defRPr/>
            </a:pPr>
            <a:r>
              <a:rPr lang="fr-FR" sz="2800" dirty="0">
                <a:latin typeface="Arial"/>
              </a:rPr>
              <a:t> Conclusion</a:t>
            </a:r>
          </a:p>
          <a:p>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5546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p:cNvPicPr>
            <a:picLocks noChangeAspect="1"/>
          </p:cNvPicPr>
          <p:nvPr/>
        </p:nvPicPr>
        <p:blipFill>
          <a:blip r:embed="rId2"/>
          <a:stretch>
            <a:fillRect/>
          </a:stretch>
        </p:blipFill>
        <p:spPr>
          <a:xfrm>
            <a:off x="1462087" y="2453206"/>
            <a:ext cx="9267825" cy="4146002"/>
          </a:xfrm>
          <a:prstGeom prst="rect">
            <a:avLst/>
          </a:prstGeom>
        </p:spPr>
      </p:pic>
    </p:spTree>
    <p:extLst>
      <p:ext uri="{BB962C8B-B14F-4D97-AF65-F5344CB8AC3E}">
        <p14:creationId xmlns:p14="http://schemas.microsoft.com/office/powerpoint/2010/main" val="16301941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566521"/>
            <a:ext cx="10636527" cy="5054782"/>
          </a:xfrm>
          <a:prstGeom prst="rect">
            <a:avLst/>
          </a:prstGeom>
          <a:noFill/>
        </p:spPr>
        <p:txBody>
          <a:bodyPr wrap="square" rtlCol="0">
            <a:spAutoFit/>
          </a:bodyPr>
          <a:lstStyle/>
          <a:p>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OLTP</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fr-BE" sz="2400" b="1" dirty="0" smtClean="0">
                <a:latin typeface="Calibri" panose="020F0502020204030204" pitchFamily="34" charset="0"/>
                <a:ea typeface="Calibri" panose="020F0502020204030204" pitchFamily="34" charset="0"/>
                <a:cs typeface="Times New Roman" panose="02020603050405020304" pitchFamily="18" charset="0"/>
              </a:rPr>
              <a:t>Online </a:t>
            </a:r>
            <a:r>
              <a:rPr lang="fr-BE" sz="2400" b="1" dirty="0" err="1" smtClean="0">
                <a:latin typeface="Calibri" panose="020F0502020204030204" pitchFamily="34" charset="0"/>
                <a:ea typeface="Calibri" panose="020F0502020204030204" pitchFamily="34" charset="0"/>
                <a:cs typeface="Times New Roman" panose="02020603050405020304" pitchFamily="18" charset="0"/>
              </a:rPr>
              <a:t>Transactional</a:t>
            </a:r>
            <a:r>
              <a:rPr lang="fr-BE" sz="2400" b="1" dirty="0" smtClean="0">
                <a:latin typeface="Calibri" panose="020F0502020204030204" pitchFamily="34" charset="0"/>
                <a:ea typeface="Calibri" panose="020F0502020204030204" pitchFamily="34" charset="0"/>
                <a:cs typeface="Times New Roman" panose="02020603050405020304" pitchFamily="18" charset="0"/>
              </a:rPr>
              <a:t> </a:t>
            </a:r>
            <a:r>
              <a:rPr lang="fr-BE" sz="2400" b="1" dirty="0" err="1" smtClean="0">
                <a:latin typeface="Calibri" panose="020F0502020204030204" pitchFamily="34" charset="0"/>
                <a:ea typeface="Calibri" panose="020F0502020204030204" pitchFamily="34" charset="0"/>
                <a:cs typeface="Times New Roman" panose="02020603050405020304" pitchFamily="18" charset="0"/>
              </a:rPr>
              <a:t>Processing</a:t>
            </a:r>
            <a:r>
              <a:rPr lang="fr-BE" sz="2400" b="1" dirty="0" smtClean="0">
                <a:latin typeface="Calibri" panose="020F0502020204030204" pitchFamily="34" charset="0"/>
                <a:ea typeface="Calibri" panose="020F0502020204030204" pitchFamily="34" charset="0"/>
                <a:cs typeface="Times New Roman" panose="02020603050405020304" pitchFamily="18" charset="0"/>
              </a:rPr>
              <a:t>)</a:t>
            </a:r>
            <a:r>
              <a:rPr lang="fr-BE" sz="2400" dirty="0" smtClean="0">
                <a:latin typeface="Calibri" panose="020F0502020204030204" pitchFamily="34" charset="0"/>
                <a:ea typeface="Calibri" panose="020F0502020204030204" pitchFamily="34" charset="0"/>
                <a:cs typeface="Times New Roman" panose="02020603050405020304" pitchFamily="18" charset="0"/>
              </a:rPr>
              <a:t> : L’objectif est de pouvoir </a:t>
            </a:r>
            <a:r>
              <a:rPr lang="fr-BE" sz="2400" dirty="0" err="1" smtClean="0">
                <a:latin typeface="Calibri" panose="020F0502020204030204" pitchFamily="34" charset="0"/>
                <a:ea typeface="Calibri" panose="020F0502020204030204" pitchFamily="34" charset="0"/>
                <a:cs typeface="Times New Roman" panose="02020603050405020304" pitchFamily="18" charset="0"/>
              </a:rPr>
              <a:t>inserer</a:t>
            </a:r>
            <a:r>
              <a:rPr lang="fr-BE" sz="2400" dirty="0" smtClean="0">
                <a:latin typeface="Calibri" panose="020F0502020204030204" pitchFamily="34" charset="0"/>
                <a:ea typeface="Calibri" panose="020F0502020204030204" pitchFamily="34" charset="0"/>
                <a:cs typeface="Times New Roman" panose="02020603050405020304" pitchFamily="18" charset="0"/>
              </a:rPr>
              <a:t>, modifier, et interroger rapidement et en sécurité la base</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ETL </a:t>
            </a:r>
            <a:r>
              <a:rPr lang="fr-BE" sz="2400" b="1" dirty="0" smtClean="0">
                <a:latin typeface="Calibri" panose="020F0502020204030204" pitchFamily="34" charset="0"/>
                <a:ea typeface="Calibri" panose="020F0502020204030204" pitchFamily="34" charset="0"/>
                <a:cs typeface="Times New Roman" panose="02020603050405020304" pitchFamily="18" charset="0"/>
              </a:rPr>
              <a:t>(Extraction, Transformation, Chargement): </a:t>
            </a:r>
            <a:r>
              <a:rPr lang="fr-BE" sz="2400" dirty="0" smtClean="0">
                <a:latin typeface="Calibri" panose="020F0502020204030204" pitchFamily="34" charset="0"/>
                <a:ea typeface="Calibri" panose="020F0502020204030204" pitchFamily="34" charset="0"/>
                <a:cs typeface="Times New Roman" panose="02020603050405020304" pitchFamily="18" charset="0"/>
              </a:rPr>
              <a:t>un processus automatise qui prend les données brutes, extrait l’information nécessaire a l’analyse, la transforme en un format qui peut répondre aux besoins opérationnels et la charge dans un Data </a:t>
            </a:r>
            <a:r>
              <a:rPr lang="fr-BE" sz="2400" dirty="0" err="1" smtClean="0">
                <a:latin typeface="Calibri" panose="020F0502020204030204" pitchFamily="34" charset="0"/>
                <a:ea typeface="Calibri" panose="020F0502020204030204" pitchFamily="34" charset="0"/>
                <a:cs typeface="Times New Roman" panose="02020603050405020304" pitchFamily="18" charset="0"/>
              </a:rPr>
              <a:t>Warehouse</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2400" b="1" dirty="0" smtClean="0">
                <a:latin typeface="Calibri" panose="020F0502020204030204" pitchFamily="34" charset="0"/>
                <a:ea typeface="Calibri" panose="020F0502020204030204" pitchFamily="34" charset="0"/>
                <a:cs typeface="Times New Roman" panose="02020603050405020304" pitchFamily="18" charset="0"/>
              </a:rPr>
              <a:t>OLAP (Online Analytical Processing) </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fr-BE" sz="2400" dirty="0" smtClean="0">
                <a:latin typeface="Calibri" panose="020F0502020204030204" pitchFamily="34" charset="0"/>
                <a:ea typeface="Calibri" panose="020F0502020204030204" pitchFamily="34" charset="0"/>
                <a:cs typeface="Times New Roman" panose="02020603050405020304" pitchFamily="18" charset="0"/>
              </a:rPr>
              <a:t>est une machine sous-jacente qui alimente le système OLAP. Il utilise des Outils ETL pour transformer les informations des bases de données relationnelles et préparer aux opérations OLAP. </a:t>
            </a:r>
          </a:p>
          <a:p>
            <a:pPr algn="just">
              <a:lnSpc>
                <a:spcPct val="107000"/>
              </a:lnSpc>
              <a:spcAft>
                <a:spcPts val="800"/>
              </a:spcAft>
            </a:pPr>
            <a:r>
              <a:rPr lang="fr-BE" sz="2400" dirty="0" smtClean="0">
                <a:latin typeface="Calibri" panose="020F0502020204030204" pitchFamily="34" charset="0"/>
                <a:ea typeface="Calibri" panose="020F0502020204030204" pitchFamily="34" charset="0"/>
                <a:cs typeface="Times New Roman" panose="02020603050405020304" pitchFamily="18" charset="0"/>
              </a:rPr>
              <a:t>Permet aux utilisateurs d’analyser des données présentes de plusieurs systèmes de bases de données en même temps.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0082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txBox="1">
            <a:spLocks/>
          </p:cNvSpPr>
          <p:nvPr/>
        </p:nvSpPr>
        <p:spPr>
          <a:xfrm>
            <a:off x="439948" y="304725"/>
            <a:ext cx="11576648" cy="1170392"/>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BE" sz="4000" b="1" dirty="0" smtClean="0">
                <a:latin typeface="TimesNewRomanPS-BoldMT"/>
                <a:ea typeface="Calibri" panose="020F0502020204030204" pitchFamily="34" charset="0"/>
                <a:cs typeface="TimesNewRomanPS-BoldMT"/>
              </a:rPr>
              <a:t>Data </a:t>
            </a:r>
            <a:r>
              <a:rPr lang="fr-BE" sz="4000" b="1" dirty="0" err="1">
                <a:latin typeface="TimesNewRomanPS-BoldMT"/>
                <a:ea typeface="Calibri" panose="020F0502020204030204" pitchFamily="34" charset="0"/>
                <a:cs typeface="TimesNewRomanPS-BoldMT"/>
              </a:rPr>
              <a:t>warehousing</a:t>
            </a:r>
            <a:r>
              <a:rPr lang="fr-BE" sz="4000" b="1" dirty="0">
                <a:latin typeface="TimesNewRomanPS-BoldMT"/>
                <a:ea typeface="Calibri" panose="020F0502020204030204" pitchFamily="34" charset="0"/>
                <a:cs typeface="TimesNewRomanPS-BoldMT"/>
              </a:rPr>
              <a:t> et </a:t>
            </a:r>
            <a:r>
              <a:rPr lang="fr-BE" sz="4000" b="1" dirty="0" err="1">
                <a:latin typeface="TimesNewRomanPS-BoldMT"/>
                <a:ea typeface="Calibri" panose="020F0502020204030204" pitchFamily="34" charset="0"/>
                <a:cs typeface="TimesNewRomanPS-BoldMT"/>
              </a:rPr>
              <a:t>Big</a:t>
            </a:r>
            <a:r>
              <a:rPr lang="fr-BE" sz="4000" b="1" dirty="0">
                <a:latin typeface="TimesNewRomanPS-BoldMT"/>
                <a:ea typeface="Calibri" panose="020F0502020204030204" pitchFamily="34" charset="0"/>
                <a:cs typeface="TimesNewRomanPS-BoldMT"/>
              </a:rPr>
              <a:t> Data</a:t>
            </a:r>
            <a:endParaRPr lang="en-US" sz="4000" dirty="0"/>
          </a:p>
        </p:txBody>
      </p:sp>
      <p:sp>
        <p:nvSpPr>
          <p:cNvPr id="7" name="TextBox 3"/>
          <p:cNvSpPr txBox="1"/>
          <p:nvPr/>
        </p:nvSpPr>
        <p:spPr>
          <a:xfrm>
            <a:off x="379563" y="1376740"/>
            <a:ext cx="10636527" cy="1190454"/>
          </a:xfrm>
          <a:prstGeom prst="rect">
            <a:avLst/>
          </a:prstGeom>
          <a:noFill/>
        </p:spPr>
        <p:txBody>
          <a:bodyPr wrap="square" rtlCol="0">
            <a:spAutoFit/>
          </a:bodyPr>
          <a:lstStyle/>
          <a:p>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BE" sz="2400" b="1" dirty="0" smtClean="0">
                <a:effectLst/>
                <a:latin typeface="Calibri" panose="020F0502020204030204" pitchFamily="34" charset="0"/>
                <a:ea typeface="Calibri" panose="020F0502020204030204" pitchFamily="34" charset="0"/>
                <a:cs typeface="Times New Roman" panose="02020603050405020304" pitchFamily="18" charset="0"/>
              </a:rPr>
              <a:t>DM (Data </a:t>
            </a:r>
            <a:r>
              <a:rPr lang="fr-BE" sz="2400" b="1" dirty="0" err="1" smtClean="0">
                <a:effectLst/>
                <a:latin typeface="Calibri" panose="020F0502020204030204" pitchFamily="34" charset="0"/>
                <a:ea typeface="Calibri" panose="020F0502020204030204" pitchFamily="34" charset="0"/>
                <a:cs typeface="Times New Roman" panose="02020603050405020304" pitchFamily="18" charset="0"/>
              </a:rPr>
              <a:t>Mesh</a:t>
            </a:r>
            <a:r>
              <a:rPr lang="fr-BE" sz="24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fr-BE" sz="2400" dirty="0" smtClean="0">
                <a:effectLst/>
                <a:latin typeface="Calibri" panose="020F0502020204030204" pitchFamily="34" charset="0"/>
                <a:ea typeface="Calibri" panose="020F0502020204030204" pitchFamily="34" charset="0"/>
                <a:cs typeface="Times New Roman" panose="02020603050405020304" pitchFamily="18" charset="0"/>
              </a:rPr>
              <a:t> désigne un modèle d’</a:t>
            </a:r>
            <a:r>
              <a:rPr lang="fr-BE" sz="2400" dirty="0" smtClean="0">
                <a:latin typeface="Calibri" panose="020F0502020204030204" pitchFamily="34" charset="0"/>
                <a:ea typeface="Calibri" panose="020F0502020204030204" pitchFamily="34" charset="0"/>
                <a:cs typeface="Times New Roman" panose="02020603050405020304" pitchFamily="18" charset="0"/>
              </a:rPr>
              <a:t>é</a:t>
            </a:r>
            <a:r>
              <a:rPr lang="fr-BE" sz="2400" dirty="0" smtClean="0">
                <a:effectLst/>
                <a:latin typeface="Calibri" panose="020F0502020204030204" pitchFamily="34" charset="0"/>
                <a:ea typeface="Calibri" panose="020F0502020204030204" pitchFamily="34" charset="0"/>
                <a:cs typeface="Times New Roman" panose="02020603050405020304" pitchFamily="18" charset="0"/>
              </a:rPr>
              <a:t>cosystème de données qui sont classées en fonction des différents domaines d’activité.</a:t>
            </a:r>
            <a:endParaRPr lang="fr-B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BF1A534-9189-4C83-B954-C2987A11901C}"/>
              </a:ext>
            </a:extLst>
          </p:cNvPr>
          <p:cNvSpPr/>
          <p:nvPr/>
        </p:nvSpPr>
        <p:spPr>
          <a:xfrm>
            <a:off x="0" y="0"/>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F1A534-9189-4C83-B954-C2987A11901C}"/>
              </a:ext>
            </a:extLst>
          </p:cNvPr>
          <p:cNvSpPr/>
          <p:nvPr/>
        </p:nvSpPr>
        <p:spPr>
          <a:xfrm>
            <a:off x="0" y="6661891"/>
            <a:ext cx="12192000" cy="213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217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RO">
  <a:themeElements>
    <a:clrScheme name="Réseau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Rése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éseau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éseau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éseau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éseau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éseau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éseau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éseau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éseau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éseau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éseau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6334</TotalTime>
  <Words>9075</Words>
  <Application>Microsoft Office PowerPoint</Application>
  <PresentationFormat>Grand écran</PresentationFormat>
  <Paragraphs>1717</Paragraphs>
  <Slides>185</Slides>
  <Notes>47</Notes>
  <HiddenSlides>0</HiddenSlides>
  <MMClips>0</MMClips>
  <ScaleCrop>false</ScaleCrop>
  <HeadingPairs>
    <vt:vector size="8" baseType="variant">
      <vt:variant>
        <vt:lpstr>Polices utilisées</vt:lpstr>
      </vt:variant>
      <vt:variant>
        <vt:i4>14</vt:i4>
      </vt:variant>
      <vt:variant>
        <vt:lpstr>Thème</vt:lpstr>
      </vt:variant>
      <vt:variant>
        <vt:i4>2</vt:i4>
      </vt:variant>
      <vt:variant>
        <vt:lpstr>Serveurs OLE incorporés</vt:lpstr>
      </vt:variant>
      <vt:variant>
        <vt:i4>1</vt:i4>
      </vt:variant>
      <vt:variant>
        <vt:lpstr>Titres des diapositives</vt:lpstr>
      </vt:variant>
      <vt:variant>
        <vt:i4>185</vt:i4>
      </vt:variant>
    </vt:vector>
  </HeadingPairs>
  <TitlesOfParts>
    <vt:vector size="202" baseType="lpstr">
      <vt:lpstr>Arial</vt:lpstr>
      <vt:lpstr>Arial Black</vt:lpstr>
      <vt:lpstr>Book Antiqua</vt:lpstr>
      <vt:lpstr>Calibri</vt:lpstr>
      <vt:lpstr>Calibri Light</vt:lpstr>
      <vt:lpstr>Consolas</vt:lpstr>
      <vt:lpstr>Droid Sans Fallback</vt:lpstr>
      <vt:lpstr>Palatino</vt:lpstr>
      <vt:lpstr>Tahoma</vt:lpstr>
      <vt:lpstr>Times New Roman</vt:lpstr>
      <vt:lpstr>TimesNewRomanPS-BoldMT</vt:lpstr>
      <vt:lpstr>Univers</vt:lpstr>
      <vt:lpstr>Verdana</vt:lpstr>
      <vt:lpstr>Wingdings</vt:lpstr>
      <vt:lpstr>Office Theme</vt:lpstr>
      <vt:lpstr>Thème-RO</vt:lpstr>
      <vt:lpstr>Feuille Microsoft Office Excel 97-2003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Data warehouse et Big Data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Principes </vt:lpstr>
      <vt:lpstr>Principes </vt:lpstr>
      <vt:lpstr>Vue Frais /Employés/ Véhicule/Région</vt:lpstr>
      <vt:lpstr>Principes </vt:lpstr>
      <vt:lpstr>Contexte et hiérarchie</vt:lpstr>
      <vt:lpstr>Contexte </vt:lpstr>
      <vt:lpstr>Hiérarchie </vt:lpstr>
      <vt:lpstr>Exemples </vt:lpstr>
      <vt:lpstr>Suite </vt:lpstr>
      <vt:lpstr>Synthèse </vt:lpstr>
      <vt:lpstr>Les dimensions fréquentes : marketing</vt:lpstr>
      <vt:lpstr>Présentation PowerPoint</vt:lpstr>
      <vt:lpstr>Les dimensions fréquentes : production</vt:lpstr>
      <vt:lpstr>Effet multiplicateur de vues</vt:lpstr>
      <vt:lpstr>Normalisation des contextes</vt:lpstr>
      <vt:lpstr>Modèle relationnel de diffusion</vt:lpstr>
      <vt:lpstr>Étoiles ou flocon</vt:lpstr>
      <vt:lpstr>Schéma en flocon</vt:lpstr>
      <vt:lpstr>Schéma en étoile</vt:lpstr>
      <vt:lpstr>Présentation PowerPoint</vt:lpstr>
      <vt:lpstr>Présentation PowerPoint</vt:lpstr>
      <vt:lpstr>Présentation PowerPoint</vt:lpstr>
      <vt:lpstr>Exemple sur vente</vt:lpstr>
      <vt:lpstr> approche d’analyse</vt:lpstr>
      <vt:lpstr>Besoin d’analyse</vt:lpstr>
      <vt:lpstr>Besoin d’analyse</vt:lpstr>
      <vt:lpstr>Besoin d’analyse</vt:lpstr>
      <vt:lpstr>Besoins d’analyse</vt:lpstr>
      <vt:lpstr>Besoins d’analyse</vt:lpstr>
      <vt:lpstr>Besoins d’analyse</vt:lpstr>
      <vt:lpstr>Définir CSUM et MAVG</vt:lpstr>
      <vt:lpstr>Conception d’un DW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Étapes de traitement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terminator</dc:creator>
  <cp:lastModifiedBy>GLOire a DIeu</cp:lastModifiedBy>
  <cp:revision>335</cp:revision>
  <dcterms:created xsi:type="dcterms:W3CDTF">2020-07-01T09:53:16Z</dcterms:created>
  <dcterms:modified xsi:type="dcterms:W3CDTF">2023-07-12T13:33:13Z</dcterms:modified>
</cp:coreProperties>
</file>