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02D"/>
    <a:srgbClr val="380702"/>
    <a:srgbClr val="F8503E"/>
    <a:srgbClr val="F73925"/>
    <a:srgbClr val="E91E09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A5881-A610-4578-9171-D2841492D784}" v="152" dt="2019-10-02T17:50:36.080"/>
    <p1510:client id="{2CBFF123-A878-47CA-9887-34E6493C939E}" v="3" dt="2019-10-03T20:49:49.192"/>
    <p1510:client id="{B2356376-D1CE-4CAB-AAA3-8BA743B8468C}" v="1" dt="2019-10-05T23:25:11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6250" autoAdjust="0"/>
    <p:restoredTop sz="94660"/>
  </p:normalViewPr>
  <p:slideViewPr>
    <p:cSldViewPr snapToGrid="0">
      <p:cViewPr>
        <p:scale>
          <a:sx n="89" d="100"/>
          <a:sy n="89" d="100"/>
        </p:scale>
        <p:origin x="-1860" y="-13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9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55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48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1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7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4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5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8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7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1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DB45-10A3-4798-B196-F336FC9F3090}" type="datetimeFigureOut">
              <a:rPr lang="es-ES" smtClean="0"/>
              <a:t>05/10/2019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54264-46D7-4240-A90F-41B65FED0F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17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microsoft.com/office/2007/relationships/hdphoto" Target="../media/hdphoto10.wdp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openxmlformats.org/officeDocument/2006/relationships/image" Target="../media/image14.png"/><Relationship Id="rId5" Type="http://schemas.openxmlformats.org/officeDocument/2006/relationships/image" Target="../media/image4.jpeg"/><Relationship Id="rId15" Type="http://schemas.microsoft.com/office/2007/relationships/hdphoto" Target="../media/hdphoto5.wdp"/><Relationship Id="rId23" Type="http://schemas.microsoft.com/office/2007/relationships/hdphoto" Target="../media/hdphoto9.wdp"/><Relationship Id="rId28" Type="http://schemas.microsoft.com/office/2007/relationships/hdphoto" Target="../media/hdphoto11.wdp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3.jpe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3E09030-BC34-485F-A26C-91F4BEA6933D}"/>
              </a:ext>
            </a:extLst>
          </p:cNvPr>
          <p:cNvGrpSpPr/>
          <p:nvPr/>
        </p:nvGrpSpPr>
        <p:grpSpPr>
          <a:xfrm>
            <a:off x="-51664" y="-560942"/>
            <a:ext cx="21599526" cy="32399288"/>
            <a:chOff x="-1" y="0"/>
            <a:chExt cx="21599526" cy="32399288"/>
          </a:xfrm>
        </p:grpSpPr>
        <p:pic>
          <p:nvPicPr>
            <p:cNvPr id="1028" name="Picture 4" descr="Resultado de imagen para wallpaper blanco">
              <a:extLst>
                <a:ext uri="{FF2B5EF4-FFF2-40B4-BE49-F238E27FC236}">
                  <a16:creationId xmlns:a16="http://schemas.microsoft.com/office/drawing/2014/main" id="{3667AA7C-2B7C-45DA-B8BE-FFFD2FF9F7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10799763" cy="1113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Resultado de imagen para wallpaper blanco">
              <a:extLst>
                <a:ext uri="{FF2B5EF4-FFF2-40B4-BE49-F238E27FC236}">
                  <a16:creationId xmlns:a16="http://schemas.microsoft.com/office/drawing/2014/main" id="{2A334C1B-AF68-4FAA-A829-F3827DF33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9762" y="0"/>
              <a:ext cx="10799763" cy="1113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Resultado de imagen para wallpaper blanco">
              <a:extLst>
                <a:ext uri="{FF2B5EF4-FFF2-40B4-BE49-F238E27FC236}">
                  <a16:creationId xmlns:a16="http://schemas.microsoft.com/office/drawing/2014/main" id="{233DD0F7-570F-43C5-9BCD-A77039C48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37759"/>
              <a:ext cx="10799763" cy="1113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Resultado de imagen para wallpaper blanco">
              <a:extLst>
                <a:ext uri="{FF2B5EF4-FFF2-40B4-BE49-F238E27FC236}">
                  <a16:creationId xmlns:a16="http://schemas.microsoft.com/office/drawing/2014/main" id="{68A24172-4FFE-4C3F-9651-CA74E7165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9761" y="11137758"/>
              <a:ext cx="10799763" cy="11137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Resultado de imagen para wallpaper blanco">
              <a:extLst>
                <a:ext uri="{FF2B5EF4-FFF2-40B4-BE49-F238E27FC236}">
                  <a16:creationId xmlns:a16="http://schemas.microsoft.com/office/drawing/2014/main" id="{31928803-6FA7-4830-82BD-572AA5D43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45"/>
            <a:stretch/>
          </p:blipFill>
          <p:spPr bwMode="auto">
            <a:xfrm>
              <a:off x="0" y="21801207"/>
              <a:ext cx="10799763" cy="1059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esultado de imagen para wallpaper blanco">
              <a:extLst>
                <a:ext uri="{FF2B5EF4-FFF2-40B4-BE49-F238E27FC236}">
                  <a16:creationId xmlns:a16="http://schemas.microsoft.com/office/drawing/2014/main" id="{19FC8E03-9857-42A9-B95A-A06156B3A6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04"/>
            <a:stretch/>
          </p:blipFill>
          <p:spPr bwMode="auto">
            <a:xfrm>
              <a:off x="10799762" y="22275517"/>
              <a:ext cx="10799763" cy="1012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esultado de imagen para git">
            <a:extLst>
              <a:ext uri="{FF2B5EF4-FFF2-40B4-BE49-F238E27FC236}">
                <a16:creationId xmlns:a16="http://schemas.microsoft.com/office/drawing/2014/main" id="{11DEC629-BDCF-4248-A2F6-270F3562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745032"/>
            <a:ext cx="2897601" cy="289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90">
            <a:extLst>
              <a:ext uri="{FF2B5EF4-FFF2-40B4-BE49-F238E27FC236}">
                <a16:creationId xmlns:a16="http://schemas.microsoft.com/office/drawing/2014/main" id="{F819288D-7ED1-401F-A59F-DA1831115F81}"/>
              </a:ext>
            </a:extLst>
          </p:cNvPr>
          <p:cNvSpPr txBox="1">
            <a:spLocks/>
          </p:cNvSpPr>
          <p:nvPr/>
        </p:nvSpPr>
        <p:spPr>
          <a:xfrm>
            <a:off x="3537681" y="745032"/>
            <a:ext cx="15442754" cy="176956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algn="ctr" defTabSz="21599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17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b="1" dirty="0">
                <a:solidFill>
                  <a:srgbClr val="59402D"/>
                </a:solidFill>
                <a:latin typeface="Source Sans Pro"/>
                <a:ea typeface="Source Sans Pro"/>
              </a:rPr>
              <a:t>G</a:t>
            </a:r>
            <a:r>
              <a:rPr lang="es-ES" sz="9600" b="1" dirty="0">
                <a:solidFill>
                  <a:srgbClr val="59402D"/>
                </a:solidFill>
                <a:latin typeface="Source Sans Pro"/>
                <a:ea typeface="Source Sans Pro"/>
              </a:rPr>
              <a:t>IT </a:t>
            </a:r>
          </a:p>
          <a:p>
            <a:pPr>
              <a:spcBef>
                <a:spcPts val="0"/>
              </a:spcBef>
            </a:pPr>
            <a:r>
              <a:rPr lang="es-ES" sz="8800" b="1" dirty="0">
                <a:solidFill>
                  <a:srgbClr val="F8503E"/>
                </a:solidFill>
                <a:latin typeface="Source Sans Pro"/>
                <a:ea typeface="Source Sans Pro"/>
                <a:sym typeface="Source Sans Pro"/>
              </a:rPr>
              <a:t>SISTEMA DE CONTROL DE VERSIONES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22A019B-7D19-4552-9FD3-ADA90022EBDF}"/>
              </a:ext>
            </a:extLst>
          </p:cNvPr>
          <p:cNvGrpSpPr/>
          <p:nvPr/>
        </p:nvGrpSpPr>
        <p:grpSpPr>
          <a:xfrm>
            <a:off x="640078" y="5722980"/>
            <a:ext cx="11487977" cy="1346449"/>
            <a:chOff x="287153" y="4831110"/>
            <a:chExt cx="6931222" cy="1769567"/>
          </a:xfrm>
        </p:grpSpPr>
        <p:pic>
          <p:nvPicPr>
            <p:cNvPr id="1032" name="Picture 8" descr="Resultado de imagen para wallpaper yellow">
              <a:extLst>
                <a:ext uri="{FF2B5EF4-FFF2-40B4-BE49-F238E27FC236}">
                  <a16:creationId xmlns:a16="http://schemas.microsoft.com/office/drawing/2014/main" id="{0C01F262-D8A4-4B8F-9714-915CE1A3B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76956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19F3D39-394B-436A-B6A4-2BDFD935FC12}"/>
                </a:ext>
              </a:extLst>
            </p:cNvPr>
            <p:cNvSpPr/>
            <p:nvPr/>
          </p:nvSpPr>
          <p:spPr>
            <a:xfrm>
              <a:off x="1005786" y="5254228"/>
              <a:ext cx="5379999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Antecedentes</a:t>
              </a:r>
            </a:p>
          </p:txBody>
        </p:sp>
      </p:grpSp>
      <p:pic>
        <p:nvPicPr>
          <p:cNvPr id="19" name="Picture 8" descr="Resultado de imagen para wallpaper yellow">
            <a:extLst>
              <a:ext uri="{FF2B5EF4-FFF2-40B4-BE49-F238E27FC236}">
                <a16:creationId xmlns:a16="http://schemas.microsoft.com/office/drawing/2014/main" id="{6A662E28-B098-46DF-A6D4-463864EA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948" y="5787812"/>
            <a:ext cx="7561497" cy="1283984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A08F505-4BC0-41E6-A486-DF08A9DF5B2E}"/>
              </a:ext>
            </a:extLst>
          </p:cNvPr>
          <p:cNvSpPr/>
          <p:nvPr/>
        </p:nvSpPr>
        <p:spPr>
          <a:xfrm>
            <a:off x="14726241" y="6002043"/>
            <a:ext cx="53567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dirty="0">
                <a:solidFill>
                  <a:srgbClr val="F8503E"/>
                </a:solidFill>
                <a:latin typeface="Sagona Book" panose="02020503050505020204" pitchFamily="18" charset="0"/>
              </a:rPr>
              <a:t>Problemática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34C8AD18-5D95-4F93-B074-99455FAB83FD}"/>
              </a:ext>
            </a:extLst>
          </p:cNvPr>
          <p:cNvGrpSpPr/>
          <p:nvPr/>
        </p:nvGrpSpPr>
        <p:grpSpPr>
          <a:xfrm>
            <a:off x="622178" y="13446042"/>
            <a:ext cx="7380514" cy="1047348"/>
            <a:chOff x="287153" y="4831110"/>
            <a:chExt cx="6931222" cy="1769567"/>
          </a:xfrm>
        </p:grpSpPr>
        <p:pic>
          <p:nvPicPr>
            <p:cNvPr id="23" name="Picture 8" descr="Resultado de imagen para wallpaper yellow">
              <a:extLst>
                <a:ext uri="{FF2B5EF4-FFF2-40B4-BE49-F238E27FC236}">
                  <a16:creationId xmlns:a16="http://schemas.microsoft.com/office/drawing/2014/main" id="{259E82CE-7FAB-4FA3-A1BD-1FB7ED7BE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76956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FAA4CD1-9379-41D9-AD96-A8C5AFE9697C}"/>
                </a:ext>
              </a:extLst>
            </p:cNvPr>
            <p:cNvSpPr/>
            <p:nvPr/>
          </p:nvSpPr>
          <p:spPr>
            <a:xfrm>
              <a:off x="2087413" y="5005129"/>
              <a:ext cx="3330703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Solución</a:t>
              </a:r>
            </a:p>
          </p:txBody>
        </p:sp>
      </p:grpSp>
      <p:pic>
        <p:nvPicPr>
          <p:cNvPr id="1036" name="Picture 12" descr="Resultado de imagen para fondo de pantalla marrón">
            <a:extLst>
              <a:ext uri="{FF2B5EF4-FFF2-40B4-BE49-F238E27FC236}">
                <a16:creationId xmlns:a16="http://schemas.microsoft.com/office/drawing/2014/main" id="{6214BF64-0752-4521-9D60-FA17371C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69" y="14547277"/>
            <a:ext cx="11272441" cy="1655628"/>
          </a:xfrm>
          <a:prstGeom prst="flowChartPunchedTap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Resultado de imagen para fondo de pantalla marrón">
            <a:extLst>
              <a:ext uri="{FF2B5EF4-FFF2-40B4-BE49-F238E27FC236}">
                <a16:creationId xmlns:a16="http://schemas.microsoft.com/office/drawing/2014/main" id="{09B45FBA-483E-40E5-9B04-A9F659CA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644" y="17640382"/>
            <a:ext cx="11255331" cy="1655628"/>
          </a:xfrm>
          <a:prstGeom prst="flowChartPunchedTap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Resultado de imagen para fondo de pantalla marrón">
            <a:extLst>
              <a:ext uri="{FF2B5EF4-FFF2-40B4-BE49-F238E27FC236}">
                <a16:creationId xmlns:a16="http://schemas.microsoft.com/office/drawing/2014/main" id="{F50C6D46-63F5-4481-9C3A-526F4C6C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368" y="16086890"/>
            <a:ext cx="11265286" cy="1655628"/>
          </a:xfrm>
          <a:prstGeom prst="flowChartPunchedTap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691A0062-0796-4262-BD70-14941D28DBC3}"/>
              </a:ext>
            </a:extLst>
          </p:cNvPr>
          <p:cNvGrpSpPr/>
          <p:nvPr/>
        </p:nvGrpSpPr>
        <p:grpSpPr>
          <a:xfrm>
            <a:off x="640078" y="19861206"/>
            <a:ext cx="7380514" cy="1392615"/>
            <a:chOff x="287153" y="4831110"/>
            <a:chExt cx="6931222" cy="1769567"/>
          </a:xfrm>
        </p:grpSpPr>
        <p:pic>
          <p:nvPicPr>
            <p:cNvPr id="33" name="Picture 8" descr="Resultado de imagen para wallpaper yellow">
              <a:extLst>
                <a:ext uri="{FF2B5EF4-FFF2-40B4-BE49-F238E27FC236}">
                  <a16:creationId xmlns:a16="http://schemas.microsoft.com/office/drawing/2014/main" id="{093CE6D9-EB1B-4683-A2B2-5E4687ACC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76956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D88CEDCF-D5A1-4E05-9785-E07617264D35}"/>
                </a:ext>
              </a:extLst>
            </p:cNvPr>
            <p:cNvSpPr/>
            <p:nvPr/>
          </p:nvSpPr>
          <p:spPr>
            <a:xfrm>
              <a:off x="1269940" y="5208062"/>
              <a:ext cx="503599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Innovaciones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DABE195-414E-4D9B-87CC-B57F2E27575C}"/>
              </a:ext>
            </a:extLst>
          </p:cNvPr>
          <p:cNvGrpSpPr/>
          <p:nvPr/>
        </p:nvGrpSpPr>
        <p:grpSpPr>
          <a:xfrm>
            <a:off x="8660672" y="19861206"/>
            <a:ext cx="12298770" cy="1356402"/>
            <a:chOff x="287153" y="4831110"/>
            <a:chExt cx="6931222" cy="1769567"/>
          </a:xfrm>
        </p:grpSpPr>
        <p:pic>
          <p:nvPicPr>
            <p:cNvPr id="36" name="Picture 8" descr="Resultado de imagen para wallpaper yellow">
              <a:extLst>
                <a:ext uri="{FF2B5EF4-FFF2-40B4-BE49-F238E27FC236}">
                  <a16:creationId xmlns:a16="http://schemas.microsoft.com/office/drawing/2014/main" id="{C1C6AAF0-3F5C-4E29-8692-4A7AF9ABF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76956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8F0CB3B-ACE9-4F02-946B-5DD1ED0314E4}"/>
                </a:ext>
              </a:extLst>
            </p:cNvPr>
            <p:cNvSpPr/>
            <p:nvPr/>
          </p:nvSpPr>
          <p:spPr>
            <a:xfrm>
              <a:off x="2371645" y="5130337"/>
              <a:ext cx="266912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Tecnologías</a:t>
              </a:r>
            </a:p>
          </p:txBody>
        </p:sp>
      </p:grpSp>
      <p:pic>
        <p:nvPicPr>
          <p:cNvPr id="38" name="Picture 12" descr="Resultado de imagen para fondo de pantalla marrón">
            <a:extLst>
              <a:ext uri="{FF2B5EF4-FFF2-40B4-BE49-F238E27FC236}">
                <a16:creationId xmlns:a16="http://schemas.microsoft.com/office/drawing/2014/main" id="{7A35A8E5-0B84-4440-B552-84D1FEDF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2" y="-190903"/>
            <a:ext cx="20661123" cy="19905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 descr="Resultado de imagen para fondo de pantalla marrón">
            <a:extLst>
              <a:ext uri="{FF2B5EF4-FFF2-40B4-BE49-F238E27FC236}">
                <a16:creationId xmlns:a16="http://schemas.microsoft.com/office/drawing/2014/main" id="{4B7DDB91-62B6-41C9-B33F-1B2EA2A1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8" y="31961569"/>
            <a:ext cx="20661123" cy="199059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EAD925F5-338A-4105-93B3-12BFB75A6322}"/>
              </a:ext>
            </a:extLst>
          </p:cNvPr>
          <p:cNvGrpSpPr/>
          <p:nvPr/>
        </p:nvGrpSpPr>
        <p:grpSpPr>
          <a:xfrm>
            <a:off x="715292" y="25636015"/>
            <a:ext cx="7380514" cy="1103196"/>
            <a:chOff x="287153" y="4831110"/>
            <a:chExt cx="6931222" cy="1769567"/>
          </a:xfrm>
        </p:grpSpPr>
        <p:pic>
          <p:nvPicPr>
            <p:cNvPr id="41" name="Picture 8" descr="Resultado de imagen para wallpaper yellow">
              <a:extLst>
                <a:ext uri="{FF2B5EF4-FFF2-40B4-BE49-F238E27FC236}">
                  <a16:creationId xmlns:a16="http://schemas.microsoft.com/office/drawing/2014/main" id="{4242206C-9479-4E8E-AA72-C89053552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76956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4B39F9C1-AB82-41A1-8F70-287E64C1B6F3}"/>
                </a:ext>
              </a:extLst>
            </p:cNvPr>
            <p:cNvSpPr/>
            <p:nvPr/>
          </p:nvSpPr>
          <p:spPr>
            <a:xfrm>
              <a:off x="1939622" y="5032827"/>
              <a:ext cx="4154175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Resultados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A14582F-6AA3-4E00-81E2-E10617A0D1F2}"/>
              </a:ext>
            </a:extLst>
          </p:cNvPr>
          <p:cNvGrpSpPr/>
          <p:nvPr/>
        </p:nvGrpSpPr>
        <p:grpSpPr>
          <a:xfrm>
            <a:off x="9349342" y="26425994"/>
            <a:ext cx="11770960" cy="932883"/>
            <a:chOff x="287153" y="4810381"/>
            <a:chExt cx="6931222" cy="1417483"/>
          </a:xfrm>
        </p:grpSpPr>
        <p:pic>
          <p:nvPicPr>
            <p:cNvPr id="44" name="Picture 8" descr="Resultado de imagen para wallpaper yellow">
              <a:extLst>
                <a:ext uri="{FF2B5EF4-FFF2-40B4-BE49-F238E27FC236}">
                  <a16:creationId xmlns:a16="http://schemas.microsoft.com/office/drawing/2014/main" id="{08C4C8D1-6212-4653-B764-DAC3CF182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4831110"/>
              <a:ext cx="6931222" cy="1396754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DD19AED-FAEA-47A0-80A2-EF3AA5C4789C}"/>
                </a:ext>
              </a:extLst>
            </p:cNvPr>
            <p:cNvSpPr/>
            <p:nvPr/>
          </p:nvSpPr>
          <p:spPr>
            <a:xfrm>
              <a:off x="2357807" y="4810381"/>
              <a:ext cx="2700639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0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Referencias</a:t>
              </a:r>
            </a:p>
          </p:txBody>
        </p:sp>
      </p:grpSp>
      <p:pic>
        <p:nvPicPr>
          <p:cNvPr id="49" name="Picture 12" descr="Resultado de imagen para fondo de pantalla marrón">
            <a:extLst>
              <a:ext uri="{FF2B5EF4-FFF2-40B4-BE49-F238E27FC236}">
                <a16:creationId xmlns:a16="http://schemas.microsoft.com/office/drawing/2014/main" id="{60FE84E9-B2F0-4F43-9C29-4097D212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2" y="26862435"/>
            <a:ext cx="8614675" cy="4878442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Resultado de imagen para fondo de pantalla marrón">
            <a:extLst>
              <a:ext uri="{FF2B5EF4-FFF2-40B4-BE49-F238E27FC236}">
                <a16:creationId xmlns:a16="http://schemas.microsoft.com/office/drawing/2014/main" id="{DCD64CDB-6BD3-4E1E-9CD6-F79C92C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8" y="7398895"/>
            <a:ext cx="11487977" cy="5574921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68BE5F30-A4F9-455A-A9F6-113BB0A35B56}"/>
              </a:ext>
            </a:extLst>
          </p:cNvPr>
          <p:cNvSpPr/>
          <p:nvPr/>
        </p:nvSpPr>
        <p:spPr>
          <a:xfrm>
            <a:off x="798520" y="7820589"/>
            <a:ext cx="111383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La comidad de linux anteriormente utilizaba </a:t>
            </a:r>
            <a:r>
              <a:rPr lang="en" sz="4400" b="1" dirty="0">
                <a:solidFill>
                  <a:srgbClr val="FF0000"/>
                </a:solidFill>
                <a:latin typeface="Source Sans Pro"/>
                <a:ea typeface="Source Sans Pro"/>
              </a:rPr>
              <a:t>BitKeeper</a:t>
            </a: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, para controlar sus versiones</a:t>
            </a:r>
          </a:p>
          <a:p>
            <a:pPr>
              <a:spcBef>
                <a:spcPts val="0"/>
              </a:spcBef>
            </a:pP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                      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 Sistema distribuido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AB4DC98-94FC-42F6-8875-D7D13B29AAD0}"/>
              </a:ext>
            </a:extLst>
          </p:cNvPr>
          <p:cNvSpPr/>
          <p:nvPr/>
        </p:nvSpPr>
        <p:spPr>
          <a:xfrm>
            <a:off x="9648395" y="16594930"/>
            <a:ext cx="84904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Volver a una version anterior</a:t>
            </a: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 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CFBD96D-FD51-4639-89AE-EC5E695C914D}"/>
              </a:ext>
            </a:extLst>
          </p:cNvPr>
          <p:cNvSpPr/>
          <p:nvPr/>
        </p:nvSpPr>
        <p:spPr>
          <a:xfrm>
            <a:off x="9636368" y="15196367"/>
            <a:ext cx="110807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Trabajo colarativo y reduccion de tiempo </a:t>
            </a:r>
            <a:endParaRPr lang="es-ES" sz="4400" b="1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B493F3F-7FD0-47B4-B5EE-32EB4D2DD80D}"/>
              </a:ext>
            </a:extLst>
          </p:cNvPr>
          <p:cNvSpPr/>
          <p:nvPr/>
        </p:nvSpPr>
        <p:spPr>
          <a:xfrm>
            <a:off x="9648395" y="18118506"/>
            <a:ext cx="121795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Suvir multiples archivos al mismo</a:t>
            </a: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 tiempo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48A4810-C873-47A6-8D37-21D0DD368B86}"/>
              </a:ext>
            </a:extLst>
          </p:cNvPr>
          <p:cNvSpPr/>
          <p:nvPr/>
        </p:nvSpPr>
        <p:spPr>
          <a:xfrm>
            <a:off x="364932" y="27868795"/>
            <a:ext cx="84904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 smtClean="0">
                <a:solidFill>
                  <a:schemeClr val="bg1"/>
                </a:solidFill>
                <a:latin typeface="Source Sans Pro"/>
                <a:ea typeface="Source Sans Pro"/>
              </a:rPr>
              <a:t> </a:t>
            </a:r>
            <a:endParaRPr lang="es-ES" sz="4400" b="1" dirty="0">
              <a:solidFill>
                <a:schemeClr val="bg1"/>
              </a:solidFill>
              <a:latin typeface="Source Sans Pro"/>
              <a:ea typeface="Source Sans Pro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A77093B-0719-454E-91B1-2572C50AAB57}"/>
              </a:ext>
            </a:extLst>
          </p:cNvPr>
          <p:cNvSpPr/>
          <p:nvPr/>
        </p:nvSpPr>
        <p:spPr>
          <a:xfrm>
            <a:off x="13397948" y="7787878"/>
            <a:ext cx="77840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" sz="4400" b="1" dirty="0">
                <a:solidFill>
                  <a:srgbClr val="FF0000"/>
                </a:solidFill>
                <a:latin typeface="Source Sans Pro"/>
                <a:ea typeface="Source Sans Pro"/>
              </a:rPr>
              <a:t>BitKeeper</a:t>
            </a:r>
            <a:r>
              <a:rPr lang="en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 dejo de ser gratito y su uso es mas complejo</a:t>
            </a:r>
            <a:r>
              <a:rPr lang="es-ES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 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456F0B9-1E6C-4C88-969E-36B463F14F62}"/>
              </a:ext>
            </a:extLst>
          </p:cNvPr>
          <p:cNvSpPr/>
          <p:nvPr/>
        </p:nvSpPr>
        <p:spPr>
          <a:xfrm>
            <a:off x="436109" y="17587628"/>
            <a:ext cx="79831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Mantener y tener el control de nuestro </a:t>
            </a:r>
            <a:r>
              <a:rPr lang="en" sz="4400" b="1" dirty="0">
                <a:solidFill>
                  <a:srgbClr val="FF0000"/>
                </a:solidFill>
                <a:latin typeface="Source Sans Pro"/>
                <a:ea typeface="Source Sans Pro"/>
              </a:rPr>
              <a:t>codigo fuente</a:t>
            </a:r>
            <a:r>
              <a:rPr lang="es-ES" sz="4400" b="1" dirty="0">
                <a:solidFill>
                  <a:srgbClr val="FF0000"/>
                </a:solidFill>
                <a:latin typeface="Source Sans Pro"/>
                <a:ea typeface="Source Sans Pro"/>
              </a:rPr>
              <a:t> 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2F4B7AB-75D5-4130-AE37-DA0D7DBB74A7}"/>
              </a:ext>
            </a:extLst>
          </p:cNvPr>
          <p:cNvSpPr/>
          <p:nvPr/>
        </p:nvSpPr>
        <p:spPr>
          <a:xfrm>
            <a:off x="534435" y="21772238"/>
            <a:ext cx="7523608" cy="34778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0"/>
              </a:spcBef>
            </a:pPr>
            <a:r>
              <a:rPr lang="en" sz="4400" b="1" dirty="0">
                <a:latin typeface="Source Sans Pro"/>
                <a:ea typeface="Source Sans Pro"/>
              </a:rPr>
              <a:t>GIT</a:t>
            </a:r>
            <a:r>
              <a:rPr lang="en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 </a:t>
            </a:r>
          </a:p>
          <a:p>
            <a:pPr marL="571500" indent="-5715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Usos de ramas (Branch)</a:t>
            </a:r>
          </a:p>
          <a:p>
            <a:pPr marL="571500" indent="-5715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Convergencia</a:t>
            </a:r>
          </a:p>
          <a:p>
            <a:pPr marL="571500" indent="-5715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Costo</a:t>
            </a:r>
          </a:p>
          <a:p>
            <a:pPr marL="571500" indent="-571500" algn="ctr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4400" b="1" dirty="0">
                <a:solidFill>
                  <a:srgbClr val="59402D"/>
                </a:solidFill>
                <a:latin typeface="Source Sans Pro"/>
                <a:ea typeface="Source Sans Pro"/>
              </a:rPr>
              <a:t>seguridad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B8C6ABE-AEE6-4F2C-A09B-F23EB4BA827D}"/>
              </a:ext>
            </a:extLst>
          </p:cNvPr>
          <p:cNvSpPr/>
          <p:nvPr/>
        </p:nvSpPr>
        <p:spPr>
          <a:xfrm>
            <a:off x="10868836" y="27938576"/>
            <a:ext cx="103131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 smtClean="0">
                <a:solidFill>
                  <a:srgbClr val="59402D"/>
                </a:solidFill>
                <a:latin typeface="Source Sans Pro"/>
                <a:ea typeface="Source Sans Pro"/>
              </a:rPr>
              <a:t> </a:t>
            </a:r>
            <a:endParaRPr lang="es-ES" sz="4400" b="1" dirty="0">
              <a:solidFill>
                <a:srgbClr val="59402D"/>
              </a:solidFill>
              <a:latin typeface="Source Sans Pro"/>
              <a:ea typeface="Source Sans Pro"/>
            </a:endParaRPr>
          </a:p>
        </p:txBody>
      </p:sp>
      <p:pic>
        <p:nvPicPr>
          <p:cNvPr id="61" name="Picture 12" descr="Resultado de imagen para fondo de pantalla marrón">
            <a:extLst>
              <a:ext uri="{FF2B5EF4-FFF2-40B4-BE49-F238E27FC236}">
                <a16:creationId xmlns:a16="http://schemas.microsoft.com/office/drawing/2014/main" id="{AF7F5473-0921-4828-A6DF-419D708D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672" y="21556571"/>
            <a:ext cx="12240982" cy="4659060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ángulo 61">
            <a:extLst>
              <a:ext uri="{FF2B5EF4-FFF2-40B4-BE49-F238E27FC236}">
                <a16:creationId xmlns:a16="http://schemas.microsoft.com/office/drawing/2014/main" id="{43415D9C-1AAA-4E62-BC89-37F84A293136}"/>
              </a:ext>
            </a:extLst>
          </p:cNvPr>
          <p:cNvSpPr/>
          <p:nvPr/>
        </p:nvSpPr>
        <p:spPr>
          <a:xfrm>
            <a:off x="8819115" y="21978264"/>
            <a:ext cx="9046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ES" sz="4400" b="1" dirty="0">
                <a:solidFill>
                  <a:schemeClr val="bg1"/>
                </a:solidFill>
                <a:latin typeface="Source Sans Pro"/>
                <a:ea typeface="Source Sans Pro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" b="99049" l="0" r="100000">
                        <a14:foregroundMark x1="57333" y1="28224" x2="57333" y2="28224"/>
                        <a14:foregroundMark x1="79636" y1="54757" x2="79636" y2="54757"/>
                        <a14:foregroundMark x1="16242" y1="78330" x2="16242" y2="78330"/>
                        <a14:foregroundMark x1="21576" y1="80550" x2="21576" y2="80550"/>
                        <a14:foregroundMark x1="27152" y1="77590" x2="27152" y2="77590"/>
                        <a14:foregroundMark x1="30545" y1="73573" x2="30545" y2="73573"/>
                        <a14:foregroundMark x1="35152" y1="77907" x2="35152" y2="77907"/>
                        <a14:foregroundMark x1="24970" y1="74313" x2="24970" y2="74313"/>
                        <a14:foregroundMark x1="48364" y1="78647" x2="48364" y2="78647"/>
                        <a14:foregroundMark x1="57697" y1="78330" x2="57697" y2="78330"/>
                        <a14:foregroundMark x1="66788" y1="78647" x2="66788" y2="78647"/>
                        <a14:foregroundMark x1="75879" y1="76427" x2="75879" y2="76427"/>
                        <a14:foregroundMark x1="84485" y1="80550" x2="84485" y2="805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5806" y="9322211"/>
            <a:ext cx="3105179" cy="345984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301" b="91211" l="17449" r="82449"/>
                    </a14:imgEffect>
                  </a14:imgLayer>
                </a14:imgProps>
              </a:ext>
            </a:extLst>
          </a:blip>
          <a:srcRect l="21965" t="10228" r="24435" b="11661"/>
          <a:stretch/>
        </p:blipFill>
        <p:spPr>
          <a:xfrm>
            <a:off x="13780243" y="11924790"/>
            <a:ext cx="925510" cy="1276350"/>
          </a:xfrm>
          <a:prstGeom prst="rect">
            <a:avLst/>
          </a:prstGeom>
        </p:spPr>
      </p:pic>
      <p:pic>
        <p:nvPicPr>
          <p:cNvPr id="65" name="Imagen 6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301" b="91211" l="17449" r="82449"/>
                    </a14:imgEffect>
                  </a14:imgLayer>
                </a14:imgProps>
              </a:ext>
            </a:extLst>
          </a:blip>
          <a:srcRect l="21965" t="10228" r="24435" b="11661"/>
          <a:stretch/>
        </p:blipFill>
        <p:spPr>
          <a:xfrm>
            <a:off x="15300619" y="11855388"/>
            <a:ext cx="925510" cy="1276350"/>
          </a:xfrm>
          <a:prstGeom prst="rect">
            <a:avLst/>
          </a:prstGeom>
        </p:spPr>
      </p:pic>
      <p:pic>
        <p:nvPicPr>
          <p:cNvPr id="66" name="Imagen 65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301" b="91211" l="17449" r="82449"/>
                    </a14:imgEffect>
                  </a14:imgLayer>
                </a14:imgProps>
              </a:ext>
            </a:extLst>
          </a:blip>
          <a:srcRect l="21965" t="10228" r="24435" b="11661"/>
          <a:stretch/>
        </p:blipFill>
        <p:spPr>
          <a:xfrm>
            <a:off x="14501460" y="10511286"/>
            <a:ext cx="925510" cy="1276350"/>
          </a:xfrm>
          <a:prstGeom prst="rect">
            <a:avLst/>
          </a:prstGeom>
        </p:spPr>
      </p:pic>
      <p:pic>
        <p:nvPicPr>
          <p:cNvPr id="1026" name="Picture 2" descr="Resultado de imagen para dificil"/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75" l="0" r="99067">
                        <a14:foregroundMark x1="21549" y1="45250" x2="21549" y2="45250"/>
                        <a14:foregroundMark x1="27052" y1="64313" x2="27052" y2="64313"/>
                        <a14:foregroundMark x1="74534" y1="65375" x2="74534" y2="65375"/>
                        <a14:foregroundMark x1="74534" y1="28750" x2="74534" y2="28750"/>
                        <a14:foregroundMark x1="80877" y1="19750" x2="80877" y2="19750"/>
                        <a14:foregroundMark x1="50840" y1="26125" x2="50840" y2="26125"/>
                        <a14:foregroundMark x1="56343" y1="11813" x2="56343" y2="11813"/>
                        <a14:foregroundMark x1="19963" y1="18688" x2="19963" y2="18688"/>
                        <a14:foregroundMark x1="22295" y1="29313" x2="22295" y2="29313"/>
                        <a14:foregroundMark x1="28638" y1="41500" x2="28638" y2="4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244" y="9959712"/>
            <a:ext cx="2404848" cy="358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signo de suma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519" y="11242761"/>
            <a:ext cx="1225253" cy="12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sultado de imagen para git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890" l="0" r="100000">
                        <a14:foregroundMark x1="17473" y1="40879" x2="17473" y2="40879"/>
                        <a14:foregroundMark x1="52527" y1="45165" x2="52527" y2="45165"/>
                        <a14:foregroundMark x1="67912" y1="64725" x2="67912" y2="64725"/>
                        <a14:foregroundMark x1="66593" y1="50769" x2="66593" y2="50769"/>
                        <a14:foregroundMark x1="77802" y1="49341" x2="77802" y2="49341"/>
                        <a14:foregroundMark x1="77802" y1="32527" x2="77802" y2="32527"/>
                        <a14:foregroundMark x1="90440" y1="39451" x2="90440" y2="39451"/>
                        <a14:foregroundMark x1="90440" y1="54945" x2="90440" y2="549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62" t="23666" r="55152" b="24119"/>
          <a:stretch/>
        </p:blipFill>
        <p:spPr bwMode="auto">
          <a:xfrm>
            <a:off x="2808441" y="14582847"/>
            <a:ext cx="3066439" cy="306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Resultado de imagen para signo de suma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592" y="16171935"/>
            <a:ext cx="1333101" cy="133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67" b="97600" l="0" r="100000">
                        <a14:backgroundMark x1="40267" y1="70933" x2="40267" y2="709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6892" y="13317733"/>
            <a:ext cx="2234449" cy="2234449"/>
          </a:xfrm>
          <a:prstGeom prst="rect">
            <a:avLst/>
          </a:prstGeom>
        </p:spPr>
      </p:pic>
      <p:pic>
        <p:nvPicPr>
          <p:cNvPr id="17" name="Picture 8" descr="Resultado de imagen para reloj"/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97615" l="53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282" y="13354302"/>
            <a:ext cx="1850443" cy="18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n relacionada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7959" l="0" r="977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73" y="15912296"/>
            <a:ext cx="2041092" cy="16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símbolo de subir archivos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5599" b="41797" l="33105" r="63477">
                        <a14:foregroundMark x1="45215" y1="27865" x2="45215" y2="27865"/>
                        <a14:foregroundMark x1="50684" y1="26042" x2="50684" y2="26042"/>
                        <a14:foregroundMark x1="44824" y1="22005" x2="44824" y2="22005"/>
                        <a14:foregroundMark x1="50195" y1="23177" x2="50195" y2="23177"/>
                        <a14:foregroundMark x1="43164" y1="25000" x2="43164" y2="25000"/>
                        <a14:foregroundMark x1="54004" y1="25521" x2="54004" y2="25521"/>
                        <a14:foregroundMark x1="52734" y1="21484" x2="52734" y2="21484"/>
                        <a14:foregroundMark x1="44824" y1="19661" x2="44824" y2="19661"/>
                        <a14:foregroundMark x1="47754" y1="26042" x2="47754" y2="260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494" t="5767" r="35594" b="57662"/>
          <a:stretch/>
        </p:blipFill>
        <p:spPr bwMode="auto">
          <a:xfrm>
            <a:off x="19258910" y="16086889"/>
            <a:ext cx="1784157" cy="131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Resultado de imagen para git flow log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288" y="21805447"/>
            <a:ext cx="4632672" cy="263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n relacionada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>
                        <a14:foregroundMark x1="71417" y1="65873" x2="71417" y2="65873"/>
                        <a14:foregroundMark x1="70917" y1="59841" x2="70917" y2="59841"/>
                        <a14:foregroundMark x1="64500" y1="80159" x2="64500" y2="80159"/>
                        <a14:foregroundMark x1="37833" y1="73968" x2="37833" y2="73968"/>
                        <a14:foregroundMark x1="25500" y1="60794" x2="25500" y2="60794"/>
                        <a14:foregroundMark x1="29833" y1="51746" x2="29833" y2="51746"/>
                        <a14:foregroundMark x1="29833" y1="35397" x2="29833" y2="35397"/>
                        <a14:foregroundMark x1="36167" y1="23175" x2="36167" y2="23175"/>
                        <a14:foregroundMark x1="45250" y1="10952" x2="45250" y2="10952"/>
                        <a14:foregroundMark x1="55917" y1="15079" x2="55917" y2="15079"/>
                        <a14:foregroundMark x1="70917" y1="37460" x2="70917" y2="37460"/>
                        <a14:foregroundMark x1="65583" y1="23175" x2="65583" y2="23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28" t="1432" r="20924"/>
          <a:stretch/>
        </p:blipFill>
        <p:spPr bwMode="auto">
          <a:xfrm>
            <a:off x="17404634" y="22116999"/>
            <a:ext cx="2910952" cy="303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para git lab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400" b="97000" l="648" r="99751">
                        <a14:foregroundMark x1="40249" y1="77400" x2="40249" y2="77400"/>
                        <a14:foregroundMark x1="42993" y1="79700" x2="42993" y2="79700"/>
                        <a14:foregroundMark x1="46085" y1="77400" x2="46085" y2="77400"/>
                        <a14:foregroundMark x1="50025" y1="79700" x2="50025" y2="79700"/>
                        <a14:foregroundMark x1="42993" y1="68700" x2="42993" y2="68700"/>
                        <a14:foregroundMark x1="56658" y1="78100" x2="56658" y2="78100"/>
                        <a14:foregroundMark x1="63741" y1="74200" x2="63741" y2="74200"/>
                        <a14:backgroundMark x1="56758" y1="82300" x2="56758" y2="8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69" r="27886"/>
          <a:stretch/>
        </p:blipFill>
        <p:spPr bwMode="auto">
          <a:xfrm>
            <a:off x="12985638" y="21463914"/>
            <a:ext cx="3938953" cy="44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o 71">
            <a:extLst>
              <a:ext uri="{FF2B5EF4-FFF2-40B4-BE49-F238E27FC236}">
                <a16:creationId xmlns:a16="http://schemas.microsoft.com/office/drawing/2014/main" id="{BA14582F-6AA3-4E00-81E2-E10617A0D1F2}"/>
              </a:ext>
            </a:extLst>
          </p:cNvPr>
          <p:cNvGrpSpPr/>
          <p:nvPr/>
        </p:nvGrpSpPr>
        <p:grpSpPr>
          <a:xfrm>
            <a:off x="10748098" y="30355881"/>
            <a:ext cx="10356399" cy="1384995"/>
            <a:chOff x="287153" y="6155817"/>
            <a:chExt cx="6931222" cy="2523784"/>
          </a:xfrm>
        </p:grpSpPr>
        <p:pic>
          <p:nvPicPr>
            <p:cNvPr id="73" name="Picture 8" descr="Resultado de imagen para wallpaper yellow">
              <a:extLst>
                <a:ext uri="{FF2B5EF4-FFF2-40B4-BE49-F238E27FC236}">
                  <a16:creationId xmlns:a16="http://schemas.microsoft.com/office/drawing/2014/main" id="{08C4C8D1-6212-4653-B764-DAC3CF182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3" y="6177259"/>
              <a:ext cx="6931222" cy="2451777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DDD19AED-FAEA-47A0-80A2-EF3AA5C4789C}"/>
                </a:ext>
              </a:extLst>
            </p:cNvPr>
            <p:cNvSpPr/>
            <p:nvPr/>
          </p:nvSpPr>
          <p:spPr>
            <a:xfrm>
              <a:off x="2128918" y="6155817"/>
              <a:ext cx="3146514" cy="25237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Arley Magnolia Aquino Garcia</a:t>
              </a:r>
            </a:p>
            <a:p>
              <a:pPr algn="ctr"/>
              <a:r>
                <a:rPr lang="es-ES" sz="28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Nathanae Palomera Romero</a:t>
              </a:r>
            </a:p>
            <a:p>
              <a:pPr algn="ctr"/>
              <a:r>
                <a:rPr lang="es-ES" sz="2800" b="1" dirty="0">
                  <a:solidFill>
                    <a:srgbClr val="F8503E"/>
                  </a:solidFill>
                  <a:latin typeface="Sagona Book" panose="02020503050505020204" pitchFamily="18" charset="0"/>
                </a:rPr>
                <a:t>Daniela Marcela Delgado Guzman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49342" y="27506896"/>
            <a:ext cx="1236016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coporation, g. (9 de agosto de 2017). </a:t>
            </a:r>
            <a:r>
              <a:rPr kumimoji="0" lang="es-ES" altLang="es-MX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git-scm.com</a:t>
            </a: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. Obtenido de https://git-scm.com/book/es/v1/Las-herramientas-de-Git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corpotation, g. (23 de agosto de 2018). </a:t>
            </a:r>
            <a:r>
              <a:rPr kumimoji="0" lang="es-ES" altLang="es-MX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git-scm.com</a:t>
            </a: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. Obtenido de https://git-scm.com/book/es/v1/Empezando-Una-breve-historia-de-Git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Goñi, F. (18 de julio de 2016). </a:t>
            </a:r>
            <a:r>
              <a:rPr kumimoji="0" lang="es-ES" altLang="es-MX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blog.coffeedevs.com</a:t>
            </a:r>
            <a:r>
              <a:rPr kumimoji="0" lang="es-ES" altLang="es-MX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  <a:ea typeface="Calibri" panose="020F0502020204030204" pitchFamily="34" charset="0"/>
                <a:cs typeface="Times New Roman" panose="02020603050405020304" pitchFamily="18" charset="0"/>
              </a:rPr>
              <a:t>. Obtenido de https://blog.coffeedevs.com/8-razones-para-usar-git/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Resultado de imagen para git funcionamient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05" y="27022309"/>
            <a:ext cx="5313361" cy="452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146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Sagona Book</vt:lpstr>
      <vt:lpstr>Source Sans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arley aquino</dc:creator>
  <cp:lastModifiedBy>Nathalia Palomera romero</cp:lastModifiedBy>
  <cp:revision>20</cp:revision>
  <dcterms:created xsi:type="dcterms:W3CDTF">2019-10-02T16:29:02Z</dcterms:created>
  <dcterms:modified xsi:type="dcterms:W3CDTF">2019-10-05T23:51:19Z</dcterms:modified>
</cp:coreProperties>
</file>