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58" r:id="rId3"/>
    <p:sldId id="260" r:id="rId4"/>
    <p:sldId id="261" r:id="rId5"/>
    <p:sldId id="262" r:id="rId6"/>
    <p:sldId id="268" r:id="rId7"/>
    <p:sldId id="269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E01B1A"/>
    <a:srgbClr val="525355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Requested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Module1/COND1: Descr</c:v>
                </c:pt>
                <c:pt idx="1">
                  <c:v>Module2/COND6: Descr</c:v>
                </c:pt>
                <c:pt idx="2">
                  <c:v>Module3/COND3: Descr</c:v>
                </c:pt>
                <c:pt idx="3">
                  <c:v>Module1/COND3: Descr</c:v>
                </c:pt>
                <c:pt idx="4">
                  <c:v>Module5/COND1: Descr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6</c:v>
                </c:pt>
                <c:pt idx="2">
                  <c:v>5</c:v>
                </c:pt>
                <c:pt idx="3">
                  <c:v>3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EB-4439-ADB8-3D21DF1373A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236412959"/>
        <c:axId val="1238375151"/>
      </c:barChart>
      <c:catAx>
        <c:axId val="1236412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238375151"/>
        <c:crosses val="autoZero"/>
        <c:auto val="1"/>
        <c:lblAlgn val="ctr"/>
        <c:lblOffset val="100"/>
        <c:noMultiLvlLbl val="0"/>
      </c:catAx>
      <c:valAx>
        <c:axId val="123837515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36412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DD935-C787-4546-B8D8-2D912F5940E5}" type="datetimeFigureOut">
              <a:rPr lang="nl-NL" smtClean="0"/>
              <a:t>8-3-2017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96500-EEF6-4CD1-9B81-DABE4E8E40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577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Zie settings page workflow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3C33C-1139-47F8-86D6-C3726A9F45B7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3565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Zie settings page workflow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3C33C-1139-47F8-86D6-C3726A9F45B7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9769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4AA2-F436-45BB-9D9C-3DEE3E2683EF}" type="datetimeFigureOut">
              <a:rPr lang="nl-NL" smtClean="0"/>
              <a:t>8-3-2017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40FB-B77A-4578-B9C8-E07570FB20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103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4AA2-F436-45BB-9D9C-3DEE3E2683EF}" type="datetimeFigureOut">
              <a:rPr lang="nl-NL" smtClean="0"/>
              <a:t>8-3-2017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40FB-B77A-4578-B9C8-E07570FB20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80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4AA2-F436-45BB-9D9C-3DEE3E2683EF}" type="datetimeFigureOut">
              <a:rPr lang="nl-NL" smtClean="0"/>
              <a:t>8-3-2017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40FB-B77A-4578-B9C8-E07570FB20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19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4AA2-F436-45BB-9D9C-3DEE3E2683EF}" type="datetimeFigureOut">
              <a:rPr lang="nl-NL" smtClean="0"/>
              <a:t>8-3-2017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40FB-B77A-4578-B9C8-E07570FB20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222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4AA2-F436-45BB-9D9C-3DEE3E2683EF}" type="datetimeFigureOut">
              <a:rPr lang="nl-NL" smtClean="0"/>
              <a:t>8-3-2017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40FB-B77A-4578-B9C8-E07570FB20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531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4AA2-F436-45BB-9D9C-3DEE3E2683EF}" type="datetimeFigureOut">
              <a:rPr lang="nl-NL" smtClean="0"/>
              <a:t>8-3-2017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40FB-B77A-4578-B9C8-E07570FB20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962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4AA2-F436-45BB-9D9C-3DEE3E2683EF}" type="datetimeFigureOut">
              <a:rPr lang="nl-NL" smtClean="0"/>
              <a:t>8-3-2017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40FB-B77A-4578-B9C8-E07570FB20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796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4AA2-F436-45BB-9D9C-3DEE3E2683EF}" type="datetimeFigureOut">
              <a:rPr lang="nl-NL" smtClean="0"/>
              <a:t>8-3-2017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40FB-B77A-4578-B9C8-E07570FB20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320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4AA2-F436-45BB-9D9C-3DEE3E2683EF}" type="datetimeFigureOut">
              <a:rPr lang="nl-NL" smtClean="0"/>
              <a:t>8-3-2017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40FB-B77A-4578-B9C8-E07570FB20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243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4AA2-F436-45BB-9D9C-3DEE3E2683EF}" type="datetimeFigureOut">
              <a:rPr lang="nl-NL" smtClean="0"/>
              <a:t>8-3-2017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40FB-B77A-4578-B9C8-E07570FB20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286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4AA2-F436-45BB-9D9C-3DEE3E2683EF}" type="datetimeFigureOut">
              <a:rPr lang="nl-NL" smtClean="0"/>
              <a:t>8-3-2017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40FB-B77A-4578-B9C8-E07570FB20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03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64AA2-F436-45BB-9D9C-3DEE3E2683EF}" type="datetimeFigureOut">
              <a:rPr lang="nl-NL" smtClean="0"/>
              <a:t>8-3-2017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D40FB-B77A-4578-B9C8-E07570FB20F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545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4790543" y="2059723"/>
            <a:ext cx="2654710" cy="2611815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1026" name="Picture 2" descr="I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82" y="231371"/>
            <a:ext cx="193357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>
            <a:cxnSpLocks/>
          </p:cNvCxnSpPr>
          <p:nvPr/>
        </p:nvCxnSpPr>
        <p:spPr>
          <a:xfrm>
            <a:off x="157942" y="1055716"/>
            <a:ext cx="11947919" cy="7771"/>
          </a:xfrm>
          <a:prstGeom prst="line">
            <a:avLst/>
          </a:prstGeom>
          <a:ln>
            <a:solidFill>
              <a:srgbClr val="52535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08466" y="583749"/>
            <a:ext cx="753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E01B1A"/>
                </a:solidFill>
              </a:rPr>
              <a:t>Bypass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94915" y="583749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Export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133887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45128" y="583749"/>
            <a:ext cx="825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Analyze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582301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93542" y="583749"/>
            <a:ext cx="929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Approval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134012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45253" y="583749"/>
            <a:ext cx="997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Workflow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754075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065316" y="588835"/>
            <a:ext cx="70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Group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0083674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76654" y="33077"/>
            <a:ext cx="1521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525355"/>
                </a:solidFill>
              </a:rPr>
              <a:t>01/01/2017 24:59:59</a:t>
            </a:r>
            <a:endParaRPr lang="nl-NL" sz="1200" u="sng" dirty="0">
              <a:solidFill>
                <a:srgbClr val="525355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18670" y="302962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525355"/>
                </a:solidFill>
              </a:rPr>
              <a:t>Username</a:t>
            </a:r>
            <a:endParaRPr lang="nl-NL" sz="1200" u="sng" dirty="0">
              <a:solidFill>
                <a:srgbClr val="525355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19757" y="3476152"/>
            <a:ext cx="778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525355"/>
                </a:solidFill>
              </a:rPr>
              <a:t>Password</a:t>
            </a:r>
          </a:p>
        </p:txBody>
      </p:sp>
      <p:pic>
        <p:nvPicPr>
          <p:cNvPr id="35" name="Picture 2" descr="Int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87" r="18123" b="61024"/>
          <a:stretch/>
        </p:blipFill>
        <p:spPr bwMode="auto">
          <a:xfrm>
            <a:off x="4917837" y="2308763"/>
            <a:ext cx="400050" cy="38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5445181" y="2270978"/>
            <a:ext cx="1345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rgbClr val="E01B1A"/>
                </a:solidFill>
              </a:rPr>
              <a:t>I</a:t>
            </a:r>
            <a:r>
              <a:rPr lang="nl-NL" sz="2400" dirty="0">
                <a:solidFill>
                  <a:srgbClr val="525355"/>
                </a:solidFill>
              </a:rPr>
              <a:t>n</a:t>
            </a:r>
            <a:r>
              <a:rPr lang="nl-NL" sz="2400" dirty="0">
                <a:solidFill>
                  <a:srgbClr val="E01B1A"/>
                </a:solidFill>
              </a:rPr>
              <a:t>C</a:t>
            </a:r>
            <a:r>
              <a:rPr lang="nl-NL" sz="2400" dirty="0">
                <a:solidFill>
                  <a:srgbClr val="525355"/>
                </a:solidFill>
              </a:rPr>
              <a:t>ontrol</a:t>
            </a:r>
          </a:p>
        </p:txBody>
      </p:sp>
      <p:pic>
        <p:nvPicPr>
          <p:cNvPr id="38" name="Picture 2" descr="Int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87" r="18123" b="61024"/>
          <a:stretch/>
        </p:blipFill>
        <p:spPr bwMode="auto">
          <a:xfrm>
            <a:off x="6867606" y="2286448"/>
            <a:ext cx="400050" cy="38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5104940" y="3244790"/>
            <a:ext cx="1904934" cy="1753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0" name="Rectangle 39"/>
          <p:cNvSpPr/>
          <p:nvPr/>
        </p:nvSpPr>
        <p:spPr>
          <a:xfrm>
            <a:off x="5104940" y="3706512"/>
            <a:ext cx="1904934" cy="1753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2" name="TextBox 41"/>
          <p:cNvSpPr txBox="1"/>
          <p:nvPr/>
        </p:nvSpPr>
        <p:spPr>
          <a:xfrm>
            <a:off x="5778250" y="3973759"/>
            <a:ext cx="497252" cy="261610"/>
          </a:xfrm>
          <a:prstGeom prst="rect">
            <a:avLst/>
          </a:prstGeom>
          <a:solidFill>
            <a:srgbClr val="525355"/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25400"/>
          </a:sp3d>
        </p:spPr>
        <p:txBody>
          <a:bodyPr wrap="none" rtlCol="0">
            <a:spAutoFit/>
          </a:bodyPr>
          <a:lstStyle/>
          <a:p>
            <a:r>
              <a:rPr lang="nl-NL" sz="1100" b="1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518396" y="4389800"/>
            <a:ext cx="9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i="1" u="sng" dirty="0">
                <a:solidFill>
                  <a:srgbClr val="525355"/>
                </a:solidFill>
              </a:rPr>
              <a:t>Forget password?</a:t>
            </a:r>
          </a:p>
        </p:txBody>
      </p:sp>
      <p:cxnSp>
        <p:nvCxnSpPr>
          <p:cNvPr id="44" name="Straight Connector 43"/>
          <p:cNvCxnSpPr>
            <a:cxnSpLocks/>
          </p:cNvCxnSpPr>
          <p:nvPr/>
        </p:nvCxnSpPr>
        <p:spPr>
          <a:xfrm>
            <a:off x="4908312" y="2911982"/>
            <a:ext cx="2349819" cy="0"/>
          </a:xfrm>
          <a:prstGeom prst="line">
            <a:avLst/>
          </a:prstGeom>
          <a:ln>
            <a:solidFill>
              <a:srgbClr val="52535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911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82" y="231371"/>
            <a:ext cx="193357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>
            <a:cxnSpLocks/>
          </p:cNvCxnSpPr>
          <p:nvPr/>
        </p:nvCxnSpPr>
        <p:spPr>
          <a:xfrm>
            <a:off x="157942" y="1055716"/>
            <a:ext cx="11947919" cy="7771"/>
          </a:xfrm>
          <a:prstGeom prst="line">
            <a:avLst/>
          </a:prstGeom>
          <a:ln>
            <a:solidFill>
              <a:srgbClr val="52535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08466" y="583749"/>
            <a:ext cx="753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Bypass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94915" y="583749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Export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133887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45128" y="583749"/>
            <a:ext cx="825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Analyze</a:t>
            </a:r>
          </a:p>
        </p:txBody>
      </p:sp>
      <p:pic>
        <p:nvPicPr>
          <p:cNvPr id="12" name="Graphic 11" descr="Tool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9628" y="627026"/>
            <a:ext cx="252000" cy="252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5582301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93542" y="583749"/>
            <a:ext cx="929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Approval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134012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45253" y="583749"/>
            <a:ext cx="997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Workflow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754075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065316" y="588835"/>
            <a:ext cx="70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Group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0083674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4873" y="1072401"/>
            <a:ext cx="11947918" cy="36576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157941" y="1429054"/>
            <a:ext cx="11947919" cy="7771"/>
          </a:xfrm>
          <a:prstGeom prst="line">
            <a:avLst/>
          </a:prstGeom>
          <a:ln>
            <a:solidFill>
              <a:srgbClr val="52535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28158" y="1110294"/>
            <a:ext cx="559852" cy="261610"/>
          </a:xfrm>
          <a:prstGeom prst="rect">
            <a:avLst/>
          </a:prstGeom>
          <a:solidFill>
            <a:srgbClr val="525355"/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25400"/>
          </a:sp3d>
        </p:spPr>
        <p:txBody>
          <a:bodyPr wrap="square" rtlCol="0">
            <a:spAutoFit/>
          </a:bodyPr>
          <a:lstStyle/>
          <a:p>
            <a:r>
              <a:rPr lang="nl-NL" sz="1100" b="1" dirty="0">
                <a:solidFill>
                  <a:schemeClr val="bg1"/>
                </a:solidFill>
              </a:rPr>
              <a:t>Roles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6037" y="1586131"/>
            <a:ext cx="11385591" cy="4382050"/>
          </a:xfrm>
          <a:prstGeom prst="rect">
            <a:avLst/>
          </a:prstGeom>
          <a:noFill/>
          <a:ln>
            <a:solidFill>
              <a:srgbClr val="52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TextBox 28"/>
          <p:cNvSpPr txBox="1"/>
          <p:nvPr/>
        </p:nvSpPr>
        <p:spPr>
          <a:xfrm>
            <a:off x="578412" y="1728557"/>
            <a:ext cx="3207929" cy="2616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nl-NL" sz="1100" dirty="0">
                <a:solidFill>
                  <a:srgbClr val="525355"/>
                </a:solidFill>
              </a:rPr>
              <a:t>Based on v1 settings and new available settings of v2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6120" y="1110294"/>
            <a:ext cx="657847" cy="261610"/>
          </a:xfrm>
          <a:prstGeom prst="rect">
            <a:avLst/>
          </a:prstGeom>
          <a:solidFill>
            <a:srgbClr val="525355"/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25400"/>
          </a:sp3d>
        </p:spPr>
        <p:txBody>
          <a:bodyPr wrap="square" rtlCol="0">
            <a:spAutoFit/>
          </a:bodyPr>
          <a:lstStyle/>
          <a:p>
            <a:r>
              <a:rPr lang="nl-NL" sz="1100" b="1" dirty="0">
                <a:solidFill>
                  <a:schemeClr val="bg1"/>
                </a:solidFill>
              </a:rPr>
              <a:t>General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76994" y="1110294"/>
            <a:ext cx="708785" cy="261610"/>
          </a:xfrm>
          <a:prstGeom prst="rect">
            <a:avLst/>
          </a:prstGeom>
          <a:solidFill>
            <a:srgbClr val="525355"/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25400"/>
          </a:sp3d>
        </p:spPr>
        <p:txBody>
          <a:bodyPr wrap="square" rtlCol="0">
            <a:spAutoFit/>
          </a:bodyPr>
          <a:lstStyle/>
          <a:p>
            <a:r>
              <a:rPr lang="nl-NL" sz="1100" b="1" dirty="0">
                <a:solidFill>
                  <a:schemeClr val="bg1"/>
                </a:solidFill>
              </a:rPr>
              <a:t>Modules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969121" y="22135"/>
            <a:ext cx="4229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525355"/>
                </a:solidFill>
              </a:rPr>
              <a:t>Welcome, USERNAME </a:t>
            </a:r>
            <a:r>
              <a:rPr lang="nl-NL" sz="800" dirty="0">
                <a:solidFill>
                  <a:srgbClr val="525355"/>
                </a:solidFill>
              </a:rPr>
              <a:t>(ROLE)          </a:t>
            </a:r>
            <a:r>
              <a:rPr lang="nl-NL" sz="1200" dirty="0">
                <a:solidFill>
                  <a:srgbClr val="525355"/>
                </a:solidFill>
              </a:rPr>
              <a:t>01/01/2017 24:59:59          </a:t>
            </a:r>
            <a:r>
              <a:rPr lang="nl-NL" sz="1200" u="sng" dirty="0">
                <a:solidFill>
                  <a:srgbClr val="525355"/>
                </a:solidFill>
              </a:rPr>
              <a:t>Log out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01039" y="1110294"/>
            <a:ext cx="657847" cy="261610"/>
          </a:xfrm>
          <a:prstGeom prst="rect">
            <a:avLst/>
          </a:prstGeom>
          <a:solidFill>
            <a:srgbClr val="525355"/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25400"/>
          </a:sp3d>
        </p:spPr>
        <p:txBody>
          <a:bodyPr wrap="square" rtlCol="0">
            <a:spAutoFit/>
          </a:bodyPr>
          <a:lstStyle/>
          <a:p>
            <a:r>
              <a:rPr lang="nl-NL" sz="1100" b="1" dirty="0">
                <a:solidFill>
                  <a:schemeClr val="bg1"/>
                </a:solidFill>
              </a:rPr>
              <a:t>Email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55279" y="1110294"/>
            <a:ext cx="559852" cy="261610"/>
          </a:xfrm>
          <a:prstGeom prst="rect">
            <a:avLst/>
          </a:prstGeom>
          <a:solidFill>
            <a:srgbClr val="525355"/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25400"/>
          </a:sp3d>
        </p:spPr>
        <p:txBody>
          <a:bodyPr wrap="square" rtlCol="0">
            <a:spAutoFit/>
          </a:bodyPr>
          <a:lstStyle/>
          <a:p>
            <a:r>
              <a:rPr lang="nl-NL" sz="1100" b="1" dirty="0">
                <a:solidFill>
                  <a:schemeClr val="bg1"/>
                </a:solidFill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2046703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62730"/>
          </a:xfrm>
        </p:spPr>
        <p:txBody>
          <a:bodyPr>
            <a:normAutofit fontScale="90000"/>
          </a:bodyPr>
          <a:lstStyle/>
          <a:p>
            <a:r>
              <a:rPr lang="nl-NL" dirty="0"/>
              <a:t>Role /Rights Matrix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43761"/>
              </p:ext>
            </p:extLst>
          </p:nvPr>
        </p:nvGraphicFramePr>
        <p:xfrm>
          <a:off x="1993862" y="1057014"/>
          <a:ext cx="8068733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950">
                  <a:extLst>
                    <a:ext uri="{9D8B030D-6E8A-4147-A177-3AD203B41FA5}">
                      <a16:colId xmlns:a16="http://schemas.microsoft.com/office/drawing/2014/main" val="311071763"/>
                    </a:ext>
                  </a:extLst>
                </a:gridCol>
                <a:gridCol w="1054500">
                  <a:extLst>
                    <a:ext uri="{9D8B030D-6E8A-4147-A177-3AD203B41FA5}">
                      <a16:colId xmlns:a16="http://schemas.microsoft.com/office/drawing/2014/main" val="4290910837"/>
                    </a:ext>
                  </a:extLst>
                </a:gridCol>
                <a:gridCol w="923408">
                  <a:extLst>
                    <a:ext uri="{9D8B030D-6E8A-4147-A177-3AD203B41FA5}">
                      <a16:colId xmlns:a16="http://schemas.microsoft.com/office/drawing/2014/main" val="4165372401"/>
                    </a:ext>
                  </a:extLst>
                </a:gridCol>
                <a:gridCol w="889522">
                  <a:extLst>
                    <a:ext uri="{9D8B030D-6E8A-4147-A177-3AD203B41FA5}">
                      <a16:colId xmlns:a16="http://schemas.microsoft.com/office/drawing/2014/main" val="3983895096"/>
                    </a:ext>
                  </a:extLst>
                </a:gridCol>
                <a:gridCol w="799001">
                  <a:extLst>
                    <a:ext uri="{9D8B030D-6E8A-4147-A177-3AD203B41FA5}">
                      <a16:colId xmlns:a16="http://schemas.microsoft.com/office/drawing/2014/main" val="1606426118"/>
                    </a:ext>
                  </a:extLst>
                </a:gridCol>
                <a:gridCol w="1152676">
                  <a:extLst>
                    <a:ext uri="{9D8B030D-6E8A-4147-A177-3AD203B41FA5}">
                      <a16:colId xmlns:a16="http://schemas.microsoft.com/office/drawing/2014/main" val="1891327844"/>
                    </a:ext>
                  </a:extLst>
                </a:gridCol>
                <a:gridCol w="1152676">
                  <a:extLst>
                    <a:ext uri="{9D8B030D-6E8A-4147-A177-3AD203B41FA5}">
                      <a16:colId xmlns:a16="http://schemas.microsoft.com/office/drawing/2014/main" val="18828601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Administrator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Configurator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Manager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Chief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Operator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Custom</a:t>
                      </a:r>
                    </a:p>
                  </a:txBody>
                  <a:tcPr marL="46656" marR="46656" marT="0" marB="0"/>
                </a:tc>
                <a:extLst>
                  <a:ext uri="{0D108BD9-81ED-4DB2-BD59-A6C34878D82A}">
                    <a16:rowId xmlns:a16="http://schemas.microsoft.com/office/drawing/2014/main" val="3739484348"/>
                  </a:ext>
                </a:extLst>
              </a:tr>
              <a:tr h="18288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1" dirty="0"/>
                        <a:t>Settings</a:t>
                      </a:r>
                    </a:p>
                  </a:txBody>
                  <a:tcPr marL="46656" marR="46656" marT="0" marB="0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05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971040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/>
                      <a:r>
                        <a:rPr lang="nl-NL" sz="1050" b="1" dirty="0"/>
                        <a:t>User/role management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extLst>
                  <a:ext uri="{0D108BD9-81ED-4DB2-BD59-A6C34878D82A}">
                    <a16:rowId xmlns:a16="http://schemas.microsoft.com/office/drawing/2014/main" val="11090338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/>
                      <a:r>
                        <a:rPr lang="nl-NL" sz="1050" b="1" dirty="0"/>
                        <a:t>Password expires 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extLst>
                  <a:ext uri="{0D108BD9-81ED-4DB2-BD59-A6C34878D82A}">
                    <a16:rowId xmlns:a16="http://schemas.microsoft.com/office/drawing/2014/main" val="27169383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/>
                      <a:r>
                        <a:rPr lang="nl-NL" sz="1050" b="1" dirty="0"/>
                        <a:t>General Configuration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extLst>
                  <a:ext uri="{0D108BD9-81ED-4DB2-BD59-A6C34878D82A}">
                    <a16:rowId xmlns:a16="http://schemas.microsoft.com/office/drawing/2014/main" val="2918563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/>
                      <a:r>
                        <a:rPr lang="nl-NL" sz="1050" b="1" dirty="0"/>
                        <a:t>Module Configuration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extLst>
                  <a:ext uri="{0D108BD9-81ED-4DB2-BD59-A6C34878D82A}">
                    <a16:rowId xmlns:a16="http://schemas.microsoft.com/office/drawing/2014/main" val="27729908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1" dirty="0"/>
                        <a:t>Email settings 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extLst>
                  <a:ext uri="{0D108BD9-81ED-4DB2-BD59-A6C34878D82A}">
                    <a16:rowId xmlns:a16="http://schemas.microsoft.com/office/drawing/2014/main" val="1138225783"/>
                  </a:ext>
                </a:extLst>
              </a:tr>
              <a:tr h="18288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1" dirty="0"/>
                        <a:t>Bypasses</a:t>
                      </a:r>
                    </a:p>
                  </a:txBody>
                  <a:tcPr marL="46656" marR="46656" marT="0" marB="0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466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1" dirty="0"/>
                        <a:t>View Bypasses</a:t>
                      </a:r>
                    </a:p>
                  </a:txBody>
                  <a:tcPr marL="46656" marR="46656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extLst>
                  <a:ext uri="{0D108BD9-81ED-4DB2-BD59-A6C34878D82A}">
                    <a16:rowId xmlns:a16="http://schemas.microsoft.com/office/drawing/2014/main" val="34561244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1" dirty="0"/>
                        <a:t>Request </a:t>
                      </a:r>
                      <a:r>
                        <a:rPr lang="nl-NL" sz="1050" b="1" dirty="0">
                          <a:highlight>
                            <a:srgbClr val="00FFFF"/>
                          </a:highlight>
                        </a:rPr>
                        <a:t>Workflow1</a:t>
                      </a:r>
                    </a:p>
                  </a:txBody>
                  <a:tcPr marL="46656" marR="46656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extLst>
                  <a:ext uri="{0D108BD9-81ED-4DB2-BD59-A6C34878D82A}">
                    <a16:rowId xmlns:a16="http://schemas.microsoft.com/office/drawing/2014/main" val="33855199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1" dirty="0"/>
                        <a:t>Request </a:t>
                      </a:r>
                      <a:r>
                        <a:rPr lang="nl-NL" sz="1050" b="1" dirty="0">
                          <a:highlight>
                            <a:srgbClr val="FF0000"/>
                          </a:highlight>
                        </a:rPr>
                        <a:t>Workflow2</a:t>
                      </a:r>
                    </a:p>
                  </a:txBody>
                  <a:tcPr marL="46656" marR="46656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extLst>
                  <a:ext uri="{0D108BD9-81ED-4DB2-BD59-A6C34878D82A}">
                    <a16:rowId xmlns:a16="http://schemas.microsoft.com/office/drawing/2014/main" val="24136875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1" dirty="0"/>
                        <a:t>Acknowledge unrequested</a:t>
                      </a:r>
                    </a:p>
                  </a:txBody>
                  <a:tcPr marL="46656" marR="46656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extLst>
                  <a:ext uri="{0D108BD9-81ED-4DB2-BD59-A6C34878D82A}">
                    <a16:rowId xmlns:a16="http://schemas.microsoft.com/office/drawing/2014/main" val="1599521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1" dirty="0"/>
                        <a:t>View declined list</a:t>
                      </a:r>
                    </a:p>
                  </a:txBody>
                  <a:tcPr marL="46656" marR="46656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extLst>
                  <a:ext uri="{0D108BD9-81ED-4DB2-BD59-A6C34878D82A}">
                    <a16:rowId xmlns:a16="http://schemas.microsoft.com/office/drawing/2014/main" val="1979475505"/>
                  </a:ext>
                </a:extLst>
              </a:tr>
              <a:tr h="18288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b="1" dirty="0"/>
                        <a:t>Analyze</a:t>
                      </a:r>
                      <a:endParaRPr lang="nl-NL" sz="1050" b="1" dirty="0"/>
                    </a:p>
                  </a:txBody>
                  <a:tcPr marL="46656" marR="46656" marT="0" marB="0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473952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1" dirty="0"/>
                        <a:t>View analyze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extLst>
                  <a:ext uri="{0D108BD9-81ED-4DB2-BD59-A6C34878D82A}">
                    <a16:rowId xmlns:a16="http://schemas.microsoft.com/office/drawing/2014/main" val="25932072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1" dirty="0"/>
                        <a:t>View historian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extLst>
                  <a:ext uri="{0D108BD9-81ED-4DB2-BD59-A6C34878D82A}">
                    <a16:rowId xmlns:a16="http://schemas.microsoft.com/office/drawing/2014/main" val="42146323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1" dirty="0"/>
                        <a:t>Use Export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extLst>
                  <a:ext uri="{0D108BD9-81ED-4DB2-BD59-A6C34878D82A}">
                    <a16:rowId xmlns:a16="http://schemas.microsoft.com/office/drawing/2014/main" val="2180585538"/>
                  </a:ext>
                </a:extLst>
              </a:tr>
              <a:tr h="18288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b="1" dirty="0"/>
                        <a:t>Approval</a:t>
                      </a:r>
                      <a:endParaRPr lang="nl-NL" sz="1050" b="1" dirty="0"/>
                    </a:p>
                  </a:txBody>
                  <a:tcPr marL="46656" marR="46656" marT="0" marB="0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0864507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1" dirty="0"/>
                        <a:t>View all requested 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extLst>
                  <a:ext uri="{0D108BD9-81ED-4DB2-BD59-A6C34878D82A}">
                    <a16:rowId xmlns:a16="http://schemas.microsoft.com/office/drawing/2014/main" val="2367472751"/>
                  </a:ext>
                </a:extLst>
              </a:tr>
              <a:tr h="1832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1" dirty="0"/>
                        <a:t>Approve requested approvals (role based)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extLst>
                  <a:ext uri="{0D108BD9-81ED-4DB2-BD59-A6C34878D82A}">
                    <a16:rowId xmlns:a16="http://schemas.microsoft.com/office/drawing/2014/main" val="1132831606"/>
                  </a:ext>
                </a:extLst>
              </a:tr>
              <a:tr h="18288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b="1" dirty="0"/>
                        <a:t>Bypass group</a:t>
                      </a:r>
                    </a:p>
                  </a:txBody>
                  <a:tcPr marL="46656" marR="46656" marT="0" marB="0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5673832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1" dirty="0"/>
                        <a:t>Create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extLst>
                  <a:ext uri="{0D108BD9-81ED-4DB2-BD59-A6C34878D82A}">
                    <a16:rowId xmlns:a16="http://schemas.microsoft.com/office/drawing/2014/main" val="2334169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1" dirty="0"/>
                        <a:t>Approve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extLst>
                  <a:ext uri="{0D108BD9-81ED-4DB2-BD59-A6C34878D82A}">
                    <a16:rowId xmlns:a16="http://schemas.microsoft.com/office/drawing/2014/main" val="37579959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1" dirty="0"/>
                        <a:t>Use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extLst>
                  <a:ext uri="{0D108BD9-81ED-4DB2-BD59-A6C34878D82A}">
                    <a16:rowId xmlns:a16="http://schemas.microsoft.com/office/drawing/2014/main" val="1063510718"/>
                  </a:ext>
                </a:extLst>
              </a:tr>
              <a:tr h="18288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b="1" dirty="0"/>
                        <a:t>Workflow</a:t>
                      </a:r>
                    </a:p>
                  </a:txBody>
                  <a:tcPr marL="46656" marR="46656" marT="0" marB="0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5720" marR="45720" marT="0" marB="0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5720" marR="45720" marT="0" marB="0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5720" marR="45720" marT="0" marB="0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5720" marR="45720" marT="0" marB="0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5720" marR="45720" marT="0" marB="0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5720" marR="4572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6889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1" dirty="0"/>
                        <a:t>View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extLst>
                  <a:ext uri="{0D108BD9-81ED-4DB2-BD59-A6C34878D82A}">
                    <a16:rowId xmlns:a16="http://schemas.microsoft.com/office/drawing/2014/main" val="15074847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050" b="1" dirty="0"/>
                        <a:t>Configure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050" dirty="0"/>
                        <a:t>x</a:t>
                      </a:r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tc>
                  <a:txBody>
                    <a:bodyPr/>
                    <a:lstStyle/>
                    <a:p>
                      <a:pPr algn="ctr"/>
                      <a:endParaRPr lang="nl-NL" sz="1050" dirty="0"/>
                    </a:p>
                  </a:txBody>
                  <a:tcPr marL="46656" marR="46656" marT="0" marB="0"/>
                </a:tc>
                <a:extLst>
                  <a:ext uri="{0D108BD9-81ED-4DB2-BD59-A6C34878D82A}">
                    <a16:rowId xmlns:a16="http://schemas.microsoft.com/office/drawing/2014/main" val="2324750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37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82" y="231371"/>
            <a:ext cx="193357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>
            <a:cxnSpLocks/>
          </p:cNvCxnSpPr>
          <p:nvPr/>
        </p:nvCxnSpPr>
        <p:spPr>
          <a:xfrm>
            <a:off x="157942" y="1055716"/>
            <a:ext cx="11947919" cy="7771"/>
          </a:xfrm>
          <a:prstGeom prst="line">
            <a:avLst/>
          </a:prstGeom>
          <a:ln>
            <a:solidFill>
              <a:srgbClr val="52535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08466" y="583749"/>
            <a:ext cx="753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E01B1A"/>
                </a:solidFill>
              </a:rPr>
              <a:t>Bypass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94915" y="583749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Export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133887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45128" y="583749"/>
            <a:ext cx="825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Analyze</a:t>
            </a:r>
          </a:p>
        </p:txBody>
      </p:sp>
      <p:pic>
        <p:nvPicPr>
          <p:cNvPr id="12" name="Graphic 11" descr="Tool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9628" y="627026"/>
            <a:ext cx="252000" cy="252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5582301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93542" y="583749"/>
            <a:ext cx="929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Approval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134012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45253" y="583749"/>
            <a:ext cx="997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Workflow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754075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065316" y="588835"/>
            <a:ext cx="70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Group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0083674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57942" y="1072345"/>
            <a:ext cx="11947918" cy="36576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157941" y="1429054"/>
            <a:ext cx="11947919" cy="7771"/>
          </a:xfrm>
          <a:prstGeom prst="line">
            <a:avLst/>
          </a:prstGeom>
          <a:ln>
            <a:solidFill>
              <a:srgbClr val="52535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6037" y="1105612"/>
            <a:ext cx="1639240" cy="261610"/>
          </a:xfrm>
          <a:prstGeom prst="rect">
            <a:avLst/>
          </a:prstGeom>
          <a:solidFill>
            <a:srgbClr val="525355"/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25400"/>
          </a:sp3d>
        </p:spPr>
        <p:txBody>
          <a:bodyPr wrap="square" rtlCol="0">
            <a:spAutoFit/>
          </a:bodyPr>
          <a:lstStyle/>
          <a:p>
            <a:r>
              <a:rPr lang="nl-NL" sz="1100" b="1" dirty="0">
                <a:solidFill>
                  <a:schemeClr val="bg1"/>
                </a:solidFill>
              </a:rPr>
              <a:t>Start Workflow1 Bypass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76132" y="1119196"/>
            <a:ext cx="1609736" cy="261610"/>
          </a:xfrm>
          <a:prstGeom prst="rect">
            <a:avLst/>
          </a:prstGeom>
          <a:solidFill>
            <a:srgbClr val="525355"/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25400"/>
          </a:sp3d>
        </p:spPr>
        <p:txBody>
          <a:bodyPr wrap="none" rtlCol="0">
            <a:spAutoFit/>
          </a:bodyPr>
          <a:lstStyle/>
          <a:p>
            <a:r>
              <a:rPr lang="nl-NL" sz="1100" b="1" dirty="0">
                <a:solidFill>
                  <a:schemeClr val="bg1"/>
                </a:solidFill>
              </a:rPr>
              <a:t>Start WorkFlow2 Bypass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6037" y="1563329"/>
            <a:ext cx="11385591" cy="4404852"/>
          </a:xfrm>
          <a:prstGeom prst="rect">
            <a:avLst/>
          </a:prstGeom>
          <a:noFill/>
          <a:ln>
            <a:solidFill>
              <a:srgbClr val="52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tangle 26"/>
          <p:cNvSpPr/>
          <p:nvPr/>
        </p:nvSpPr>
        <p:spPr>
          <a:xfrm>
            <a:off x="396037" y="1608868"/>
            <a:ext cx="5317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nl-NL" b="1" dirty="0">
                <a:solidFill>
                  <a:srgbClr val="525355"/>
                </a:solidFill>
              </a:rPr>
              <a:t>List of approved or unrequested or active bypasses</a:t>
            </a:r>
            <a:endParaRPr lang="nl-NL" dirty="0">
              <a:solidFill>
                <a:srgbClr val="52535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396073" y="2815591"/>
            <a:ext cx="385555" cy="1900328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nl-NL" sz="1100" dirty="0">
                <a:solidFill>
                  <a:srgbClr val="525355"/>
                </a:solidFill>
              </a:rPr>
              <a:t>scrollbar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1206" y="4646855"/>
            <a:ext cx="2637260" cy="144655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nl-NL" sz="1100" dirty="0">
                <a:solidFill>
                  <a:srgbClr val="525355"/>
                </a:solidFill>
              </a:rPr>
              <a:t>Rechtermuisknop menu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>
                <a:solidFill>
                  <a:srgbClr val="525355"/>
                </a:solidFill>
              </a:rPr>
              <a:t>Acknowledge (of vink aan of dubbelklik)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>
                <a:solidFill>
                  <a:srgbClr val="525355"/>
                </a:solidFill>
              </a:rPr>
              <a:t>Open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>
                <a:solidFill>
                  <a:srgbClr val="525355"/>
                </a:solidFill>
              </a:rPr>
              <a:t>Print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>
                <a:solidFill>
                  <a:srgbClr val="525355"/>
                </a:solidFill>
              </a:rPr>
              <a:t>Edit request (when not bypassed)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>
                <a:solidFill>
                  <a:srgbClr val="525355"/>
                </a:solidFill>
              </a:rPr>
              <a:t>Remove request (when not bypassed)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sz="1100" dirty="0">
              <a:solidFill>
                <a:srgbClr val="525355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sz="1100" dirty="0">
              <a:solidFill>
                <a:srgbClr val="525355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526156" y="1103973"/>
            <a:ext cx="1255472" cy="261610"/>
          </a:xfrm>
          <a:prstGeom prst="rect">
            <a:avLst/>
          </a:prstGeom>
          <a:solidFill>
            <a:srgbClr val="525355"/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25400"/>
          </a:sp3d>
        </p:spPr>
        <p:txBody>
          <a:bodyPr wrap="none" rtlCol="0">
            <a:spAutoFit/>
          </a:bodyPr>
          <a:lstStyle/>
          <a:p>
            <a:r>
              <a:rPr lang="nl-NL" sz="1100" b="1" dirty="0">
                <a:solidFill>
                  <a:schemeClr val="bg1"/>
                </a:solidFill>
              </a:rPr>
              <a:t>Declined Bypasses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969121" y="22135"/>
            <a:ext cx="4229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525355"/>
                </a:solidFill>
              </a:rPr>
              <a:t>Welcome, USERNAME </a:t>
            </a:r>
            <a:r>
              <a:rPr lang="nl-NL" sz="800" dirty="0">
                <a:solidFill>
                  <a:srgbClr val="525355"/>
                </a:solidFill>
              </a:rPr>
              <a:t>(ROLE)          </a:t>
            </a:r>
            <a:r>
              <a:rPr lang="nl-NL" sz="1200" dirty="0">
                <a:solidFill>
                  <a:srgbClr val="525355"/>
                </a:solidFill>
              </a:rPr>
              <a:t>01/01/2017 24:59:59          </a:t>
            </a:r>
            <a:r>
              <a:rPr lang="nl-NL" sz="1200" u="sng" dirty="0">
                <a:solidFill>
                  <a:srgbClr val="525355"/>
                </a:solidFill>
              </a:rPr>
              <a:t>Log out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81675" y="1119196"/>
            <a:ext cx="1037463" cy="261610"/>
          </a:xfrm>
          <a:prstGeom prst="rect">
            <a:avLst/>
          </a:prstGeom>
          <a:solidFill>
            <a:srgbClr val="525355"/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25400"/>
          </a:sp3d>
        </p:spPr>
        <p:txBody>
          <a:bodyPr wrap="none" rtlCol="0">
            <a:spAutoFit/>
          </a:bodyPr>
          <a:lstStyle/>
          <a:p>
            <a:r>
              <a:rPr lang="nl-NL" sz="1100" b="1" dirty="0">
                <a:solidFill>
                  <a:schemeClr val="bg1"/>
                </a:solidFill>
              </a:rPr>
              <a:t>Request group</a:t>
            </a:r>
          </a:p>
        </p:txBody>
      </p:sp>
    </p:spTree>
    <p:extLst>
      <p:ext uri="{BB962C8B-B14F-4D97-AF65-F5344CB8AC3E}">
        <p14:creationId xmlns:p14="http://schemas.microsoft.com/office/powerpoint/2010/main" val="355264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82" y="231371"/>
            <a:ext cx="193357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>
            <a:cxnSpLocks/>
          </p:cNvCxnSpPr>
          <p:nvPr/>
        </p:nvCxnSpPr>
        <p:spPr>
          <a:xfrm>
            <a:off x="157942" y="1055716"/>
            <a:ext cx="11947919" cy="7771"/>
          </a:xfrm>
          <a:prstGeom prst="line">
            <a:avLst/>
          </a:prstGeom>
          <a:ln>
            <a:solidFill>
              <a:srgbClr val="52535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08466" y="583749"/>
            <a:ext cx="753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Bypass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94915" y="583749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Export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133887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45128" y="583749"/>
            <a:ext cx="825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FF0000"/>
                </a:solidFill>
              </a:rPr>
              <a:t>Analyze</a:t>
            </a:r>
          </a:p>
        </p:txBody>
      </p:sp>
      <p:pic>
        <p:nvPicPr>
          <p:cNvPr id="12" name="Graphic 11" descr="Tool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9628" y="627026"/>
            <a:ext cx="252000" cy="252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5582301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93542" y="583749"/>
            <a:ext cx="929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Approval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134012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45253" y="583749"/>
            <a:ext cx="997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Workflow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754075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065316" y="588835"/>
            <a:ext cx="70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Group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0083674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57942" y="1072345"/>
            <a:ext cx="11947918" cy="36576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157941" y="1429054"/>
            <a:ext cx="11947919" cy="7771"/>
          </a:xfrm>
          <a:prstGeom prst="line">
            <a:avLst/>
          </a:prstGeom>
          <a:ln>
            <a:solidFill>
              <a:srgbClr val="52535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63417" y="1104249"/>
            <a:ext cx="950982" cy="261610"/>
          </a:xfrm>
          <a:prstGeom prst="rect">
            <a:avLst/>
          </a:prstGeom>
          <a:solidFill>
            <a:srgbClr val="525355"/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25400"/>
          </a:sp3d>
        </p:spPr>
        <p:txBody>
          <a:bodyPr wrap="square" rtlCol="0">
            <a:spAutoFit/>
          </a:bodyPr>
          <a:lstStyle/>
          <a:p>
            <a:r>
              <a:rPr lang="nl-NL" sz="1100" b="1" dirty="0">
                <a:solidFill>
                  <a:schemeClr val="bg1"/>
                </a:solidFill>
              </a:rPr>
              <a:t>Unrequested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96640" y="1106019"/>
            <a:ext cx="667170" cy="261610"/>
          </a:xfrm>
          <a:prstGeom prst="rect">
            <a:avLst/>
          </a:prstGeom>
          <a:solidFill>
            <a:srgbClr val="525355"/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25400"/>
          </a:sp3d>
        </p:spPr>
        <p:txBody>
          <a:bodyPr wrap="none" rtlCol="0">
            <a:spAutoFit/>
          </a:bodyPr>
          <a:lstStyle/>
          <a:p>
            <a:r>
              <a:rPr lang="nl-NL" sz="1100" b="1" dirty="0">
                <a:solidFill>
                  <a:schemeClr val="bg1"/>
                </a:solidFill>
              </a:rPr>
              <a:t>Reasons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6037" y="2046317"/>
            <a:ext cx="11385591" cy="3921864"/>
          </a:xfrm>
          <a:prstGeom prst="rect">
            <a:avLst/>
          </a:prstGeom>
          <a:noFill/>
          <a:ln>
            <a:solidFill>
              <a:srgbClr val="52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xtBox 27"/>
          <p:cNvSpPr txBox="1"/>
          <p:nvPr/>
        </p:nvSpPr>
        <p:spPr>
          <a:xfrm>
            <a:off x="172941" y="1108284"/>
            <a:ext cx="808235" cy="261610"/>
          </a:xfrm>
          <a:prstGeom prst="rect">
            <a:avLst/>
          </a:prstGeom>
          <a:solidFill>
            <a:srgbClr val="525355"/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25400"/>
          </a:sp3d>
        </p:spPr>
        <p:txBody>
          <a:bodyPr wrap="none" rtlCol="0">
            <a:spAutoFit/>
          </a:bodyPr>
          <a:lstStyle/>
          <a:p>
            <a:r>
              <a:rPr lang="nl-NL" sz="1100" b="1" dirty="0">
                <a:solidFill>
                  <a:srgbClr val="E01B1A"/>
                </a:solidFill>
              </a:rPr>
              <a:t>Requested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56659" y="1112161"/>
            <a:ext cx="1274708" cy="261610"/>
          </a:xfrm>
          <a:prstGeom prst="rect">
            <a:avLst/>
          </a:prstGeom>
          <a:solidFill>
            <a:srgbClr val="525355"/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25400"/>
          </a:sp3d>
        </p:spPr>
        <p:txBody>
          <a:bodyPr wrap="none" rtlCol="0">
            <a:spAutoFit/>
          </a:bodyPr>
          <a:lstStyle/>
          <a:p>
            <a:r>
              <a:rPr lang="nl-NL" sz="1100" b="1" dirty="0">
                <a:solidFill>
                  <a:schemeClr val="bg1"/>
                </a:solidFill>
              </a:rPr>
              <a:t>Acknowledge time</a:t>
            </a:r>
          </a:p>
        </p:txBody>
      </p:sp>
      <p:pic>
        <p:nvPicPr>
          <p:cNvPr id="2050" name="Picture 2" descr="Afbeeldingsresultaat voor empty timelin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7" t="44731" r="5063" b="44262"/>
          <a:stretch/>
        </p:blipFill>
        <p:spPr bwMode="auto">
          <a:xfrm>
            <a:off x="577058" y="1672858"/>
            <a:ext cx="10952570" cy="21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9502" y="1576977"/>
            <a:ext cx="673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525355"/>
                </a:solidFill>
              </a:rPr>
              <a:t>From</a:t>
            </a:r>
            <a:endParaRPr lang="nl-NL" dirty="0"/>
          </a:p>
        </p:txBody>
      </p:sp>
      <p:sp>
        <p:nvSpPr>
          <p:cNvPr id="33" name="Rectangle 32"/>
          <p:cNvSpPr/>
          <p:nvPr/>
        </p:nvSpPr>
        <p:spPr>
          <a:xfrm>
            <a:off x="11383442" y="1572844"/>
            <a:ext cx="398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525355"/>
                </a:solidFill>
              </a:rPr>
              <a:t>To</a:t>
            </a:r>
            <a:endParaRPr lang="nl-NL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45670839"/>
              </p:ext>
            </p:extLst>
          </p:nvPr>
        </p:nvGraphicFramePr>
        <p:xfrm>
          <a:off x="577058" y="2117858"/>
          <a:ext cx="10952570" cy="3781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7969121" y="22135"/>
            <a:ext cx="4229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525355"/>
                </a:solidFill>
              </a:rPr>
              <a:t>Welcome, USERNAME </a:t>
            </a:r>
            <a:r>
              <a:rPr lang="nl-NL" sz="800" dirty="0">
                <a:solidFill>
                  <a:srgbClr val="525355"/>
                </a:solidFill>
              </a:rPr>
              <a:t>(ROLE)          </a:t>
            </a:r>
            <a:r>
              <a:rPr lang="nl-NL" sz="1200" dirty="0">
                <a:solidFill>
                  <a:srgbClr val="525355"/>
                </a:solidFill>
              </a:rPr>
              <a:t>01/01/2017 24:59:59          </a:t>
            </a:r>
            <a:r>
              <a:rPr lang="nl-NL" sz="1200" u="sng" dirty="0">
                <a:solidFill>
                  <a:srgbClr val="525355"/>
                </a:solidFill>
              </a:rPr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81117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82" y="231371"/>
            <a:ext cx="193357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>
            <a:cxnSpLocks/>
          </p:cNvCxnSpPr>
          <p:nvPr/>
        </p:nvCxnSpPr>
        <p:spPr>
          <a:xfrm>
            <a:off x="157942" y="1055716"/>
            <a:ext cx="11947919" cy="7771"/>
          </a:xfrm>
          <a:prstGeom prst="line">
            <a:avLst/>
          </a:prstGeom>
          <a:ln>
            <a:solidFill>
              <a:srgbClr val="52535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08466" y="583749"/>
            <a:ext cx="753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Bypass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94915" y="583749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Export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133887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45128" y="583749"/>
            <a:ext cx="825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Analyze</a:t>
            </a:r>
          </a:p>
        </p:txBody>
      </p:sp>
      <p:pic>
        <p:nvPicPr>
          <p:cNvPr id="12" name="Graphic 11" descr="Tool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9628" y="627026"/>
            <a:ext cx="252000" cy="252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5582301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93542" y="583749"/>
            <a:ext cx="929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FF0000"/>
                </a:solidFill>
              </a:rPr>
              <a:t>Approval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134012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45253" y="583749"/>
            <a:ext cx="997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Workflow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754075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065316" y="588835"/>
            <a:ext cx="70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Group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0083674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57942" y="1072345"/>
            <a:ext cx="11947918" cy="36576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157941" y="1429054"/>
            <a:ext cx="11947919" cy="7771"/>
          </a:xfrm>
          <a:prstGeom prst="line">
            <a:avLst/>
          </a:prstGeom>
          <a:ln>
            <a:solidFill>
              <a:srgbClr val="52535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6037" y="1105612"/>
            <a:ext cx="1639240" cy="261610"/>
          </a:xfrm>
          <a:prstGeom prst="rect">
            <a:avLst/>
          </a:prstGeom>
          <a:solidFill>
            <a:srgbClr val="525355"/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25400"/>
          </a:sp3d>
        </p:spPr>
        <p:txBody>
          <a:bodyPr wrap="square" rtlCol="0">
            <a:spAutoFit/>
          </a:bodyPr>
          <a:lstStyle/>
          <a:p>
            <a:r>
              <a:rPr lang="nl-NL" sz="1100" b="1" dirty="0">
                <a:solidFill>
                  <a:srgbClr val="FF0000"/>
                </a:solidFill>
              </a:rPr>
              <a:t>Approval  Workflow1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76132" y="1119196"/>
            <a:ext cx="1422184" cy="261610"/>
          </a:xfrm>
          <a:prstGeom prst="rect">
            <a:avLst/>
          </a:prstGeom>
          <a:solidFill>
            <a:srgbClr val="525355"/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25400"/>
          </a:sp3d>
        </p:spPr>
        <p:txBody>
          <a:bodyPr wrap="none" rtlCol="0">
            <a:spAutoFit/>
          </a:bodyPr>
          <a:lstStyle/>
          <a:p>
            <a:r>
              <a:rPr lang="nl-NL" sz="1100" b="1" dirty="0">
                <a:solidFill>
                  <a:schemeClr val="bg1"/>
                </a:solidFill>
              </a:rPr>
              <a:t>Approval WorkFlow2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6037" y="1563329"/>
            <a:ext cx="11385591" cy="4404852"/>
          </a:xfrm>
          <a:prstGeom prst="rect">
            <a:avLst/>
          </a:prstGeom>
          <a:noFill/>
          <a:ln>
            <a:solidFill>
              <a:srgbClr val="52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tangle 26"/>
          <p:cNvSpPr/>
          <p:nvPr/>
        </p:nvSpPr>
        <p:spPr>
          <a:xfrm>
            <a:off x="396037" y="1608868"/>
            <a:ext cx="2971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nl-NL" b="1" dirty="0">
                <a:solidFill>
                  <a:srgbClr val="525355"/>
                </a:solidFill>
              </a:rPr>
              <a:t>List of requested bypasses</a:t>
            </a:r>
            <a:endParaRPr lang="nl-NL" dirty="0">
              <a:solidFill>
                <a:srgbClr val="52535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396073" y="2815591"/>
            <a:ext cx="385555" cy="1900328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nl-NL" sz="1100" dirty="0">
                <a:solidFill>
                  <a:srgbClr val="525355"/>
                </a:solidFill>
              </a:rPr>
              <a:t>scrollbar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1206" y="4646855"/>
            <a:ext cx="2182008" cy="60016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nl-NL" sz="1100" dirty="0">
                <a:solidFill>
                  <a:srgbClr val="525355"/>
                </a:solidFill>
              </a:rPr>
              <a:t>Rechtermuisknop menu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>
                <a:solidFill>
                  <a:srgbClr val="525355"/>
                </a:solidFill>
              </a:rPr>
              <a:t>Open (of vink aan of dubbelklik)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sz="1100" dirty="0">
              <a:solidFill>
                <a:srgbClr val="525355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28115" y="2518754"/>
            <a:ext cx="13083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400" b="1" dirty="0">
                <a:solidFill>
                  <a:srgbClr val="525355"/>
                </a:solidFill>
              </a:rPr>
              <a:t>Approval form:</a:t>
            </a:r>
            <a:endParaRPr lang="nl-NL" sz="1400" dirty="0">
              <a:solidFill>
                <a:srgbClr val="525355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40397" y="2812198"/>
            <a:ext cx="2654710" cy="2611815"/>
          </a:xfrm>
          <a:prstGeom prst="rect">
            <a:avLst/>
          </a:prstGeom>
          <a:ln w="381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Rectangle 2"/>
          <p:cNvSpPr/>
          <p:nvPr/>
        </p:nvSpPr>
        <p:spPr>
          <a:xfrm>
            <a:off x="5075859" y="2812198"/>
            <a:ext cx="159082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525355"/>
                </a:solidFill>
              </a:rPr>
              <a:t>Bypass details:</a:t>
            </a:r>
          </a:p>
          <a:p>
            <a:r>
              <a:rPr lang="nl-NL" b="1" dirty="0">
                <a:solidFill>
                  <a:srgbClr val="525355"/>
                </a:solidFill>
              </a:rPr>
              <a:t>…</a:t>
            </a:r>
          </a:p>
          <a:p>
            <a:r>
              <a:rPr lang="nl-NL" b="1" dirty="0">
                <a:solidFill>
                  <a:srgbClr val="525355"/>
                </a:solidFill>
              </a:rPr>
              <a:t>…</a:t>
            </a:r>
          </a:p>
          <a:p>
            <a:r>
              <a:rPr lang="nl-NL" b="1" dirty="0">
                <a:solidFill>
                  <a:srgbClr val="525355"/>
                </a:solidFill>
              </a:rPr>
              <a:t>…</a:t>
            </a:r>
            <a:endParaRPr lang="nl-NL" dirty="0"/>
          </a:p>
        </p:txBody>
      </p:sp>
      <p:sp>
        <p:nvSpPr>
          <p:cNvPr id="30" name="Rectangle 29"/>
          <p:cNvSpPr/>
          <p:nvPr/>
        </p:nvSpPr>
        <p:spPr>
          <a:xfrm>
            <a:off x="5075859" y="4951363"/>
            <a:ext cx="994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chemeClr val="accent6">
                    <a:lumMod val="75000"/>
                  </a:schemeClr>
                </a:solidFill>
              </a:rPr>
              <a:t>Approve</a:t>
            </a:r>
            <a:endParaRPr lang="nl-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74282" y="4951363"/>
            <a:ext cx="8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C00000"/>
                </a:solidFill>
              </a:rPr>
              <a:t>Decline</a:t>
            </a:r>
            <a:endParaRPr lang="nl-NL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35001" y="4750252"/>
            <a:ext cx="25092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b="1" dirty="0">
                <a:solidFill>
                  <a:srgbClr val="525355"/>
                </a:solidFill>
              </a:rPr>
              <a:t>Motivation input (required for both)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39171" y="1104832"/>
            <a:ext cx="1114408" cy="261610"/>
          </a:xfrm>
          <a:prstGeom prst="rect">
            <a:avLst/>
          </a:prstGeom>
          <a:solidFill>
            <a:srgbClr val="525355"/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25400"/>
          </a:sp3d>
        </p:spPr>
        <p:txBody>
          <a:bodyPr wrap="none" rtlCol="0">
            <a:spAutoFit/>
          </a:bodyPr>
          <a:lstStyle/>
          <a:p>
            <a:r>
              <a:rPr lang="nl-NL" sz="1100" b="1" dirty="0">
                <a:solidFill>
                  <a:schemeClr val="bg1"/>
                </a:solidFill>
              </a:rPr>
              <a:t>Approval Group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69121" y="22135"/>
            <a:ext cx="4229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525355"/>
                </a:solidFill>
              </a:rPr>
              <a:t>Welcome, USERNAME </a:t>
            </a:r>
            <a:r>
              <a:rPr lang="nl-NL" sz="800" dirty="0">
                <a:solidFill>
                  <a:srgbClr val="525355"/>
                </a:solidFill>
              </a:rPr>
              <a:t>(ROLE)          </a:t>
            </a:r>
            <a:r>
              <a:rPr lang="nl-NL" sz="1200" dirty="0">
                <a:solidFill>
                  <a:srgbClr val="525355"/>
                </a:solidFill>
              </a:rPr>
              <a:t>01/01/2017 24:59:59          </a:t>
            </a:r>
            <a:r>
              <a:rPr lang="nl-NL" sz="1200" u="sng" dirty="0">
                <a:solidFill>
                  <a:srgbClr val="525355"/>
                </a:solidFill>
              </a:rPr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395332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82" y="231371"/>
            <a:ext cx="193357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>
            <a:cxnSpLocks/>
          </p:cNvCxnSpPr>
          <p:nvPr/>
        </p:nvCxnSpPr>
        <p:spPr>
          <a:xfrm>
            <a:off x="157942" y="1055716"/>
            <a:ext cx="11947919" cy="7771"/>
          </a:xfrm>
          <a:prstGeom prst="line">
            <a:avLst/>
          </a:prstGeom>
          <a:ln>
            <a:solidFill>
              <a:srgbClr val="52535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08466" y="583749"/>
            <a:ext cx="753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Bypass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94915" y="583749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Export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133887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45128" y="583749"/>
            <a:ext cx="825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Analyze</a:t>
            </a:r>
          </a:p>
        </p:txBody>
      </p:sp>
      <p:pic>
        <p:nvPicPr>
          <p:cNvPr id="12" name="Graphic 11" descr="Tool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9628" y="627026"/>
            <a:ext cx="252000" cy="252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5582301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93542" y="583749"/>
            <a:ext cx="929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Approval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134012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45253" y="583749"/>
            <a:ext cx="997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E01B1A"/>
                </a:solidFill>
              </a:rPr>
              <a:t>Workflow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754075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065316" y="588835"/>
            <a:ext cx="70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Group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0083674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57942" y="1072345"/>
            <a:ext cx="11947918" cy="36576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157941" y="1429054"/>
            <a:ext cx="11947919" cy="7771"/>
          </a:xfrm>
          <a:prstGeom prst="line">
            <a:avLst/>
          </a:prstGeom>
          <a:ln>
            <a:solidFill>
              <a:srgbClr val="52535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6037" y="1105612"/>
            <a:ext cx="934793" cy="261610"/>
          </a:xfrm>
          <a:prstGeom prst="rect">
            <a:avLst/>
          </a:prstGeom>
          <a:solidFill>
            <a:srgbClr val="525355"/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25400"/>
          </a:sp3d>
        </p:spPr>
        <p:txBody>
          <a:bodyPr wrap="square" rtlCol="0">
            <a:spAutoFit/>
          </a:bodyPr>
          <a:lstStyle/>
          <a:p>
            <a:r>
              <a:rPr lang="nl-NL" sz="1100" b="1" dirty="0">
                <a:solidFill>
                  <a:srgbClr val="FF0000"/>
                </a:solidFill>
              </a:rPr>
              <a:t>Workflow1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28070" y="1119372"/>
            <a:ext cx="857927" cy="261610"/>
          </a:xfrm>
          <a:prstGeom prst="rect">
            <a:avLst/>
          </a:prstGeom>
          <a:solidFill>
            <a:srgbClr val="525355"/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25400"/>
          </a:sp3d>
        </p:spPr>
        <p:txBody>
          <a:bodyPr wrap="none" rtlCol="0">
            <a:spAutoFit/>
          </a:bodyPr>
          <a:lstStyle/>
          <a:p>
            <a:r>
              <a:rPr lang="nl-NL" sz="1100" b="1" dirty="0">
                <a:solidFill>
                  <a:schemeClr val="bg1"/>
                </a:solidFill>
              </a:rPr>
              <a:t>WorkFlow2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6037" y="1563329"/>
            <a:ext cx="11385591" cy="4404852"/>
          </a:xfrm>
          <a:prstGeom prst="rect">
            <a:avLst/>
          </a:prstGeom>
          <a:noFill/>
          <a:ln>
            <a:solidFill>
              <a:srgbClr val="52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TextBox 28"/>
          <p:cNvSpPr txBox="1"/>
          <p:nvPr/>
        </p:nvSpPr>
        <p:spPr>
          <a:xfrm>
            <a:off x="11396073" y="2815591"/>
            <a:ext cx="385555" cy="1900328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nl-NL" sz="1100" dirty="0">
                <a:solidFill>
                  <a:srgbClr val="525355"/>
                </a:solidFill>
              </a:rPr>
              <a:t>scrollbar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946881"/>
              </p:ext>
            </p:extLst>
          </p:nvPr>
        </p:nvGraphicFramePr>
        <p:xfrm>
          <a:off x="806246" y="1711987"/>
          <a:ext cx="9674942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35125">
                  <a:extLst>
                    <a:ext uri="{9D8B030D-6E8A-4147-A177-3AD203B41FA5}">
                      <a16:colId xmlns:a16="http://schemas.microsoft.com/office/drawing/2014/main" val="2660528264"/>
                    </a:ext>
                  </a:extLst>
                </a:gridCol>
                <a:gridCol w="3234032">
                  <a:extLst>
                    <a:ext uri="{9D8B030D-6E8A-4147-A177-3AD203B41FA5}">
                      <a16:colId xmlns:a16="http://schemas.microsoft.com/office/drawing/2014/main" val="3236527936"/>
                    </a:ext>
                  </a:extLst>
                </a:gridCol>
                <a:gridCol w="2905785">
                  <a:extLst>
                    <a:ext uri="{9D8B030D-6E8A-4147-A177-3AD203B41FA5}">
                      <a16:colId xmlns:a16="http://schemas.microsoft.com/office/drawing/2014/main" val="2467684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Setting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912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Start Workflow1 Bypass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Move to Approval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Workflow1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28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Start Workflow2 Bypass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Move to Approval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Workflow2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876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Start Workflow1 Bypass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75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Approval Workflow1 Bypass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Move to Bypass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97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Decline Workflow1 Bypass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Move to Decline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76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Decline Workflow1 Bypass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Requested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85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054200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969121" y="22135"/>
            <a:ext cx="4229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525355"/>
                </a:solidFill>
              </a:rPr>
              <a:t>Welcome, USERNAME </a:t>
            </a:r>
            <a:r>
              <a:rPr lang="nl-NL" sz="800" dirty="0">
                <a:solidFill>
                  <a:srgbClr val="525355"/>
                </a:solidFill>
              </a:rPr>
              <a:t>(ROLE)          </a:t>
            </a:r>
            <a:r>
              <a:rPr lang="nl-NL" sz="1200" dirty="0">
                <a:solidFill>
                  <a:srgbClr val="525355"/>
                </a:solidFill>
              </a:rPr>
              <a:t>01/01/2017 24:59:59          </a:t>
            </a:r>
            <a:r>
              <a:rPr lang="nl-NL" sz="1200" u="sng" dirty="0">
                <a:solidFill>
                  <a:srgbClr val="525355"/>
                </a:solidFill>
              </a:rPr>
              <a:t>Log out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16740" y="564080"/>
            <a:ext cx="1146168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4400" dirty="0">
                <a:solidFill>
                  <a:srgbClr val="FF0000"/>
                </a:solidFill>
              </a:rPr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424509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82" y="231371"/>
            <a:ext cx="193357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>
            <a:cxnSpLocks/>
          </p:cNvCxnSpPr>
          <p:nvPr/>
        </p:nvCxnSpPr>
        <p:spPr>
          <a:xfrm>
            <a:off x="157942" y="1055716"/>
            <a:ext cx="11947919" cy="7771"/>
          </a:xfrm>
          <a:prstGeom prst="line">
            <a:avLst/>
          </a:prstGeom>
          <a:ln>
            <a:solidFill>
              <a:srgbClr val="52535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08466" y="583749"/>
            <a:ext cx="753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E01B1A"/>
                </a:solidFill>
              </a:rPr>
              <a:t>Bypass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94915" y="583749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Export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133887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45128" y="583749"/>
            <a:ext cx="825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Analyze</a:t>
            </a:r>
          </a:p>
        </p:txBody>
      </p:sp>
      <p:pic>
        <p:nvPicPr>
          <p:cNvPr id="12" name="Graphic 11" descr="Tool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29628" y="627026"/>
            <a:ext cx="252000" cy="252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5582301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93542" y="583749"/>
            <a:ext cx="929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Approval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134012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45253" y="583749"/>
            <a:ext cx="997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Workflow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754075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065316" y="588835"/>
            <a:ext cx="70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Group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0083674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57942" y="1072345"/>
            <a:ext cx="11947918" cy="36576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157941" y="1429054"/>
            <a:ext cx="11947919" cy="7771"/>
          </a:xfrm>
          <a:prstGeom prst="line">
            <a:avLst/>
          </a:prstGeom>
          <a:ln>
            <a:solidFill>
              <a:srgbClr val="52535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6037" y="1105612"/>
            <a:ext cx="1639240" cy="261610"/>
          </a:xfrm>
          <a:prstGeom prst="rect">
            <a:avLst/>
          </a:prstGeom>
          <a:solidFill>
            <a:srgbClr val="525355"/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25400"/>
          </a:sp3d>
        </p:spPr>
        <p:txBody>
          <a:bodyPr wrap="square" rtlCol="0">
            <a:spAutoFit/>
          </a:bodyPr>
          <a:lstStyle/>
          <a:p>
            <a:r>
              <a:rPr lang="nl-NL" sz="1100" b="1" dirty="0">
                <a:solidFill>
                  <a:schemeClr val="bg1"/>
                </a:solidFill>
              </a:rPr>
              <a:t>Request </a:t>
            </a:r>
            <a:r>
              <a:rPr lang="nl-NL" sz="1100" b="1" dirty="0">
                <a:solidFill>
                  <a:schemeClr val="bg1"/>
                </a:solidFill>
                <a:highlight>
                  <a:srgbClr val="00FFFF"/>
                </a:highlight>
              </a:rPr>
              <a:t>“Label1”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76132" y="1119196"/>
            <a:ext cx="1197764" cy="261610"/>
          </a:xfrm>
          <a:prstGeom prst="rect">
            <a:avLst/>
          </a:prstGeom>
          <a:solidFill>
            <a:srgbClr val="525355"/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25400"/>
          </a:sp3d>
        </p:spPr>
        <p:txBody>
          <a:bodyPr wrap="none" rtlCol="0">
            <a:spAutoFit/>
          </a:bodyPr>
          <a:lstStyle/>
          <a:p>
            <a:r>
              <a:rPr lang="nl-NL" sz="1100" b="1" dirty="0">
                <a:solidFill>
                  <a:schemeClr val="bg1"/>
                </a:solidFill>
              </a:rPr>
              <a:t>Request </a:t>
            </a:r>
            <a:r>
              <a:rPr lang="nl-NL" sz="1100" b="1" dirty="0">
                <a:solidFill>
                  <a:schemeClr val="bg1"/>
                </a:solidFill>
                <a:highlight>
                  <a:srgbClr val="FF0000"/>
                </a:highlight>
              </a:rPr>
              <a:t>“Label2”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6037" y="1563329"/>
            <a:ext cx="11385591" cy="4404852"/>
          </a:xfrm>
          <a:prstGeom prst="rect">
            <a:avLst/>
          </a:prstGeom>
          <a:noFill/>
          <a:ln>
            <a:solidFill>
              <a:srgbClr val="52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tangle 26"/>
          <p:cNvSpPr/>
          <p:nvPr/>
        </p:nvSpPr>
        <p:spPr>
          <a:xfrm>
            <a:off x="396037" y="1608868"/>
            <a:ext cx="5317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nl-NL" b="1" dirty="0">
                <a:solidFill>
                  <a:srgbClr val="525355"/>
                </a:solidFill>
              </a:rPr>
              <a:t>List of approved or unrequested or active bypasses</a:t>
            </a:r>
            <a:endParaRPr lang="nl-NL" dirty="0">
              <a:solidFill>
                <a:srgbClr val="52535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396073" y="2815591"/>
            <a:ext cx="385555" cy="1900328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nl-NL" sz="1100" dirty="0">
                <a:solidFill>
                  <a:srgbClr val="525355"/>
                </a:solidFill>
              </a:rPr>
              <a:t>scrollbar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1206" y="4646855"/>
            <a:ext cx="2637260" cy="144655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nl-NL" sz="1100" dirty="0">
                <a:solidFill>
                  <a:srgbClr val="525355"/>
                </a:solidFill>
              </a:rPr>
              <a:t>Rechtermuisknop menu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>
                <a:solidFill>
                  <a:srgbClr val="525355"/>
                </a:solidFill>
              </a:rPr>
              <a:t>Acknowledge (of vink aan of dubbelklik)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>
                <a:solidFill>
                  <a:srgbClr val="525355"/>
                </a:solidFill>
              </a:rPr>
              <a:t>Open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>
                <a:solidFill>
                  <a:srgbClr val="525355"/>
                </a:solidFill>
              </a:rPr>
              <a:t>Print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>
                <a:solidFill>
                  <a:srgbClr val="525355"/>
                </a:solidFill>
              </a:rPr>
              <a:t>Edit request (when not bypassed)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100" dirty="0">
                <a:solidFill>
                  <a:srgbClr val="525355"/>
                </a:solidFill>
              </a:rPr>
              <a:t>Remove request (when not bypassed)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sz="1100" dirty="0">
              <a:solidFill>
                <a:srgbClr val="525355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sz="1100" dirty="0">
              <a:solidFill>
                <a:srgbClr val="525355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526156" y="1103973"/>
            <a:ext cx="1255472" cy="261610"/>
          </a:xfrm>
          <a:prstGeom prst="rect">
            <a:avLst/>
          </a:prstGeom>
          <a:solidFill>
            <a:srgbClr val="525355"/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25400"/>
          </a:sp3d>
        </p:spPr>
        <p:txBody>
          <a:bodyPr wrap="none" rtlCol="0">
            <a:spAutoFit/>
          </a:bodyPr>
          <a:lstStyle/>
          <a:p>
            <a:r>
              <a:rPr lang="nl-NL" sz="1100" b="1" dirty="0">
                <a:solidFill>
                  <a:srgbClr val="00B0F0"/>
                </a:solidFill>
              </a:rPr>
              <a:t>Declined</a:t>
            </a:r>
            <a:r>
              <a:rPr lang="nl-NL" sz="1100" b="1" dirty="0">
                <a:solidFill>
                  <a:schemeClr val="bg1"/>
                </a:solidFill>
              </a:rPr>
              <a:t> Bypasses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969121" y="22135"/>
            <a:ext cx="4229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525355"/>
                </a:solidFill>
              </a:rPr>
              <a:t>Welcome, USERNAME </a:t>
            </a:r>
            <a:r>
              <a:rPr lang="nl-NL" sz="800" dirty="0">
                <a:solidFill>
                  <a:srgbClr val="525355"/>
                </a:solidFill>
              </a:rPr>
              <a:t>(ROLE)          </a:t>
            </a:r>
            <a:r>
              <a:rPr lang="nl-NL" sz="1200" dirty="0">
                <a:solidFill>
                  <a:srgbClr val="525355"/>
                </a:solidFill>
              </a:rPr>
              <a:t>01/01/2017 24:59:59          </a:t>
            </a:r>
            <a:r>
              <a:rPr lang="nl-NL" sz="1200" u="sng" dirty="0">
                <a:solidFill>
                  <a:srgbClr val="525355"/>
                </a:solidFill>
              </a:rPr>
              <a:t>Log out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81675" y="1119196"/>
            <a:ext cx="1037463" cy="261610"/>
          </a:xfrm>
          <a:prstGeom prst="rect">
            <a:avLst/>
          </a:prstGeom>
          <a:solidFill>
            <a:srgbClr val="525355"/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25400"/>
          </a:sp3d>
        </p:spPr>
        <p:txBody>
          <a:bodyPr wrap="none" rtlCol="0">
            <a:spAutoFit/>
          </a:bodyPr>
          <a:lstStyle/>
          <a:p>
            <a:r>
              <a:rPr lang="nl-NL" sz="1100" b="1" dirty="0">
                <a:solidFill>
                  <a:schemeClr val="bg1"/>
                </a:solidFill>
              </a:rPr>
              <a:t>Request group</a:t>
            </a:r>
          </a:p>
        </p:txBody>
      </p:sp>
    </p:spTree>
    <p:extLst>
      <p:ext uri="{BB962C8B-B14F-4D97-AF65-F5344CB8AC3E}">
        <p14:creationId xmlns:p14="http://schemas.microsoft.com/office/powerpoint/2010/main" val="412737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82" y="231371"/>
            <a:ext cx="193357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>
            <a:cxnSpLocks/>
          </p:cNvCxnSpPr>
          <p:nvPr/>
        </p:nvCxnSpPr>
        <p:spPr>
          <a:xfrm>
            <a:off x="157942" y="1055716"/>
            <a:ext cx="11947919" cy="7771"/>
          </a:xfrm>
          <a:prstGeom prst="line">
            <a:avLst/>
          </a:prstGeom>
          <a:ln>
            <a:solidFill>
              <a:srgbClr val="52535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08466" y="583749"/>
            <a:ext cx="753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>
              <a:defRPr sz="1600">
                <a:solidFill>
                  <a:srgbClr val="525355"/>
                </a:solidFill>
              </a:defRPr>
            </a:lvl1pPr>
          </a:lstStyle>
          <a:p>
            <a:r>
              <a:rPr lang="nl-NL" dirty="0">
                <a:solidFill>
                  <a:srgbClr val="00B050"/>
                </a:solidFill>
              </a:rPr>
              <a:t>Bypass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94915" y="583749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Export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133887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45128" y="583749"/>
            <a:ext cx="825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Analyze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582301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93542" y="583749"/>
            <a:ext cx="929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7030A0"/>
                </a:solidFill>
              </a:rPr>
              <a:t>Approval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134012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45253" y="583749"/>
            <a:ext cx="997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>
              <a:defRPr sz="1600">
                <a:solidFill>
                  <a:srgbClr val="E21C1A"/>
                </a:solidFill>
              </a:defRPr>
            </a:lvl1pPr>
          </a:lstStyle>
          <a:p>
            <a:r>
              <a:rPr lang="nl-NL" dirty="0"/>
              <a:t>Workflow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754075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065316" y="588835"/>
            <a:ext cx="70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Group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0083674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57942" y="1072345"/>
            <a:ext cx="11947918" cy="36576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157941" y="1429054"/>
            <a:ext cx="11947919" cy="7771"/>
          </a:xfrm>
          <a:prstGeom prst="line">
            <a:avLst/>
          </a:prstGeom>
          <a:ln>
            <a:solidFill>
              <a:srgbClr val="52535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57941" y="1563329"/>
            <a:ext cx="11947919" cy="5168072"/>
          </a:xfrm>
          <a:prstGeom prst="rect">
            <a:avLst/>
          </a:prstGeom>
          <a:noFill/>
          <a:ln>
            <a:solidFill>
              <a:srgbClr val="52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TextBox 33"/>
          <p:cNvSpPr txBox="1"/>
          <p:nvPr/>
        </p:nvSpPr>
        <p:spPr>
          <a:xfrm>
            <a:off x="7969121" y="22135"/>
            <a:ext cx="4229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525355"/>
                </a:solidFill>
              </a:rPr>
              <a:t>Welcome, USERNAME </a:t>
            </a:r>
            <a:r>
              <a:rPr lang="nl-NL" sz="800" dirty="0">
                <a:solidFill>
                  <a:srgbClr val="525355"/>
                </a:solidFill>
              </a:rPr>
              <a:t>(ROLE)          </a:t>
            </a:r>
            <a:r>
              <a:rPr lang="nl-NL" sz="1200" dirty="0">
                <a:solidFill>
                  <a:srgbClr val="525355"/>
                </a:solidFill>
              </a:rPr>
              <a:t>01/01/2017 24:59:59          </a:t>
            </a:r>
            <a:r>
              <a:rPr lang="nl-NL" sz="1200" u="sng" dirty="0">
                <a:solidFill>
                  <a:srgbClr val="525355"/>
                </a:solidFill>
              </a:rPr>
              <a:t>Log out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93932" y="1718555"/>
            <a:ext cx="366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Workflow1 Label: </a:t>
            </a:r>
            <a:r>
              <a:rPr lang="nl-NL" sz="1600" dirty="0">
                <a:solidFill>
                  <a:srgbClr val="525355"/>
                </a:solidFill>
                <a:highlight>
                  <a:srgbClr val="00FFFF"/>
                </a:highlight>
              </a:rPr>
              <a:t>“No Approval” </a:t>
            </a:r>
            <a:r>
              <a:rPr lang="nl-NL" sz="1600" dirty="0">
                <a:solidFill>
                  <a:srgbClr val="525355"/>
                </a:solidFill>
              </a:rPr>
              <a:t>(Default)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45253" y="1746648"/>
            <a:ext cx="3368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Workflow2 Label: </a:t>
            </a:r>
            <a:r>
              <a:rPr lang="nl-NL" sz="1600" dirty="0">
                <a:solidFill>
                  <a:srgbClr val="525355"/>
                </a:solidFill>
                <a:highlight>
                  <a:srgbClr val="FF0000"/>
                </a:highlight>
              </a:rPr>
              <a:t>“Approval” </a:t>
            </a:r>
            <a:r>
              <a:rPr lang="nl-NL" sz="1600" dirty="0">
                <a:solidFill>
                  <a:srgbClr val="525355"/>
                </a:solidFill>
              </a:rPr>
              <a:t>(Default)</a:t>
            </a:r>
          </a:p>
        </p:txBody>
      </p:sp>
      <p:sp>
        <p:nvSpPr>
          <p:cNvPr id="2" name="Rectangle 1"/>
          <p:cNvSpPr/>
          <p:nvPr/>
        </p:nvSpPr>
        <p:spPr>
          <a:xfrm>
            <a:off x="1177002" y="2200702"/>
            <a:ext cx="2374669" cy="4077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Request (from </a:t>
            </a:r>
            <a:r>
              <a:rPr lang="nl-NL" sz="1600" dirty="0">
                <a:highlight>
                  <a:srgbClr val="00FFFF"/>
                </a:highlight>
              </a:rPr>
              <a:t>button</a:t>
            </a:r>
            <a:r>
              <a:rPr lang="nl-NL" sz="1600" dirty="0"/>
              <a:t>) </a:t>
            </a:r>
          </a:p>
        </p:txBody>
      </p:sp>
      <p:sp>
        <p:nvSpPr>
          <p:cNvPr id="38" name="Flowchart: Manual Input 37"/>
          <p:cNvSpPr/>
          <p:nvPr/>
        </p:nvSpPr>
        <p:spPr>
          <a:xfrm>
            <a:off x="236623" y="5581518"/>
            <a:ext cx="2118086" cy="1072882"/>
          </a:xfrm>
          <a:prstGeom prst="flowChartManualInp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/>
              <a:t>Not required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/>
              <a:t>Chief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/>
              <a:t>Manager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sz="1200" dirty="0"/>
              <a:t>… (=list roles)</a:t>
            </a:r>
          </a:p>
        </p:txBody>
      </p:sp>
      <p:cxnSp>
        <p:nvCxnSpPr>
          <p:cNvPr id="4" name="Straight Arrow Connector 3"/>
          <p:cNvCxnSpPr>
            <a:cxnSpLocks/>
            <a:stCxn id="2" idx="2"/>
            <a:endCxn id="41" idx="0"/>
          </p:cNvCxnSpPr>
          <p:nvPr/>
        </p:nvCxnSpPr>
        <p:spPr>
          <a:xfrm flipH="1">
            <a:off x="2364336" y="2608443"/>
            <a:ext cx="1" cy="14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lowchart: Decision 40"/>
          <p:cNvSpPr/>
          <p:nvPr/>
        </p:nvSpPr>
        <p:spPr>
          <a:xfrm>
            <a:off x="1177001" y="2751917"/>
            <a:ext cx="2374669" cy="40774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Approval </a:t>
            </a:r>
          </a:p>
        </p:txBody>
      </p:sp>
      <p:cxnSp>
        <p:nvCxnSpPr>
          <p:cNvPr id="47" name="Straight Arrow Connector 46"/>
          <p:cNvCxnSpPr>
            <a:cxnSpLocks/>
            <a:stCxn id="41" idx="2"/>
            <a:endCxn id="99" idx="0"/>
          </p:cNvCxnSpPr>
          <p:nvPr/>
        </p:nvCxnSpPr>
        <p:spPr>
          <a:xfrm rot="5400000">
            <a:off x="2292727" y="3231265"/>
            <a:ext cx="14321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467254" y="3927120"/>
            <a:ext cx="1794157" cy="4077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Move to </a:t>
            </a:r>
            <a:r>
              <a:rPr lang="nl-NL" sz="1600" dirty="0">
                <a:solidFill>
                  <a:srgbClr val="00B050"/>
                </a:solidFill>
              </a:rPr>
              <a:t>Bypass</a:t>
            </a:r>
            <a:r>
              <a:rPr lang="nl-NL" sz="1600" dirty="0"/>
              <a:t> </a:t>
            </a:r>
          </a:p>
        </p:txBody>
      </p:sp>
      <p:cxnSp>
        <p:nvCxnSpPr>
          <p:cNvPr id="55" name="Straight Arrow Connector 46"/>
          <p:cNvCxnSpPr>
            <a:cxnSpLocks/>
            <a:stCxn id="99" idx="2"/>
            <a:endCxn id="54" idx="0"/>
          </p:cNvCxnSpPr>
          <p:nvPr/>
        </p:nvCxnSpPr>
        <p:spPr>
          <a:xfrm rot="5400000">
            <a:off x="2235695" y="3798480"/>
            <a:ext cx="25727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947110" y="2200702"/>
            <a:ext cx="2374669" cy="4077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Request (from </a:t>
            </a:r>
            <a:r>
              <a:rPr lang="nl-NL" sz="1600" dirty="0">
                <a:highlight>
                  <a:srgbClr val="FF0000"/>
                </a:highlight>
              </a:rPr>
              <a:t>button</a:t>
            </a:r>
            <a:r>
              <a:rPr lang="nl-NL" sz="1600" dirty="0"/>
              <a:t>) </a:t>
            </a:r>
          </a:p>
        </p:txBody>
      </p:sp>
      <p:sp>
        <p:nvSpPr>
          <p:cNvPr id="61" name="Flowchart: Decision 60"/>
          <p:cNvSpPr/>
          <p:nvPr/>
        </p:nvSpPr>
        <p:spPr>
          <a:xfrm>
            <a:off x="6947109" y="2751917"/>
            <a:ext cx="2374669" cy="40774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Approval </a:t>
            </a:r>
          </a:p>
        </p:txBody>
      </p:sp>
      <p:cxnSp>
        <p:nvCxnSpPr>
          <p:cNvPr id="63" name="Straight Arrow Connector 62"/>
          <p:cNvCxnSpPr>
            <a:cxnSpLocks/>
            <a:stCxn id="60" idx="2"/>
            <a:endCxn id="61" idx="0"/>
          </p:cNvCxnSpPr>
          <p:nvPr/>
        </p:nvCxnSpPr>
        <p:spPr>
          <a:xfrm flipH="1">
            <a:off x="8134444" y="2608443"/>
            <a:ext cx="1" cy="14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  <a:stCxn id="61" idx="2"/>
            <a:endCxn id="66" idx="0"/>
          </p:cNvCxnSpPr>
          <p:nvPr/>
        </p:nvCxnSpPr>
        <p:spPr>
          <a:xfrm flipH="1">
            <a:off x="8134443" y="3159658"/>
            <a:ext cx="1" cy="143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Manual Input 65"/>
          <p:cNvSpPr/>
          <p:nvPr/>
        </p:nvSpPr>
        <p:spPr>
          <a:xfrm>
            <a:off x="6947109" y="3262100"/>
            <a:ext cx="2374668" cy="407741"/>
          </a:xfrm>
          <a:prstGeom prst="flowChartManualInp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Manager </a:t>
            </a:r>
          </a:p>
        </p:txBody>
      </p:sp>
      <p:cxnSp>
        <p:nvCxnSpPr>
          <p:cNvPr id="68" name="Straight Arrow Connector 46"/>
          <p:cNvCxnSpPr>
            <a:cxnSpLocks/>
            <a:stCxn id="66" idx="2"/>
            <a:endCxn id="69" idx="0"/>
          </p:cNvCxnSpPr>
          <p:nvPr/>
        </p:nvCxnSpPr>
        <p:spPr>
          <a:xfrm>
            <a:off x="8134443" y="3669841"/>
            <a:ext cx="0" cy="25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947109" y="3927120"/>
            <a:ext cx="2374668" cy="4077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Move to </a:t>
            </a:r>
            <a:r>
              <a:rPr lang="nl-NL" sz="1600" dirty="0">
                <a:solidFill>
                  <a:srgbClr val="7030A0"/>
                </a:solidFill>
              </a:rPr>
              <a:t>Approval</a:t>
            </a:r>
            <a:r>
              <a:rPr lang="nl-NL" sz="1600" dirty="0"/>
              <a:t> </a:t>
            </a:r>
          </a:p>
        </p:txBody>
      </p:sp>
      <p:sp>
        <p:nvSpPr>
          <p:cNvPr id="82" name="Flowchart: Manual Input 81"/>
          <p:cNvSpPr/>
          <p:nvPr/>
        </p:nvSpPr>
        <p:spPr>
          <a:xfrm>
            <a:off x="9549280" y="3921616"/>
            <a:ext cx="1980349" cy="407741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Notification</a:t>
            </a:r>
          </a:p>
        </p:txBody>
      </p:sp>
      <p:cxnSp>
        <p:nvCxnSpPr>
          <p:cNvPr id="84" name="Straight Arrow Connector 83"/>
          <p:cNvCxnSpPr>
            <a:cxnSpLocks/>
            <a:stCxn id="66" idx="2"/>
            <a:endCxn id="82" idx="0"/>
          </p:cNvCxnSpPr>
          <p:nvPr/>
        </p:nvCxnSpPr>
        <p:spPr>
          <a:xfrm rot="16200000" flipH="1">
            <a:off x="9190675" y="2613609"/>
            <a:ext cx="292549" cy="24050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Flowchart: Manual Input 90"/>
          <p:cNvSpPr/>
          <p:nvPr/>
        </p:nvSpPr>
        <p:spPr>
          <a:xfrm>
            <a:off x="2484749" y="6073542"/>
            <a:ext cx="1396190" cy="552106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/>
              <a:t>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/>
              <a:t>Email: </a:t>
            </a:r>
            <a:r>
              <a:rPr lang="nl-NL" sz="1200" dirty="0">
                <a:solidFill>
                  <a:schemeClr val="accent2"/>
                </a:solidFill>
              </a:rPr>
              <a:t>Role</a:t>
            </a:r>
          </a:p>
        </p:txBody>
      </p:sp>
      <p:sp>
        <p:nvSpPr>
          <p:cNvPr id="99" name="Flowchart: Manual Input 98"/>
          <p:cNvSpPr/>
          <p:nvPr/>
        </p:nvSpPr>
        <p:spPr>
          <a:xfrm>
            <a:off x="1467255" y="3262100"/>
            <a:ext cx="1794157" cy="407741"/>
          </a:xfrm>
          <a:prstGeom prst="flowChartManualInp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Not Required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135458" y="5550091"/>
            <a:ext cx="6945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/>
              <a:t>Selector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2455874" y="5900282"/>
            <a:ext cx="6945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/>
              <a:t>Selector</a:t>
            </a:r>
          </a:p>
        </p:txBody>
      </p:sp>
      <p:cxnSp>
        <p:nvCxnSpPr>
          <p:cNvPr id="1025" name="Straight Connector 1024"/>
          <p:cNvCxnSpPr/>
          <p:nvPr/>
        </p:nvCxnSpPr>
        <p:spPr>
          <a:xfrm>
            <a:off x="616017" y="3740730"/>
            <a:ext cx="11165611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7" name="Rectangle 1026"/>
          <p:cNvSpPr/>
          <p:nvPr/>
        </p:nvSpPr>
        <p:spPr>
          <a:xfrm>
            <a:off x="10706512" y="3077237"/>
            <a:ext cx="13789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525355"/>
                </a:solidFill>
              </a:rPr>
              <a:t>Views based</a:t>
            </a:r>
          </a:p>
          <a:p>
            <a:r>
              <a:rPr lang="nl-NL" dirty="0">
                <a:solidFill>
                  <a:srgbClr val="525355"/>
                </a:solidFill>
              </a:rPr>
              <a:t> on </a:t>
            </a:r>
            <a:r>
              <a:rPr lang="nl-NL" dirty="0">
                <a:solidFill>
                  <a:schemeClr val="accent2"/>
                </a:solidFill>
              </a:rPr>
              <a:t>selection</a:t>
            </a:r>
          </a:p>
        </p:txBody>
      </p:sp>
      <p:sp>
        <p:nvSpPr>
          <p:cNvPr id="132" name="Flowchart: Predefined Process 131"/>
          <p:cNvSpPr/>
          <p:nvPr/>
        </p:nvSpPr>
        <p:spPr>
          <a:xfrm>
            <a:off x="6947109" y="4549048"/>
            <a:ext cx="2374668" cy="407741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Wait for </a:t>
            </a:r>
            <a:r>
              <a:rPr lang="nl-NL" sz="1600" dirty="0">
                <a:solidFill>
                  <a:srgbClr val="7030A0"/>
                </a:solidFill>
              </a:rPr>
              <a:t>Approval</a:t>
            </a:r>
            <a:r>
              <a:rPr lang="nl-NL" sz="1600" dirty="0"/>
              <a:t> </a:t>
            </a:r>
          </a:p>
        </p:txBody>
      </p:sp>
      <p:sp>
        <p:nvSpPr>
          <p:cNvPr id="133" name="Flowchart: Manual Input 132"/>
          <p:cNvSpPr/>
          <p:nvPr/>
        </p:nvSpPr>
        <p:spPr>
          <a:xfrm>
            <a:off x="9549279" y="4545566"/>
            <a:ext cx="1980349" cy="407741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Reminder (Timeout)</a:t>
            </a:r>
          </a:p>
        </p:txBody>
      </p:sp>
      <p:cxnSp>
        <p:nvCxnSpPr>
          <p:cNvPr id="134" name="Straight Arrow Connector 46"/>
          <p:cNvCxnSpPr>
            <a:cxnSpLocks/>
            <a:stCxn id="69" idx="2"/>
            <a:endCxn id="132" idx="0"/>
          </p:cNvCxnSpPr>
          <p:nvPr/>
        </p:nvCxnSpPr>
        <p:spPr>
          <a:xfrm>
            <a:off x="8134443" y="4334861"/>
            <a:ext cx="0" cy="21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46"/>
          <p:cNvCxnSpPr>
            <a:cxnSpLocks/>
            <a:stCxn id="132" idx="3"/>
            <a:endCxn id="133" idx="1"/>
          </p:cNvCxnSpPr>
          <p:nvPr/>
        </p:nvCxnSpPr>
        <p:spPr>
          <a:xfrm flipV="1">
            <a:off x="9321777" y="4749437"/>
            <a:ext cx="227502" cy="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Flowchart: Decision 140"/>
          <p:cNvSpPr/>
          <p:nvPr/>
        </p:nvSpPr>
        <p:spPr>
          <a:xfrm>
            <a:off x="6947108" y="5203000"/>
            <a:ext cx="2374669" cy="40774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Approved </a:t>
            </a:r>
          </a:p>
        </p:txBody>
      </p:sp>
      <p:cxnSp>
        <p:nvCxnSpPr>
          <p:cNvPr id="142" name="Straight Arrow Connector 46"/>
          <p:cNvCxnSpPr>
            <a:cxnSpLocks/>
            <a:stCxn id="132" idx="2"/>
            <a:endCxn id="141" idx="0"/>
          </p:cNvCxnSpPr>
          <p:nvPr/>
        </p:nvCxnSpPr>
        <p:spPr>
          <a:xfrm>
            <a:off x="8134443" y="4956789"/>
            <a:ext cx="0" cy="24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9578345" y="5202013"/>
            <a:ext cx="1948267" cy="4077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Move to </a:t>
            </a:r>
            <a:r>
              <a:rPr lang="nl-NL" sz="1600" dirty="0">
                <a:solidFill>
                  <a:srgbClr val="00B0F0"/>
                </a:solidFill>
              </a:rPr>
              <a:t>Declined</a:t>
            </a:r>
            <a:r>
              <a:rPr lang="nl-NL" sz="1600" dirty="0"/>
              <a:t> </a:t>
            </a:r>
          </a:p>
        </p:txBody>
      </p:sp>
      <p:cxnSp>
        <p:nvCxnSpPr>
          <p:cNvPr id="147" name="Straight Arrow Connector 46"/>
          <p:cNvCxnSpPr>
            <a:cxnSpLocks/>
            <a:stCxn id="141" idx="3"/>
            <a:endCxn id="146" idx="1"/>
          </p:cNvCxnSpPr>
          <p:nvPr/>
        </p:nvCxnSpPr>
        <p:spPr>
          <a:xfrm flipV="1">
            <a:off x="9321777" y="5405884"/>
            <a:ext cx="256568" cy="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9" name="Rectangle 1038"/>
          <p:cNvSpPr/>
          <p:nvPr/>
        </p:nvSpPr>
        <p:spPr>
          <a:xfrm>
            <a:off x="9111530" y="5069813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No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7598053" y="5606313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Yes</a:t>
            </a:r>
          </a:p>
        </p:txBody>
      </p:sp>
      <p:cxnSp>
        <p:nvCxnSpPr>
          <p:cNvPr id="157" name="Straight Arrow Connector 46"/>
          <p:cNvCxnSpPr>
            <a:cxnSpLocks/>
            <a:stCxn id="141" idx="2"/>
            <a:endCxn id="160" idx="0"/>
          </p:cNvCxnSpPr>
          <p:nvPr/>
        </p:nvCxnSpPr>
        <p:spPr>
          <a:xfrm>
            <a:off x="8134443" y="5610741"/>
            <a:ext cx="0" cy="36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6947109" y="5975645"/>
            <a:ext cx="2374668" cy="4077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Move to </a:t>
            </a:r>
            <a:r>
              <a:rPr lang="nl-NL" sz="1600" dirty="0">
                <a:solidFill>
                  <a:srgbClr val="00B050"/>
                </a:solidFill>
              </a:rPr>
              <a:t>Bypass</a:t>
            </a:r>
            <a:r>
              <a:rPr lang="nl-NL" sz="1600" dirty="0"/>
              <a:t> </a:t>
            </a:r>
          </a:p>
        </p:txBody>
      </p:sp>
      <p:pic>
        <p:nvPicPr>
          <p:cNvPr id="166" name="Graphic 165" descr="Tool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82028" y="779426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82" y="231371"/>
            <a:ext cx="193357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>
            <a:cxnSpLocks/>
          </p:cNvCxnSpPr>
          <p:nvPr/>
        </p:nvCxnSpPr>
        <p:spPr>
          <a:xfrm>
            <a:off x="157942" y="1055716"/>
            <a:ext cx="11947919" cy="7771"/>
          </a:xfrm>
          <a:prstGeom prst="line">
            <a:avLst/>
          </a:prstGeom>
          <a:ln>
            <a:solidFill>
              <a:srgbClr val="52535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08466" y="583749"/>
            <a:ext cx="753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Bypass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94915" y="583749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Export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133887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45128" y="583749"/>
            <a:ext cx="825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Analyze</a:t>
            </a:r>
          </a:p>
        </p:txBody>
      </p:sp>
      <p:pic>
        <p:nvPicPr>
          <p:cNvPr id="12" name="Graphic 11" descr="Tool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9628" y="627026"/>
            <a:ext cx="252000" cy="252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5582301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93542" y="583749"/>
            <a:ext cx="929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Approval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134012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45253" y="583749"/>
            <a:ext cx="997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Workflow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754075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065316" y="588835"/>
            <a:ext cx="70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E01B1A"/>
                </a:solidFill>
              </a:rPr>
              <a:t>Group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0083674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57942" y="1072345"/>
            <a:ext cx="11947918" cy="36576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157941" y="1429054"/>
            <a:ext cx="11947919" cy="7771"/>
          </a:xfrm>
          <a:prstGeom prst="line">
            <a:avLst/>
          </a:prstGeom>
          <a:ln>
            <a:solidFill>
              <a:srgbClr val="52535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71500" y="1563329"/>
            <a:ext cx="11210128" cy="4404852"/>
          </a:xfrm>
          <a:prstGeom prst="rect">
            <a:avLst/>
          </a:prstGeom>
          <a:noFill/>
          <a:ln>
            <a:solidFill>
              <a:srgbClr val="52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TextBox 28"/>
          <p:cNvSpPr txBox="1"/>
          <p:nvPr/>
        </p:nvSpPr>
        <p:spPr>
          <a:xfrm>
            <a:off x="11396073" y="2815591"/>
            <a:ext cx="385555" cy="1900328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nl-NL" sz="1100" dirty="0">
                <a:solidFill>
                  <a:srgbClr val="525355"/>
                </a:solidFill>
              </a:rPr>
              <a:t>scrollbar</a:t>
            </a:r>
          </a:p>
        </p:txBody>
      </p:sp>
      <p:pic>
        <p:nvPicPr>
          <p:cNvPr id="2" name="Graphic 1" descr="Magnifying glas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90747" y="2576831"/>
            <a:ext cx="216000" cy="19719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221969" y="2819097"/>
            <a:ext cx="832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Module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221969" y="2815591"/>
            <a:ext cx="2480997" cy="922741"/>
          </a:xfrm>
          <a:prstGeom prst="rect">
            <a:avLst/>
          </a:prstGeom>
          <a:noFill/>
          <a:ln>
            <a:solidFill>
              <a:srgbClr val="52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xtBox 30"/>
          <p:cNvSpPr txBox="1"/>
          <p:nvPr/>
        </p:nvSpPr>
        <p:spPr>
          <a:xfrm>
            <a:off x="1221969" y="3336580"/>
            <a:ext cx="1137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Description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06078" y="3057877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Condition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21969" y="4321089"/>
            <a:ext cx="2480997" cy="922741"/>
          </a:xfrm>
          <a:prstGeom prst="rect">
            <a:avLst/>
          </a:prstGeom>
          <a:noFill/>
          <a:ln>
            <a:solidFill>
              <a:srgbClr val="52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TextBox 34"/>
          <p:cNvSpPr txBox="1"/>
          <p:nvPr/>
        </p:nvSpPr>
        <p:spPr>
          <a:xfrm>
            <a:off x="1127731" y="4014709"/>
            <a:ext cx="778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Results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085492" y="4321089"/>
            <a:ext cx="2480997" cy="922741"/>
          </a:xfrm>
          <a:prstGeom prst="rect">
            <a:avLst/>
          </a:prstGeom>
          <a:noFill/>
          <a:ln>
            <a:solidFill>
              <a:srgbClr val="52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TextBox 36"/>
          <p:cNvSpPr txBox="1"/>
          <p:nvPr/>
        </p:nvSpPr>
        <p:spPr>
          <a:xfrm>
            <a:off x="4047656" y="4014709"/>
            <a:ext cx="894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Selected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6037" y="1105612"/>
            <a:ext cx="934793" cy="261610"/>
          </a:xfrm>
          <a:prstGeom prst="rect">
            <a:avLst/>
          </a:prstGeom>
          <a:solidFill>
            <a:srgbClr val="525355"/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25400"/>
          </a:sp3d>
        </p:spPr>
        <p:txBody>
          <a:bodyPr wrap="square" rtlCol="0">
            <a:spAutoFit/>
          </a:bodyPr>
          <a:lstStyle/>
          <a:p>
            <a:r>
              <a:rPr lang="nl-NL" sz="1100" b="1" dirty="0">
                <a:solidFill>
                  <a:srgbClr val="FF0000"/>
                </a:solidFill>
              </a:rPr>
              <a:t>New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28070" y="1119372"/>
            <a:ext cx="413896" cy="261610"/>
          </a:xfrm>
          <a:prstGeom prst="rect">
            <a:avLst/>
          </a:prstGeom>
          <a:solidFill>
            <a:srgbClr val="525355"/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25400"/>
          </a:sp3d>
        </p:spPr>
        <p:txBody>
          <a:bodyPr wrap="none" rtlCol="0">
            <a:spAutoFit/>
          </a:bodyPr>
          <a:lstStyle/>
          <a:p>
            <a:r>
              <a:rPr lang="nl-NL" sz="1100" b="1" dirty="0">
                <a:solidFill>
                  <a:schemeClr val="bg1"/>
                </a:solidFill>
              </a:rPr>
              <a:t>Edit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975743" y="1119372"/>
            <a:ext cx="663964" cy="261610"/>
          </a:xfrm>
          <a:prstGeom prst="rect">
            <a:avLst/>
          </a:prstGeom>
          <a:solidFill>
            <a:srgbClr val="525355"/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25400"/>
          </a:sp3d>
        </p:spPr>
        <p:txBody>
          <a:bodyPr wrap="none" rtlCol="0">
            <a:spAutoFit/>
          </a:bodyPr>
          <a:lstStyle/>
          <a:p>
            <a:r>
              <a:rPr lang="nl-NL" sz="1100" b="1" dirty="0">
                <a:solidFill>
                  <a:schemeClr val="bg1"/>
                </a:solidFill>
              </a:rPr>
              <a:t>Remove</a:t>
            </a:r>
          </a:p>
        </p:txBody>
      </p:sp>
      <p:sp>
        <p:nvSpPr>
          <p:cNvPr id="3" name="Arrow: Right 2"/>
          <p:cNvSpPr/>
          <p:nvPr/>
        </p:nvSpPr>
        <p:spPr>
          <a:xfrm>
            <a:off x="3825240" y="4457700"/>
            <a:ext cx="167640" cy="1752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Arrow: Right 40"/>
          <p:cNvSpPr/>
          <p:nvPr/>
        </p:nvSpPr>
        <p:spPr>
          <a:xfrm rot="10800000">
            <a:off x="3810409" y="4799455"/>
            <a:ext cx="167640" cy="1752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TextBox 41"/>
          <p:cNvSpPr txBox="1"/>
          <p:nvPr/>
        </p:nvSpPr>
        <p:spPr>
          <a:xfrm>
            <a:off x="4905607" y="5267451"/>
            <a:ext cx="730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00B050"/>
                </a:solidFill>
              </a:rPr>
              <a:t>Create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16491" y="1981743"/>
            <a:ext cx="1327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Group name*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969121" y="22135"/>
            <a:ext cx="4229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525355"/>
                </a:solidFill>
              </a:rPr>
              <a:t>Welcome, USERNAME </a:t>
            </a:r>
            <a:r>
              <a:rPr lang="nl-NL" sz="800" dirty="0">
                <a:solidFill>
                  <a:srgbClr val="525355"/>
                </a:solidFill>
              </a:rPr>
              <a:t>(ROLE)          </a:t>
            </a:r>
            <a:r>
              <a:rPr lang="nl-NL" sz="1200" dirty="0">
                <a:solidFill>
                  <a:srgbClr val="525355"/>
                </a:solidFill>
              </a:rPr>
              <a:t>01/01/2017 24:59:59          </a:t>
            </a:r>
            <a:r>
              <a:rPr lang="nl-NL" sz="1200" u="sng" dirty="0">
                <a:solidFill>
                  <a:srgbClr val="525355"/>
                </a:solidFill>
              </a:rPr>
              <a:t>Log out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18218" y="2519810"/>
            <a:ext cx="742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Search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601224" y="2885862"/>
            <a:ext cx="981075" cy="2307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8" name="Rectangle 47"/>
          <p:cNvSpPr/>
          <p:nvPr/>
        </p:nvSpPr>
        <p:spPr>
          <a:xfrm>
            <a:off x="2601224" y="3154633"/>
            <a:ext cx="981075" cy="2307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9" name="Rectangle 48"/>
          <p:cNvSpPr/>
          <p:nvPr/>
        </p:nvSpPr>
        <p:spPr>
          <a:xfrm>
            <a:off x="2601224" y="3420687"/>
            <a:ext cx="981075" cy="2307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0" name="Rectangle 49"/>
          <p:cNvSpPr/>
          <p:nvPr/>
        </p:nvSpPr>
        <p:spPr>
          <a:xfrm>
            <a:off x="2443970" y="2074069"/>
            <a:ext cx="981075" cy="23078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8459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82" y="231371"/>
            <a:ext cx="193357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>
            <a:cxnSpLocks/>
          </p:cNvCxnSpPr>
          <p:nvPr/>
        </p:nvCxnSpPr>
        <p:spPr>
          <a:xfrm>
            <a:off x="157942" y="1055716"/>
            <a:ext cx="11947919" cy="7771"/>
          </a:xfrm>
          <a:prstGeom prst="line">
            <a:avLst/>
          </a:prstGeom>
          <a:ln>
            <a:solidFill>
              <a:srgbClr val="52535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08466" y="583749"/>
            <a:ext cx="753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Bypass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94915" y="583749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E01B1A"/>
                </a:solidFill>
              </a:rPr>
              <a:t>Export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133887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45128" y="583749"/>
            <a:ext cx="825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Analyze</a:t>
            </a:r>
          </a:p>
        </p:txBody>
      </p:sp>
      <p:pic>
        <p:nvPicPr>
          <p:cNvPr id="12" name="Graphic 11" descr="Tool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9628" y="627026"/>
            <a:ext cx="252000" cy="252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5582301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93542" y="583749"/>
            <a:ext cx="929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Approval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134012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45253" y="583749"/>
            <a:ext cx="997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Workflow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754075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065316" y="588835"/>
            <a:ext cx="70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>
                <a:solidFill>
                  <a:srgbClr val="525355"/>
                </a:solidFill>
              </a:rPr>
              <a:t>Group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0083674" y="583749"/>
            <a:ext cx="0" cy="338554"/>
          </a:xfrm>
          <a:prstGeom prst="line">
            <a:avLst/>
          </a:prstGeom>
          <a:ln>
            <a:solidFill>
              <a:srgbClr val="E01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57942" y="1072345"/>
            <a:ext cx="11947918" cy="36576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157941" y="1429054"/>
            <a:ext cx="11947919" cy="7771"/>
          </a:xfrm>
          <a:prstGeom prst="line">
            <a:avLst/>
          </a:prstGeom>
          <a:ln>
            <a:solidFill>
              <a:srgbClr val="52535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5182" y="1121216"/>
            <a:ext cx="462320" cy="261610"/>
          </a:xfrm>
          <a:prstGeom prst="rect">
            <a:avLst/>
          </a:prstGeom>
          <a:solidFill>
            <a:srgbClr val="525355"/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25400"/>
          </a:sp3d>
        </p:spPr>
        <p:txBody>
          <a:bodyPr wrap="square" rtlCol="0">
            <a:spAutoFit/>
          </a:bodyPr>
          <a:lstStyle/>
          <a:p>
            <a:r>
              <a:rPr lang="nl-NL" sz="1100" b="1" dirty="0">
                <a:solidFill>
                  <a:schemeClr val="bg1"/>
                </a:solidFill>
              </a:rPr>
              <a:t>CSV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6037" y="1940901"/>
            <a:ext cx="11385591" cy="4027279"/>
          </a:xfrm>
          <a:prstGeom prst="rect">
            <a:avLst/>
          </a:prstGeom>
          <a:noFill/>
          <a:ln>
            <a:solidFill>
              <a:srgbClr val="525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tangle 26"/>
          <p:cNvSpPr/>
          <p:nvPr/>
        </p:nvSpPr>
        <p:spPr>
          <a:xfrm>
            <a:off x="396037" y="1942182"/>
            <a:ext cx="2621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nl-NL" b="1" dirty="0">
                <a:solidFill>
                  <a:srgbClr val="525355"/>
                </a:solidFill>
              </a:rPr>
              <a:t>List of events and data</a:t>
            </a:r>
            <a:endParaRPr lang="nl-NL" dirty="0">
              <a:solidFill>
                <a:srgbClr val="52535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396073" y="2815591"/>
            <a:ext cx="385555" cy="1900328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nl-NL" sz="1100" dirty="0">
                <a:solidFill>
                  <a:srgbClr val="525355"/>
                </a:solidFill>
              </a:rPr>
              <a:t>scrollbar</a:t>
            </a:r>
          </a:p>
        </p:txBody>
      </p:sp>
      <p:pic>
        <p:nvPicPr>
          <p:cNvPr id="28" name="Picture 2" descr="Afbeeldingsresultaat voor empty timelin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7" t="44731" r="5063" b="44262"/>
          <a:stretch/>
        </p:blipFill>
        <p:spPr bwMode="auto">
          <a:xfrm>
            <a:off x="577058" y="1672858"/>
            <a:ext cx="10952570" cy="21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59502" y="1576977"/>
            <a:ext cx="673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525355"/>
                </a:solidFill>
              </a:rPr>
              <a:t>From</a:t>
            </a:r>
            <a:endParaRPr lang="nl-NL" dirty="0"/>
          </a:p>
        </p:txBody>
      </p:sp>
      <p:sp>
        <p:nvSpPr>
          <p:cNvPr id="33" name="Rectangle 32"/>
          <p:cNvSpPr/>
          <p:nvPr/>
        </p:nvSpPr>
        <p:spPr>
          <a:xfrm>
            <a:off x="11383442" y="1572844"/>
            <a:ext cx="398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525355"/>
                </a:solidFill>
              </a:rPr>
              <a:t>To</a:t>
            </a:r>
            <a:endParaRPr lang="nl-NL" dirty="0"/>
          </a:p>
        </p:txBody>
      </p:sp>
      <p:sp>
        <p:nvSpPr>
          <p:cNvPr id="34" name="TextBox 33"/>
          <p:cNvSpPr txBox="1"/>
          <p:nvPr/>
        </p:nvSpPr>
        <p:spPr>
          <a:xfrm>
            <a:off x="815035" y="1121216"/>
            <a:ext cx="541495" cy="261610"/>
          </a:xfrm>
          <a:prstGeom prst="rect">
            <a:avLst/>
          </a:prstGeom>
          <a:solidFill>
            <a:srgbClr val="525355"/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25400"/>
          </a:sp3d>
        </p:spPr>
        <p:txBody>
          <a:bodyPr wrap="square" rtlCol="0">
            <a:spAutoFit/>
          </a:bodyPr>
          <a:lstStyle/>
          <a:p>
            <a:r>
              <a:rPr lang="nl-NL" sz="1100" b="1" dirty="0">
                <a:solidFill>
                  <a:schemeClr val="bg1"/>
                </a:solidFill>
              </a:rPr>
              <a:t>Excel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33272" y="1120637"/>
            <a:ext cx="541495" cy="261610"/>
          </a:xfrm>
          <a:prstGeom prst="rect">
            <a:avLst/>
          </a:prstGeom>
          <a:solidFill>
            <a:srgbClr val="525355"/>
          </a:solidFill>
          <a:ln>
            <a:noFill/>
          </a:ln>
          <a:scene3d>
            <a:camera prst="orthographicFront"/>
            <a:lightRig rig="threePt" dir="t"/>
          </a:scene3d>
          <a:sp3d>
            <a:bevelT w="25400" h="25400"/>
          </a:sp3d>
        </p:spPr>
        <p:txBody>
          <a:bodyPr wrap="square" rtlCol="0">
            <a:spAutoFit/>
          </a:bodyPr>
          <a:lstStyle/>
          <a:p>
            <a:r>
              <a:rPr lang="nl-NL" sz="1100" b="1" dirty="0">
                <a:solidFill>
                  <a:schemeClr val="bg1"/>
                </a:solidFill>
              </a:rPr>
              <a:t>XML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969121" y="22135"/>
            <a:ext cx="4229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rgbClr val="525355"/>
                </a:solidFill>
              </a:rPr>
              <a:t>Welcome, USERNAME </a:t>
            </a:r>
            <a:r>
              <a:rPr lang="nl-NL" sz="800" dirty="0">
                <a:solidFill>
                  <a:srgbClr val="525355"/>
                </a:solidFill>
              </a:rPr>
              <a:t>(ROLE)          </a:t>
            </a:r>
            <a:r>
              <a:rPr lang="nl-NL" sz="1200" dirty="0">
                <a:solidFill>
                  <a:srgbClr val="525355"/>
                </a:solidFill>
              </a:rPr>
              <a:t>01/01/2017 24:59:59          </a:t>
            </a:r>
            <a:r>
              <a:rPr lang="nl-NL" sz="1200" u="sng" dirty="0">
                <a:solidFill>
                  <a:srgbClr val="525355"/>
                </a:solidFill>
              </a:rPr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139881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0EF11C06C2BF4C9095E1DAA8A45DCE" ma:contentTypeVersion="4" ma:contentTypeDescription="Create a new document." ma:contentTypeScope="" ma:versionID="3cef05604ab0417920e9e98e3624ddf6">
  <xsd:schema xmlns:xsd="http://www.w3.org/2001/XMLSchema" xmlns:xs="http://www.w3.org/2001/XMLSchema" xmlns:p="http://schemas.microsoft.com/office/2006/metadata/properties" xmlns:ns2="fb64f65f-b83e-4034-98a0-9ba21888b234" xmlns:ns3="34006898-b77e-4903-be3a-d0a5e4210132" targetNamespace="http://schemas.microsoft.com/office/2006/metadata/properties" ma:root="true" ma:fieldsID="438c331c5b916df0ab5d184fb0530d45" ns2:_="" ns3:_="">
    <xsd:import namespace="fb64f65f-b83e-4034-98a0-9ba21888b234"/>
    <xsd:import namespace="34006898-b77e-4903-be3a-d0a5e421013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64f65f-b83e-4034-98a0-9ba21888b23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006898-b77e-4903-be3a-d0a5e42101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501817-3100-4110-89B8-3B7FEFB354A6}"/>
</file>

<file path=customXml/itemProps2.xml><?xml version="1.0" encoding="utf-8"?>
<ds:datastoreItem xmlns:ds="http://schemas.openxmlformats.org/officeDocument/2006/customXml" ds:itemID="{477E7DCB-6C30-492C-84FD-170F49B46FB2}"/>
</file>

<file path=customXml/itemProps3.xml><?xml version="1.0" encoding="utf-8"?>
<ds:datastoreItem xmlns:ds="http://schemas.openxmlformats.org/officeDocument/2006/customXml" ds:itemID="{4B2689BF-7EFD-40C6-94F6-49426BDD2D00}"/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592</Words>
  <Application>Microsoft Office PowerPoint</Application>
  <PresentationFormat>Widescreen</PresentationFormat>
  <Paragraphs>293</Paragraphs>
  <Slides>11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Role /Rights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Heylen</dc:creator>
  <cp:lastModifiedBy>Kevin Heylen</cp:lastModifiedBy>
  <cp:revision>20</cp:revision>
  <dcterms:created xsi:type="dcterms:W3CDTF">2017-02-01T19:28:12Z</dcterms:created>
  <dcterms:modified xsi:type="dcterms:W3CDTF">2017-03-08T19:42:08Z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0x0101000C0EF11C06C2BF4C9095E1DAA8A45DCE</vt:lpwstr>
  </property>
</Properties>
</file>