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3" r:id="rId8"/>
    <p:sldId id="261" r:id="rId9"/>
    <p:sldId id="276" r:id="rId10"/>
    <p:sldId id="270" r:id="rId11"/>
    <p:sldId id="262" r:id="rId12"/>
    <p:sldId id="264" r:id="rId13"/>
    <p:sldId id="265" r:id="rId14"/>
    <p:sldId id="266" r:id="rId15"/>
    <p:sldId id="273" r:id="rId16"/>
    <p:sldId id="274" r:id="rId17"/>
    <p:sldId id="277" r:id="rId18"/>
    <p:sldId id="275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ycling74.com/tutorials/advanced-max-learning-about-thread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ycling74.github.io/min-devkit/" TargetMode="External"/><Relationship Id="rId2" Type="http://schemas.openxmlformats.org/officeDocument/2006/relationships/hyperlink" Target="https://github.com/Cycling74/min-devk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01.iis.fhg.de/grp-mmc/ace_max" TargetMode="External"/><Relationship Id="rId4" Type="http://schemas.openxmlformats.org/officeDocument/2006/relationships/hyperlink" Target="https://github.com/nathanberwick/min-devk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ycling74.github.io/min-devkit/" TargetMode="External"/><Relationship Id="rId2" Type="http://schemas.openxmlformats.org/officeDocument/2006/relationships/hyperlink" Target="https://github.com/Cycling74/min-devk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thanberwick/min-devk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B4ED5-4A0B-F144-8502-B40C2E9DD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DE" sz="3200"/>
              <a:t>Max MSP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8AA3B-C99D-0945-96D1-B3EAFF804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1576" y="5688535"/>
            <a:ext cx="7988848" cy="105877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1800" dirty="0">
                <a:solidFill>
                  <a:srgbClr val="FFFFFF"/>
                </a:solidFill>
              </a:rPr>
              <a:t>A</a:t>
            </a:r>
            <a:r>
              <a:rPr lang="en-DE" sz="1800" dirty="0">
                <a:solidFill>
                  <a:srgbClr val="FFFFFF"/>
                </a:solidFill>
              </a:rPr>
              <a:t>nd the MIN-DEVKIT.</a:t>
            </a:r>
          </a:p>
          <a:p>
            <a:pPr>
              <a:lnSpc>
                <a:spcPct val="90000"/>
              </a:lnSpc>
            </a:pPr>
            <a:endParaRPr lang="en-DE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DE" sz="1800" dirty="0">
                <a:solidFill>
                  <a:srgbClr val="FFFFFF"/>
                </a:solidFill>
              </a:rPr>
              <a:t>Nathan Berwick 15/10/2021</a:t>
            </a:r>
          </a:p>
        </p:txBody>
      </p:sp>
      <p:pic>
        <p:nvPicPr>
          <p:cNvPr id="1028" name="Picture 4" descr="Icon&#10;&#10;Description automatically generated">
            <a:extLst>
              <a:ext uri="{FF2B5EF4-FFF2-40B4-BE49-F238E27FC236}">
                <a16:creationId xmlns:a16="http://schemas.microsoft.com/office/drawing/2014/main" id="{4DD1CFD1-7D43-FD48-93C1-935914613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5946" y="640078"/>
            <a:ext cx="3360108" cy="330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010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7DBC-D228-4D4E-9143-067F4843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 for </a:t>
            </a:r>
            <a:r>
              <a:rPr lang="en-US" dirty="0" err="1"/>
              <a:t>clion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5688-C8D6-E24A-852D-7FE0CFC5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cmake</a:t>
            </a:r>
            <a:r>
              <a:rPr lang="en-GB" dirty="0"/>
              <a:t> -G </a:t>
            </a:r>
            <a:r>
              <a:rPr lang="en-GB" dirty="0" err="1"/>
              <a:t>Xcode</a:t>
            </a:r>
            <a:endParaRPr lang="en-GB" dirty="0"/>
          </a:p>
          <a:p>
            <a:r>
              <a:rPr lang="en-GB" dirty="0"/>
              <a:t>If you don’t use </a:t>
            </a:r>
            <a:r>
              <a:rPr lang="en-GB" dirty="0" err="1"/>
              <a:t>Xcode</a:t>
            </a:r>
            <a:r>
              <a:rPr lang="en-GB" dirty="0"/>
              <a:t>, for some reason it doesn’t seem to “detect stuff”.</a:t>
            </a:r>
          </a:p>
        </p:txBody>
      </p:sp>
    </p:spTree>
    <p:extLst>
      <p:ext uri="{BB962C8B-B14F-4D97-AF65-F5344CB8AC3E}">
        <p14:creationId xmlns:p14="http://schemas.microsoft.com/office/powerpoint/2010/main" val="222196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D0D5-D5B9-4D47-8907-8DD31A48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DE" dirty="0"/>
              <a:t>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F8E1A-FAE8-814D-AA6E-539B4DC44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DE" dirty="0"/>
              <a:t>et’s make an object that responds to a bang message</a:t>
            </a:r>
          </a:p>
        </p:txBody>
      </p:sp>
    </p:spTree>
    <p:extLst>
      <p:ext uri="{BB962C8B-B14F-4D97-AF65-F5344CB8AC3E}">
        <p14:creationId xmlns:p14="http://schemas.microsoft.com/office/powerpoint/2010/main" val="292440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A9B2-3CE8-4A4C-A625-73E0C04F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rocessing 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C3EE4-4921-0547-8BBE-280F525E1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DE" dirty="0"/>
              <a:t>e can do this sample by sample (can I get a hell yeah DSP low latency?)</a:t>
            </a:r>
          </a:p>
          <a:p>
            <a:r>
              <a:rPr lang="en-DE" dirty="0"/>
              <a:t>Or buffers (can I get a “well, that seems more reasonable”)</a:t>
            </a:r>
          </a:p>
          <a:p>
            <a:endParaRPr lang="en-DE" dirty="0"/>
          </a:p>
          <a:p>
            <a:r>
              <a:rPr lang="en-DE" dirty="0"/>
              <a:t>Debugging issues: (Max 8)</a:t>
            </a:r>
            <a:br>
              <a:rPr lang="en-DE" dirty="0"/>
            </a:br>
            <a:r>
              <a:rPr lang="en-DE" dirty="0"/>
              <a:t>with C</a:t>
            </a:r>
            <a:r>
              <a:rPr lang="en-GB" dirty="0"/>
              <a:t>l</a:t>
            </a:r>
            <a:r>
              <a:rPr lang="en-DE" dirty="0"/>
              <a:t>ion a</a:t>
            </a:r>
            <a:r>
              <a:rPr lang="en-GB" dirty="0" err="1"/>
              <a:t>nd</a:t>
            </a:r>
            <a:r>
              <a:rPr lang="en-DE" dirty="0"/>
              <a:t> the DAC, it crashes.</a:t>
            </a:r>
            <a:br>
              <a:rPr lang="en-DE" dirty="0"/>
            </a:br>
            <a:r>
              <a:rPr lang="en-GB" dirty="0"/>
              <a:t>w</a:t>
            </a:r>
            <a:r>
              <a:rPr lang="en-DE" dirty="0"/>
              <a:t>ith Xcode, crashes on opening.</a:t>
            </a:r>
            <a:br>
              <a:rPr lang="en-DE" dirty="0"/>
            </a:br>
            <a:r>
              <a:rPr lang="en-GB" dirty="0"/>
              <a:t>c</a:t>
            </a:r>
            <a:r>
              <a:rPr lang="en-DE" dirty="0"/>
              <a:t>an debug audio in Xcode, but only </a:t>
            </a:r>
            <a:r>
              <a:rPr lang="en-DE" b="1" dirty="0"/>
              <a:t>after</a:t>
            </a:r>
            <a:r>
              <a:rPr lang="en-DE" dirty="0"/>
              <a:t> opening.</a:t>
            </a:r>
            <a:br>
              <a:rPr lang="en-DE" dirty="0"/>
            </a:br>
            <a:r>
              <a:rPr lang="en-DE" dirty="0"/>
              <a:t>can’t debug audio in Clion.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54115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EEB4-B1DE-0742-8BAB-8F53BDA3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DE" dirty="0"/>
              <a:t>uffer – let’s make a stutter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A454-FC08-F84C-BB89-FAB61417D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bang “bang flag == true”</a:t>
            </a:r>
            <a:r>
              <a:rPr lang="en-DE" dirty="0"/>
              <a:t>.</a:t>
            </a:r>
          </a:p>
          <a:p>
            <a:r>
              <a:rPr lang="en-GB" dirty="0"/>
              <a:t>W</a:t>
            </a:r>
            <a:r>
              <a:rPr lang="en-DE" dirty="0"/>
              <a:t>hen true. </a:t>
            </a:r>
            <a:r>
              <a:rPr lang="en-GB" dirty="0"/>
              <a:t>M</a:t>
            </a:r>
            <a:r>
              <a:rPr lang="en-DE" dirty="0"/>
              <a:t>ute that frame.</a:t>
            </a:r>
          </a:p>
          <a:p>
            <a:r>
              <a:rPr lang="en-GB" dirty="0"/>
              <a:t>T</a:t>
            </a:r>
            <a:r>
              <a:rPr lang="en-DE" dirty="0"/>
              <a:t>hen reset to false.</a:t>
            </a:r>
          </a:p>
        </p:txBody>
      </p:sp>
    </p:spTree>
    <p:extLst>
      <p:ext uri="{BB962C8B-B14F-4D97-AF65-F5344CB8AC3E}">
        <p14:creationId xmlns:p14="http://schemas.microsoft.com/office/powerpoint/2010/main" val="341707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2B9F-262D-5345-9474-196EC2EE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DE" dirty="0"/>
              <a:t>omething useful.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66436-54F2-A84F-B11C-9A189DCBD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 gain control.</a:t>
            </a:r>
          </a:p>
          <a:p>
            <a:endParaRPr lang="en-DE" dirty="0"/>
          </a:p>
          <a:p>
            <a:r>
              <a:rPr lang="en-GB" dirty="0"/>
              <a:t>A</a:t>
            </a:r>
            <a:r>
              <a:rPr lang="en-DE" dirty="0"/>
              <a:t>dd an input parameter.</a:t>
            </a:r>
          </a:p>
          <a:p>
            <a:pPr marL="0" indent="0">
              <a:buNone/>
            </a:pPr>
            <a:endParaRPr lang="en-DE" dirty="0"/>
          </a:p>
          <a:p>
            <a:r>
              <a:rPr lang="en-US" dirty="0"/>
              <a:t>Constructor argument</a:t>
            </a:r>
          </a:p>
          <a:p>
            <a:r>
              <a:rPr lang="en-US" dirty="0"/>
              <a:t>Inlet argument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38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C45D-EB97-644B-A976-3763B1E2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BDEA8-2081-2D40-854B-C47A5E1FE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in the “hello world”.</a:t>
            </a:r>
          </a:p>
          <a:p>
            <a:r>
              <a:rPr lang="en-US" dirty="0" err="1"/>
              <a:t>Attrui</a:t>
            </a:r>
            <a:r>
              <a:rPr lang="en-US" dirty="0"/>
              <a:t> object in Max or inspector.</a:t>
            </a:r>
            <a:endParaRPr lang="en-DE" dirty="0"/>
          </a:p>
          <a:p>
            <a:r>
              <a:rPr lang="en-GB" dirty="0"/>
              <a:t>T</a:t>
            </a:r>
            <a:r>
              <a:rPr lang="en-DE" dirty="0"/>
              <a:t>urn “gain” into a float attribute.</a:t>
            </a:r>
          </a:p>
          <a:p>
            <a:endParaRPr lang="en-DE" dirty="0"/>
          </a:p>
          <a:p>
            <a:r>
              <a:rPr lang="en-GB" dirty="0"/>
              <a:t>H</a:t>
            </a:r>
            <a:r>
              <a:rPr lang="en-DE" dirty="0"/>
              <a:t>andles the thread safety for you.</a:t>
            </a:r>
          </a:p>
          <a:p>
            <a:r>
              <a:rPr lang="en-GB" dirty="0"/>
              <a:t>M</a:t>
            </a:r>
            <a:r>
              <a:rPr lang="en-DE" dirty="0"/>
              <a:t>ax threading</a:t>
            </a:r>
          </a:p>
        </p:txBody>
      </p:sp>
    </p:spTree>
    <p:extLst>
      <p:ext uri="{BB962C8B-B14F-4D97-AF65-F5344CB8AC3E}">
        <p14:creationId xmlns:p14="http://schemas.microsoft.com/office/powerpoint/2010/main" val="1621218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AE97-B68E-864F-A282-8A5D8BF7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DE" dirty="0"/>
              <a:t>ax 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776CE-EB11-E24C-85CC-D740EA6E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DE" dirty="0"/>
              <a:t>“audio rate” and “data rate”.</a:t>
            </a:r>
          </a:p>
          <a:p>
            <a:r>
              <a:rPr lang="en-DE" dirty="0"/>
              <a:t>Data rate just sort of happens whenever you </a:t>
            </a:r>
            <a:r>
              <a:rPr lang="en-DE" i="1" dirty="0"/>
              <a:t>do</a:t>
            </a:r>
            <a:r>
              <a:rPr lang="en-DE" dirty="0"/>
              <a:t> something. z.B. bangs or change an inlet int/float.</a:t>
            </a:r>
          </a:p>
          <a:p>
            <a:r>
              <a:rPr lang="en-DE" dirty="0"/>
              <a:t>Audio rate, when the DAC is active will keep circling itself at SampleRate/FrameSize per second.</a:t>
            </a:r>
          </a:p>
          <a:p>
            <a:endParaRPr lang="en-DE" dirty="0"/>
          </a:p>
          <a:p>
            <a:r>
              <a:rPr lang="en-GB" dirty="0"/>
              <a:t>C</a:t>
            </a:r>
            <a:r>
              <a:rPr lang="en-DE" dirty="0"/>
              <a:t>an also use “overdrive” to change threading</a:t>
            </a:r>
          </a:p>
          <a:p>
            <a:r>
              <a:rPr lang="en-GB" dirty="0"/>
              <a:t>“D</a:t>
            </a:r>
            <a:r>
              <a:rPr lang="en-DE" dirty="0"/>
              <a:t>elay 0” object to put things into different thread.</a:t>
            </a:r>
          </a:p>
          <a:p>
            <a:r>
              <a:rPr lang="en-GB" dirty="0"/>
              <a:t>M</a:t>
            </a:r>
            <a:r>
              <a:rPr lang="en-DE" dirty="0"/>
              <a:t>ore detail here: </a:t>
            </a:r>
            <a:r>
              <a:rPr lang="en-GB" dirty="0">
                <a:hlinkClick r:id="rId2"/>
              </a:rPr>
              <a:t>https://cycling74.com/tutorials/advanced-max-learning-about-threading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085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12D1-AB6A-E84A-BE4B-08FF1C4A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DE" dirty="0"/>
              <a:t>ther stuff!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1ED1-8944-1E4D-945C-A28DC8AC4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.m</a:t>
            </a:r>
            <a:r>
              <a:rPr lang="en-DE" dirty="0"/>
              <a:t>axref.xml (the info displayed)</a:t>
            </a:r>
          </a:p>
          <a:p>
            <a:r>
              <a:rPr lang="en-DE" dirty="0"/>
              <a:t>.maxhelp (a “help” project with an example or two)</a:t>
            </a:r>
          </a:p>
        </p:txBody>
      </p:sp>
    </p:spTree>
    <p:extLst>
      <p:ext uri="{BB962C8B-B14F-4D97-AF65-F5344CB8AC3E}">
        <p14:creationId xmlns:p14="http://schemas.microsoft.com/office/powerpoint/2010/main" val="3674162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4CF4-5BA9-5E4E-8272-1FEC9AA6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GB" dirty="0"/>
              <a:t>Q</a:t>
            </a:r>
            <a:r>
              <a:rPr lang="en-DE" dirty="0"/>
              <a:t>uestions?</a:t>
            </a:r>
          </a:p>
        </p:txBody>
      </p:sp>
    </p:spTree>
    <p:extLst>
      <p:ext uri="{BB962C8B-B14F-4D97-AF65-F5344CB8AC3E}">
        <p14:creationId xmlns:p14="http://schemas.microsoft.com/office/powerpoint/2010/main" val="397085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B5F6-BBBF-2F4C-9D8E-0E8946FF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DE" dirty="0"/>
              <a:t>mportant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93E3-E63B-294D-9120-BB55D5DAA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</a:t>
            </a:r>
            <a:r>
              <a:rPr lang="en-DE" dirty="0"/>
              <a:t>in-devkit github:</a:t>
            </a:r>
            <a:br>
              <a:rPr lang="en-DE" dirty="0"/>
            </a:br>
            <a:r>
              <a:rPr lang="en-GB" dirty="0">
                <a:hlinkClick r:id="rId2"/>
              </a:rPr>
              <a:t>https://github.com/Cycling74/min-devkit</a:t>
            </a:r>
            <a:endParaRPr lang="en-GB" dirty="0"/>
          </a:p>
          <a:p>
            <a:r>
              <a:rPr lang="en-DE" dirty="0"/>
              <a:t>Min-documentation:</a:t>
            </a:r>
            <a:br>
              <a:rPr lang="en-DE" dirty="0"/>
            </a:br>
            <a:r>
              <a:rPr lang="en-GB" dirty="0">
                <a:hlinkClick r:id="rId3"/>
              </a:rPr>
              <a:t>http://cycling74.github.io/min-devkit/</a:t>
            </a:r>
            <a:endParaRPr lang="en-GB" dirty="0"/>
          </a:p>
          <a:p>
            <a:r>
              <a:rPr lang="en-GB" dirty="0"/>
              <a:t>My </a:t>
            </a:r>
            <a:r>
              <a:rPr lang="en-GB" dirty="0" err="1"/>
              <a:t>github</a:t>
            </a:r>
            <a:r>
              <a:rPr lang="en-GB" dirty="0"/>
              <a:t> for our examples:</a:t>
            </a:r>
            <a:br>
              <a:rPr lang="en-DE" dirty="0"/>
            </a:br>
            <a:r>
              <a:rPr lang="en-GB" dirty="0">
                <a:hlinkClick r:id="rId4"/>
              </a:rPr>
              <a:t>https://github.com/nathanberwick/min-devkit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(I just forked the repo and only included our examples in “source”)</a:t>
            </a:r>
          </a:p>
          <a:p>
            <a:r>
              <a:rPr lang="en-US" dirty="0"/>
              <a:t>ACE_MAX</a:t>
            </a:r>
            <a:br>
              <a:rPr lang="en-GB" dirty="0"/>
            </a:br>
            <a:r>
              <a:rPr lang="en-GB" dirty="0">
                <a:hlinkClick r:id="rId5"/>
              </a:rPr>
              <a:t>https://git01.iis.fhg.de/grp-mmc/ace_max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31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B5F6-BBBF-2F4C-9D8E-0E8946FF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DE" dirty="0"/>
              <a:t>mportant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93E3-E63B-294D-9120-BB55D5DAA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</a:t>
            </a:r>
            <a:r>
              <a:rPr lang="en-DE" dirty="0"/>
              <a:t>in-devkit github:</a:t>
            </a:r>
            <a:br>
              <a:rPr lang="en-DE" dirty="0"/>
            </a:br>
            <a:r>
              <a:rPr lang="en-GB" dirty="0">
                <a:hlinkClick r:id="rId2"/>
              </a:rPr>
              <a:t>https://github.com/Cycling74/min-devkit</a:t>
            </a:r>
            <a:endParaRPr lang="en-GB" dirty="0"/>
          </a:p>
          <a:p>
            <a:r>
              <a:rPr lang="en-DE" dirty="0"/>
              <a:t>Min-documentation:</a:t>
            </a:r>
            <a:br>
              <a:rPr lang="en-DE" dirty="0"/>
            </a:br>
            <a:r>
              <a:rPr lang="en-GB" dirty="0">
                <a:hlinkClick r:id="rId3"/>
              </a:rPr>
              <a:t>http://cycling74.github.io/min-devkit/</a:t>
            </a:r>
            <a:endParaRPr lang="en-GB" dirty="0"/>
          </a:p>
          <a:p>
            <a:r>
              <a:rPr lang="en-GB" dirty="0"/>
              <a:t>My </a:t>
            </a:r>
            <a:r>
              <a:rPr lang="en-GB" dirty="0" err="1"/>
              <a:t>github</a:t>
            </a:r>
            <a:r>
              <a:rPr lang="en-GB" dirty="0"/>
              <a:t> for our examples:</a:t>
            </a:r>
            <a:br>
              <a:rPr lang="en-DE" dirty="0"/>
            </a:br>
            <a:r>
              <a:rPr lang="en-GB" dirty="0">
                <a:hlinkClick r:id="rId4"/>
              </a:rPr>
              <a:t>https://github.com/nathanberwick/min-devkit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(I just forked the repo and only included our examples in “source”)</a:t>
            </a:r>
          </a:p>
        </p:txBody>
      </p:sp>
    </p:spTree>
    <p:extLst>
      <p:ext uri="{BB962C8B-B14F-4D97-AF65-F5344CB8AC3E}">
        <p14:creationId xmlns:p14="http://schemas.microsoft.com/office/powerpoint/2010/main" val="191646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CBD3-1D9E-6F4D-9349-C391783D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GB" dirty="0"/>
              <a:t>W</a:t>
            </a:r>
            <a:r>
              <a:rPr lang="en-DE" dirty="0"/>
              <a:t>hat on earth is max msp?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DF1E-D8D3-D54F-8B5F-980EB58F9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en-US" dirty="0"/>
              <a:t>Total trash (according to all of its users).</a:t>
            </a:r>
            <a:endParaRPr lang="en-DE" dirty="0"/>
          </a:p>
          <a:p>
            <a:r>
              <a:rPr lang="en-US" dirty="0"/>
              <a:t>Cool for niche audio setups.</a:t>
            </a:r>
          </a:p>
          <a:p>
            <a:r>
              <a:rPr lang="en-US" dirty="0"/>
              <a:t>Syncs super well with Ableton Live (a </a:t>
            </a:r>
            <a:r>
              <a:rPr lang="en-US" dirty="0" err="1"/>
              <a:t>sortof</a:t>
            </a:r>
            <a:r>
              <a:rPr lang="en-US" dirty="0"/>
              <a:t> DJ </a:t>
            </a:r>
            <a:r>
              <a:rPr lang="en-US" dirty="0" err="1"/>
              <a:t>Daw</a:t>
            </a:r>
            <a:r>
              <a:rPr lang="en-US" dirty="0"/>
              <a:t>?).</a:t>
            </a:r>
            <a:endParaRPr lang="en-DE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creen-shot of Max patcher">
            <a:extLst>
              <a:ext uri="{FF2B5EF4-FFF2-40B4-BE49-F238E27FC236}">
                <a16:creationId xmlns:a16="http://schemas.microsoft.com/office/drawing/2014/main" id="{0788C388-2260-9448-A0CC-35B9CD5FD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5890" y="1845892"/>
            <a:ext cx="3328416" cy="317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16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EF152-E0F7-B448-8348-B34D2DAC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W</a:t>
            </a:r>
            <a:r>
              <a:rPr lang="en-DE">
                <a:solidFill>
                  <a:schemeClr val="bg1"/>
                </a:solidFill>
              </a:rPr>
              <a:t>hat is it good 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ACB14-F60B-A84A-9BB7-F65842BFC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</a:t>
            </a:r>
            <a:r>
              <a:rPr lang="en-DE" dirty="0">
                <a:solidFill>
                  <a:schemeClr val="bg1"/>
                </a:solidFill>
              </a:rPr>
              <a:t>lexible routing.</a:t>
            </a:r>
          </a:p>
          <a:p>
            <a:r>
              <a:rPr lang="en-GB" dirty="0">
                <a:solidFill>
                  <a:schemeClr val="bg1"/>
                </a:solidFill>
              </a:rPr>
              <a:t>Q</a:t>
            </a:r>
            <a:r>
              <a:rPr lang="en-DE" dirty="0">
                <a:solidFill>
                  <a:schemeClr val="bg1"/>
                </a:solidFill>
              </a:rPr>
              <a:t>uick program writing (listening tests anybody?).</a:t>
            </a:r>
          </a:p>
          <a:p>
            <a:r>
              <a:rPr lang="en-GB" dirty="0">
                <a:solidFill>
                  <a:schemeClr val="bg1"/>
                </a:solidFill>
              </a:rPr>
              <a:t>A</a:t>
            </a:r>
            <a:r>
              <a:rPr lang="en-DE" dirty="0">
                <a:solidFill>
                  <a:schemeClr val="bg1"/>
                </a:solidFill>
              </a:rPr>
              <a:t>udio applications quickly accessible in other systems (ableton link!).</a:t>
            </a:r>
          </a:p>
          <a:p>
            <a:r>
              <a:rPr lang="en-DE" dirty="0">
                <a:solidFill>
                  <a:schemeClr val="bg1"/>
                </a:solidFill>
              </a:rPr>
              <a:t>Lots of other stuff that I don’t k</a:t>
            </a:r>
            <a:r>
              <a:rPr lang="en-GB" dirty="0">
                <a:solidFill>
                  <a:schemeClr val="bg1"/>
                </a:solidFill>
              </a:rPr>
              <a:t>no</a:t>
            </a:r>
            <a:r>
              <a:rPr lang="en-DE" dirty="0">
                <a:solidFill>
                  <a:schemeClr val="bg1"/>
                </a:solidFill>
              </a:rPr>
              <a:t>w about.</a:t>
            </a:r>
          </a:p>
        </p:txBody>
      </p:sp>
      <p:pic>
        <p:nvPicPr>
          <p:cNvPr id="3078" name="Picture 6" descr="Image">
            <a:extLst>
              <a:ext uri="{FF2B5EF4-FFF2-40B4-BE49-F238E27FC236}">
                <a16:creationId xmlns:a16="http://schemas.microsoft.com/office/drawing/2014/main" id="{2E8801AD-C826-7D4C-B15E-1C545243F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098290"/>
            <a:ext cx="6250769" cy="450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8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D562DC1D-6A27-A843-958B-9B87F99C28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7" r="25765"/>
          <a:stretch/>
        </p:blipFill>
        <p:spPr bwMode="auto">
          <a:xfrm>
            <a:off x="4650909" y="10"/>
            <a:ext cx="754109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4AD68-DAB6-8449-B360-69125A2C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W</a:t>
            </a:r>
            <a:r>
              <a:rPr lang="en-DE">
                <a:solidFill>
                  <a:schemeClr val="bg1"/>
                </a:solidFill>
              </a:rPr>
              <a:t>hat is it bad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BBC9-EAB0-F549-842C-42202BAFB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</a:t>
            </a:r>
            <a:r>
              <a:rPr lang="en-DE" dirty="0">
                <a:solidFill>
                  <a:schemeClr val="bg1"/>
                </a:solidFill>
              </a:rPr>
              <a:t>unning without crashing.</a:t>
            </a:r>
          </a:p>
          <a:p>
            <a:r>
              <a:rPr lang="en-GB" dirty="0">
                <a:solidFill>
                  <a:schemeClr val="bg1"/>
                </a:solidFill>
              </a:rPr>
              <a:t>H</a:t>
            </a:r>
            <a:r>
              <a:rPr lang="en-DE" dirty="0">
                <a:solidFill>
                  <a:schemeClr val="bg1"/>
                </a:solidFill>
              </a:rPr>
              <a:t>aving native “objects” that just do what you expect.</a:t>
            </a:r>
          </a:p>
          <a:p>
            <a:r>
              <a:rPr lang="en-GB" dirty="0">
                <a:solidFill>
                  <a:schemeClr val="bg1"/>
                </a:solidFill>
              </a:rPr>
              <a:t>H</a:t>
            </a:r>
            <a:r>
              <a:rPr lang="en-DE" dirty="0">
                <a:solidFill>
                  <a:schemeClr val="bg1"/>
                </a:solidFill>
              </a:rPr>
              <a:t>aving good documentation.</a:t>
            </a:r>
          </a:p>
          <a:p>
            <a:r>
              <a:rPr lang="en-GB" dirty="0">
                <a:solidFill>
                  <a:schemeClr val="bg1"/>
                </a:solidFill>
              </a:rPr>
              <a:t>B</a:t>
            </a:r>
            <a:r>
              <a:rPr lang="en-DE" dirty="0">
                <a:solidFill>
                  <a:schemeClr val="bg1"/>
                </a:solidFill>
              </a:rPr>
              <a:t>eing sensible.</a:t>
            </a:r>
          </a:p>
          <a:p>
            <a:r>
              <a:rPr lang="en-GB" dirty="0">
                <a:solidFill>
                  <a:schemeClr val="bg1"/>
                </a:solidFill>
              </a:rPr>
              <a:t>D</a:t>
            </a:r>
            <a:r>
              <a:rPr lang="en-DE" dirty="0">
                <a:solidFill>
                  <a:schemeClr val="bg1"/>
                </a:solidFill>
              </a:rPr>
              <a:t>oing what you expect.</a:t>
            </a:r>
          </a:p>
          <a:p>
            <a:pPr marL="0" indent="0">
              <a:buNone/>
            </a:pP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92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BC1A-B950-AB45-ABDE-4CEB5219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9787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/>
              <a:t>Into an individual object</a:t>
            </a:r>
            <a:endParaRPr lang="en-DE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E6656AB-B8B3-4895-AD32-B928A43C4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760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88BDAE2-5EE0-4B2F-9C9B-7E86A0B4C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1853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20EADE14-7C61-FE47-8B70-6D340C2AFC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9" t="24240" r="66160" b="64377"/>
          <a:stretch/>
        </p:blipFill>
        <p:spPr bwMode="auto">
          <a:xfrm>
            <a:off x="1153944" y="2482277"/>
            <a:ext cx="4782312" cy="190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C6BB4-34FA-9148-9FBA-71EDE6140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359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GB" dirty="0"/>
              <a:t>R</a:t>
            </a:r>
            <a:r>
              <a:rPr lang="en-DE" dirty="0"/>
              <a:t>uns on a “message” kind of system.</a:t>
            </a:r>
          </a:p>
          <a:p>
            <a:r>
              <a:rPr lang="en-DE" dirty="0"/>
              <a:t>Does something when it gets something (and also audio as a separate thing).</a:t>
            </a:r>
          </a:p>
          <a:p>
            <a:r>
              <a:rPr lang="en-GB" dirty="0"/>
              <a:t>I</a:t>
            </a:r>
            <a:r>
              <a:rPr lang="en-DE" dirty="0"/>
              <a:t>nlets and outlets.</a:t>
            </a:r>
          </a:p>
        </p:txBody>
      </p:sp>
    </p:spTree>
    <p:extLst>
      <p:ext uri="{BB962C8B-B14F-4D97-AF65-F5344CB8AC3E}">
        <p14:creationId xmlns:p14="http://schemas.microsoft.com/office/powerpoint/2010/main" val="210989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CAC8-ECCD-9145-B91F-0941684B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807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dirty="0"/>
              <a:t>Inlets and outlets</a:t>
            </a:r>
            <a:endParaRPr lang="en-DE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C7EC7370-FF9F-4131-8812-2123F5D9D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315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3377563-4FF6-4DD0-B84A-CFBB8D783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907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51DCDB5-9466-E54E-A750-14AC107DBF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9" t="24240" r="66160" b="64377"/>
          <a:stretch/>
        </p:blipFill>
        <p:spPr bwMode="auto">
          <a:xfrm>
            <a:off x="1127499" y="2771303"/>
            <a:ext cx="3328416" cy="132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53FCC-D068-624F-970D-5B9603D0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378" y="2638044"/>
            <a:ext cx="5963317" cy="326320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</a:t>
            </a:r>
            <a:r>
              <a:rPr lang="en-DE" dirty="0"/>
              <a:t>an be “signal” type (audio) or:  int, float, list, bang, dictionary, matrix.</a:t>
            </a:r>
          </a:p>
          <a:p>
            <a:r>
              <a:rPr lang="en-DE" dirty="0"/>
              <a:t>(full disclosure, I’ve only ever used bang, float, int, or signal).</a:t>
            </a:r>
          </a:p>
          <a:p>
            <a:endParaRPr lang="en-DE" dirty="0"/>
          </a:p>
          <a:p>
            <a:r>
              <a:rPr lang="en-DE" dirty="0"/>
              <a:t>Bang is like a hit of “do something”.</a:t>
            </a:r>
          </a:p>
          <a:p>
            <a:r>
              <a:rPr lang="en-GB" dirty="0"/>
              <a:t>D</a:t>
            </a:r>
            <a:r>
              <a:rPr lang="en-DE" dirty="0"/>
              <a:t>ictionary is value pairs.</a:t>
            </a:r>
          </a:p>
          <a:p>
            <a:endParaRPr lang="en-DE" dirty="0"/>
          </a:p>
          <a:p>
            <a:r>
              <a:rPr lang="en-GB" dirty="0"/>
              <a:t>P</a:t>
            </a:r>
            <a:r>
              <a:rPr lang="en-DE" dirty="0"/>
              <a:t>riority: right to left.</a:t>
            </a:r>
          </a:p>
          <a:p>
            <a:r>
              <a:rPr lang="en-DE" dirty="0"/>
              <a:t>Definition: left to right (in the min-devkit).</a:t>
            </a:r>
          </a:p>
          <a:p>
            <a:endParaRPr lang="en-DE" dirty="0"/>
          </a:p>
          <a:p>
            <a:endParaRPr lang="en-D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2FBB2B-1788-DF4A-A7D7-9567E3A44F94}"/>
              </a:ext>
            </a:extLst>
          </p:cNvPr>
          <p:cNvSpPr txBox="1">
            <a:spLocks/>
          </p:cNvSpPr>
          <p:nvPr/>
        </p:nvSpPr>
        <p:spPr>
          <a:xfrm>
            <a:off x="622211" y="2894424"/>
            <a:ext cx="5963317" cy="32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Inlets</a:t>
            </a:r>
          </a:p>
          <a:p>
            <a:endParaRPr lang="en-US" dirty="0"/>
          </a:p>
          <a:p>
            <a:r>
              <a:rPr lang="en-US" dirty="0"/>
              <a:t>outlet</a:t>
            </a:r>
            <a:r>
              <a:rPr lang="en-DE" dirty="0"/>
              <a:t>s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341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8FA7-5DE3-FC47-BEAF-D2A92056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devkit and min devkit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B49D-3178-8841-92DB-DACE0EE69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Max = C</a:t>
            </a:r>
            <a:endParaRPr lang="en-DE" dirty="0"/>
          </a:p>
          <a:p>
            <a:r>
              <a:rPr lang="en-US" dirty="0"/>
              <a:t>Min = C++</a:t>
            </a:r>
          </a:p>
          <a:p>
            <a:r>
              <a:rPr lang="en-US" dirty="0"/>
              <a:t>Max, not so great documentation.</a:t>
            </a:r>
          </a:p>
          <a:p>
            <a:r>
              <a:rPr lang="en-US" dirty="0"/>
              <a:t>Min, less documentation.</a:t>
            </a:r>
          </a:p>
          <a:p>
            <a:r>
              <a:rPr lang="en-US" dirty="0"/>
              <a:t>We have more Max content than Min.</a:t>
            </a:r>
          </a:p>
          <a:p>
            <a:endParaRPr lang="en-US" dirty="0"/>
          </a:p>
          <a:p>
            <a:r>
              <a:rPr lang="en-US" dirty="0"/>
              <a:t>Let’s use the min devkit!</a:t>
            </a:r>
          </a:p>
        </p:txBody>
      </p:sp>
    </p:spTree>
    <p:extLst>
      <p:ext uri="{BB962C8B-B14F-4D97-AF65-F5344CB8AC3E}">
        <p14:creationId xmlns:p14="http://schemas.microsoft.com/office/powerpoint/2010/main" val="167138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164A-4C38-1C44-952A-07C6D42D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DE" dirty="0"/>
              <a:t>in devkit project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430D-7436-CD47-A07B-A1CF99E3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Check out the min-devkit into documents/max 8/Packages</a:t>
            </a:r>
          </a:p>
          <a:p>
            <a:r>
              <a:rPr lang="en-GB" dirty="0"/>
              <a:t>s</a:t>
            </a:r>
            <a:r>
              <a:rPr lang="en-DE" dirty="0"/>
              <a:t>ource/projects folder.</a:t>
            </a:r>
          </a:p>
          <a:p>
            <a:r>
              <a:rPr lang="en-GB" dirty="0"/>
              <a:t>Make a subdir named</a:t>
            </a:r>
            <a:r>
              <a:rPr lang="en-DE" dirty="0"/>
              <a:t> “min.nameOfProject” so that t</a:t>
            </a:r>
            <a:r>
              <a:rPr lang="en-GB" dirty="0"/>
              <a:t>he</a:t>
            </a:r>
            <a:r>
              <a:rPr lang="en-DE" dirty="0"/>
              <a:t> C</a:t>
            </a:r>
            <a:r>
              <a:rPr lang="en-GB" dirty="0" err="1"/>
              <a:t>MakeLists.txt</a:t>
            </a:r>
            <a:r>
              <a:rPr lang="en-GB" dirty="0"/>
              <a:t> can do its auto magic.</a:t>
            </a:r>
          </a:p>
          <a:p>
            <a:r>
              <a:rPr lang="en-GB" dirty="0" err="1"/>
              <a:t>min.nameOfProject_tilde</a:t>
            </a:r>
            <a:r>
              <a:rPr lang="en-GB" dirty="0"/>
              <a:t> if you want audio processing.</a:t>
            </a:r>
          </a:p>
          <a:p>
            <a:endParaRPr lang="en-GB" dirty="0"/>
          </a:p>
          <a:p>
            <a:r>
              <a:rPr lang="en-GB" dirty="0" err="1"/>
              <a:t>min.nameOfProject.cpp</a:t>
            </a:r>
            <a:r>
              <a:rPr lang="en-GB" dirty="0"/>
              <a:t> inside.</a:t>
            </a:r>
          </a:p>
          <a:p>
            <a:r>
              <a:rPr lang="en-GB" dirty="0"/>
              <a:t>Copy a </a:t>
            </a:r>
            <a:r>
              <a:rPr lang="en-GB" dirty="0" err="1"/>
              <a:t>CMakeLists.txt</a:t>
            </a:r>
            <a:r>
              <a:rPr lang="en-GB" dirty="0"/>
              <a:t> from an existing project (easier than DIY)…</a:t>
            </a:r>
          </a:p>
          <a:p>
            <a:endParaRPr lang="en-GB" dirty="0"/>
          </a:p>
          <a:p>
            <a:r>
              <a:rPr lang="en-GB" dirty="0"/>
              <a:t>Max encourages writing the whole thing in the .</a:t>
            </a:r>
            <a:r>
              <a:rPr lang="en-GB" dirty="0" err="1"/>
              <a:t>cpp</a:t>
            </a:r>
            <a:r>
              <a:rPr lang="en-GB" dirty="0"/>
              <a:t>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81788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251</TotalTime>
  <Words>844</Words>
  <Application>Microsoft Macintosh PowerPoint</Application>
  <PresentationFormat>Widescreen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Parcel</vt:lpstr>
      <vt:lpstr>Max MSP</vt:lpstr>
      <vt:lpstr>Important links</vt:lpstr>
      <vt:lpstr>What on earth is max msp?</vt:lpstr>
      <vt:lpstr>What is it good at?</vt:lpstr>
      <vt:lpstr>What is it bad at</vt:lpstr>
      <vt:lpstr>Into an individual object</vt:lpstr>
      <vt:lpstr>Inlets and outlets</vt:lpstr>
      <vt:lpstr>Max devkit and min devkit</vt:lpstr>
      <vt:lpstr>Min devkit project setup</vt:lpstr>
      <vt:lpstr>Side note for clion</vt:lpstr>
      <vt:lpstr>Hello world</vt:lpstr>
      <vt:lpstr>Processing audio</vt:lpstr>
      <vt:lpstr>Buffer – let’s make a stutter</vt:lpstr>
      <vt:lpstr>Something useful.</vt:lpstr>
      <vt:lpstr>attributes</vt:lpstr>
      <vt:lpstr>Max threading</vt:lpstr>
      <vt:lpstr>Other stuff!</vt:lpstr>
      <vt:lpstr>Questions?</vt:lpstr>
      <vt:lpstr>Important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MSP</dc:title>
  <dc:creator>Berwick, Nathan</dc:creator>
  <cp:lastModifiedBy>Berwick, Nathan</cp:lastModifiedBy>
  <cp:revision>13</cp:revision>
  <dcterms:created xsi:type="dcterms:W3CDTF">2021-10-11T08:14:41Z</dcterms:created>
  <dcterms:modified xsi:type="dcterms:W3CDTF">2021-10-11T12:30:39Z</dcterms:modified>
</cp:coreProperties>
</file>