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3" r:id="rId35"/>
    <p:sldId id="304" r:id="rId36"/>
    <p:sldId id="305" r:id="rId37"/>
    <p:sldId id="306" r:id="rId38"/>
    <p:sldId id="302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CF8"/>
    <a:srgbClr val="4459FF"/>
    <a:srgbClr val="FB191F"/>
    <a:srgbClr val="38FF31"/>
    <a:srgbClr val="FC2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interSettings" Target="printerSettings/printerSettings1.bin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4523-8550-6D49-97DA-DB0254A9666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2B307-512A-5E4E-B8C0-2E631EAFC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3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Warm</a:t>
            </a:r>
            <a:r>
              <a:rPr lang="en-US" baseline="0" dirty="0" smtClean="0"/>
              <a:t> up 1: AA1</a:t>
            </a:r>
          </a:p>
          <a:p>
            <a:r>
              <a:rPr lang="en-US" baseline="0" dirty="0" smtClean="0"/>
              <a:t>No training</a:t>
            </a:r>
          </a:p>
          <a:p>
            <a:r>
              <a:rPr lang="en-US" baseline="0" dirty="0" smtClean="0"/>
              <a:t>Answer left</a:t>
            </a:r>
          </a:p>
          <a:p>
            <a:r>
              <a:rPr lang="en-US" baseline="0" dirty="0" smtClean="0"/>
              <a:t>Exact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7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Warm up: AA5</a:t>
            </a:r>
          </a:p>
          <a:p>
            <a:r>
              <a:rPr lang="en-US" dirty="0" smtClean="0"/>
              <a:t>No training</a:t>
            </a:r>
          </a:p>
          <a:p>
            <a:r>
              <a:rPr lang="en-US" dirty="0" smtClean="0"/>
              <a:t>Answer left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Color constant, shape change </a:t>
            </a:r>
            <a:r>
              <a:rPr lang="mr-IN" dirty="0" smtClean="0"/>
              <a:t>–</a:t>
            </a:r>
            <a:r>
              <a:rPr lang="en-US" dirty="0" smtClean="0"/>
              <a:t> other condition, talk about shape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98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Pre1: ABB </a:t>
            </a:r>
            <a:r>
              <a:rPr lang="mr-IN" dirty="0" smtClean="0"/>
              <a:t>–</a:t>
            </a:r>
            <a:r>
              <a:rPr lang="en-US" dirty="0" smtClean="0"/>
              <a:t> shape</a:t>
            </a:r>
            <a:r>
              <a:rPr lang="en-US" baseline="0" dirty="0" smtClean="0"/>
              <a:t> match, color mismatch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84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Pre2: ABB </a:t>
            </a:r>
            <a:r>
              <a:rPr lang="mr-IN" dirty="0" smtClean="0"/>
              <a:t>–</a:t>
            </a:r>
            <a:r>
              <a:rPr lang="en-US" dirty="0" smtClean="0"/>
              <a:t> color</a:t>
            </a:r>
            <a:r>
              <a:rPr lang="en-US" baseline="0" dirty="0" smtClean="0"/>
              <a:t> match, shape mismatch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Pre3: BBA </a:t>
            </a:r>
            <a:r>
              <a:rPr lang="mr-IN" dirty="0" smtClean="0"/>
              <a:t>–</a:t>
            </a:r>
            <a:r>
              <a:rPr lang="en-US" dirty="0" smtClean="0"/>
              <a:t> color match, shape mismatch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2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Pre4: ABA </a:t>
            </a:r>
            <a:r>
              <a:rPr lang="mr-IN" dirty="0" smtClean="0"/>
              <a:t>–</a:t>
            </a:r>
            <a:r>
              <a:rPr lang="en-US" dirty="0" smtClean="0"/>
              <a:t> shape match, color mismatch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04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Pre5: AAB </a:t>
            </a:r>
            <a:r>
              <a:rPr lang="mr-IN" dirty="0" smtClean="0"/>
              <a:t>–</a:t>
            </a:r>
            <a:r>
              <a:rPr lang="en-US" dirty="0" smtClean="0"/>
              <a:t> shape match, color mismatch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04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Pre6: BBA </a:t>
            </a:r>
            <a:r>
              <a:rPr lang="mr-IN" dirty="0" smtClean="0"/>
              <a:t>–</a:t>
            </a:r>
            <a:r>
              <a:rPr lang="en-US" dirty="0" smtClean="0"/>
              <a:t> color match, shape mismatch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7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Pre7: ABA </a:t>
            </a:r>
            <a:r>
              <a:rPr lang="mr-IN" dirty="0" smtClean="0"/>
              <a:t>–</a:t>
            </a:r>
            <a:r>
              <a:rPr lang="en-US" dirty="0" smtClean="0"/>
              <a:t> color match, shape mismatch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53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Pre8: AAB </a:t>
            </a:r>
            <a:r>
              <a:rPr lang="mr-IN" dirty="0" smtClean="0"/>
              <a:t>–</a:t>
            </a:r>
            <a:r>
              <a:rPr lang="en-US" dirty="0" smtClean="0"/>
              <a:t> shape match, color mismatch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9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Pre9: BBA </a:t>
            </a:r>
            <a:r>
              <a:rPr lang="mr-IN" dirty="0" smtClean="0"/>
              <a:t>–</a:t>
            </a:r>
            <a:r>
              <a:rPr lang="en-US" dirty="0" smtClean="0"/>
              <a:t> shape match, color mismatch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7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Warm up 2: AB1</a:t>
            </a:r>
          </a:p>
          <a:p>
            <a:r>
              <a:rPr lang="en-US" dirty="0" smtClean="0"/>
              <a:t>No training</a:t>
            </a:r>
          </a:p>
          <a:p>
            <a:r>
              <a:rPr lang="en-US" dirty="0" smtClean="0"/>
              <a:t>Answer right</a:t>
            </a:r>
          </a:p>
          <a:p>
            <a:r>
              <a:rPr lang="en-US" dirty="0" smtClean="0"/>
              <a:t>Exact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Pre10: ABA </a:t>
            </a:r>
            <a:r>
              <a:rPr lang="mr-IN" dirty="0" smtClean="0"/>
              <a:t>–</a:t>
            </a:r>
            <a:r>
              <a:rPr lang="en-US" dirty="0" smtClean="0"/>
              <a:t> color match, shape mismatch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42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Pre11: AAB </a:t>
            </a:r>
            <a:r>
              <a:rPr lang="mr-IN" dirty="0" smtClean="0"/>
              <a:t>–</a:t>
            </a:r>
            <a:r>
              <a:rPr lang="en-US" dirty="0" smtClean="0"/>
              <a:t> color match,</a:t>
            </a:r>
            <a:r>
              <a:rPr lang="en-US" baseline="0" dirty="0" smtClean="0"/>
              <a:t> shape mismatch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92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Pre12: ABB </a:t>
            </a:r>
            <a:r>
              <a:rPr lang="mr-IN" dirty="0" smtClean="0"/>
              <a:t>–</a:t>
            </a:r>
            <a:r>
              <a:rPr lang="en-US" dirty="0" smtClean="0"/>
              <a:t> shape</a:t>
            </a:r>
            <a:r>
              <a:rPr lang="en-US" baseline="0" dirty="0" smtClean="0"/>
              <a:t> match, color mismatch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19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TRAINING example</a:t>
            </a:r>
          </a:p>
          <a:p>
            <a:r>
              <a:rPr lang="en-US" dirty="0" smtClean="0"/>
              <a:t>Both blue blue red </a:t>
            </a:r>
            <a:r>
              <a:rPr lang="mr-IN" dirty="0" smtClean="0"/>
              <a:t>–</a:t>
            </a:r>
            <a:r>
              <a:rPr lang="en-US" dirty="0" smtClean="0"/>
              <a:t> shapes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96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TRAINING solve1</a:t>
            </a:r>
          </a:p>
          <a:p>
            <a:r>
              <a:rPr lang="en-US" dirty="0" smtClean="0"/>
              <a:t>Color1 color1 color2 </a:t>
            </a:r>
            <a:r>
              <a:rPr lang="mr-IN" dirty="0" smtClean="0"/>
              <a:t>–</a:t>
            </a:r>
            <a:r>
              <a:rPr lang="en-US" baseline="0" dirty="0" smtClean="0"/>
              <a:t> shapes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46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TRAINING solve</a:t>
            </a:r>
          </a:p>
          <a:p>
            <a:r>
              <a:rPr lang="en-US" dirty="0" smtClean="0"/>
              <a:t>Color1 color1 color2 </a:t>
            </a:r>
            <a:r>
              <a:rPr lang="mr-IN" dirty="0" smtClean="0"/>
              <a:t>–</a:t>
            </a:r>
            <a:r>
              <a:rPr lang="en-US" baseline="0" dirty="0" smtClean="0"/>
              <a:t> shapes diff</a:t>
            </a:r>
          </a:p>
          <a:p>
            <a:r>
              <a:rPr lang="en-US" baseline="0" dirty="0" smtClean="0"/>
              <a:t>Color match, don</a:t>
            </a:r>
            <a:r>
              <a:rPr lang="mr-IN" baseline="0" dirty="0" smtClean="0"/>
              <a:t>’</a:t>
            </a:r>
            <a:r>
              <a:rPr lang="en-US" baseline="0" dirty="0" smtClean="0"/>
              <a:t>t match shape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82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Shape TRAINING example</a:t>
            </a:r>
          </a:p>
          <a:p>
            <a:r>
              <a:rPr lang="en-US" dirty="0" smtClean="0"/>
              <a:t>Shape1</a:t>
            </a:r>
            <a:r>
              <a:rPr lang="en-US" baseline="0" dirty="0" smtClean="0"/>
              <a:t> </a:t>
            </a:r>
            <a:r>
              <a:rPr lang="en-US" dirty="0" smtClean="0"/>
              <a:t>Shape2</a:t>
            </a:r>
            <a:r>
              <a:rPr lang="en-US" baseline="0" dirty="0" smtClean="0"/>
              <a:t> </a:t>
            </a:r>
            <a:r>
              <a:rPr lang="en-US" dirty="0" smtClean="0"/>
              <a:t>Shape1</a:t>
            </a:r>
            <a:r>
              <a:rPr lang="mr-IN" dirty="0" smtClean="0"/>
              <a:t>–</a:t>
            </a:r>
            <a:r>
              <a:rPr lang="en-US" baseline="0" dirty="0" smtClean="0"/>
              <a:t> color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86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Shape TRAINING solve1</a:t>
            </a:r>
          </a:p>
          <a:p>
            <a:r>
              <a:rPr lang="en-US" dirty="0" smtClean="0"/>
              <a:t>Shape1</a:t>
            </a:r>
            <a:r>
              <a:rPr lang="en-US" baseline="0" dirty="0" smtClean="0"/>
              <a:t> </a:t>
            </a:r>
            <a:r>
              <a:rPr lang="en-US" dirty="0" smtClean="0"/>
              <a:t>shape2 shape1</a:t>
            </a:r>
            <a:r>
              <a:rPr lang="mr-IN" dirty="0" smtClean="0"/>
              <a:t>–</a:t>
            </a:r>
            <a:r>
              <a:rPr lang="en-US" baseline="0" dirty="0" smtClean="0"/>
              <a:t> color diff</a:t>
            </a:r>
          </a:p>
          <a:p>
            <a:r>
              <a:rPr lang="en-US" baseline="0" dirty="0" smtClean="0"/>
              <a:t>Shape match, don</a:t>
            </a:r>
            <a:r>
              <a:rPr lang="mr-IN" baseline="0" dirty="0" smtClean="0"/>
              <a:t>’</a:t>
            </a:r>
            <a:r>
              <a:rPr lang="en-US" baseline="0" dirty="0" smtClean="0"/>
              <a:t>t match color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15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Shape TRAINING solve2</a:t>
            </a:r>
          </a:p>
          <a:p>
            <a:r>
              <a:rPr lang="en-US" dirty="0" smtClean="0"/>
              <a:t>Shape1</a:t>
            </a:r>
            <a:r>
              <a:rPr lang="en-US" baseline="0" dirty="0" smtClean="0"/>
              <a:t> </a:t>
            </a:r>
            <a:r>
              <a:rPr lang="en-US" dirty="0" smtClean="0"/>
              <a:t>shape2 shape1</a:t>
            </a:r>
            <a:r>
              <a:rPr lang="mr-IN" dirty="0" smtClean="0"/>
              <a:t>–</a:t>
            </a:r>
            <a:r>
              <a:rPr lang="en-US" baseline="0" dirty="0" smtClean="0"/>
              <a:t> color diff</a:t>
            </a:r>
          </a:p>
          <a:p>
            <a:r>
              <a:rPr lang="en-US" baseline="0" dirty="0" smtClean="0"/>
              <a:t>Shape match, don</a:t>
            </a:r>
            <a:r>
              <a:rPr lang="mr-IN" baseline="0" dirty="0" smtClean="0"/>
              <a:t>’</a:t>
            </a:r>
            <a:r>
              <a:rPr lang="en-US" baseline="0" dirty="0" smtClean="0"/>
              <a:t>t match color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16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TRAINING example</a:t>
            </a:r>
          </a:p>
          <a:p>
            <a:r>
              <a:rPr lang="en-US" dirty="0" smtClean="0"/>
              <a:t>Color1</a:t>
            </a:r>
            <a:r>
              <a:rPr lang="en-US" baseline="0" dirty="0" smtClean="0"/>
              <a:t> </a:t>
            </a:r>
            <a:r>
              <a:rPr lang="en-US" dirty="0" smtClean="0"/>
              <a:t>color2 color3</a:t>
            </a:r>
            <a:r>
              <a:rPr lang="mr-IN" dirty="0" smtClean="0"/>
              <a:t>–</a:t>
            </a:r>
            <a:r>
              <a:rPr lang="en-US" baseline="0" dirty="0" smtClean="0"/>
              <a:t> shape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5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r>
              <a:rPr lang="en-US" baseline="0" dirty="0" smtClean="0"/>
              <a:t> 3: AA2</a:t>
            </a:r>
          </a:p>
          <a:p>
            <a:r>
              <a:rPr lang="en-US" baseline="0" dirty="0" smtClean="0"/>
              <a:t>No training</a:t>
            </a:r>
          </a:p>
          <a:p>
            <a:r>
              <a:rPr lang="en-US" baseline="0" dirty="0" smtClean="0"/>
              <a:t>Answer right</a:t>
            </a:r>
          </a:p>
          <a:p>
            <a:r>
              <a:rPr lang="en-US" baseline="0" dirty="0" smtClean="0"/>
              <a:t>Shape constant, color change </a:t>
            </a:r>
            <a:r>
              <a:rPr lang="mr-IN" baseline="0" dirty="0" smtClean="0"/>
              <a:t>–</a:t>
            </a:r>
            <a:r>
              <a:rPr lang="en-US" baseline="0" dirty="0" smtClean="0"/>
              <a:t> other condition: talk about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4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TRAINING solve1</a:t>
            </a:r>
          </a:p>
          <a:p>
            <a:r>
              <a:rPr lang="en-US" dirty="0" smtClean="0"/>
              <a:t>Color1</a:t>
            </a:r>
            <a:r>
              <a:rPr lang="en-US" baseline="0" dirty="0" smtClean="0"/>
              <a:t> </a:t>
            </a:r>
            <a:r>
              <a:rPr lang="en-US" dirty="0" smtClean="0"/>
              <a:t>color2 color3</a:t>
            </a:r>
            <a:r>
              <a:rPr lang="mr-IN" dirty="0" smtClean="0"/>
              <a:t>–</a:t>
            </a:r>
            <a:r>
              <a:rPr lang="en-US" baseline="0" dirty="0" smtClean="0"/>
              <a:t> shape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22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TRAINING solve2</a:t>
            </a:r>
          </a:p>
          <a:p>
            <a:r>
              <a:rPr lang="en-US" dirty="0" smtClean="0"/>
              <a:t>Color1</a:t>
            </a:r>
            <a:r>
              <a:rPr lang="en-US" baseline="0" dirty="0" smtClean="0"/>
              <a:t> </a:t>
            </a:r>
            <a:r>
              <a:rPr lang="en-US" dirty="0" smtClean="0"/>
              <a:t>color2 color3</a:t>
            </a:r>
            <a:r>
              <a:rPr lang="mr-IN" dirty="0" smtClean="0"/>
              <a:t>–</a:t>
            </a:r>
            <a:r>
              <a:rPr lang="en-US" baseline="0" dirty="0" smtClean="0"/>
              <a:t> shape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4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Shape TRAINING example</a:t>
            </a:r>
          </a:p>
          <a:p>
            <a:r>
              <a:rPr lang="en-US" dirty="0" smtClean="0"/>
              <a:t>Shape1 shape1</a:t>
            </a:r>
            <a:r>
              <a:rPr lang="en-US" baseline="0" dirty="0" smtClean="0"/>
              <a:t> </a:t>
            </a:r>
            <a:r>
              <a:rPr lang="en-US" dirty="0" smtClean="0"/>
              <a:t>shape2</a:t>
            </a:r>
            <a:r>
              <a:rPr lang="mr-IN" dirty="0" smtClean="0"/>
              <a:t>–</a:t>
            </a:r>
            <a:r>
              <a:rPr lang="en-US" baseline="0" dirty="0" smtClean="0"/>
              <a:t> color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19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Shape TRAINING solve1</a:t>
            </a:r>
          </a:p>
          <a:p>
            <a:r>
              <a:rPr lang="en-US" dirty="0" smtClean="0"/>
              <a:t>Shape1 shape1</a:t>
            </a:r>
            <a:r>
              <a:rPr lang="en-US" baseline="0" dirty="0" smtClean="0"/>
              <a:t> </a:t>
            </a:r>
            <a:r>
              <a:rPr lang="en-US" dirty="0" smtClean="0"/>
              <a:t>shape2</a:t>
            </a:r>
            <a:r>
              <a:rPr lang="mr-IN" dirty="0" smtClean="0"/>
              <a:t>–</a:t>
            </a:r>
            <a:r>
              <a:rPr lang="en-US" baseline="0" dirty="0" smtClean="0"/>
              <a:t> color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67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Shape TRAINING solve2</a:t>
            </a:r>
          </a:p>
          <a:p>
            <a:r>
              <a:rPr lang="en-US" dirty="0" smtClean="0"/>
              <a:t>Shape1 shape1</a:t>
            </a:r>
            <a:r>
              <a:rPr lang="en-US" baseline="0" dirty="0" smtClean="0"/>
              <a:t> </a:t>
            </a:r>
            <a:r>
              <a:rPr lang="en-US" dirty="0" smtClean="0"/>
              <a:t>shape2</a:t>
            </a:r>
            <a:r>
              <a:rPr lang="mr-IN" dirty="0" smtClean="0"/>
              <a:t>–</a:t>
            </a:r>
            <a:r>
              <a:rPr lang="en-US" baseline="0" dirty="0" smtClean="0"/>
              <a:t> color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59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Shape TRAINING example</a:t>
            </a:r>
          </a:p>
          <a:p>
            <a:r>
              <a:rPr lang="en-US" dirty="0" smtClean="0"/>
              <a:t>Shape1 shape1</a:t>
            </a:r>
            <a:r>
              <a:rPr lang="en-US" baseline="0" dirty="0" smtClean="0"/>
              <a:t> </a:t>
            </a:r>
            <a:r>
              <a:rPr lang="en-US" dirty="0" smtClean="0"/>
              <a:t>shape2</a:t>
            </a:r>
            <a:r>
              <a:rPr lang="mr-IN" dirty="0" smtClean="0"/>
              <a:t>–</a:t>
            </a:r>
            <a:r>
              <a:rPr lang="en-US" baseline="0" dirty="0" smtClean="0"/>
              <a:t> color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00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Shape TRAINING solve1</a:t>
            </a:r>
          </a:p>
          <a:p>
            <a:r>
              <a:rPr lang="en-US" dirty="0" smtClean="0"/>
              <a:t>Shape1 shape1</a:t>
            </a:r>
            <a:r>
              <a:rPr lang="en-US" baseline="0" dirty="0" smtClean="0"/>
              <a:t> </a:t>
            </a:r>
            <a:r>
              <a:rPr lang="en-US" dirty="0" smtClean="0"/>
              <a:t>shape2</a:t>
            </a:r>
            <a:r>
              <a:rPr lang="mr-IN" dirty="0" smtClean="0"/>
              <a:t>–</a:t>
            </a:r>
            <a:r>
              <a:rPr lang="en-US" baseline="0" dirty="0" smtClean="0"/>
              <a:t> color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83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Shape TRAINING solve2</a:t>
            </a:r>
          </a:p>
          <a:p>
            <a:r>
              <a:rPr lang="en-US" dirty="0" smtClean="0"/>
              <a:t>Shape1 shape1</a:t>
            </a:r>
            <a:r>
              <a:rPr lang="en-US" baseline="0" dirty="0" smtClean="0"/>
              <a:t> </a:t>
            </a:r>
            <a:r>
              <a:rPr lang="en-US" dirty="0" smtClean="0"/>
              <a:t>shape2</a:t>
            </a:r>
            <a:r>
              <a:rPr lang="mr-IN" dirty="0" smtClean="0"/>
              <a:t>–</a:t>
            </a:r>
            <a:r>
              <a:rPr lang="en-US" baseline="0" dirty="0" smtClean="0"/>
              <a:t> color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77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TRAINING example</a:t>
            </a:r>
          </a:p>
          <a:p>
            <a:r>
              <a:rPr lang="en-US" dirty="0" smtClean="0"/>
              <a:t>Color1</a:t>
            </a:r>
            <a:r>
              <a:rPr lang="en-US" baseline="0" dirty="0" smtClean="0"/>
              <a:t> </a:t>
            </a:r>
            <a:r>
              <a:rPr lang="en-US" dirty="0" smtClean="0"/>
              <a:t>color2 color1</a:t>
            </a:r>
            <a:r>
              <a:rPr lang="mr-IN" dirty="0" smtClean="0"/>
              <a:t>–</a:t>
            </a:r>
            <a:r>
              <a:rPr lang="en-US" baseline="0" dirty="0" smtClean="0"/>
              <a:t> shape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323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TRAINING solve1</a:t>
            </a:r>
          </a:p>
          <a:p>
            <a:r>
              <a:rPr lang="en-US" dirty="0" smtClean="0"/>
              <a:t>Color1</a:t>
            </a:r>
            <a:r>
              <a:rPr lang="en-US" baseline="0" dirty="0" smtClean="0"/>
              <a:t> </a:t>
            </a:r>
            <a:r>
              <a:rPr lang="en-US" dirty="0" smtClean="0"/>
              <a:t>color2 color1</a:t>
            </a:r>
            <a:r>
              <a:rPr lang="mr-IN" dirty="0" smtClean="0"/>
              <a:t>–</a:t>
            </a:r>
            <a:r>
              <a:rPr lang="en-US" baseline="0" dirty="0" smtClean="0"/>
              <a:t> shape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8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Warm up 4: AB2</a:t>
            </a:r>
          </a:p>
          <a:p>
            <a:r>
              <a:rPr lang="en-US" dirty="0" smtClean="0"/>
              <a:t>No training</a:t>
            </a:r>
          </a:p>
          <a:p>
            <a:r>
              <a:rPr lang="en-US" dirty="0" smtClean="0"/>
              <a:t>Answer right</a:t>
            </a:r>
          </a:p>
          <a:p>
            <a:r>
              <a:rPr lang="en-US" dirty="0" smtClean="0"/>
              <a:t>Shape constant, color change </a:t>
            </a:r>
            <a:r>
              <a:rPr lang="mr-IN" dirty="0" smtClean="0"/>
              <a:t>–</a:t>
            </a:r>
            <a:r>
              <a:rPr lang="en-US" dirty="0" smtClean="0"/>
              <a:t> other condition, talk about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3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TRAINING solve2</a:t>
            </a:r>
          </a:p>
          <a:p>
            <a:r>
              <a:rPr lang="en-US" dirty="0" smtClean="0"/>
              <a:t>Color1</a:t>
            </a:r>
            <a:r>
              <a:rPr lang="en-US" baseline="0" dirty="0" smtClean="0"/>
              <a:t> </a:t>
            </a:r>
            <a:r>
              <a:rPr lang="en-US" dirty="0" smtClean="0"/>
              <a:t>color2 color1</a:t>
            </a:r>
            <a:r>
              <a:rPr lang="mr-IN" dirty="0" smtClean="0"/>
              <a:t>–</a:t>
            </a:r>
            <a:r>
              <a:rPr lang="en-US" baseline="0" dirty="0" smtClean="0"/>
              <a:t> shape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448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Shape TRAINING example</a:t>
            </a:r>
          </a:p>
          <a:p>
            <a:r>
              <a:rPr lang="en-US" dirty="0" smtClean="0"/>
              <a:t>Shape1 shape2</a:t>
            </a:r>
            <a:r>
              <a:rPr lang="en-US" baseline="0" dirty="0" smtClean="0"/>
              <a:t> </a:t>
            </a:r>
            <a:r>
              <a:rPr lang="en-US" dirty="0" smtClean="0"/>
              <a:t>shape2</a:t>
            </a:r>
            <a:r>
              <a:rPr lang="mr-IN" dirty="0" smtClean="0"/>
              <a:t>–</a:t>
            </a:r>
            <a:r>
              <a:rPr lang="en-US" baseline="0" dirty="0" smtClean="0"/>
              <a:t> color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37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Shape TRAINING solve1</a:t>
            </a:r>
          </a:p>
          <a:p>
            <a:r>
              <a:rPr lang="en-US" dirty="0" smtClean="0"/>
              <a:t>Shape1 shape2</a:t>
            </a:r>
            <a:r>
              <a:rPr lang="en-US" baseline="0" dirty="0" smtClean="0"/>
              <a:t> </a:t>
            </a:r>
            <a:r>
              <a:rPr lang="en-US" dirty="0" smtClean="0"/>
              <a:t>shape2</a:t>
            </a:r>
            <a:r>
              <a:rPr lang="mr-IN" dirty="0" smtClean="0"/>
              <a:t>–</a:t>
            </a:r>
            <a:r>
              <a:rPr lang="en-US" baseline="0" dirty="0" smtClean="0"/>
              <a:t> color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713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Shape TRAINING solve2</a:t>
            </a:r>
          </a:p>
          <a:p>
            <a:r>
              <a:rPr lang="en-US" dirty="0" smtClean="0"/>
              <a:t>Shape1 shape2</a:t>
            </a:r>
            <a:r>
              <a:rPr lang="en-US" baseline="0" dirty="0" smtClean="0"/>
              <a:t> </a:t>
            </a:r>
            <a:r>
              <a:rPr lang="en-US" dirty="0" smtClean="0"/>
              <a:t>shape2</a:t>
            </a:r>
            <a:r>
              <a:rPr lang="mr-IN" dirty="0" smtClean="0"/>
              <a:t>–</a:t>
            </a:r>
            <a:r>
              <a:rPr lang="en-US" baseline="0" dirty="0" smtClean="0"/>
              <a:t> color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355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TRAINING example</a:t>
            </a:r>
          </a:p>
          <a:p>
            <a:r>
              <a:rPr lang="en-US" dirty="0" smtClean="0"/>
              <a:t>Color1</a:t>
            </a:r>
            <a:r>
              <a:rPr lang="en-US" baseline="0" dirty="0" smtClean="0"/>
              <a:t> </a:t>
            </a:r>
            <a:r>
              <a:rPr lang="en-US" dirty="0" smtClean="0"/>
              <a:t>color1 color2</a:t>
            </a:r>
            <a:r>
              <a:rPr lang="mr-IN" dirty="0" smtClean="0"/>
              <a:t>–</a:t>
            </a:r>
            <a:r>
              <a:rPr lang="en-US" baseline="0" dirty="0" smtClean="0"/>
              <a:t> shape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142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TRAINING solve1</a:t>
            </a:r>
          </a:p>
          <a:p>
            <a:r>
              <a:rPr lang="en-US" dirty="0" smtClean="0"/>
              <a:t>Color1</a:t>
            </a:r>
            <a:r>
              <a:rPr lang="en-US" baseline="0" dirty="0" smtClean="0"/>
              <a:t> </a:t>
            </a:r>
            <a:r>
              <a:rPr lang="en-US" dirty="0" smtClean="0"/>
              <a:t>color1 color2</a:t>
            </a:r>
            <a:r>
              <a:rPr lang="mr-IN" dirty="0" smtClean="0"/>
              <a:t>–</a:t>
            </a:r>
            <a:r>
              <a:rPr lang="en-US" baseline="0" dirty="0" smtClean="0"/>
              <a:t> shape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144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TRAINING solve2</a:t>
            </a:r>
          </a:p>
          <a:p>
            <a:r>
              <a:rPr lang="en-US" dirty="0" smtClean="0"/>
              <a:t>Color1</a:t>
            </a:r>
            <a:r>
              <a:rPr lang="en-US" baseline="0" dirty="0" smtClean="0"/>
              <a:t> </a:t>
            </a:r>
            <a:r>
              <a:rPr lang="en-US" dirty="0" smtClean="0"/>
              <a:t>color1 color2</a:t>
            </a:r>
            <a:r>
              <a:rPr lang="mr-IN" dirty="0" smtClean="0"/>
              <a:t>–</a:t>
            </a:r>
            <a:r>
              <a:rPr lang="en-US" baseline="0" dirty="0" smtClean="0"/>
              <a:t> shape diff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341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Post1: ABB </a:t>
            </a:r>
            <a:r>
              <a:rPr lang="mr-IN" dirty="0" smtClean="0"/>
              <a:t>–</a:t>
            </a:r>
            <a:r>
              <a:rPr lang="en-US" dirty="0" smtClean="0"/>
              <a:t> color match, ignore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99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Post2: ABB </a:t>
            </a:r>
            <a:r>
              <a:rPr lang="mr-IN" dirty="0" smtClean="0"/>
              <a:t>–</a:t>
            </a:r>
            <a:r>
              <a:rPr lang="en-US" dirty="0" smtClean="0"/>
              <a:t> shape match, color mismatch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14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Post3: ABA </a:t>
            </a:r>
            <a:r>
              <a:rPr lang="mr-IN" dirty="0" smtClean="0"/>
              <a:t>–</a:t>
            </a:r>
            <a:r>
              <a:rPr lang="en-US" dirty="0" smtClean="0"/>
              <a:t> color match, shape mismatch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6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Warm up 5: AB3</a:t>
            </a:r>
          </a:p>
          <a:p>
            <a:r>
              <a:rPr lang="en-US" dirty="0" smtClean="0"/>
              <a:t>No training</a:t>
            </a:r>
          </a:p>
          <a:p>
            <a:r>
              <a:rPr lang="en-US" dirty="0" smtClean="0"/>
              <a:t>Answer left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Color constant, shape change </a:t>
            </a:r>
            <a:r>
              <a:rPr lang="mr-IN" dirty="0" smtClean="0"/>
              <a:t>–</a:t>
            </a:r>
            <a:r>
              <a:rPr lang="en-US" dirty="0" smtClean="0"/>
              <a:t> other condition, talk about shape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880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Post4: ABB </a:t>
            </a:r>
            <a:r>
              <a:rPr lang="mr-IN" dirty="0" smtClean="0"/>
              <a:t>–</a:t>
            </a:r>
            <a:r>
              <a:rPr lang="en-US" dirty="0" smtClean="0"/>
              <a:t> shape match, color mismatch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49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Post5: BBA </a:t>
            </a:r>
            <a:r>
              <a:rPr lang="mr-IN" dirty="0" smtClean="0"/>
              <a:t>–</a:t>
            </a:r>
            <a:r>
              <a:rPr lang="en-US" dirty="0" smtClean="0"/>
              <a:t> color match, shape mismatch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6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Post6: AAB </a:t>
            </a:r>
            <a:r>
              <a:rPr lang="mr-IN" dirty="0" smtClean="0"/>
              <a:t>–</a:t>
            </a:r>
            <a:r>
              <a:rPr lang="en-US" dirty="0" smtClean="0"/>
              <a:t> shape match, color</a:t>
            </a:r>
            <a:r>
              <a:rPr lang="en-US" baseline="0" dirty="0" smtClean="0"/>
              <a:t> mismatch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85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Post7: BBA </a:t>
            </a:r>
            <a:r>
              <a:rPr lang="mr-IN" dirty="0" smtClean="0"/>
              <a:t>–</a:t>
            </a:r>
            <a:r>
              <a:rPr lang="en-US" dirty="0" smtClean="0"/>
              <a:t> shape match, color mismatch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433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Post8: AAB </a:t>
            </a:r>
            <a:r>
              <a:rPr lang="mr-IN" dirty="0" smtClean="0"/>
              <a:t>–</a:t>
            </a:r>
            <a:r>
              <a:rPr lang="en-US" dirty="0" smtClean="0"/>
              <a:t> color match,</a:t>
            </a:r>
            <a:r>
              <a:rPr lang="en-US" baseline="0" dirty="0" smtClean="0"/>
              <a:t> shape mismatch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7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Post9: AAB </a:t>
            </a:r>
            <a:r>
              <a:rPr lang="mr-IN" dirty="0" smtClean="0"/>
              <a:t>–</a:t>
            </a:r>
            <a:r>
              <a:rPr lang="en-US" dirty="0" smtClean="0"/>
              <a:t> color match, shape mismatch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0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Post10: ABA </a:t>
            </a:r>
            <a:r>
              <a:rPr lang="mr-IN" dirty="0" smtClean="0"/>
              <a:t>–</a:t>
            </a:r>
            <a:r>
              <a:rPr lang="en-US" dirty="0" smtClean="0"/>
              <a:t> shape</a:t>
            </a:r>
            <a:r>
              <a:rPr lang="en-US" baseline="0" dirty="0" smtClean="0"/>
              <a:t> match, color mismatch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073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Post11: BBA </a:t>
            </a:r>
            <a:r>
              <a:rPr lang="mr-IN" dirty="0" smtClean="0"/>
              <a:t>–</a:t>
            </a:r>
            <a:r>
              <a:rPr lang="en-US" dirty="0" smtClean="0"/>
              <a:t> shape match, color mismatch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61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Post12: ABA </a:t>
            </a:r>
            <a:r>
              <a:rPr lang="mr-IN" dirty="0" smtClean="0"/>
              <a:t>–</a:t>
            </a:r>
            <a:r>
              <a:rPr lang="en-US" dirty="0" smtClean="0"/>
              <a:t> shape match, color mismatch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759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Generalization1-AAAB</a:t>
            </a:r>
          </a:p>
          <a:p>
            <a:r>
              <a:rPr lang="en-US" dirty="0" smtClean="0"/>
              <a:t>Color 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8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Warm up 6: AA3</a:t>
            </a:r>
          </a:p>
          <a:p>
            <a:r>
              <a:rPr lang="en-US" dirty="0" smtClean="0"/>
              <a:t>No training</a:t>
            </a:r>
          </a:p>
          <a:p>
            <a:r>
              <a:rPr lang="en-US" dirty="0" smtClean="0"/>
              <a:t>Answer left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Color constant, shape change </a:t>
            </a:r>
            <a:r>
              <a:rPr lang="mr-IN" dirty="0" smtClean="0"/>
              <a:t>–</a:t>
            </a:r>
            <a:r>
              <a:rPr lang="en-US" dirty="0" smtClean="0"/>
              <a:t> other condition, talk about shape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631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Generalization2-AABB</a:t>
            </a:r>
          </a:p>
          <a:p>
            <a:r>
              <a:rPr lang="en-US" dirty="0" smtClean="0"/>
              <a:t>Shape</a:t>
            </a:r>
            <a:r>
              <a:rPr lang="en-US" baseline="0" dirty="0" smtClean="0"/>
              <a:t> 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375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Generalization3-ABAB</a:t>
            </a:r>
          </a:p>
          <a:p>
            <a:r>
              <a:rPr lang="en-US" dirty="0" smtClean="0"/>
              <a:t>Color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395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Generalization4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ABBB</a:t>
            </a:r>
          </a:p>
          <a:p>
            <a:r>
              <a:rPr lang="en-US" baseline="0" dirty="0" smtClean="0"/>
              <a:t>Shape 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38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Generalization5 </a:t>
            </a:r>
            <a:r>
              <a:rPr lang="mr-IN" dirty="0" smtClean="0"/>
              <a:t>–</a:t>
            </a:r>
            <a:r>
              <a:rPr lang="en-US" dirty="0" smtClean="0"/>
              <a:t> AABB</a:t>
            </a:r>
          </a:p>
          <a:p>
            <a:r>
              <a:rPr lang="en-US" dirty="0" smtClean="0"/>
              <a:t>Color 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465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Generalization6-ABBB</a:t>
            </a:r>
          </a:p>
          <a:p>
            <a:r>
              <a:rPr lang="en-US" dirty="0" smtClean="0"/>
              <a:t>Color 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92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Generalization7-AAAB</a:t>
            </a:r>
          </a:p>
          <a:p>
            <a:r>
              <a:rPr lang="en-US" dirty="0" smtClean="0"/>
              <a:t>Shape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774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Generalization8-ABAB</a:t>
            </a:r>
          </a:p>
          <a:p>
            <a:r>
              <a:rPr lang="en-US" dirty="0" smtClean="0"/>
              <a:t>Color 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080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Generalization9-AAAB</a:t>
            </a:r>
          </a:p>
          <a:p>
            <a:r>
              <a:rPr lang="en-US" dirty="0" smtClean="0"/>
              <a:t>Color</a:t>
            </a:r>
            <a:r>
              <a:rPr lang="en-US" baseline="0" dirty="0" smtClean="0"/>
              <a:t> 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283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Generalization10-AABB</a:t>
            </a:r>
          </a:p>
          <a:p>
            <a:r>
              <a:rPr lang="en-US" dirty="0" smtClean="0"/>
              <a:t>Shape 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284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Generalization11-ABBB</a:t>
            </a:r>
          </a:p>
          <a:p>
            <a:r>
              <a:rPr lang="en-US" dirty="0" smtClean="0"/>
              <a:t>Shape</a:t>
            </a:r>
            <a:r>
              <a:rPr lang="en-US" baseline="0" dirty="0" smtClean="0"/>
              <a:t>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8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Warm up 7: AA4</a:t>
            </a:r>
          </a:p>
          <a:p>
            <a:r>
              <a:rPr lang="en-US" dirty="0" smtClean="0"/>
              <a:t>No training</a:t>
            </a:r>
          </a:p>
          <a:p>
            <a:r>
              <a:rPr lang="en-US" dirty="0" smtClean="0"/>
              <a:t>Answer right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Shape constant, color change </a:t>
            </a:r>
            <a:r>
              <a:rPr lang="mr-IN" baseline="0" dirty="0" smtClean="0"/>
              <a:t>–</a:t>
            </a:r>
            <a:r>
              <a:rPr lang="en-US" baseline="0" dirty="0" smtClean="0"/>
              <a:t> other condition: talk about color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15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Generalization12-ABAB</a:t>
            </a:r>
          </a:p>
          <a:p>
            <a:r>
              <a:rPr lang="en-US" dirty="0" smtClean="0"/>
              <a:t>Shape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2163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Generalization13-AAAB</a:t>
            </a:r>
          </a:p>
          <a:p>
            <a:r>
              <a:rPr lang="en-US" dirty="0" smtClean="0"/>
              <a:t>Shape</a:t>
            </a:r>
            <a:r>
              <a:rPr lang="en-US" baseline="0" dirty="0" smtClean="0"/>
              <a:t> 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458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Generalization14-AABB</a:t>
            </a:r>
          </a:p>
          <a:p>
            <a:r>
              <a:rPr lang="en-US" dirty="0" smtClean="0"/>
              <a:t>Color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68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Generalization15-ABAB</a:t>
            </a:r>
          </a:p>
          <a:p>
            <a:r>
              <a:rPr lang="en-US" dirty="0" smtClean="0"/>
              <a:t>Shape 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2776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Generalization16-ABBB</a:t>
            </a:r>
          </a:p>
          <a:p>
            <a:r>
              <a:rPr lang="en-US" dirty="0" smtClean="0"/>
              <a:t>Color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961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Generalization1-ABB</a:t>
            </a:r>
          </a:p>
          <a:p>
            <a:r>
              <a:rPr lang="en-US" dirty="0" smtClean="0"/>
              <a:t>Shape constant</a:t>
            </a:r>
            <a:r>
              <a:rPr lang="en-US" baseline="0" dirty="0" smtClean="0"/>
              <a:t> </a:t>
            </a:r>
            <a:r>
              <a:rPr lang="en-US" dirty="0" smtClean="0"/>
              <a:t>R</a:t>
            </a:r>
          </a:p>
          <a:p>
            <a:r>
              <a:rPr lang="en-US" dirty="0" smtClean="0"/>
              <a:t>Ignore both color/shape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467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Generalization2-AAB</a:t>
            </a:r>
          </a:p>
          <a:p>
            <a:r>
              <a:rPr lang="en-US" dirty="0" smtClean="0"/>
              <a:t>Shape</a:t>
            </a:r>
            <a:r>
              <a:rPr lang="en-US" baseline="0" dirty="0" smtClean="0"/>
              <a:t> constant R</a:t>
            </a:r>
            <a:endParaRPr lang="en-US" dirty="0" smtClean="0"/>
          </a:p>
          <a:p>
            <a:r>
              <a:rPr lang="en-US" dirty="0" smtClean="0"/>
              <a:t>Ignore both color/shape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25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Generalization3-ABA</a:t>
            </a:r>
          </a:p>
          <a:p>
            <a:r>
              <a:rPr lang="en-US" dirty="0" smtClean="0"/>
              <a:t>Color constant R</a:t>
            </a:r>
          </a:p>
          <a:p>
            <a:r>
              <a:rPr lang="en-US" dirty="0" smtClean="0"/>
              <a:t>Ignore both color/shape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49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Generalization4-BBA</a:t>
            </a:r>
          </a:p>
          <a:p>
            <a:r>
              <a:rPr lang="en-US" dirty="0" smtClean="0"/>
              <a:t>Shape</a:t>
            </a:r>
            <a:r>
              <a:rPr lang="en-US" baseline="0" dirty="0" smtClean="0"/>
              <a:t> constant L</a:t>
            </a:r>
          </a:p>
          <a:p>
            <a:r>
              <a:rPr lang="en-US" baseline="0" dirty="0" smtClean="0"/>
              <a:t>Ignore both color/shape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0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Generalization5-AAB</a:t>
            </a:r>
          </a:p>
          <a:p>
            <a:r>
              <a:rPr lang="en-US" dirty="0" smtClean="0"/>
              <a:t>Color constant</a:t>
            </a:r>
            <a:r>
              <a:rPr lang="en-US" baseline="0" dirty="0" smtClean="0"/>
              <a:t> L</a:t>
            </a:r>
          </a:p>
          <a:p>
            <a:r>
              <a:rPr lang="en-US" baseline="0" dirty="0" smtClean="0"/>
              <a:t>Ignore both color/shape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2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Warm up 8:</a:t>
            </a:r>
            <a:r>
              <a:rPr lang="en-US" baseline="0" dirty="0" smtClean="0"/>
              <a:t> AB4</a:t>
            </a:r>
          </a:p>
          <a:p>
            <a:r>
              <a:rPr lang="en-US" baseline="0" dirty="0" smtClean="0"/>
              <a:t>No training</a:t>
            </a:r>
          </a:p>
          <a:p>
            <a:r>
              <a:rPr lang="en-US" baseline="0" dirty="0" smtClean="0"/>
              <a:t>Answer left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Shape constant, color change </a:t>
            </a:r>
            <a:r>
              <a:rPr lang="mr-IN" baseline="0" dirty="0" smtClean="0"/>
              <a:t>–</a:t>
            </a:r>
            <a:r>
              <a:rPr lang="en-US" baseline="0" dirty="0" smtClean="0"/>
              <a:t> other condition: talk about color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1748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Generalization6-BBA</a:t>
            </a:r>
          </a:p>
          <a:p>
            <a:r>
              <a:rPr lang="en-US" dirty="0" smtClean="0"/>
              <a:t>Color constant L</a:t>
            </a:r>
          </a:p>
          <a:p>
            <a:r>
              <a:rPr lang="en-US" dirty="0" smtClean="0"/>
              <a:t>Ignore both color/shape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2427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Generalization7-ABB</a:t>
            </a:r>
          </a:p>
          <a:p>
            <a:r>
              <a:rPr lang="en-US" dirty="0" smtClean="0"/>
              <a:t>Shape constant R</a:t>
            </a:r>
          </a:p>
          <a:p>
            <a:r>
              <a:rPr lang="en-US" dirty="0" smtClean="0"/>
              <a:t>Ignore both color/shape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6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Generalization8-ABA</a:t>
            </a:r>
          </a:p>
          <a:p>
            <a:r>
              <a:rPr lang="en-US" dirty="0" smtClean="0"/>
              <a:t>Color constant L</a:t>
            </a:r>
          </a:p>
          <a:p>
            <a:r>
              <a:rPr lang="en-US" dirty="0" smtClean="0"/>
              <a:t>Ignore both color/shape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939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Generalization9-ABB</a:t>
            </a:r>
          </a:p>
          <a:p>
            <a:r>
              <a:rPr lang="en-US" dirty="0" smtClean="0"/>
              <a:t>Color constant L</a:t>
            </a:r>
          </a:p>
          <a:p>
            <a:r>
              <a:rPr lang="en-US" dirty="0" smtClean="0"/>
              <a:t>Ignore both color/shape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2957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Generalization10-AAB</a:t>
            </a:r>
          </a:p>
          <a:p>
            <a:r>
              <a:rPr lang="en-US" dirty="0" smtClean="0"/>
              <a:t>Shape constant L</a:t>
            </a:r>
          </a:p>
          <a:p>
            <a:r>
              <a:rPr lang="en-US" dirty="0" smtClean="0"/>
              <a:t>Ignore</a:t>
            </a:r>
            <a:r>
              <a:rPr lang="en-US" baseline="0" dirty="0" smtClean="0"/>
              <a:t> both color/shape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627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Generalization11-BBA</a:t>
            </a:r>
          </a:p>
          <a:p>
            <a:r>
              <a:rPr lang="en-US" dirty="0" smtClean="0"/>
              <a:t>Shape constant R</a:t>
            </a:r>
          </a:p>
          <a:p>
            <a:r>
              <a:rPr lang="en-US" dirty="0" smtClean="0"/>
              <a:t>Ignore both color/shape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597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Generalization12-ABA</a:t>
            </a:r>
          </a:p>
          <a:p>
            <a:r>
              <a:rPr lang="en-US" dirty="0" smtClean="0"/>
              <a:t>Shape constant R</a:t>
            </a:r>
          </a:p>
          <a:p>
            <a:r>
              <a:rPr lang="en-US" dirty="0" smtClean="0"/>
              <a:t>Ignore both color/shape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7364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Generalization13-ABB</a:t>
            </a:r>
          </a:p>
          <a:p>
            <a:r>
              <a:rPr lang="en-US" dirty="0" smtClean="0"/>
              <a:t>Shape</a:t>
            </a:r>
            <a:r>
              <a:rPr lang="en-US" baseline="0" dirty="0" smtClean="0"/>
              <a:t> constant L</a:t>
            </a:r>
          </a:p>
          <a:p>
            <a:r>
              <a:rPr lang="en-US" baseline="0" dirty="0" smtClean="0"/>
              <a:t>Ignore both color/shape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5135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Generalization14-AAB</a:t>
            </a:r>
          </a:p>
          <a:p>
            <a:r>
              <a:rPr lang="en-US" dirty="0" smtClean="0"/>
              <a:t>Color constant R</a:t>
            </a:r>
          </a:p>
          <a:p>
            <a:r>
              <a:rPr lang="en-US" dirty="0" smtClean="0"/>
              <a:t>Ignore both color/shape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787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Generalization15-ABA</a:t>
            </a:r>
          </a:p>
          <a:p>
            <a:r>
              <a:rPr lang="en-US" dirty="0" smtClean="0"/>
              <a:t>Shape constant L</a:t>
            </a:r>
          </a:p>
          <a:p>
            <a:r>
              <a:rPr lang="en-US" dirty="0" smtClean="0"/>
              <a:t>Ignore both color/shape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0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Warm up 9: AB5</a:t>
            </a:r>
          </a:p>
          <a:p>
            <a:r>
              <a:rPr lang="en-US" dirty="0" smtClean="0"/>
              <a:t>No training</a:t>
            </a:r>
          </a:p>
          <a:p>
            <a:r>
              <a:rPr lang="en-US" dirty="0" smtClean="0"/>
              <a:t>Answer</a:t>
            </a:r>
            <a:r>
              <a:rPr lang="en-US" baseline="0" dirty="0" smtClean="0"/>
              <a:t> right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Color constant, shape change </a:t>
            </a:r>
            <a:r>
              <a:rPr lang="mr-IN" dirty="0" smtClean="0"/>
              <a:t>–</a:t>
            </a:r>
            <a:r>
              <a:rPr lang="en-US" dirty="0" smtClean="0"/>
              <a:t> other condition, talk about shape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903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Generalization16-BBA</a:t>
            </a:r>
          </a:p>
          <a:p>
            <a:r>
              <a:rPr lang="en-US" dirty="0" smtClean="0"/>
              <a:t>Color constant R</a:t>
            </a:r>
          </a:p>
          <a:p>
            <a:r>
              <a:rPr lang="en-US" dirty="0" smtClean="0"/>
              <a:t>Ignore both color/shape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4512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Transfer1-ABAB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5818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Transfer2-AABB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err="1" smtClean="0"/>
              <a:t>AnsA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0665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Transfer3-ABAB</a:t>
            </a:r>
          </a:p>
          <a:p>
            <a:r>
              <a:rPr lang="en-US" dirty="0" smtClean="0"/>
              <a:t>Shape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149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Transfer4-AAAB</a:t>
            </a:r>
          </a:p>
          <a:p>
            <a:r>
              <a:rPr lang="en-US" dirty="0" smtClean="0"/>
              <a:t>Shape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10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Transfer5-ABBB</a:t>
            </a:r>
          </a:p>
          <a:p>
            <a:r>
              <a:rPr lang="en-US" dirty="0" smtClean="0"/>
              <a:t>Color 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851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Transfer6-ABAB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err="1" smtClean="0"/>
              <a:t>Ans</a:t>
            </a:r>
            <a:r>
              <a:rPr lang="en-US" baseline="0" dirty="0" smtClean="0"/>
              <a:t>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868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Transfer7-ABBB</a:t>
            </a:r>
          </a:p>
          <a:p>
            <a:r>
              <a:rPr lang="en-US" dirty="0" smtClean="0"/>
              <a:t>Shape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564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Transfer8-AABB</a:t>
            </a:r>
          </a:p>
          <a:p>
            <a:r>
              <a:rPr lang="en-US" dirty="0" smtClean="0"/>
              <a:t>Shape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2B307-512A-5E4E-B8C0-2E631EAFCB7A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0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F11-8A47-DB4D-93F0-C23C929E56F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A91-28EA-F244-90D6-A9B1B3C2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5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F11-8A47-DB4D-93F0-C23C929E56F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A91-28EA-F244-90D6-A9B1B3C2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6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F11-8A47-DB4D-93F0-C23C929E56F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A91-28EA-F244-90D6-A9B1B3C2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9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F11-8A47-DB4D-93F0-C23C929E56F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A91-28EA-F244-90D6-A9B1B3C2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0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F11-8A47-DB4D-93F0-C23C929E56F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A91-28EA-F244-90D6-A9B1B3C2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4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F11-8A47-DB4D-93F0-C23C929E56F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A91-28EA-F244-90D6-A9B1B3C2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F11-8A47-DB4D-93F0-C23C929E56F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A91-28EA-F244-90D6-A9B1B3C2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F11-8A47-DB4D-93F0-C23C929E56F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A91-28EA-F244-90D6-A9B1B3C2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F11-8A47-DB4D-93F0-C23C929E56F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A91-28EA-F244-90D6-A9B1B3C2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8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F11-8A47-DB4D-93F0-C23C929E56F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A91-28EA-F244-90D6-A9B1B3C2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F11-8A47-DB4D-93F0-C23C929E56F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A91-28EA-F244-90D6-A9B1B3C2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0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5F11-8A47-DB4D-93F0-C23C929E56F6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7DA91-28EA-F244-90D6-A9B1B3C2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5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65439" y="1394966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59966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5823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4683633" y="1802448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3562550" y="1802448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1941088" y="5177277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820005" y="5177277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23707" y="5177277"/>
            <a:ext cx="914400" cy="914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gular Pentagon 13"/>
          <p:cNvSpPr/>
          <p:nvPr/>
        </p:nvSpPr>
        <p:spPr>
          <a:xfrm>
            <a:off x="7296197" y="5177277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 because it has two that are the same.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4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 because it has two that are the same.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65439" y="1394966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59966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5823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36793" y="1898605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60821" y="5218861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7292780" y="5199082"/>
            <a:ext cx="914400" cy="914400"/>
          </a:xfrm>
          <a:prstGeom prst="diamond">
            <a:avLst/>
          </a:prstGeom>
          <a:solidFill>
            <a:srgbClr val="7F7F7F"/>
          </a:solidFill>
          <a:ln>
            <a:solidFill>
              <a:srgbClr val="7F7F7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2667" y="1898605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62525" y="5218861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48399" y="5218861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 because it has one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09167" y="1908606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108685" y="1898605"/>
            <a:ext cx="914400" cy="91440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5283048" y="1898605"/>
            <a:ext cx="914400" cy="91440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55061" y="5238864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2881888" y="5228863"/>
            <a:ext cx="914400" cy="91440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617282" y="5238864"/>
            <a:ext cx="914400" cy="91440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50330" y="5228863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6349848" y="5218862"/>
            <a:ext cx="914400" cy="9144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7524211" y="5218862"/>
            <a:ext cx="914400" cy="9144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 because it has one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4154248" y="1874149"/>
            <a:ext cx="914400" cy="914400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5241565" y="1874149"/>
            <a:ext cx="914400" cy="914400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3091317" y="1874149"/>
            <a:ext cx="914400" cy="914400"/>
          </a:xfrm>
          <a:prstGeom prst="diamond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826708" y="5235370"/>
            <a:ext cx="914400" cy="914400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2895026" y="5235370"/>
            <a:ext cx="914400" cy="914400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1857647" y="5235370"/>
            <a:ext cx="914400" cy="914400"/>
          </a:xfrm>
          <a:prstGeom prst="diamond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5241565" y="5235370"/>
            <a:ext cx="914400" cy="914400"/>
          </a:xfrm>
          <a:prstGeom prst="rec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6349848" y="5218862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7416648" y="5218862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B-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two that are the same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10"/>
          <p:cNvSpPr/>
          <p:nvPr/>
        </p:nvSpPr>
        <p:spPr>
          <a:xfrm>
            <a:off x="2993188" y="1888604"/>
            <a:ext cx="914400" cy="9144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0"/>
          <p:cNvSpPr/>
          <p:nvPr/>
        </p:nvSpPr>
        <p:spPr>
          <a:xfrm>
            <a:off x="4108685" y="1888604"/>
            <a:ext cx="914400" cy="9144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0"/>
          <p:cNvSpPr/>
          <p:nvPr/>
        </p:nvSpPr>
        <p:spPr>
          <a:xfrm>
            <a:off x="5230105" y="1888604"/>
            <a:ext cx="914400" cy="914400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0"/>
          <p:cNvSpPr/>
          <p:nvPr/>
        </p:nvSpPr>
        <p:spPr>
          <a:xfrm>
            <a:off x="2993188" y="5195206"/>
            <a:ext cx="914400" cy="9144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0"/>
          <p:cNvSpPr/>
          <p:nvPr/>
        </p:nvSpPr>
        <p:spPr>
          <a:xfrm>
            <a:off x="1871768" y="5195206"/>
            <a:ext cx="914400" cy="9144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0"/>
          <p:cNvSpPr/>
          <p:nvPr/>
        </p:nvSpPr>
        <p:spPr>
          <a:xfrm>
            <a:off x="756271" y="5195206"/>
            <a:ext cx="914400" cy="914400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/>
          <p:cNvSpPr/>
          <p:nvPr/>
        </p:nvSpPr>
        <p:spPr>
          <a:xfrm>
            <a:off x="5230105" y="5211143"/>
            <a:ext cx="914400" cy="914400"/>
          </a:xfrm>
          <a:prstGeom prst="trapezoid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pezoid 24"/>
          <p:cNvSpPr/>
          <p:nvPr/>
        </p:nvSpPr>
        <p:spPr>
          <a:xfrm>
            <a:off x="6389601" y="5195206"/>
            <a:ext cx="914400" cy="914400"/>
          </a:xfrm>
          <a:prstGeom prst="trapezoid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/>
          <p:cNvSpPr/>
          <p:nvPr/>
        </p:nvSpPr>
        <p:spPr>
          <a:xfrm>
            <a:off x="7500531" y="5211143"/>
            <a:ext cx="914400" cy="9144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one, then one that is different, then one that is the same as the first.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>
            <a:off x="3127089" y="1870674"/>
            <a:ext cx="832979" cy="914400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4108685" y="1870674"/>
            <a:ext cx="914400" cy="914400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art 7"/>
          <p:cNvSpPr/>
          <p:nvPr/>
        </p:nvSpPr>
        <p:spPr>
          <a:xfrm>
            <a:off x="5122969" y="1870674"/>
            <a:ext cx="832979" cy="914400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>
            <a:off x="5504721" y="5218239"/>
            <a:ext cx="832979" cy="914400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7469507" y="5218239"/>
            <a:ext cx="914400" cy="914400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6486317" y="5218239"/>
            <a:ext cx="832979" cy="914400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rt 14"/>
          <p:cNvSpPr/>
          <p:nvPr/>
        </p:nvSpPr>
        <p:spPr>
          <a:xfrm>
            <a:off x="778456" y="5218239"/>
            <a:ext cx="832979" cy="914400"/>
          </a:xfrm>
          <a:prstGeom prst="hear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1760052" y="5218239"/>
            <a:ext cx="914400" cy="91440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art 16"/>
          <p:cNvSpPr/>
          <p:nvPr/>
        </p:nvSpPr>
        <p:spPr>
          <a:xfrm>
            <a:off x="2774336" y="5218239"/>
            <a:ext cx="832979" cy="914400"/>
          </a:xfrm>
          <a:prstGeom prst="hear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A-A-B because it has two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990536" y="1874149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108685" y="1874149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0376" y="1908606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763147" y="5235369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881296" y="5235369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1308" y="5235369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5332776" y="5235369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6450925" y="5235369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22616" y="5269826"/>
            <a:ext cx="914400" cy="914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B-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two that are the same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>
            <a:off x="3072465" y="1877149"/>
            <a:ext cx="914400" cy="914400"/>
          </a:xfrm>
          <a:prstGeom prst="pl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4217928" y="1877149"/>
            <a:ext cx="914400" cy="914400"/>
          </a:xfrm>
          <a:prstGeom prst="pl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5328610" y="1877149"/>
            <a:ext cx="914400" cy="914400"/>
          </a:xfrm>
          <a:prstGeom prst="plu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666110" y="5211060"/>
            <a:ext cx="914400" cy="914400"/>
          </a:xfrm>
          <a:prstGeom prst="pl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2935912" y="5211060"/>
            <a:ext cx="914400" cy="914400"/>
          </a:xfrm>
          <a:prstGeom prst="pl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1811573" y="5211060"/>
            <a:ext cx="914400" cy="914400"/>
          </a:xfrm>
          <a:prstGeom prst="plu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35575" y="5211060"/>
            <a:ext cx="914400" cy="914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47440" y="5211060"/>
            <a:ext cx="914400" cy="9144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28610" y="5211060"/>
            <a:ext cx="914400" cy="9144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one, then one that is different, then one that is the same as the first.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10"/>
          <p:cNvSpPr/>
          <p:nvPr/>
        </p:nvSpPr>
        <p:spPr>
          <a:xfrm>
            <a:off x="2993188" y="1888604"/>
            <a:ext cx="914400" cy="914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0"/>
          <p:cNvSpPr/>
          <p:nvPr/>
        </p:nvSpPr>
        <p:spPr>
          <a:xfrm>
            <a:off x="5173807" y="1888604"/>
            <a:ext cx="914400" cy="914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0"/>
          <p:cNvSpPr/>
          <p:nvPr/>
        </p:nvSpPr>
        <p:spPr>
          <a:xfrm>
            <a:off x="1748403" y="5222516"/>
            <a:ext cx="914400" cy="914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10"/>
          <p:cNvSpPr/>
          <p:nvPr/>
        </p:nvSpPr>
        <p:spPr>
          <a:xfrm>
            <a:off x="2883944" y="5222516"/>
            <a:ext cx="914400" cy="914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0"/>
          <p:cNvSpPr/>
          <p:nvPr/>
        </p:nvSpPr>
        <p:spPr>
          <a:xfrm>
            <a:off x="4108685" y="1888604"/>
            <a:ext cx="914400" cy="914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0"/>
          <p:cNvSpPr/>
          <p:nvPr/>
        </p:nvSpPr>
        <p:spPr>
          <a:xfrm>
            <a:off x="601437" y="5222516"/>
            <a:ext cx="914400" cy="914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5255228" y="5218239"/>
            <a:ext cx="832979" cy="914400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6473358" y="5218239"/>
            <a:ext cx="832979" cy="914400"/>
          </a:xfrm>
          <a:prstGeom prst="hear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7587971" y="5218239"/>
            <a:ext cx="832979" cy="914400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A-A-B because it has two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3057218" y="1870674"/>
            <a:ext cx="914400" cy="914400"/>
          </a:xfrm>
          <a:prstGeom prst="star5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4108685" y="1870674"/>
            <a:ext cx="914400" cy="914400"/>
          </a:xfrm>
          <a:prstGeom prst="star5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73806" y="1870674"/>
            <a:ext cx="914400" cy="914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5326206" y="5204585"/>
            <a:ext cx="914400" cy="914400"/>
          </a:xfrm>
          <a:prstGeom prst="star5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5-Point Star 9"/>
          <p:cNvSpPr/>
          <p:nvPr/>
        </p:nvSpPr>
        <p:spPr>
          <a:xfrm>
            <a:off x="7429140" y="5204585"/>
            <a:ext cx="914400" cy="914400"/>
          </a:xfrm>
          <a:prstGeom prst="star5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377673" y="5204585"/>
            <a:ext cx="914400" cy="914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669708" y="5204585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1721175" y="5204585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786296" y="5204585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B-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two that are the same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3021368" y="1874149"/>
            <a:ext cx="914400" cy="914400"/>
          </a:xfrm>
          <a:prstGeom prst="diamon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4108685" y="1888604"/>
            <a:ext cx="914400" cy="914400"/>
          </a:xfrm>
          <a:prstGeom prst="diamon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0"/>
          <p:cNvSpPr/>
          <p:nvPr/>
        </p:nvSpPr>
        <p:spPr>
          <a:xfrm>
            <a:off x="5173807" y="1888604"/>
            <a:ext cx="914400" cy="914400"/>
          </a:xfrm>
          <a:prstGeom prst="triangl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7511072" y="5235370"/>
            <a:ext cx="914400" cy="914400"/>
          </a:xfrm>
          <a:prstGeom prst="diamon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6413524" y="5235370"/>
            <a:ext cx="914400" cy="914400"/>
          </a:xfrm>
          <a:prstGeom prst="diamon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326207" y="5235370"/>
            <a:ext cx="914400" cy="914400"/>
          </a:xfrm>
          <a:prstGeom prst="triangl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672734" y="5235370"/>
            <a:ext cx="914400" cy="914400"/>
          </a:xfrm>
          <a:prstGeom prst="diamond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1760051" y="5249825"/>
            <a:ext cx="914400" cy="914400"/>
          </a:xfrm>
          <a:prstGeom prst="diamond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0"/>
          <p:cNvSpPr/>
          <p:nvPr/>
        </p:nvSpPr>
        <p:spPr>
          <a:xfrm>
            <a:off x="2825173" y="5249825"/>
            <a:ext cx="914400" cy="914400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5439" y="1394966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59966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5823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4683633" y="1802448"/>
            <a:ext cx="914400" cy="914400"/>
          </a:xfrm>
          <a:prstGeom prst="pentagon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1941088" y="5177277"/>
            <a:ext cx="914400" cy="914400"/>
          </a:xfrm>
          <a:prstGeom prst="pentagon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820005" y="5177277"/>
            <a:ext cx="914400" cy="914400"/>
          </a:xfrm>
          <a:prstGeom prst="pentagon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3707" y="5177277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7296197" y="5177277"/>
            <a:ext cx="914400" cy="914400"/>
          </a:xfrm>
          <a:prstGeom prst="pentagon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 because it has one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490404" y="1802448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one, then one that is different, then one that is the same as the first.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>
            <a:off x="2951310" y="1852535"/>
            <a:ext cx="914400" cy="914400"/>
          </a:xfrm>
          <a:prstGeom prst="trapezoid">
            <a:avLst/>
          </a:prstGeom>
          <a:solidFill>
            <a:srgbClr val="000090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5255739" y="1852535"/>
            <a:ext cx="914400" cy="914400"/>
          </a:xfrm>
          <a:prstGeom prst="trapezoid">
            <a:avLst/>
          </a:prstGeom>
          <a:solidFill>
            <a:srgbClr val="000090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/>
          <p:cNvSpPr/>
          <p:nvPr/>
        </p:nvSpPr>
        <p:spPr>
          <a:xfrm>
            <a:off x="646881" y="5236580"/>
            <a:ext cx="914400" cy="914400"/>
          </a:xfrm>
          <a:prstGeom prst="trapezoid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>
            <a:off x="4108685" y="1852535"/>
            <a:ext cx="914400" cy="914400"/>
          </a:xfrm>
          <a:prstGeom prst="trapezoid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/>
          <p:cNvSpPr/>
          <p:nvPr/>
        </p:nvSpPr>
        <p:spPr>
          <a:xfrm>
            <a:off x="1830337" y="5236580"/>
            <a:ext cx="914400" cy="914400"/>
          </a:xfrm>
          <a:prstGeom prst="trapezoid">
            <a:avLst/>
          </a:prstGeom>
          <a:solidFill>
            <a:srgbClr val="000090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/>
          <p:cNvSpPr/>
          <p:nvPr/>
        </p:nvSpPr>
        <p:spPr>
          <a:xfrm>
            <a:off x="2951310" y="5236580"/>
            <a:ext cx="914400" cy="914400"/>
          </a:xfrm>
          <a:prstGeom prst="trapezoid">
            <a:avLst/>
          </a:prstGeom>
          <a:solidFill>
            <a:srgbClr val="000090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5287329" y="5204585"/>
            <a:ext cx="914400" cy="914400"/>
          </a:xfrm>
          <a:prstGeom prst="star5">
            <a:avLst/>
          </a:prstGeom>
          <a:solidFill>
            <a:srgbClr val="00009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6393006" y="5204585"/>
            <a:ext cx="914400" cy="91440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7522979" y="5204585"/>
            <a:ext cx="914400" cy="914400"/>
          </a:xfrm>
          <a:prstGeom prst="star5">
            <a:avLst/>
          </a:prstGeom>
          <a:solidFill>
            <a:srgbClr val="00009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A-A-B because it has two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Cross 5"/>
          <p:cNvSpPr/>
          <p:nvPr/>
        </p:nvSpPr>
        <p:spPr>
          <a:xfrm>
            <a:off x="2977391" y="1865694"/>
            <a:ext cx="914400" cy="914400"/>
          </a:xfrm>
          <a:prstGeom prst="plus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4108685" y="1865694"/>
            <a:ext cx="914400" cy="914400"/>
          </a:xfrm>
          <a:prstGeom prst="plus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5380827" y="5213260"/>
            <a:ext cx="914400" cy="914400"/>
          </a:xfrm>
          <a:prstGeom prst="pl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6512121" y="5213260"/>
            <a:ext cx="914400" cy="914400"/>
          </a:xfrm>
          <a:prstGeom prst="plus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5257929" y="1865694"/>
            <a:ext cx="914400" cy="914400"/>
          </a:xfrm>
          <a:prstGeom prst="pl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7606659" y="5213260"/>
            <a:ext cx="914400" cy="914400"/>
          </a:xfrm>
          <a:prstGeom prst="plus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74126" y="5234095"/>
            <a:ext cx="914400" cy="9144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1805811" y="5234095"/>
            <a:ext cx="914400" cy="9144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2977391" y="5234095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 because it has one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4108685" y="1872874"/>
            <a:ext cx="914400" cy="914400"/>
          </a:xfrm>
          <a:prstGeom prst="rec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5269904" y="1872874"/>
            <a:ext cx="914400" cy="914400"/>
          </a:xfrm>
          <a:prstGeom prst="rec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0"/>
          <p:cNvSpPr/>
          <p:nvPr/>
        </p:nvSpPr>
        <p:spPr>
          <a:xfrm>
            <a:off x="2993188" y="1888604"/>
            <a:ext cx="914400" cy="914400"/>
          </a:xfrm>
          <a:prstGeom prst="triangle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574126" y="5234095"/>
            <a:ext cx="914400" cy="914400"/>
          </a:xfrm>
          <a:prstGeom prst="rec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882399" y="5218365"/>
            <a:ext cx="914400" cy="914400"/>
          </a:xfrm>
          <a:prstGeom prst="rec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1721180" y="5234095"/>
            <a:ext cx="914400" cy="914400"/>
          </a:xfrm>
          <a:prstGeom prst="triangle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6385401" y="5202635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7546620" y="5202635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0"/>
          <p:cNvSpPr/>
          <p:nvPr/>
        </p:nvSpPr>
        <p:spPr>
          <a:xfrm>
            <a:off x="5269904" y="5218365"/>
            <a:ext cx="914400" cy="91440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2047" y="242129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>
            <a:off x="2977391" y="2975530"/>
            <a:ext cx="914400" cy="914400"/>
          </a:xfrm>
          <a:prstGeom prst="plus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>
            <a:off x="4108685" y="2975530"/>
            <a:ext cx="914400" cy="914400"/>
          </a:xfrm>
          <a:prstGeom prst="plus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/>
          <p:cNvSpPr/>
          <p:nvPr/>
        </p:nvSpPr>
        <p:spPr>
          <a:xfrm>
            <a:off x="5257929" y="2975530"/>
            <a:ext cx="914400" cy="914400"/>
          </a:xfrm>
          <a:prstGeom prst="pl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63855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(top) pattern is A-A-B because it has two and then one that is different.</a:t>
            </a:r>
          </a:p>
          <a:p>
            <a:pPr algn="ctr"/>
            <a:r>
              <a:rPr lang="en-US" dirty="0" smtClean="0"/>
              <a:t>The part that repeats in your (bottom) pattern is also A-A-B because it has two and then one that is different. </a:t>
            </a:r>
          </a:p>
          <a:p>
            <a:pPr algn="ctr"/>
            <a:r>
              <a:rPr lang="en-US" dirty="0" smtClean="0"/>
              <a:t>These patterns are alike because the secret code for both patterns is A-A-B.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85193" y="4594567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77391" y="508516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08685" y="508516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57929" y="5085169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/>
          <p:cNvSpPr/>
          <p:nvPr/>
        </p:nvSpPr>
        <p:spPr>
          <a:xfrm>
            <a:off x="3099779" y="1870674"/>
            <a:ext cx="832979" cy="914400"/>
          </a:xfrm>
          <a:prstGeom prst="hear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>
            <a:off x="4190106" y="1870674"/>
            <a:ext cx="832979" cy="914400"/>
          </a:xfrm>
          <a:prstGeom prst="hear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5259522" y="1870674"/>
            <a:ext cx="832979" cy="9144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/>
          <p:cNvSpPr/>
          <p:nvPr/>
        </p:nvSpPr>
        <p:spPr>
          <a:xfrm>
            <a:off x="7651410" y="5300167"/>
            <a:ext cx="832979" cy="914400"/>
          </a:xfrm>
          <a:prstGeom prst="hear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>
            <a:off x="6502249" y="5300167"/>
            <a:ext cx="832979" cy="914400"/>
          </a:xfrm>
          <a:prstGeom prst="hear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/>
          <p:cNvSpPr/>
          <p:nvPr/>
        </p:nvSpPr>
        <p:spPr>
          <a:xfrm>
            <a:off x="5327797" y="5300167"/>
            <a:ext cx="832979" cy="9144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A-A-B because it has two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614499" y="5221715"/>
            <a:ext cx="914400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1762062" y="5221715"/>
            <a:ext cx="914400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2922773" y="5221715"/>
            <a:ext cx="91440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A-A-B because it has two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4108685" y="1870674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203307" y="1870674"/>
            <a:ext cx="914400" cy="914400"/>
          </a:xfrm>
          <a:prstGeom prst="star5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5-Point Star 7"/>
          <p:cNvSpPr/>
          <p:nvPr/>
        </p:nvSpPr>
        <p:spPr>
          <a:xfrm>
            <a:off x="3004790" y="1870674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1762146" y="5218239"/>
            <a:ext cx="914400" cy="914400"/>
          </a:xfrm>
          <a:prstGeom prst="star5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2856768" y="5218239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5-Point Star 13"/>
          <p:cNvSpPr/>
          <p:nvPr/>
        </p:nvSpPr>
        <p:spPr>
          <a:xfrm>
            <a:off x="658251" y="5218239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apezoid 14"/>
          <p:cNvSpPr/>
          <p:nvPr/>
        </p:nvSpPr>
        <p:spPr>
          <a:xfrm>
            <a:off x="6416445" y="5236580"/>
            <a:ext cx="914400" cy="914400"/>
          </a:xfrm>
          <a:prstGeom prst="trapezoid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/>
          <p:cNvSpPr/>
          <p:nvPr/>
        </p:nvSpPr>
        <p:spPr>
          <a:xfrm>
            <a:off x="7576641" y="5218239"/>
            <a:ext cx="914400" cy="914400"/>
          </a:xfrm>
          <a:prstGeom prst="trapezoid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/>
          <p:cNvSpPr/>
          <p:nvPr/>
        </p:nvSpPr>
        <p:spPr>
          <a:xfrm>
            <a:off x="5230617" y="5236580"/>
            <a:ext cx="914400" cy="914400"/>
          </a:xfrm>
          <a:prstGeom prst="trapezoid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242129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>
            <a:off x="2977391" y="2975530"/>
            <a:ext cx="914400" cy="914400"/>
          </a:xfrm>
          <a:prstGeom prst="plus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>
            <a:off x="5257929" y="2975530"/>
            <a:ext cx="914400" cy="914400"/>
          </a:xfrm>
          <a:prstGeom prst="plus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63855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(top) pattern is A-B-</a:t>
            </a:r>
            <a:r>
              <a:rPr lang="en-US" dirty="0"/>
              <a:t>A</a:t>
            </a:r>
            <a:r>
              <a:rPr lang="en-US" dirty="0" smtClean="0"/>
              <a:t> because it has one, then one that is different, then one that is the same as the first. </a:t>
            </a:r>
          </a:p>
          <a:p>
            <a:pPr algn="ctr"/>
            <a:r>
              <a:rPr lang="en-US" dirty="0" smtClean="0"/>
              <a:t>The part that repeats in your (bottom) pattern is also A-B-</a:t>
            </a:r>
            <a:r>
              <a:rPr lang="en-US" dirty="0"/>
              <a:t>A</a:t>
            </a:r>
            <a:r>
              <a:rPr lang="en-US" dirty="0" smtClean="0"/>
              <a:t> because it also has one, then one that is different, then on that is the same as the first. </a:t>
            </a:r>
          </a:p>
          <a:p>
            <a:pPr algn="ctr"/>
            <a:r>
              <a:rPr lang="en-US" dirty="0" smtClean="0"/>
              <a:t>These patterns are alike because the secret code for both patterns is A-B-</a:t>
            </a:r>
            <a:r>
              <a:rPr lang="en-US" dirty="0"/>
              <a:t>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5193" y="4594567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8685" y="5085169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08685" y="2975530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2977391" y="5085169"/>
            <a:ext cx="914400" cy="914400"/>
          </a:xfrm>
          <a:prstGeom prst="plu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5257929" y="5085169"/>
            <a:ext cx="914400" cy="914400"/>
          </a:xfrm>
          <a:prstGeom prst="plu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/>
          <p:cNvSpPr/>
          <p:nvPr/>
        </p:nvSpPr>
        <p:spPr>
          <a:xfrm>
            <a:off x="6469962" y="5300167"/>
            <a:ext cx="832979" cy="914400"/>
          </a:xfrm>
          <a:prstGeom prst="hear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>
            <a:off x="4190106" y="1780767"/>
            <a:ext cx="832979" cy="914400"/>
          </a:xfrm>
          <a:prstGeom prst="hear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part that repeats </a:t>
            </a:r>
            <a:r>
              <a:rPr lang="en-US" dirty="0" smtClean="0"/>
              <a:t>in my pattern </a:t>
            </a:r>
            <a:r>
              <a:rPr lang="en-US" dirty="0"/>
              <a:t>is A-B-A because it has one, then one that is different, then one that is the same as the first. 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019523" y="1780767"/>
            <a:ext cx="914400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5327797" y="1780767"/>
            <a:ext cx="914400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5273174" y="5300167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7616501" y="5300167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art 23"/>
          <p:cNvSpPr/>
          <p:nvPr/>
        </p:nvSpPr>
        <p:spPr>
          <a:xfrm>
            <a:off x="686607" y="5300167"/>
            <a:ext cx="832979" cy="914400"/>
          </a:xfrm>
          <a:prstGeom prst="hear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1754870" y="5300167"/>
            <a:ext cx="914400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2913460" y="5300167"/>
            <a:ext cx="914400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part that repeats </a:t>
            </a:r>
            <a:r>
              <a:rPr lang="en-US" dirty="0" smtClean="0"/>
              <a:t>in my pattern </a:t>
            </a:r>
            <a:r>
              <a:rPr lang="en-US" dirty="0"/>
              <a:t>is A-B-A because it has one, then one that is different, then one that is the same as the first. 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963226" y="1874149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5283049" y="1874149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8685" y="1874149"/>
            <a:ext cx="914400" cy="914400"/>
          </a:xfrm>
          <a:prstGeom prst="ellipse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5283049" y="5221715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414852" y="5221715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20943" y="5221715"/>
            <a:ext cx="914400" cy="914400"/>
          </a:xfrm>
          <a:prstGeom prst="ellipse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643403" y="5221715"/>
            <a:ext cx="914400" cy="914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2963226" y="5221715"/>
            <a:ext cx="914400" cy="914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88862" y="5221715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242129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(top) pattern is A-B-B because it has one then two that are different.</a:t>
            </a:r>
          </a:p>
          <a:p>
            <a:pPr algn="ctr"/>
            <a:r>
              <a:rPr lang="en-US" dirty="0" smtClean="0"/>
              <a:t>The part that repeats in your (bottom) pattern is also A-B-B because it has one then two that are different.</a:t>
            </a:r>
          </a:p>
          <a:p>
            <a:pPr algn="ctr"/>
            <a:r>
              <a:rPr lang="en-US" dirty="0" smtClean="0"/>
              <a:t>These patterns are alike because the secret code for both patterns is A-B-B.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5193" y="4594567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gular Pentagon 4"/>
          <p:cNvSpPr/>
          <p:nvPr/>
        </p:nvSpPr>
        <p:spPr>
          <a:xfrm>
            <a:off x="2947976" y="2957534"/>
            <a:ext cx="914400" cy="914400"/>
          </a:xfrm>
          <a:prstGeom prst="pentagon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4179154" y="2957534"/>
            <a:ext cx="914400" cy="914400"/>
          </a:xfrm>
          <a:prstGeom prst="pentagon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326208" y="2957534"/>
            <a:ext cx="914400" cy="914400"/>
          </a:xfrm>
          <a:prstGeom prst="pentagon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947976" y="5199536"/>
            <a:ext cx="914400" cy="914400"/>
          </a:xfrm>
          <a:prstGeom prst="rect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179154" y="5199536"/>
            <a:ext cx="914400" cy="914400"/>
          </a:xfrm>
          <a:prstGeom prst="rect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26208" y="5199536"/>
            <a:ext cx="914400" cy="914400"/>
          </a:xfrm>
          <a:prstGeom prst="ellipse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 because it has two that are the same.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65439" y="1394966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59966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5823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535050" y="1891079"/>
            <a:ext cx="914400" cy="9144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688272" y="1891079"/>
            <a:ext cx="914400" cy="9144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6145423" y="5238645"/>
            <a:ext cx="914400" cy="9144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7298645" y="5238645"/>
            <a:ext cx="914400" cy="9144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822007" y="5238645"/>
            <a:ext cx="914400" cy="9144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1975229" y="5238645"/>
            <a:ext cx="914400" cy="9144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 because it has one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18444" y="1875075"/>
            <a:ext cx="914400" cy="9144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08685" y="1875075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240" y="1875075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11071" y="5222641"/>
            <a:ext cx="914400" cy="9144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89136" y="5222641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85240" y="5222641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0"/>
          <p:cNvSpPr/>
          <p:nvPr/>
        </p:nvSpPr>
        <p:spPr>
          <a:xfrm>
            <a:off x="3018444" y="5222515"/>
            <a:ext cx="914400" cy="914400"/>
          </a:xfrm>
          <a:prstGeom prst="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0"/>
          <p:cNvSpPr/>
          <p:nvPr/>
        </p:nvSpPr>
        <p:spPr>
          <a:xfrm>
            <a:off x="1857647" y="5222641"/>
            <a:ext cx="914400" cy="914400"/>
          </a:xfrm>
          <a:prstGeom prst="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0"/>
          <p:cNvSpPr/>
          <p:nvPr/>
        </p:nvSpPr>
        <p:spPr>
          <a:xfrm>
            <a:off x="689807" y="5222515"/>
            <a:ext cx="914400" cy="91440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 because it has one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Regular Pentagon 5"/>
          <p:cNvSpPr/>
          <p:nvPr/>
        </p:nvSpPr>
        <p:spPr>
          <a:xfrm>
            <a:off x="2934402" y="1802448"/>
            <a:ext cx="914400" cy="914400"/>
          </a:xfrm>
          <a:prstGeom prst="pentago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4108685" y="1802448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353599" y="1802448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1857647" y="5218286"/>
            <a:ext cx="914400" cy="914400"/>
          </a:xfrm>
          <a:prstGeom prst="pentago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667608" y="5218286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2991217" y="5218286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6457494" y="5218286"/>
            <a:ext cx="914400" cy="914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7552116" y="5218286"/>
            <a:ext cx="914400" cy="914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5-Point Star 13"/>
          <p:cNvSpPr/>
          <p:nvPr/>
        </p:nvSpPr>
        <p:spPr>
          <a:xfrm>
            <a:off x="5353599" y="5218286"/>
            <a:ext cx="914400" cy="914400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242129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(top) pattern is B-B-A because it has two and then one that is different.</a:t>
            </a:r>
          </a:p>
          <a:p>
            <a:pPr algn="ctr"/>
            <a:r>
              <a:rPr lang="en-US" dirty="0" smtClean="0"/>
              <a:t>The part that repeats in your (bottom) pattern is also B-B-A because it also has two and then one that is different.</a:t>
            </a:r>
          </a:p>
          <a:p>
            <a:pPr algn="ctr"/>
            <a:r>
              <a:rPr lang="en-US" dirty="0" smtClean="0"/>
              <a:t>These patterns are alike because the secret code for both patterns is B-B-A.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5193" y="4594567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/>
          <p:cNvSpPr/>
          <p:nvPr/>
        </p:nvSpPr>
        <p:spPr>
          <a:xfrm>
            <a:off x="3030421" y="2971713"/>
            <a:ext cx="914400" cy="914400"/>
          </a:xfrm>
          <a:prstGeom prst="plus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>
            <a:off x="4206977" y="2971713"/>
            <a:ext cx="914400" cy="914400"/>
          </a:xfrm>
          <a:prstGeom prst="plus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5282418" y="2971713"/>
            <a:ext cx="914400" cy="914400"/>
          </a:xfrm>
          <a:prstGeom prst="star5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3030421" y="5022096"/>
            <a:ext cx="914400" cy="914400"/>
          </a:xfrm>
          <a:prstGeom prst="plus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4206977" y="5022096"/>
            <a:ext cx="914400" cy="914400"/>
          </a:xfrm>
          <a:prstGeom prst="plus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282418" y="5022096"/>
            <a:ext cx="914400" cy="914400"/>
          </a:xfrm>
          <a:prstGeom prst="star5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B-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two that are the same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3021368" y="1874149"/>
            <a:ext cx="914400" cy="914400"/>
          </a:xfrm>
          <a:prstGeom prst="diamon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/>
          <p:cNvSpPr/>
          <p:nvPr/>
        </p:nvSpPr>
        <p:spPr>
          <a:xfrm>
            <a:off x="4108685" y="1888604"/>
            <a:ext cx="914400" cy="914400"/>
          </a:xfrm>
          <a:prstGeom prst="diamon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10"/>
          <p:cNvSpPr/>
          <p:nvPr/>
        </p:nvSpPr>
        <p:spPr>
          <a:xfrm>
            <a:off x="5173807" y="1888604"/>
            <a:ext cx="914400" cy="914400"/>
          </a:xfrm>
          <a:prstGeom prst="triangl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642403" y="5208061"/>
            <a:ext cx="914400" cy="914400"/>
          </a:xfrm>
          <a:prstGeom prst="diamon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2917741" y="5208061"/>
            <a:ext cx="914400" cy="914400"/>
          </a:xfrm>
          <a:prstGeom prst="diamon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1729720" y="5208061"/>
            <a:ext cx="914400" cy="914400"/>
          </a:xfrm>
          <a:prstGeom prst="triangl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5326207" y="5208061"/>
            <a:ext cx="914400" cy="914400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6413524" y="5222516"/>
            <a:ext cx="914400" cy="914400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0"/>
          <p:cNvSpPr/>
          <p:nvPr/>
        </p:nvSpPr>
        <p:spPr>
          <a:xfrm>
            <a:off x="7478646" y="5222516"/>
            <a:ext cx="914400" cy="91440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B-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two that are the same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989090" y="1817920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108685" y="1817920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5739" y="1817920"/>
            <a:ext cx="914400" cy="914400"/>
          </a:xfrm>
          <a:prstGeom prst="ellipse">
            <a:avLst/>
          </a:prstGeom>
          <a:solidFill>
            <a:srgbClr val="FB191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7522388" y="5220104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375334" y="5220104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5739" y="5220104"/>
            <a:ext cx="914400" cy="914400"/>
          </a:xfrm>
          <a:prstGeom prst="ellipse">
            <a:avLst/>
          </a:prstGeom>
          <a:solidFill>
            <a:srgbClr val="FB191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695131" y="5220104"/>
            <a:ext cx="914400" cy="914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814726" y="5220104"/>
            <a:ext cx="914400" cy="914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1780" y="5220104"/>
            <a:ext cx="914400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5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242129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(top) pattern is A-A-B because it has two and then one that is different.</a:t>
            </a:r>
          </a:p>
          <a:p>
            <a:pPr algn="ctr"/>
            <a:r>
              <a:rPr lang="en-US" dirty="0" smtClean="0"/>
              <a:t>The part that repeats in your (bottom) pattern is also A-A-B because it has two and then one that is different. </a:t>
            </a:r>
          </a:p>
          <a:p>
            <a:pPr algn="ctr"/>
            <a:r>
              <a:rPr lang="en-US" dirty="0" smtClean="0"/>
              <a:t>These patterns are alike because the secret code for both patterns is A-A-B.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5193" y="4594567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18444" y="2981094"/>
            <a:ext cx="914400" cy="914400"/>
          </a:xfrm>
          <a:prstGeom prst="ellips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20" y="2981094"/>
            <a:ext cx="914400" cy="914400"/>
          </a:xfrm>
          <a:prstGeom prst="ellips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5310508" y="2981094"/>
            <a:ext cx="914400" cy="914400"/>
          </a:xfrm>
          <a:prstGeom prst="rect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8444" y="5099750"/>
            <a:ext cx="914400" cy="914400"/>
          </a:xfrm>
          <a:prstGeom prst="ellipse">
            <a:avLst/>
          </a:prstGeom>
          <a:solidFill>
            <a:srgbClr val="181CF8"/>
          </a:solidFill>
          <a:ln>
            <a:solidFill>
              <a:srgbClr val="181C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24020" y="5099750"/>
            <a:ext cx="914400" cy="914400"/>
          </a:xfrm>
          <a:prstGeom prst="ellipse">
            <a:avLst/>
          </a:prstGeom>
          <a:solidFill>
            <a:srgbClr val="181CF8"/>
          </a:solidFill>
          <a:ln>
            <a:solidFill>
              <a:srgbClr val="181C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5310508" y="5099750"/>
            <a:ext cx="914400" cy="914400"/>
          </a:xfrm>
          <a:prstGeom prst="rect">
            <a:avLst/>
          </a:prstGeom>
          <a:solidFill>
            <a:srgbClr val="181CF8"/>
          </a:solidFill>
          <a:ln>
            <a:solidFill>
              <a:srgbClr val="181C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5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A-A-B because it has two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881971" y="1859266"/>
            <a:ext cx="914400" cy="9144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4108685" y="1859266"/>
            <a:ext cx="914400" cy="9144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art 8"/>
          <p:cNvSpPr/>
          <p:nvPr/>
        </p:nvSpPr>
        <p:spPr>
          <a:xfrm>
            <a:off x="5391781" y="1859266"/>
            <a:ext cx="832979" cy="914400"/>
          </a:xfrm>
          <a:prstGeom prst="hear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605982" y="5234141"/>
            <a:ext cx="914400" cy="9144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3075338" y="5234141"/>
            <a:ext cx="914400" cy="9144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art 11"/>
          <p:cNvSpPr/>
          <p:nvPr/>
        </p:nvSpPr>
        <p:spPr>
          <a:xfrm>
            <a:off x="1916814" y="5234141"/>
            <a:ext cx="832979" cy="914400"/>
          </a:xfrm>
          <a:prstGeom prst="hear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153231" y="5234141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5-Point Star 13"/>
          <p:cNvSpPr/>
          <p:nvPr/>
        </p:nvSpPr>
        <p:spPr>
          <a:xfrm>
            <a:off x="6379945" y="5234141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art 14"/>
          <p:cNvSpPr/>
          <p:nvPr/>
        </p:nvSpPr>
        <p:spPr>
          <a:xfrm>
            <a:off x="7663041" y="5234141"/>
            <a:ext cx="832979" cy="914400"/>
          </a:xfrm>
          <a:prstGeom prst="hear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5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A-A-B because it has two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Isosceles Triangle 10"/>
          <p:cNvSpPr/>
          <p:nvPr/>
        </p:nvSpPr>
        <p:spPr>
          <a:xfrm>
            <a:off x="2942949" y="1877149"/>
            <a:ext cx="914400" cy="9144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0"/>
          <p:cNvSpPr/>
          <p:nvPr/>
        </p:nvSpPr>
        <p:spPr>
          <a:xfrm>
            <a:off x="4108685" y="1877149"/>
            <a:ext cx="914400" cy="9144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5269395" y="1877149"/>
            <a:ext cx="914400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10"/>
          <p:cNvSpPr/>
          <p:nvPr/>
        </p:nvSpPr>
        <p:spPr>
          <a:xfrm>
            <a:off x="7595841" y="5211060"/>
            <a:ext cx="914400" cy="9144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6435131" y="5211060"/>
            <a:ext cx="914400" cy="9144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5269395" y="5211060"/>
            <a:ext cx="914400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0"/>
          <p:cNvSpPr/>
          <p:nvPr/>
        </p:nvSpPr>
        <p:spPr>
          <a:xfrm>
            <a:off x="616503" y="5211060"/>
            <a:ext cx="914400" cy="914400"/>
          </a:xfrm>
          <a:prstGeom prst="triangl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0"/>
          <p:cNvSpPr/>
          <p:nvPr/>
        </p:nvSpPr>
        <p:spPr>
          <a:xfrm>
            <a:off x="1782239" y="5211060"/>
            <a:ext cx="914400" cy="914400"/>
          </a:xfrm>
          <a:prstGeom prst="triangl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2942949" y="5211060"/>
            <a:ext cx="914400" cy="914400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5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242129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(top) pattern is A-B-</a:t>
            </a:r>
            <a:r>
              <a:rPr lang="en-US" dirty="0"/>
              <a:t>A</a:t>
            </a:r>
            <a:r>
              <a:rPr lang="en-US" dirty="0" smtClean="0"/>
              <a:t> because it has one, then one that is different, then one that is the same as the first. </a:t>
            </a:r>
          </a:p>
          <a:p>
            <a:pPr algn="ctr"/>
            <a:r>
              <a:rPr lang="en-US" dirty="0" smtClean="0"/>
              <a:t>The part that repeats in your (bottom) pattern is also A-B-</a:t>
            </a:r>
            <a:r>
              <a:rPr lang="en-US" dirty="0"/>
              <a:t>A</a:t>
            </a:r>
            <a:r>
              <a:rPr lang="en-US" dirty="0" smtClean="0"/>
              <a:t> because it also has one, then one that is different, then on that is the same as the first. </a:t>
            </a:r>
          </a:p>
          <a:p>
            <a:pPr algn="ctr"/>
            <a:r>
              <a:rPr lang="en-US" dirty="0" smtClean="0"/>
              <a:t>These patterns are alike because the secret code for both patterns is A-B-</a:t>
            </a:r>
            <a:r>
              <a:rPr lang="en-US" dirty="0"/>
              <a:t>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5193" y="4594567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>
            <a:off x="2947464" y="2978939"/>
            <a:ext cx="832979" cy="914400"/>
          </a:xfrm>
          <a:prstGeom prst="hear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4162881" y="2978939"/>
            <a:ext cx="832979" cy="914400"/>
          </a:xfrm>
          <a:prstGeom prst="hear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/>
          <p:cNvSpPr/>
          <p:nvPr/>
        </p:nvSpPr>
        <p:spPr>
          <a:xfrm>
            <a:off x="5353005" y="2978939"/>
            <a:ext cx="832979" cy="914400"/>
          </a:xfrm>
          <a:prstGeom prst="hear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052473" y="5083558"/>
            <a:ext cx="914400" cy="9144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5353005" y="5083558"/>
            <a:ext cx="914400" cy="9144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4178813" y="5083558"/>
            <a:ext cx="914400" cy="914400"/>
          </a:xfrm>
          <a:prstGeom prst="rec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A-B-A because it has one, then one that is different, then one that is the same as the first. 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03109" y="1875075"/>
            <a:ext cx="914400" cy="914400"/>
          </a:xfrm>
          <a:prstGeom prst="ellips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98897" y="1875075"/>
            <a:ext cx="914400" cy="914400"/>
          </a:xfrm>
          <a:prstGeom prst="ellips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8685" y="1875075"/>
            <a:ext cx="91440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98897" y="5249950"/>
            <a:ext cx="914400" cy="914400"/>
          </a:xfrm>
          <a:prstGeom prst="ellips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49223" y="5249950"/>
            <a:ext cx="914400" cy="914400"/>
          </a:xfrm>
          <a:prstGeom prst="ellips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94685" y="5249950"/>
            <a:ext cx="91440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0"/>
          <p:cNvSpPr/>
          <p:nvPr/>
        </p:nvSpPr>
        <p:spPr>
          <a:xfrm>
            <a:off x="1828744" y="5249950"/>
            <a:ext cx="914400" cy="9144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0"/>
          <p:cNvSpPr/>
          <p:nvPr/>
        </p:nvSpPr>
        <p:spPr>
          <a:xfrm>
            <a:off x="3003109" y="5222389"/>
            <a:ext cx="914400" cy="914400"/>
          </a:xfrm>
          <a:prstGeom prst="triangl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0"/>
          <p:cNvSpPr/>
          <p:nvPr/>
        </p:nvSpPr>
        <p:spPr>
          <a:xfrm>
            <a:off x="660904" y="5222389"/>
            <a:ext cx="914400" cy="914400"/>
          </a:xfrm>
          <a:prstGeom prst="triangl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5439" y="1394966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59966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5823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 because it has one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536796" y="1830332"/>
            <a:ext cx="914400" cy="9144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99696" y="1830332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01790" y="5218862"/>
            <a:ext cx="914400" cy="9144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64690" y="5218862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0593" y="5218862"/>
            <a:ext cx="914400" cy="9144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68615" y="5218862"/>
            <a:ext cx="914400" cy="9144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A-B-A because it has one, then one that is different, then one that is the same as the first. 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3021368" y="1874149"/>
            <a:ext cx="914400" cy="914400"/>
          </a:xfrm>
          <a:prstGeom prst="diamon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4108685" y="1888604"/>
            <a:ext cx="914400" cy="914400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5203312" y="1874149"/>
            <a:ext cx="914400" cy="914400"/>
          </a:xfrm>
          <a:prstGeom prst="diamon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1803027" y="5194405"/>
            <a:ext cx="914400" cy="914400"/>
          </a:xfrm>
          <a:prstGeom prst="diamon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702140" y="5194405"/>
            <a:ext cx="914400" cy="914400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2884084" y="5194405"/>
            <a:ext cx="914400" cy="914400"/>
          </a:xfrm>
          <a:prstGeom prst="diamon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5271075" y="5194405"/>
            <a:ext cx="914400" cy="9144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7571607" y="5194405"/>
            <a:ext cx="914400" cy="9144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6397415" y="5194405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242129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(top) pattern is A-B-B because it has one then two that are different.</a:t>
            </a:r>
          </a:p>
          <a:p>
            <a:pPr algn="ctr"/>
            <a:r>
              <a:rPr lang="en-US" dirty="0" smtClean="0"/>
              <a:t>The part that repeats in your (bottom) pattern is also A-B-B because it has one then two that are different.</a:t>
            </a:r>
          </a:p>
          <a:p>
            <a:pPr algn="ctr"/>
            <a:r>
              <a:rPr lang="en-US" dirty="0" smtClean="0"/>
              <a:t>These patterns are alike because the secret code for both patterns is A-B-B.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5193" y="4594567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98896" y="2981094"/>
            <a:ext cx="914400" cy="9144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532" y="2981094"/>
            <a:ext cx="914400" cy="9144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004278" y="2981094"/>
            <a:ext cx="914400" cy="9144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98896" y="5086095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24532" y="5086095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004278" y="5086095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 because it has one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Regular Pentagon 5"/>
          <p:cNvSpPr/>
          <p:nvPr/>
        </p:nvSpPr>
        <p:spPr>
          <a:xfrm>
            <a:off x="2947976" y="1865625"/>
            <a:ext cx="914400" cy="914400"/>
          </a:xfrm>
          <a:prstGeom prst="pentago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4108685" y="1865694"/>
            <a:ext cx="914400" cy="914400"/>
          </a:xfrm>
          <a:prstGeom prst="plu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>
            <a:off x="5257929" y="1865694"/>
            <a:ext cx="914400" cy="914400"/>
          </a:xfrm>
          <a:prstGeom prst="plu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1798732" y="5218710"/>
            <a:ext cx="914400" cy="914400"/>
          </a:xfrm>
          <a:prstGeom prst="pentago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645406" y="5218710"/>
            <a:ext cx="914400" cy="914400"/>
          </a:xfrm>
          <a:prstGeom prst="plu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2947976" y="5218710"/>
            <a:ext cx="914400" cy="914400"/>
          </a:xfrm>
          <a:prstGeom prst="plu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5257929" y="5218641"/>
            <a:ext cx="914400" cy="914400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6418638" y="5218710"/>
            <a:ext cx="914400" cy="914400"/>
          </a:xfrm>
          <a:prstGeom prst="pl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7567882" y="5218710"/>
            <a:ext cx="914400" cy="914400"/>
          </a:xfrm>
          <a:prstGeom prst="pl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 because it has one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4108685" y="1859266"/>
            <a:ext cx="914400" cy="914400"/>
          </a:xfrm>
          <a:prstGeom prst="star5">
            <a:avLst>
              <a:gd name="adj" fmla="val 17816"/>
              <a:gd name="hf" fmla="val 105146"/>
              <a:gd name="vf" fmla="val 110557"/>
            </a:avLst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253418" y="1859266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10082" y="1859266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5305254" y="5225240"/>
            <a:ext cx="914400" cy="914400"/>
          </a:xfrm>
          <a:prstGeom prst="star5">
            <a:avLst>
              <a:gd name="adj" fmla="val 17816"/>
              <a:gd name="hf" fmla="val 105146"/>
              <a:gd name="vf" fmla="val 110557"/>
            </a:avLst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5-Point Star 9"/>
          <p:cNvSpPr/>
          <p:nvPr/>
        </p:nvSpPr>
        <p:spPr>
          <a:xfrm>
            <a:off x="7592197" y="5225240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47464" y="5225240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1857647" y="5225240"/>
            <a:ext cx="914400" cy="914400"/>
          </a:xfrm>
          <a:prstGeom prst="star5">
            <a:avLst>
              <a:gd name="adj" fmla="val 17816"/>
              <a:gd name="hf" fmla="val 105146"/>
              <a:gd name="vf" fmla="val 110557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3002380" y="5225240"/>
            <a:ext cx="914400" cy="914400"/>
          </a:xfrm>
          <a:prstGeom prst="star5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59044" y="5225240"/>
            <a:ext cx="914400" cy="91440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242129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(top) pattern is B-B-A because it has two and then one that is different.</a:t>
            </a:r>
          </a:p>
          <a:p>
            <a:pPr algn="ctr"/>
            <a:r>
              <a:rPr lang="en-US" dirty="0" smtClean="0"/>
              <a:t>The part that repeats in your (bottom) pattern is also B-B-A because it also has two and then one that is different.</a:t>
            </a:r>
          </a:p>
          <a:p>
            <a:pPr algn="ctr"/>
            <a:r>
              <a:rPr lang="en-US" dirty="0" smtClean="0"/>
              <a:t>These patterns are alike because the secret code for both patterns is B-B-A.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5193" y="4594567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/>
          <p:cNvSpPr/>
          <p:nvPr/>
        </p:nvSpPr>
        <p:spPr>
          <a:xfrm>
            <a:off x="2947464" y="2978939"/>
            <a:ext cx="832979" cy="914400"/>
          </a:xfrm>
          <a:prstGeom prst="heart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>
            <a:off x="4162881" y="2978939"/>
            <a:ext cx="832979" cy="914400"/>
          </a:xfrm>
          <a:prstGeom prst="heart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5353005" y="2978939"/>
            <a:ext cx="832979" cy="914400"/>
          </a:xfrm>
          <a:prstGeom prst="hear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>
            <a:off x="4162881" y="5092226"/>
            <a:ext cx="914400" cy="914400"/>
          </a:xfrm>
          <a:prstGeom prst="plus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2947464" y="5092226"/>
            <a:ext cx="914400" cy="914400"/>
          </a:xfrm>
          <a:prstGeom prst="plus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5353005" y="5092226"/>
            <a:ext cx="914400" cy="914400"/>
          </a:xfrm>
          <a:prstGeom prst="plus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B-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two that are the same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10"/>
          <p:cNvSpPr/>
          <p:nvPr/>
        </p:nvSpPr>
        <p:spPr>
          <a:xfrm>
            <a:off x="2942949" y="1877149"/>
            <a:ext cx="914400" cy="9144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0"/>
          <p:cNvSpPr/>
          <p:nvPr/>
        </p:nvSpPr>
        <p:spPr>
          <a:xfrm>
            <a:off x="4108685" y="1877149"/>
            <a:ext cx="914400" cy="9144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0"/>
          <p:cNvSpPr/>
          <p:nvPr/>
        </p:nvSpPr>
        <p:spPr>
          <a:xfrm>
            <a:off x="5284824" y="1877149"/>
            <a:ext cx="914400" cy="9144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0"/>
          <p:cNvSpPr/>
          <p:nvPr/>
        </p:nvSpPr>
        <p:spPr>
          <a:xfrm>
            <a:off x="7591477" y="5152417"/>
            <a:ext cx="914400" cy="9144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10"/>
          <p:cNvSpPr/>
          <p:nvPr/>
        </p:nvSpPr>
        <p:spPr>
          <a:xfrm>
            <a:off x="6450560" y="5152417"/>
            <a:ext cx="914400" cy="9144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284824" y="5152417"/>
            <a:ext cx="914400" cy="9144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/>
          <p:cNvSpPr/>
          <p:nvPr/>
        </p:nvSpPr>
        <p:spPr>
          <a:xfrm>
            <a:off x="1798732" y="5152417"/>
            <a:ext cx="914400" cy="914400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681177" y="5152417"/>
            <a:ext cx="914400" cy="914400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gular Pentagon 16"/>
          <p:cNvSpPr/>
          <p:nvPr/>
        </p:nvSpPr>
        <p:spPr>
          <a:xfrm>
            <a:off x="2942949" y="5152417"/>
            <a:ext cx="914400" cy="914400"/>
          </a:xfrm>
          <a:prstGeom prst="pentag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B-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two that are the same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>
            <a:off x="4108685" y="1893426"/>
            <a:ext cx="914400" cy="9144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2978172" y="1893426"/>
            <a:ext cx="914400" cy="9144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5271866" y="1893426"/>
            <a:ext cx="914400" cy="914400"/>
          </a:xfrm>
          <a:prstGeom prst="trapezoid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2810924" y="5220526"/>
            <a:ext cx="914400" cy="9144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>
            <a:off x="590662" y="5220526"/>
            <a:ext cx="914400" cy="9144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1721175" y="5220526"/>
            <a:ext cx="914400" cy="914400"/>
          </a:xfrm>
          <a:prstGeom prst="trapezoid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/>
          <p:cNvSpPr/>
          <p:nvPr/>
        </p:nvSpPr>
        <p:spPr>
          <a:xfrm>
            <a:off x="5284825" y="5220526"/>
            <a:ext cx="832979" cy="914400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rt 12"/>
          <p:cNvSpPr/>
          <p:nvPr/>
        </p:nvSpPr>
        <p:spPr>
          <a:xfrm>
            <a:off x="6486317" y="5220526"/>
            <a:ext cx="832979" cy="914400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art 13"/>
          <p:cNvSpPr/>
          <p:nvPr/>
        </p:nvSpPr>
        <p:spPr>
          <a:xfrm>
            <a:off x="7633740" y="5220526"/>
            <a:ext cx="832979" cy="914400"/>
          </a:xfrm>
          <a:prstGeom prst="hear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 because it has one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4108685" y="1865694"/>
            <a:ext cx="914400" cy="914400"/>
          </a:xfrm>
          <a:prstGeom prst="plus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>
            <a:off x="5309849" y="1865694"/>
            <a:ext cx="914400" cy="914400"/>
          </a:xfrm>
          <a:prstGeom prst="plus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5309849" y="5252436"/>
            <a:ext cx="914400" cy="914400"/>
          </a:xfrm>
          <a:prstGeom prst="plus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7545493" y="5252436"/>
            <a:ext cx="914400" cy="914400"/>
          </a:xfrm>
          <a:prstGeom prst="plus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2951310" y="1865694"/>
            <a:ext cx="914400" cy="914400"/>
          </a:xfrm>
          <a:prstGeom prst="plus">
            <a:avLst/>
          </a:prstGeom>
          <a:solidFill>
            <a:srgbClr val="660066"/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6445352" y="5252436"/>
            <a:ext cx="914400" cy="914400"/>
          </a:xfrm>
          <a:prstGeom prst="plus">
            <a:avLst/>
          </a:prstGeom>
          <a:solidFill>
            <a:srgbClr val="660066"/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gular Pentagon 17"/>
          <p:cNvSpPr/>
          <p:nvPr/>
        </p:nvSpPr>
        <p:spPr>
          <a:xfrm>
            <a:off x="1798732" y="5152417"/>
            <a:ext cx="914400" cy="914400"/>
          </a:xfrm>
          <a:prstGeom prst="pentagon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gular Pentagon 18"/>
          <p:cNvSpPr/>
          <p:nvPr/>
        </p:nvSpPr>
        <p:spPr>
          <a:xfrm>
            <a:off x="681177" y="5152417"/>
            <a:ext cx="914400" cy="914400"/>
          </a:xfrm>
          <a:prstGeom prst="pentagon">
            <a:avLst/>
          </a:prstGeom>
          <a:solidFill>
            <a:srgbClr val="660066"/>
          </a:solidFill>
          <a:ln>
            <a:solidFill>
              <a:srgbClr val="604A7B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2942949" y="5152417"/>
            <a:ext cx="914400" cy="914400"/>
          </a:xfrm>
          <a:prstGeom prst="pentagon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1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 because it has one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>
            <a:off x="3099779" y="1870674"/>
            <a:ext cx="832979" cy="914400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>
            <a:off x="2935915" y="5204585"/>
            <a:ext cx="832979" cy="914400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4108685" y="1870674"/>
            <a:ext cx="914400" cy="914400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5326206" y="1870674"/>
            <a:ext cx="914400" cy="914400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/>
          <p:cNvSpPr/>
          <p:nvPr/>
        </p:nvSpPr>
        <p:spPr>
          <a:xfrm>
            <a:off x="794207" y="5204585"/>
            <a:ext cx="914400" cy="914400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5-Point Star 17"/>
          <p:cNvSpPr/>
          <p:nvPr/>
        </p:nvSpPr>
        <p:spPr>
          <a:xfrm>
            <a:off x="1857647" y="5204585"/>
            <a:ext cx="914400" cy="914400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art 14"/>
          <p:cNvSpPr/>
          <p:nvPr/>
        </p:nvSpPr>
        <p:spPr>
          <a:xfrm>
            <a:off x="5326206" y="5204585"/>
            <a:ext cx="832979" cy="9144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6335112" y="5204585"/>
            <a:ext cx="914400" cy="914400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/>
          <p:cNvSpPr/>
          <p:nvPr/>
        </p:nvSpPr>
        <p:spPr>
          <a:xfrm>
            <a:off x="7552633" y="5204585"/>
            <a:ext cx="914400" cy="914400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77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one, then one that is different, then one that is the same as the first.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08685" y="1875075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16964" y="1875075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45755" y="1875075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54259" y="5249950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89137" y="5249950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26207" y="5249950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600964" y="5249950"/>
            <a:ext cx="914400" cy="914400"/>
          </a:xfrm>
          <a:prstGeom prst="plus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3006878" y="5222515"/>
            <a:ext cx="914400" cy="914400"/>
          </a:xfrm>
          <a:prstGeom prst="plus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1780210" y="5222515"/>
            <a:ext cx="914400" cy="914400"/>
          </a:xfrm>
          <a:prstGeom prst="plus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5439" y="1394966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59966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5823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 because it has one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3535866" y="1878826"/>
            <a:ext cx="914400" cy="91440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4688272" y="1891079"/>
            <a:ext cx="9144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779665" y="5199083"/>
            <a:ext cx="914400" cy="91440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1932071" y="5211336"/>
            <a:ext cx="9144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6189397" y="5199083"/>
            <a:ext cx="914400" cy="91440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7350107" y="5199083"/>
            <a:ext cx="914400" cy="91440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 because it has one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0"/>
          <p:cNvSpPr/>
          <p:nvPr/>
        </p:nvSpPr>
        <p:spPr>
          <a:xfrm>
            <a:off x="5232676" y="1888604"/>
            <a:ext cx="914400" cy="9144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0"/>
          <p:cNvSpPr/>
          <p:nvPr/>
        </p:nvSpPr>
        <p:spPr>
          <a:xfrm>
            <a:off x="4108685" y="1888604"/>
            <a:ext cx="914400" cy="9144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70874" y="1888604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10"/>
          <p:cNvSpPr/>
          <p:nvPr/>
        </p:nvSpPr>
        <p:spPr>
          <a:xfrm>
            <a:off x="2872481" y="5222515"/>
            <a:ext cx="914400" cy="9144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710679" y="5222515"/>
            <a:ext cx="914400" cy="9144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75717" y="5222515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0"/>
          <p:cNvSpPr/>
          <p:nvPr/>
        </p:nvSpPr>
        <p:spPr>
          <a:xfrm>
            <a:off x="7546878" y="5222515"/>
            <a:ext cx="914400" cy="9144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0"/>
          <p:cNvSpPr/>
          <p:nvPr/>
        </p:nvSpPr>
        <p:spPr>
          <a:xfrm>
            <a:off x="6422887" y="5222515"/>
            <a:ext cx="914400" cy="9144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85076" y="5222515"/>
            <a:ext cx="91440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0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B-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two that are the same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947976" y="1865625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4108685" y="1865625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5326208" y="1865625"/>
            <a:ext cx="914400" cy="914400"/>
          </a:xfrm>
          <a:prstGeom prst="pentagon">
            <a:avLst/>
          </a:prstGeom>
          <a:solidFill>
            <a:srgbClr val="7F7F7F"/>
          </a:solidFill>
          <a:ln>
            <a:solidFill>
              <a:srgbClr val="7F7F7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569744" y="5213190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gular Pentagon 12"/>
          <p:cNvSpPr/>
          <p:nvPr/>
        </p:nvSpPr>
        <p:spPr>
          <a:xfrm>
            <a:off x="2947976" y="5213190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gular Pentagon 13"/>
          <p:cNvSpPr/>
          <p:nvPr/>
        </p:nvSpPr>
        <p:spPr>
          <a:xfrm>
            <a:off x="1730453" y="5213190"/>
            <a:ext cx="914400" cy="914400"/>
          </a:xfrm>
          <a:prstGeom prst="pentagon">
            <a:avLst/>
          </a:prstGeom>
          <a:solidFill>
            <a:srgbClr val="7F7F7F"/>
          </a:solidFill>
          <a:ln>
            <a:solidFill>
              <a:srgbClr val="7F7F7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6419238" y="5212738"/>
            <a:ext cx="914400" cy="91440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5326208" y="5212738"/>
            <a:ext cx="914400" cy="91440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7511956" y="5212738"/>
            <a:ext cx="914400" cy="9144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A-A-B because it has two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2934809" y="1865172"/>
            <a:ext cx="914400" cy="914400"/>
          </a:xfrm>
          <a:prstGeom prst="diamond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4108685" y="1865172"/>
            <a:ext cx="914400" cy="914400"/>
          </a:xfrm>
          <a:prstGeom prst="diamond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5271280" y="1865172"/>
            <a:ext cx="914400" cy="914400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7659090" y="5212738"/>
            <a:ext cx="914400" cy="914400"/>
          </a:xfrm>
          <a:prstGeom prst="diamond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6445156" y="5212738"/>
            <a:ext cx="914400" cy="914400"/>
          </a:xfrm>
          <a:prstGeom prst="diamond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5271280" y="5212738"/>
            <a:ext cx="914400" cy="914400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598338" y="5212738"/>
            <a:ext cx="914400" cy="914400"/>
          </a:xfrm>
          <a:prstGeom prst="diamond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1772214" y="5212738"/>
            <a:ext cx="914400" cy="914400"/>
          </a:xfrm>
          <a:prstGeom prst="diamond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2934809" y="5212738"/>
            <a:ext cx="914400" cy="914400"/>
          </a:xfrm>
          <a:prstGeom prst="rect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B-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two that are the same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989090" y="1817920"/>
            <a:ext cx="914400" cy="914400"/>
          </a:xfrm>
          <a:prstGeom prst="rec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4108685" y="1817920"/>
            <a:ext cx="914400" cy="914400"/>
          </a:xfrm>
          <a:prstGeom prst="rec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5739" y="1817920"/>
            <a:ext cx="914400" cy="914400"/>
          </a:xfrm>
          <a:prstGeom prst="ellipse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710825" y="5220104"/>
            <a:ext cx="914400" cy="914400"/>
          </a:xfrm>
          <a:prstGeom prst="rec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867632" y="5220104"/>
            <a:ext cx="914400" cy="914400"/>
          </a:xfrm>
          <a:prstGeom prst="rec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89090" y="5220104"/>
            <a:ext cx="914400" cy="914400"/>
          </a:xfrm>
          <a:prstGeom prst="ellipse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5343344" y="5220104"/>
            <a:ext cx="914400" cy="914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6462939" y="5220104"/>
            <a:ext cx="914400" cy="914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09993" y="5220104"/>
            <a:ext cx="914400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A-A-B because it has two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Heart 5"/>
          <p:cNvSpPr/>
          <p:nvPr/>
        </p:nvSpPr>
        <p:spPr>
          <a:xfrm>
            <a:off x="3099779" y="1870674"/>
            <a:ext cx="832979" cy="914400"/>
          </a:xfrm>
          <a:prstGeom prst="heart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4190106" y="1870674"/>
            <a:ext cx="832979" cy="914400"/>
          </a:xfrm>
          <a:prstGeom prst="heart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/>
          <p:cNvSpPr/>
          <p:nvPr/>
        </p:nvSpPr>
        <p:spPr>
          <a:xfrm>
            <a:off x="5259522" y="1870674"/>
            <a:ext cx="832979" cy="914400"/>
          </a:xfrm>
          <a:prstGeom prst="hear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/>
          <p:cNvSpPr/>
          <p:nvPr/>
        </p:nvSpPr>
        <p:spPr>
          <a:xfrm>
            <a:off x="7651410" y="5300167"/>
            <a:ext cx="832979" cy="914400"/>
          </a:xfrm>
          <a:prstGeom prst="heart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6502249" y="5300167"/>
            <a:ext cx="832979" cy="914400"/>
          </a:xfrm>
          <a:prstGeom prst="heart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/>
          <p:cNvSpPr/>
          <p:nvPr/>
        </p:nvSpPr>
        <p:spPr>
          <a:xfrm>
            <a:off x="5327797" y="5300167"/>
            <a:ext cx="832979" cy="914400"/>
          </a:xfrm>
          <a:prstGeom prst="hear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71802" y="5222515"/>
            <a:ext cx="914400" cy="914400"/>
          </a:xfrm>
          <a:prstGeom prst="triangl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1777479" y="5222515"/>
            <a:ext cx="914400" cy="914400"/>
          </a:xfrm>
          <a:prstGeom prst="triangl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2914689" y="5222515"/>
            <a:ext cx="914400" cy="9144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1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A-A-B because it has two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10" name="5-Point Star 9"/>
          <p:cNvSpPr/>
          <p:nvPr/>
        </p:nvSpPr>
        <p:spPr>
          <a:xfrm>
            <a:off x="4108685" y="1870674"/>
            <a:ext cx="914400" cy="914400"/>
          </a:xfrm>
          <a:prstGeom prst="star5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5203307" y="1870674"/>
            <a:ext cx="914400" cy="914400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004790" y="1870674"/>
            <a:ext cx="914400" cy="914400"/>
          </a:xfrm>
          <a:prstGeom prst="star5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6459602" y="5218239"/>
            <a:ext cx="914400" cy="914400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/>
          <p:cNvSpPr/>
          <p:nvPr/>
        </p:nvSpPr>
        <p:spPr>
          <a:xfrm>
            <a:off x="7554224" y="5218239"/>
            <a:ext cx="914400" cy="914400"/>
          </a:xfrm>
          <a:prstGeom prst="star5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5-Point Star 17"/>
          <p:cNvSpPr/>
          <p:nvPr/>
        </p:nvSpPr>
        <p:spPr>
          <a:xfrm>
            <a:off x="5355707" y="5218239"/>
            <a:ext cx="914400" cy="914400"/>
          </a:xfrm>
          <a:prstGeom prst="star5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63362" y="5218239"/>
            <a:ext cx="914400" cy="9144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1742606" y="5218239"/>
            <a:ext cx="914400" cy="9144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2934809" y="5212738"/>
            <a:ext cx="914400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3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one, then one that is different, then one that is the same as the first.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947976" y="1865625"/>
            <a:ext cx="914400" cy="914400"/>
          </a:xfrm>
          <a:prstGeom prst="pentagon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326208" y="1865625"/>
            <a:ext cx="914400" cy="914400"/>
          </a:xfrm>
          <a:prstGeom prst="pentagon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0"/>
          <p:cNvSpPr/>
          <p:nvPr/>
        </p:nvSpPr>
        <p:spPr>
          <a:xfrm>
            <a:off x="4108685" y="1888604"/>
            <a:ext cx="914400" cy="914400"/>
          </a:xfrm>
          <a:prstGeom prst="triangl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5230620" y="5199536"/>
            <a:ext cx="914400" cy="914400"/>
          </a:xfrm>
          <a:prstGeom prst="pentagon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6391329" y="5199536"/>
            <a:ext cx="914400" cy="914400"/>
          </a:xfrm>
          <a:prstGeom prst="pentagon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0"/>
          <p:cNvSpPr/>
          <p:nvPr/>
        </p:nvSpPr>
        <p:spPr>
          <a:xfrm>
            <a:off x="7497419" y="5199536"/>
            <a:ext cx="914400" cy="914400"/>
          </a:xfrm>
          <a:prstGeom prst="triangl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569744" y="5199536"/>
            <a:ext cx="914400" cy="914400"/>
          </a:xfrm>
          <a:prstGeom prst="pentagon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gular Pentagon 16"/>
          <p:cNvSpPr/>
          <p:nvPr/>
        </p:nvSpPr>
        <p:spPr>
          <a:xfrm>
            <a:off x="2947976" y="5199536"/>
            <a:ext cx="914400" cy="914400"/>
          </a:xfrm>
          <a:prstGeom prst="pentagon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0"/>
          <p:cNvSpPr/>
          <p:nvPr/>
        </p:nvSpPr>
        <p:spPr>
          <a:xfrm>
            <a:off x="1730453" y="5222515"/>
            <a:ext cx="914400" cy="914400"/>
          </a:xfrm>
          <a:prstGeom prst="triangle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7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B-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two that are the same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963226" y="1874149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108685" y="1874149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5739" y="1874149"/>
            <a:ext cx="914400" cy="914400"/>
          </a:xfrm>
          <a:prstGeom prst="ellipse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963226" y="5221715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1816172" y="5221715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0713" y="5221715"/>
            <a:ext cx="914400" cy="914400"/>
          </a:xfrm>
          <a:prstGeom prst="ellipse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5255739" y="5221715"/>
            <a:ext cx="914400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6401198" y="5221715"/>
            <a:ext cx="914400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48252" y="5221715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3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one, then one that is different, then one that is the same as the first.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>
            <a:off x="2951310" y="1865694"/>
            <a:ext cx="914400" cy="914400"/>
          </a:xfrm>
          <a:prstGeom prst="plus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5274920" y="1865694"/>
            <a:ext cx="914400" cy="914400"/>
          </a:xfrm>
          <a:prstGeom prst="plus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4108685" y="1870674"/>
            <a:ext cx="914400" cy="914400"/>
          </a:xfrm>
          <a:prstGeom prst="star5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ross 8"/>
          <p:cNvSpPr/>
          <p:nvPr/>
        </p:nvSpPr>
        <p:spPr>
          <a:xfrm>
            <a:off x="1789368" y="5235589"/>
            <a:ext cx="914400" cy="914400"/>
          </a:xfrm>
          <a:prstGeom prst="plus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2951310" y="5235589"/>
            <a:ext cx="914400" cy="914400"/>
          </a:xfrm>
          <a:prstGeom prst="plus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627700" y="5235589"/>
            <a:ext cx="914400" cy="914400"/>
          </a:xfrm>
          <a:prstGeom prst="star5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274920" y="5235589"/>
            <a:ext cx="914400" cy="914400"/>
          </a:xfrm>
          <a:prstGeom prst="pl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7598530" y="5235589"/>
            <a:ext cx="914400" cy="914400"/>
          </a:xfrm>
          <a:prstGeom prst="pl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6432295" y="5240569"/>
            <a:ext cx="914400" cy="914400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7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9200" y="1383513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A-A-A-B because it has three,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36712" y="187414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09868" y="1874149"/>
            <a:ext cx="914400" cy="914400"/>
          </a:xfrm>
          <a:prstGeom prst="ellipse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01176" y="1874149"/>
            <a:ext cx="914400" cy="914400"/>
          </a:xfrm>
          <a:prstGeom prst="ellipse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88310" y="1874149"/>
            <a:ext cx="914400" cy="914400"/>
          </a:xfrm>
          <a:prstGeom prst="ellipse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9443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39789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57748" y="5240123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00111" y="5240123"/>
            <a:ext cx="914400" cy="914400"/>
          </a:xfrm>
          <a:prstGeom prst="ellipse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25939" y="5240123"/>
            <a:ext cx="914400" cy="914400"/>
          </a:xfrm>
          <a:prstGeom prst="ellipse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5594" y="5240123"/>
            <a:ext cx="914400" cy="914400"/>
          </a:xfrm>
          <a:prstGeom prst="ellipse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4851174" y="5199536"/>
            <a:ext cx="914400" cy="914400"/>
          </a:xfrm>
          <a:prstGeom prst="pentagon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gular Pentagon 16"/>
          <p:cNvSpPr/>
          <p:nvPr/>
        </p:nvSpPr>
        <p:spPr>
          <a:xfrm>
            <a:off x="5888932" y="5199536"/>
            <a:ext cx="914400" cy="914400"/>
          </a:xfrm>
          <a:prstGeom prst="pentagon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gular Pentagon 17"/>
          <p:cNvSpPr/>
          <p:nvPr/>
        </p:nvSpPr>
        <p:spPr>
          <a:xfrm>
            <a:off x="7938995" y="5199536"/>
            <a:ext cx="914400" cy="914400"/>
          </a:xfrm>
          <a:prstGeom prst="pentagon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gular Pentagon 18"/>
          <p:cNvSpPr/>
          <p:nvPr/>
        </p:nvSpPr>
        <p:spPr>
          <a:xfrm>
            <a:off x="6907004" y="5199536"/>
            <a:ext cx="914400" cy="914400"/>
          </a:xfrm>
          <a:prstGeom prst="pentagon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 because it has two that are the same.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65439" y="1394966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59966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5823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8"/>
          <p:cNvSpPr/>
          <p:nvPr/>
        </p:nvSpPr>
        <p:spPr>
          <a:xfrm>
            <a:off x="3578032" y="1775112"/>
            <a:ext cx="914400" cy="9144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0"/>
          <p:cNvSpPr/>
          <p:nvPr/>
        </p:nvSpPr>
        <p:spPr>
          <a:xfrm>
            <a:off x="4672806" y="1775112"/>
            <a:ext cx="914400" cy="9144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8"/>
          <p:cNvSpPr/>
          <p:nvPr/>
        </p:nvSpPr>
        <p:spPr>
          <a:xfrm>
            <a:off x="821831" y="5149987"/>
            <a:ext cx="914400" cy="9144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0"/>
          <p:cNvSpPr/>
          <p:nvPr/>
        </p:nvSpPr>
        <p:spPr>
          <a:xfrm>
            <a:off x="1916605" y="5149987"/>
            <a:ext cx="914400" cy="9144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8"/>
          <p:cNvSpPr/>
          <p:nvPr/>
        </p:nvSpPr>
        <p:spPr>
          <a:xfrm>
            <a:off x="6092817" y="5149987"/>
            <a:ext cx="914400" cy="9144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10109" y="5149987"/>
            <a:ext cx="914400" cy="914400"/>
          </a:xfrm>
          <a:prstGeom prst="rect">
            <a:avLst/>
          </a:prstGeom>
          <a:solidFill>
            <a:srgbClr val="8064A2"/>
          </a:solidFill>
          <a:ln>
            <a:solidFill>
              <a:srgbClr val="8064A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9200" y="1383513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</a:t>
            </a:r>
            <a:r>
              <a:rPr lang="en-US" dirty="0"/>
              <a:t>B</a:t>
            </a:r>
            <a:r>
              <a:rPr lang="en-US" dirty="0" smtClean="0"/>
              <a:t>-B because it has two of the same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43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9789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522628" y="1874149"/>
            <a:ext cx="914400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618052" y="1874149"/>
            <a:ext cx="914400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4726830" y="1870674"/>
            <a:ext cx="914400" cy="91440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5-Point Star 8"/>
          <p:cNvSpPr/>
          <p:nvPr/>
        </p:nvSpPr>
        <p:spPr>
          <a:xfrm>
            <a:off x="5744902" y="1870674"/>
            <a:ext cx="914400" cy="91440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827657" y="5243598"/>
            <a:ext cx="914400" cy="914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5923081" y="5243598"/>
            <a:ext cx="914400" cy="914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7031859" y="5240123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8049931" y="5240123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240270" y="5247073"/>
            <a:ext cx="914400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2449200" y="5247073"/>
            <a:ext cx="914400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1319489" y="5240123"/>
            <a:ext cx="914400" cy="91440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/>
          <p:cNvSpPr/>
          <p:nvPr/>
        </p:nvSpPr>
        <p:spPr>
          <a:xfrm>
            <a:off x="3462544" y="5243598"/>
            <a:ext cx="914400" cy="91440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9200" y="1383513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A-B-A-B because it has one, one that is different, then one that is the same as the first, then one that is the same as the second.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43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9789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>
            <a:off x="2581430" y="1870674"/>
            <a:ext cx="832979" cy="914400"/>
          </a:xfrm>
          <a:prstGeom prst="heart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3647637" y="1870674"/>
            <a:ext cx="832979" cy="914400"/>
          </a:xfrm>
          <a:prstGeom prst="hear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/>
          <p:cNvSpPr/>
          <p:nvPr/>
        </p:nvSpPr>
        <p:spPr>
          <a:xfrm>
            <a:off x="4732581" y="1870674"/>
            <a:ext cx="832979" cy="914400"/>
          </a:xfrm>
          <a:prstGeom prst="heart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>
            <a:off x="5743360" y="1870674"/>
            <a:ext cx="832979" cy="914400"/>
          </a:xfrm>
          <a:prstGeom prst="hear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/>
          <p:cNvSpPr/>
          <p:nvPr/>
        </p:nvSpPr>
        <p:spPr>
          <a:xfrm>
            <a:off x="1386581" y="5210732"/>
            <a:ext cx="832979" cy="914400"/>
          </a:xfrm>
          <a:prstGeom prst="heart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72131" y="5210732"/>
            <a:ext cx="832979" cy="914400"/>
          </a:xfrm>
          <a:prstGeom prst="hear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/>
          <p:cNvSpPr/>
          <p:nvPr/>
        </p:nvSpPr>
        <p:spPr>
          <a:xfrm>
            <a:off x="2423282" y="5210732"/>
            <a:ext cx="832979" cy="914400"/>
          </a:xfrm>
          <a:prstGeom prst="heart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rt 12"/>
          <p:cNvSpPr/>
          <p:nvPr/>
        </p:nvSpPr>
        <p:spPr>
          <a:xfrm>
            <a:off x="3434061" y="5210732"/>
            <a:ext cx="832979" cy="914400"/>
          </a:xfrm>
          <a:prstGeom prst="hear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4844564" y="5210732"/>
            <a:ext cx="914400" cy="914400"/>
          </a:xfrm>
          <a:prstGeom prst="plus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5894222" y="5210732"/>
            <a:ext cx="914400" cy="914400"/>
          </a:xfrm>
          <a:prstGeom prst="plus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6927896" y="5210732"/>
            <a:ext cx="914400" cy="914400"/>
          </a:xfrm>
          <a:prstGeom prst="plus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7970336" y="5210732"/>
            <a:ext cx="914400" cy="914400"/>
          </a:xfrm>
          <a:prstGeom prst="plus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9200" y="1383513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A-B-B-B because it has one and then three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43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9789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2529445" y="1865172"/>
            <a:ext cx="914400" cy="914400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4546" y="1865172"/>
            <a:ext cx="91440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09872" y="1874149"/>
            <a:ext cx="91440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72487" y="1865172"/>
            <a:ext cx="91440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7965971" y="5231146"/>
            <a:ext cx="914400" cy="914400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24887" y="5231146"/>
            <a:ext cx="91440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80213" y="5240123"/>
            <a:ext cx="91440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32733" y="5231146"/>
            <a:ext cx="91440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258563" y="5222169"/>
            <a:ext cx="914400" cy="914400"/>
          </a:xfrm>
          <a:prstGeom prst="diamond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83664" y="5222169"/>
            <a:ext cx="914400" cy="914400"/>
          </a:xfrm>
          <a:prstGeom prst="ellipse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38990" y="5231146"/>
            <a:ext cx="914400" cy="914400"/>
          </a:xfrm>
          <a:prstGeom prst="ellipse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01605" y="5222169"/>
            <a:ext cx="914400" cy="914400"/>
          </a:xfrm>
          <a:prstGeom prst="ellipse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9200" y="1383513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</a:t>
            </a:r>
            <a:r>
              <a:rPr lang="en-US" dirty="0"/>
              <a:t>B</a:t>
            </a:r>
            <a:r>
              <a:rPr lang="en-US" dirty="0" smtClean="0"/>
              <a:t>-B because it has two of the same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43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9789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>
            <a:off x="2557732" y="1880881"/>
            <a:ext cx="914400" cy="914400"/>
          </a:xfrm>
          <a:prstGeom prst="plus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3594429" y="1880881"/>
            <a:ext cx="914400" cy="914400"/>
          </a:xfrm>
          <a:prstGeom prst="plus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>
            <a:off x="4644086" y="1880881"/>
            <a:ext cx="914400" cy="914400"/>
          </a:xfrm>
          <a:prstGeom prst="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5706701" y="1880881"/>
            <a:ext cx="914400" cy="914400"/>
          </a:xfrm>
          <a:prstGeom prst="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6973554" y="5220939"/>
            <a:ext cx="914400" cy="914400"/>
          </a:xfrm>
          <a:prstGeom prst="plus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8010251" y="5220939"/>
            <a:ext cx="914400" cy="914400"/>
          </a:xfrm>
          <a:prstGeom prst="plus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4861281" y="5220939"/>
            <a:ext cx="914400" cy="914400"/>
          </a:xfrm>
          <a:prstGeom prst="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5923896" y="5220939"/>
            <a:ext cx="914400" cy="914400"/>
          </a:xfrm>
          <a:prstGeom prst="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2347566" y="5235589"/>
            <a:ext cx="914400" cy="914400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/>
          <p:cNvSpPr/>
          <p:nvPr/>
        </p:nvSpPr>
        <p:spPr>
          <a:xfrm>
            <a:off x="1353390" y="5235589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3351868" y="5235589"/>
            <a:ext cx="914400" cy="914400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/>
          <p:cNvSpPr/>
          <p:nvPr/>
        </p:nvSpPr>
        <p:spPr>
          <a:xfrm>
            <a:off x="309400" y="5235589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9200" y="1383513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A-B-B-B because it has one and then three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43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9789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2571965" y="1865172"/>
            <a:ext cx="914400" cy="914400"/>
          </a:xfrm>
          <a:prstGeom prst="diamond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3599349" y="1865172"/>
            <a:ext cx="914400" cy="914400"/>
          </a:xfrm>
          <a:prstGeom prst="diamond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5669100" y="1865172"/>
            <a:ext cx="914400" cy="914400"/>
          </a:xfrm>
          <a:prstGeom prst="diamond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4619443" y="1865172"/>
            <a:ext cx="914400" cy="914400"/>
          </a:xfrm>
          <a:prstGeom prst="diamond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6961868" y="5218188"/>
            <a:ext cx="914400" cy="914400"/>
          </a:xfrm>
          <a:prstGeom prst="diamond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5915856" y="5218188"/>
            <a:ext cx="914400" cy="914400"/>
          </a:xfrm>
          <a:prstGeom prst="diamond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7985607" y="5218188"/>
            <a:ext cx="914400" cy="914400"/>
          </a:xfrm>
          <a:prstGeom prst="diamond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4888472" y="5218188"/>
            <a:ext cx="914400" cy="914400"/>
          </a:xfrm>
          <a:prstGeom prst="diamond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230956" y="5218188"/>
            <a:ext cx="914400" cy="914400"/>
          </a:xfrm>
          <a:prstGeom prst="star5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/>
          <p:cNvSpPr/>
          <p:nvPr/>
        </p:nvSpPr>
        <p:spPr>
          <a:xfrm>
            <a:off x="1319489" y="5218188"/>
            <a:ext cx="914400" cy="914400"/>
          </a:xfrm>
          <a:prstGeom prst="star5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2386289" y="5218188"/>
            <a:ext cx="914400" cy="914400"/>
          </a:xfrm>
          <a:prstGeom prst="star5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/>
          <p:cNvSpPr/>
          <p:nvPr/>
        </p:nvSpPr>
        <p:spPr>
          <a:xfrm>
            <a:off x="3486365" y="5240123"/>
            <a:ext cx="914400" cy="914400"/>
          </a:xfrm>
          <a:prstGeom prst="star5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9200" y="1383513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A-A-A-B because it has three,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43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9789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>
            <a:off x="2581430" y="1870674"/>
            <a:ext cx="832979" cy="914400"/>
          </a:xfrm>
          <a:prstGeom prst="heart">
            <a:avLst/>
          </a:prstGeom>
          <a:solidFill>
            <a:srgbClr val="4BACC6"/>
          </a:solidFill>
          <a:ln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3647635" y="1870674"/>
            <a:ext cx="832979" cy="914400"/>
          </a:xfrm>
          <a:prstGeom prst="heart">
            <a:avLst/>
          </a:prstGeom>
          <a:solidFill>
            <a:srgbClr val="4BACC6"/>
          </a:solidFill>
          <a:ln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/>
          <p:cNvSpPr/>
          <p:nvPr/>
        </p:nvSpPr>
        <p:spPr>
          <a:xfrm>
            <a:off x="4687953" y="1870674"/>
            <a:ext cx="832979" cy="914400"/>
          </a:xfrm>
          <a:prstGeom prst="heart">
            <a:avLst/>
          </a:prstGeom>
          <a:solidFill>
            <a:srgbClr val="4BACC6"/>
          </a:solidFill>
          <a:ln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2487" y="1865172"/>
            <a:ext cx="914400" cy="914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/>
          <p:cNvSpPr/>
          <p:nvPr/>
        </p:nvSpPr>
        <p:spPr>
          <a:xfrm>
            <a:off x="3414409" y="5223690"/>
            <a:ext cx="832979" cy="914400"/>
          </a:xfrm>
          <a:prstGeom prst="heart">
            <a:avLst/>
          </a:prstGeom>
          <a:solidFill>
            <a:srgbClr val="4BACC6"/>
          </a:solidFill>
          <a:ln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1350836" y="5223690"/>
            <a:ext cx="832979" cy="914400"/>
          </a:xfrm>
          <a:prstGeom prst="heart">
            <a:avLst/>
          </a:prstGeom>
          <a:solidFill>
            <a:srgbClr val="4BACC6"/>
          </a:solidFill>
          <a:ln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/>
          <p:cNvSpPr/>
          <p:nvPr/>
        </p:nvSpPr>
        <p:spPr>
          <a:xfrm>
            <a:off x="2391154" y="5223690"/>
            <a:ext cx="832979" cy="914400"/>
          </a:xfrm>
          <a:prstGeom prst="heart">
            <a:avLst/>
          </a:prstGeom>
          <a:solidFill>
            <a:srgbClr val="4BACC6"/>
          </a:solidFill>
          <a:ln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4631" y="5223690"/>
            <a:ext cx="914400" cy="914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art 13"/>
          <p:cNvSpPr/>
          <p:nvPr/>
        </p:nvSpPr>
        <p:spPr>
          <a:xfrm>
            <a:off x="4892189" y="5229192"/>
            <a:ext cx="832979" cy="914400"/>
          </a:xfrm>
          <a:prstGeom prst="hear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rt 14"/>
          <p:cNvSpPr/>
          <p:nvPr/>
        </p:nvSpPr>
        <p:spPr>
          <a:xfrm>
            <a:off x="5958394" y="5229192"/>
            <a:ext cx="832979" cy="914400"/>
          </a:xfrm>
          <a:prstGeom prst="hear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art 15"/>
          <p:cNvSpPr/>
          <p:nvPr/>
        </p:nvSpPr>
        <p:spPr>
          <a:xfrm>
            <a:off x="6998712" y="5229192"/>
            <a:ext cx="832979" cy="914400"/>
          </a:xfrm>
          <a:prstGeom prst="hear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83246" y="5223690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9200" y="1383513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A-B-A-B because it has one, one that is different, then one that is the same as the first, then one that is the same as the second.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43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9789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611049" y="1865625"/>
            <a:ext cx="914400" cy="914400"/>
          </a:xfrm>
          <a:prstGeom prst="pentagon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616836" y="1865625"/>
            <a:ext cx="914400" cy="914400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4634908" y="1865625"/>
            <a:ext cx="914400" cy="914400"/>
          </a:xfrm>
          <a:prstGeom prst="pentagon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5643390" y="1865625"/>
            <a:ext cx="914400" cy="914400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5920387" y="5218641"/>
            <a:ext cx="914400" cy="914400"/>
          </a:xfrm>
          <a:prstGeom prst="pentagon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4896645" y="5218641"/>
            <a:ext cx="914400" cy="914400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6925498" y="5218641"/>
            <a:ext cx="914400" cy="914400"/>
          </a:xfrm>
          <a:prstGeom prst="pentagon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gular Pentagon 12"/>
          <p:cNvSpPr/>
          <p:nvPr/>
        </p:nvSpPr>
        <p:spPr>
          <a:xfrm>
            <a:off x="7933980" y="5218641"/>
            <a:ext cx="914400" cy="914400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230956" y="5218188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/>
          <p:cNvSpPr/>
          <p:nvPr/>
        </p:nvSpPr>
        <p:spPr>
          <a:xfrm>
            <a:off x="3299069" y="5218188"/>
            <a:ext cx="914400" cy="91440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2275330" y="5218641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/>
          <p:cNvSpPr/>
          <p:nvPr/>
        </p:nvSpPr>
        <p:spPr>
          <a:xfrm>
            <a:off x="1271838" y="5218641"/>
            <a:ext cx="914400" cy="91440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9200" y="1383513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A-A-A-B because it has three,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43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9789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522628" y="1874149"/>
            <a:ext cx="914400" cy="914400"/>
          </a:xfrm>
          <a:prstGeom prst="rect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579175" y="1874149"/>
            <a:ext cx="914400" cy="914400"/>
          </a:xfrm>
          <a:prstGeom prst="rect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4631797" y="1876737"/>
            <a:ext cx="914400" cy="914400"/>
          </a:xfrm>
          <a:prstGeom prst="rect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5681452" y="1874149"/>
            <a:ext cx="914400" cy="914400"/>
          </a:xfrm>
          <a:prstGeom prst="rec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4826312" y="5242711"/>
            <a:ext cx="914400" cy="914400"/>
          </a:xfrm>
          <a:prstGeom prst="rect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5882859" y="5242711"/>
            <a:ext cx="914400" cy="914400"/>
          </a:xfrm>
          <a:prstGeom prst="rect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7998096" y="5242711"/>
            <a:ext cx="914400" cy="914400"/>
          </a:xfrm>
          <a:prstGeom prst="rect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6935481" y="5242711"/>
            <a:ext cx="914400" cy="914400"/>
          </a:xfrm>
          <a:prstGeom prst="rec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5754" y="5223690"/>
            <a:ext cx="914400" cy="914400"/>
          </a:xfrm>
          <a:prstGeom prst="ellips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89740" y="5223690"/>
            <a:ext cx="914400" cy="914400"/>
          </a:xfrm>
          <a:prstGeom prst="ellips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58487" y="5223690"/>
            <a:ext cx="914400" cy="914400"/>
          </a:xfrm>
          <a:prstGeom prst="ellips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8151" y="5223690"/>
            <a:ext cx="914400" cy="914400"/>
          </a:xfrm>
          <a:prstGeom prst="ellipse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9200" y="1383513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</a:t>
            </a:r>
            <a:r>
              <a:rPr lang="en-US" dirty="0"/>
              <a:t>B</a:t>
            </a:r>
            <a:r>
              <a:rPr lang="en-US" dirty="0" smtClean="0"/>
              <a:t>-B because it has two of the same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43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9789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01176" y="187414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88310" y="1874149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5669100" y="1865172"/>
            <a:ext cx="914400" cy="914400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4619443" y="1865172"/>
            <a:ext cx="914400" cy="914400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28464" y="522716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65941" y="5227165"/>
            <a:ext cx="914400" cy="9144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7946731" y="5218188"/>
            <a:ext cx="914400" cy="914400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5888932" y="5218188"/>
            <a:ext cx="914400" cy="914400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91418" y="5236142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8552" y="5236142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3359342" y="5227165"/>
            <a:ext cx="914400" cy="91440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2309685" y="5227165"/>
            <a:ext cx="914400" cy="91440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9200" y="1383513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A-B-B-B because it has one and then three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43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9789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618052" y="1875034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5-Point Star 7"/>
          <p:cNvSpPr/>
          <p:nvPr/>
        </p:nvSpPr>
        <p:spPr>
          <a:xfrm>
            <a:off x="4649883" y="1875034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5-Point Star 8"/>
          <p:cNvSpPr/>
          <p:nvPr/>
        </p:nvSpPr>
        <p:spPr>
          <a:xfrm>
            <a:off x="5673621" y="1875034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art 9"/>
          <p:cNvSpPr/>
          <p:nvPr/>
        </p:nvSpPr>
        <p:spPr>
          <a:xfrm>
            <a:off x="2646225" y="1875034"/>
            <a:ext cx="832979" cy="914400"/>
          </a:xfrm>
          <a:prstGeom prst="heart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1309594" y="5228050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2341425" y="5228050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256346" y="5228050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art 13"/>
          <p:cNvSpPr/>
          <p:nvPr/>
        </p:nvSpPr>
        <p:spPr>
          <a:xfrm>
            <a:off x="3383067" y="5228050"/>
            <a:ext cx="832979" cy="914400"/>
          </a:xfrm>
          <a:prstGeom prst="heart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869765" y="5228050"/>
            <a:ext cx="914400" cy="914400"/>
          </a:xfrm>
          <a:prstGeom prst="star5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6901596" y="5228050"/>
            <a:ext cx="914400" cy="914400"/>
          </a:xfrm>
          <a:prstGeom prst="star5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/>
          <p:cNvSpPr/>
          <p:nvPr/>
        </p:nvSpPr>
        <p:spPr>
          <a:xfrm>
            <a:off x="7925334" y="5228050"/>
            <a:ext cx="914400" cy="914400"/>
          </a:xfrm>
          <a:prstGeom prst="star5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art 17"/>
          <p:cNvSpPr/>
          <p:nvPr/>
        </p:nvSpPr>
        <p:spPr>
          <a:xfrm>
            <a:off x="4897938" y="5228050"/>
            <a:ext cx="832979" cy="914400"/>
          </a:xfrm>
          <a:prstGeom prst="hear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 because it has two that are the same.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65439" y="1394966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59966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5823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>
            <a:off x="4664135" y="1890886"/>
            <a:ext cx="914400" cy="914400"/>
          </a:xfrm>
          <a:prstGeom prst="trapezoid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3500092" y="1890886"/>
            <a:ext cx="914400" cy="914400"/>
          </a:xfrm>
          <a:prstGeom prst="trapezoid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7342785" y="5211143"/>
            <a:ext cx="914400" cy="914400"/>
          </a:xfrm>
          <a:prstGeom prst="trapezoid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6178742" y="5211143"/>
            <a:ext cx="914400" cy="914400"/>
          </a:xfrm>
          <a:prstGeom prst="trapezoid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>
            <a:off x="1989867" y="5211143"/>
            <a:ext cx="914400" cy="914400"/>
          </a:xfrm>
          <a:prstGeom prst="trapezoid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825824" y="5211143"/>
            <a:ext cx="914400" cy="914400"/>
          </a:xfrm>
          <a:prstGeom prst="trapezoid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9200" y="1383513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A-B-A-B because it has one, one that is different, then one that is the same as the first, then one that is the same as the second.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43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9789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2559006" y="1865172"/>
            <a:ext cx="914400" cy="914400"/>
          </a:xfrm>
          <a:prstGeom prst="diamond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4619443" y="1865172"/>
            <a:ext cx="914400" cy="914400"/>
          </a:xfrm>
          <a:prstGeom prst="diamond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0"/>
          <p:cNvSpPr/>
          <p:nvPr/>
        </p:nvSpPr>
        <p:spPr>
          <a:xfrm>
            <a:off x="3627289" y="1888604"/>
            <a:ext cx="914400" cy="914400"/>
          </a:xfrm>
          <a:prstGeom prst="triangl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0"/>
          <p:cNvSpPr/>
          <p:nvPr/>
        </p:nvSpPr>
        <p:spPr>
          <a:xfrm>
            <a:off x="5637814" y="1888604"/>
            <a:ext cx="914400" cy="914400"/>
          </a:xfrm>
          <a:prstGeom prst="triangl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4875513" y="5192272"/>
            <a:ext cx="914400" cy="914400"/>
          </a:xfrm>
          <a:prstGeom prst="diamond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5943796" y="5215704"/>
            <a:ext cx="914400" cy="914400"/>
          </a:xfrm>
          <a:prstGeom prst="diamond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0"/>
          <p:cNvSpPr/>
          <p:nvPr/>
        </p:nvSpPr>
        <p:spPr>
          <a:xfrm>
            <a:off x="6922991" y="5192272"/>
            <a:ext cx="914400" cy="914400"/>
          </a:xfrm>
          <a:prstGeom prst="triangl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0"/>
          <p:cNvSpPr/>
          <p:nvPr/>
        </p:nvSpPr>
        <p:spPr>
          <a:xfrm>
            <a:off x="7954321" y="5215704"/>
            <a:ext cx="914400" cy="914400"/>
          </a:xfrm>
          <a:prstGeom prst="triangl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297740" y="5215704"/>
            <a:ext cx="914400" cy="914400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2358177" y="5215704"/>
            <a:ext cx="914400" cy="914400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0"/>
          <p:cNvSpPr/>
          <p:nvPr/>
        </p:nvSpPr>
        <p:spPr>
          <a:xfrm>
            <a:off x="1366023" y="5239136"/>
            <a:ext cx="914400" cy="9144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0"/>
          <p:cNvSpPr/>
          <p:nvPr/>
        </p:nvSpPr>
        <p:spPr>
          <a:xfrm>
            <a:off x="3376548" y="5239136"/>
            <a:ext cx="914400" cy="9144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9200" y="1383513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A-A-A-B because it has three,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43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9789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10"/>
          <p:cNvSpPr/>
          <p:nvPr/>
        </p:nvSpPr>
        <p:spPr>
          <a:xfrm>
            <a:off x="2564673" y="1888604"/>
            <a:ext cx="914400" cy="914400"/>
          </a:xfrm>
          <a:prstGeom prst="triangle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0"/>
          <p:cNvSpPr/>
          <p:nvPr/>
        </p:nvSpPr>
        <p:spPr>
          <a:xfrm>
            <a:off x="3627289" y="1888604"/>
            <a:ext cx="914400" cy="914400"/>
          </a:xfrm>
          <a:prstGeom prst="triangle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0"/>
          <p:cNvSpPr/>
          <p:nvPr/>
        </p:nvSpPr>
        <p:spPr>
          <a:xfrm>
            <a:off x="4694089" y="1888604"/>
            <a:ext cx="914400" cy="914400"/>
          </a:xfrm>
          <a:prstGeom prst="triangle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5681452" y="1874149"/>
            <a:ext cx="914400" cy="914400"/>
          </a:xfrm>
          <a:prstGeom prst="rect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10"/>
          <p:cNvSpPr/>
          <p:nvPr/>
        </p:nvSpPr>
        <p:spPr>
          <a:xfrm>
            <a:off x="4846489" y="5202746"/>
            <a:ext cx="914400" cy="914400"/>
          </a:xfrm>
          <a:prstGeom prst="triangle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8008418" y="5202746"/>
            <a:ext cx="914400" cy="914400"/>
          </a:xfrm>
          <a:prstGeom prst="triangle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0"/>
          <p:cNvSpPr/>
          <p:nvPr/>
        </p:nvSpPr>
        <p:spPr>
          <a:xfrm>
            <a:off x="6975905" y="5202746"/>
            <a:ext cx="914400" cy="914400"/>
          </a:xfrm>
          <a:prstGeom prst="triangle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5901891" y="5202746"/>
            <a:ext cx="914400" cy="914400"/>
          </a:xfrm>
          <a:prstGeom prst="rect">
            <a:avLst/>
          </a:prstGeom>
          <a:solidFill>
            <a:srgbClr val="4459FF"/>
          </a:solidFill>
          <a:ln>
            <a:solidFill>
              <a:srgbClr val="445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0"/>
          <p:cNvSpPr/>
          <p:nvPr/>
        </p:nvSpPr>
        <p:spPr>
          <a:xfrm>
            <a:off x="241957" y="5217201"/>
            <a:ext cx="914400" cy="914400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0"/>
          <p:cNvSpPr/>
          <p:nvPr/>
        </p:nvSpPr>
        <p:spPr>
          <a:xfrm>
            <a:off x="1304573" y="5217201"/>
            <a:ext cx="914400" cy="914400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0"/>
          <p:cNvSpPr/>
          <p:nvPr/>
        </p:nvSpPr>
        <p:spPr>
          <a:xfrm>
            <a:off x="2371373" y="5217201"/>
            <a:ext cx="914400" cy="914400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358736" y="5202746"/>
            <a:ext cx="914400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9200" y="1383513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</a:t>
            </a:r>
            <a:r>
              <a:rPr lang="en-US" dirty="0"/>
              <a:t>B</a:t>
            </a:r>
            <a:r>
              <a:rPr lang="en-US" dirty="0" smtClean="0"/>
              <a:t>-B because it has two of the same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43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9789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>
            <a:off x="5691525" y="1875034"/>
            <a:ext cx="832979" cy="914400"/>
          </a:xfrm>
          <a:prstGeom prst="hear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4687955" y="1875034"/>
            <a:ext cx="832979" cy="914400"/>
          </a:xfrm>
          <a:prstGeom prst="hear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/>
          <p:cNvSpPr/>
          <p:nvPr/>
        </p:nvSpPr>
        <p:spPr>
          <a:xfrm>
            <a:off x="3673555" y="1875034"/>
            <a:ext cx="832979" cy="914400"/>
          </a:xfrm>
          <a:prstGeom prst="heart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>
            <a:off x="2646225" y="1875034"/>
            <a:ext cx="832979" cy="914400"/>
          </a:xfrm>
          <a:prstGeom prst="heart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/>
          <p:cNvSpPr/>
          <p:nvPr/>
        </p:nvSpPr>
        <p:spPr>
          <a:xfrm>
            <a:off x="1367735" y="5228050"/>
            <a:ext cx="832979" cy="914400"/>
          </a:xfrm>
          <a:prstGeom prst="hear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340405" y="5228050"/>
            <a:ext cx="832979" cy="914400"/>
          </a:xfrm>
          <a:prstGeom prst="hear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/>
          <p:cNvSpPr/>
          <p:nvPr/>
        </p:nvSpPr>
        <p:spPr>
          <a:xfrm>
            <a:off x="3350420" y="5228050"/>
            <a:ext cx="832979" cy="914400"/>
          </a:xfrm>
          <a:prstGeom prst="heart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rt 12"/>
          <p:cNvSpPr/>
          <p:nvPr/>
        </p:nvSpPr>
        <p:spPr>
          <a:xfrm>
            <a:off x="2323090" y="5228050"/>
            <a:ext cx="832979" cy="914400"/>
          </a:xfrm>
          <a:prstGeom prst="heart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78900" y="5227165"/>
            <a:ext cx="914400" cy="914400"/>
          </a:xfrm>
          <a:prstGeom prst="ellips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95197" y="5227165"/>
            <a:ext cx="914400" cy="914400"/>
          </a:xfrm>
          <a:prstGeom prst="ellips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907001" y="5227165"/>
            <a:ext cx="914400" cy="914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1096" y="5227165"/>
            <a:ext cx="914400" cy="914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9200" y="1383513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A-B-A-B because it has one, one that is different, then one that is the same as the first, then one that is the same as the second.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43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9789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555437" y="1875034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95986" y="1875034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4662786" y="1875034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703335" y="1875034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4815186" y="5228050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55735" y="5228050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7972191" y="5228050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922535" y="5228050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232721" y="5228050"/>
            <a:ext cx="914400" cy="914400"/>
          </a:xfrm>
          <a:prstGeom prst="star5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73270" y="5228050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2340070" y="5228050"/>
            <a:ext cx="914400" cy="914400"/>
          </a:xfrm>
          <a:prstGeom prst="star5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80619" y="5228050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9200" y="1383513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A-B-B-B because it has one and then three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43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9789" y="4728878"/>
            <a:ext cx="4276378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598090" y="1865625"/>
            <a:ext cx="914400" cy="91440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642080" y="1865625"/>
            <a:ext cx="914400" cy="914400"/>
          </a:xfrm>
          <a:prstGeom prst="pentag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4665280" y="1865625"/>
            <a:ext cx="914400" cy="914400"/>
          </a:xfrm>
          <a:prstGeom prst="pentag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5672953" y="1865625"/>
            <a:ext cx="914400" cy="914400"/>
          </a:xfrm>
          <a:prstGeom prst="pentag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2319206" y="5218641"/>
            <a:ext cx="914400" cy="91440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1306405" y="5218641"/>
            <a:ext cx="914400" cy="914400"/>
          </a:xfrm>
          <a:prstGeom prst="pentag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229884" y="5218641"/>
            <a:ext cx="914400" cy="914400"/>
          </a:xfrm>
          <a:prstGeom prst="pentag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gular Pentagon 12"/>
          <p:cNvSpPr/>
          <p:nvPr/>
        </p:nvSpPr>
        <p:spPr>
          <a:xfrm>
            <a:off x="3337278" y="5218641"/>
            <a:ext cx="914400" cy="914400"/>
          </a:xfrm>
          <a:prstGeom prst="pentag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6901541" y="5218641"/>
            <a:ext cx="914400" cy="914400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/>
          <p:cNvSpPr/>
          <p:nvPr/>
        </p:nvSpPr>
        <p:spPr>
          <a:xfrm>
            <a:off x="5873346" y="5228050"/>
            <a:ext cx="914400" cy="914400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4825037" y="5228050"/>
            <a:ext cx="914400" cy="9144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/>
          <p:cNvSpPr/>
          <p:nvPr/>
        </p:nvSpPr>
        <p:spPr>
          <a:xfrm>
            <a:off x="7946262" y="5228050"/>
            <a:ext cx="914400" cy="914400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 because it has one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Regular Pentagon 5"/>
          <p:cNvSpPr/>
          <p:nvPr/>
        </p:nvSpPr>
        <p:spPr>
          <a:xfrm>
            <a:off x="5298897" y="1865625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4108685" y="1865625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2947976" y="1865625"/>
            <a:ext cx="914400" cy="914400"/>
          </a:xfrm>
          <a:prstGeom prst="pentagon">
            <a:avLst/>
          </a:prstGeom>
          <a:solidFill>
            <a:srgbClr val="7F7F7F"/>
          </a:solidFill>
          <a:ln>
            <a:solidFill>
              <a:srgbClr val="7F7F7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2953473" y="5192725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777176" y="5192725"/>
            <a:ext cx="914400" cy="914400"/>
          </a:xfrm>
          <a:prstGeom prst="pent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1857647" y="5192725"/>
            <a:ext cx="914400" cy="914400"/>
          </a:xfrm>
          <a:prstGeom prst="pentagon">
            <a:avLst/>
          </a:prstGeom>
          <a:solidFill>
            <a:srgbClr val="7F7F7F"/>
          </a:solidFill>
          <a:ln>
            <a:solidFill>
              <a:srgbClr val="7F7F7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66675" y="5249950"/>
            <a:ext cx="914400" cy="914400"/>
          </a:xfrm>
          <a:prstGeom prst="ellips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49223" y="5249950"/>
            <a:ext cx="914400" cy="914400"/>
          </a:xfrm>
          <a:prstGeom prst="ellips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98897" y="5249950"/>
            <a:ext cx="91440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A-A-B because it has two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08685" y="1893426"/>
            <a:ext cx="914400" cy="9144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2978172" y="1893426"/>
            <a:ext cx="914400" cy="9144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5271866" y="1893426"/>
            <a:ext cx="914400" cy="914400"/>
          </a:xfrm>
          <a:prstGeom prst="trapezoid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1721175" y="5220526"/>
            <a:ext cx="914400" cy="9144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>
            <a:off x="2810924" y="5220526"/>
            <a:ext cx="914400" cy="9144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590662" y="5220526"/>
            <a:ext cx="914400" cy="914400"/>
          </a:xfrm>
          <a:prstGeom prst="trapezoid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6468528" y="5211117"/>
            <a:ext cx="914400" cy="914400"/>
          </a:xfrm>
          <a:prstGeom prst="star5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5245950" y="5220526"/>
            <a:ext cx="914400" cy="914400"/>
          </a:xfrm>
          <a:prstGeom prst="star5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5-Point Star 13"/>
          <p:cNvSpPr/>
          <p:nvPr/>
        </p:nvSpPr>
        <p:spPr>
          <a:xfrm>
            <a:off x="7629876" y="5220526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one, then one that is different, then one that is the same as the first.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>
            <a:off x="3062714" y="1875034"/>
            <a:ext cx="832979" cy="914400"/>
          </a:xfrm>
          <a:prstGeom prst="hear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5263886" y="1875034"/>
            <a:ext cx="832979" cy="914400"/>
          </a:xfrm>
          <a:prstGeom prst="hear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0"/>
          <p:cNvSpPr/>
          <p:nvPr/>
        </p:nvSpPr>
        <p:spPr>
          <a:xfrm>
            <a:off x="4108685" y="1888604"/>
            <a:ext cx="914400" cy="914400"/>
          </a:xfrm>
          <a:prstGeom prst="triangl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>
            <a:off x="714080" y="5215092"/>
            <a:ext cx="832979" cy="914400"/>
          </a:xfrm>
          <a:prstGeom prst="hear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/>
          <p:cNvSpPr/>
          <p:nvPr/>
        </p:nvSpPr>
        <p:spPr>
          <a:xfrm>
            <a:off x="1900191" y="5228662"/>
            <a:ext cx="832979" cy="914400"/>
          </a:xfrm>
          <a:prstGeom prst="hear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2981293" y="5228662"/>
            <a:ext cx="914400" cy="914400"/>
          </a:xfrm>
          <a:prstGeom prst="triangl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7598483" y="5212738"/>
            <a:ext cx="914400" cy="914400"/>
          </a:xfrm>
          <a:prstGeom prst="diamond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5326208" y="5212738"/>
            <a:ext cx="914400" cy="914400"/>
          </a:xfrm>
          <a:prstGeom prst="diamond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gular Pentagon 13"/>
          <p:cNvSpPr/>
          <p:nvPr/>
        </p:nvSpPr>
        <p:spPr>
          <a:xfrm>
            <a:off x="6486317" y="5212738"/>
            <a:ext cx="914400" cy="914400"/>
          </a:xfrm>
          <a:prstGeom prst="pentagon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B-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two that are the same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>
            <a:off x="2999904" y="1865694"/>
            <a:ext cx="914400" cy="914400"/>
          </a:xfrm>
          <a:prstGeom prst="plus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4108685" y="1865694"/>
            <a:ext cx="914400" cy="914400"/>
          </a:xfrm>
          <a:prstGeom prst="plus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>
            <a:off x="5176970" y="1865694"/>
            <a:ext cx="914400" cy="914400"/>
          </a:xfrm>
          <a:prstGeom prst="plus">
            <a:avLst/>
          </a:prstGeom>
          <a:solidFill>
            <a:srgbClr val="660066"/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2901637" y="5231668"/>
            <a:ext cx="914400" cy="914400"/>
          </a:xfrm>
          <a:prstGeom prst="plus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1805811" y="5231668"/>
            <a:ext cx="914400" cy="914400"/>
          </a:xfrm>
          <a:prstGeom prst="plus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735907" y="5231668"/>
            <a:ext cx="914400" cy="914400"/>
          </a:xfrm>
          <a:prstGeom prst="plus">
            <a:avLst/>
          </a:prstGeom>
          <a:solidFill>
            <a:srgbClr val="660066"/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5269497" y="5199536"/>
            <a:ext cx="914400" cy="914400"/>
          </a:xfrm>
          <a:prstGeom prst="pentagon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gular Pentagon 12"/>
          <p:cNvSpPr/>
          <p:nvPr/>
        </p:nvSpPr>
        <p:spPr>
          <a:xfrm>
            <a:off x="6356730" y="5199536"/>
            <a:ext cx="914400" cy="914400"/>
          </a:xfrm>
          <a:prstGeom prst="pentagon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gular Pentagon 13"/>
          <p:cNvSpPr/>
          <p:nvPr/>
        </p:nvSpPr>
        <p:spPr>
          <a:xfrm>
            <a:off x="7453312" y="5231668"/>
            <a:ext cx="914400" cy="914400"/>
          </a:xfrm>
          <a:prstGeom prst="pentagon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A-A-B because it has two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Regular Pentagon 5"/>
          <p:cNvSpPr/>
          <p:nvPr/>
        </p:nvSpPr>
        <p:spPr>
          <a:xfrm>
            <a:off x="2947976" y="1865625"/>
            <a:ext cx="914400" cy="914400"/>
          </a:xfrm>
          <a:prstGeom prst="pentago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>
            <a:off x="5257929" y="1865694"/>
            <a:ext cx="914400" cy="914400"/>
          </a:xfrm>
          <a:prstGeom prst="plu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gular Pentagon 13"/>
          <p:cNvSpPr/>
          <p:nvPr/>
        </p:nvSpPr>
        <p:spPr>
          <a:xfrm>
            <a:off x="4108685" y="1865694"/>
            <a:ext cx="914400" cy="914400"/>
          </a:xfrm>
          <a:prstGeom prst="pentago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/>
          <p:cNvSpPr/>
          <p:nvPr/>
        </p:nvSpPr>
        <p:spPr>
          <a:xfrm>
            <a:off x="7567882" y="5244626"/>
            <a:ext cx="914400" cy="914400"/>
          </a:xfrm>
          <a:prstGeom prst="pentago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5257929" y="5244626"/>
            <a:ext cx="914400" cy="914400"/>
          </a:xfrm>
          <a:prstGeom prst="plu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gular Pentagon 16"/>
          <p:cNvSpPr/>
          <p:nvPr/>
        </p:nvSpPr>
        <p:spPr>
          <a:xfrm>
            <a:off x="6418638" y="5244626"/>
            <a:ext cx="914400" cy="914400"/>
          </a:xfrm>
          <a:prstGeom prst="pentago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/>
          <p:cNvSpPr/>
          <p:nvPr/>
        </p:nvSpPr>
        <p:spPr>
          <a:xfrm>
            <a:off x="590662" y="5220526"/>
            <a:ext cx="914400" cy="914400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/>
          <p:cNvSpPr/>
          <p:nvPr/>
        </p:nvSpPr>
        <p:spPr>
          <a:xfrm>
            <a:off x="1722257" y="5244626"/>
            <a:ext cx="914400" cy="914400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2772047" y="5244626"/>
            <a:ext cx="914400" cy="914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5439" y="1394966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59966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5823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 because it has one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Regular Pentagon 5"/>
          <p:cNvSpPr/>
          <p:nvPr/>
        </p:nvSpPr>
        <p:spPr>
          <a:xfrm>
            <a:off x="3563663" y="1850370"/>
            <a:ext cx="914400" cy="914400"/>
          </a:xfrm>
          <a:prstGeom prst="pentagon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4672027" y="1850370"/>
            <a:ext cx="914400" cy="914400"/>
          </a:xfrm>
          <a:prstGeom prst="pentag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807462" y="5211590"/>
            <a:ext cx="914400" cy="914400"/>
          </a:xfrm>
          <a:prstGeom prst="pentagon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7350677" y="5211590"/>
            <a:ext cx="914400" cy="914400"/>
          </a:xfrm>
          <a:prstGeom prst="pentagon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6201346" y="5211590"/>
            <a:ext cx="914400" cy="914400"/>
          </a:xfrm>
          <a:prstGeom prst="pentagon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1958897" y="5211590"/>
            <a:ext cx="914400" cy="914400"/>
          </a:xfrm>
          <a:prstGeom prst="pentag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B-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two that are the same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881971" y="1859266"/>
            <a:ext cx="914400" cy="9144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4108685" y="1859266"/>
            <a:ext cx="914400" cy="9144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art 7"/>
          <p:cNvSpPr/>
          <p:nvPr/>
        </p:nvSpPr>
        <p:spPr>
          <a:xfrm>
            <a:off x="5391781" y="1859266"/>
            <a:ext cx="832979" cy="914400"/>
          </a:xfrm>
          <a:prstGeom prst="hear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7631050" y="5225240"/>
            <a:ext cx="914400" cy="9144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5-Point Star 9"/>
          <p:cNvSpPr/>
          <p:nvPr/>
        </p:nvSpPr>
        <p:spPr>
          <a:xfrm>
            <a:off x="6486317" y="5225240"/>
            <a:ext cx="914400" cy="9144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art 10"/>
          <p:cNvSpPr/>
          <p:nvPr/>
        </p:nvSpPr>
        <p:spPr>
          <a:xfrm>
            <a:off x="5391781" y="5225240"/>
            <a:ext cx="832979" cy="914400"/>
          </a:xfrm>
          <a:prstGeom prst="hear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712119" y="5225240"/>
            <a:ext cx="914400" cy="914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1857647" y="5225240"/>
            <a:ext cx="914400" cy="9144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/>
          <p:cNvSpPr/>
          <p:nvPr/>
        </p:nvSpPr>
        <p:spPr>
          <a:xfrm>
            <a:off x="2942949" y="5152417"/>
            <a:ext cx="914400" cy="914400"/>
          </a:xfrm>
          <a:prstGeom prst="pentag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 because it has one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18444" y="1875075"/>
            <a:ext cx="914400" cy="9144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08685" y="1875075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240" y="1875075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08216" y="5240271"/>
            <a:ext cx="914400" cy="9144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6014" y="5241048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84771" y="5241048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7511356" y="5199536"/>
            <a:ext cx="914400" cy="914400"/>
          </a:xfrm>
          <a:prstGeom prst="pentagon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gular Pentagon 12"/>
          <p:cNvSpPr/>
          <p:nvPr/>
        </p:nvSpPr>
        <p:spPr>
          <a:xfrm>
            <a:off x="6391329" y="5199536"/>
            <a:ext cx="914400" cy="914400"/>
          </a:xfrm>
          <a:prstGeom prst="pentagon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0"/>
          <p:cNvSpPr/>
          <p:nvPr/>
        </p:nvSpPr>
        <p:spPr>
          <a:xfrm>
            <a:off x="5285240" y="5172843"/>
            <a:ext cx="914400" cy="91440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part that repeats </a:t>
            </a:r>
            <a:r>
              <a:rPr lang="en-US" dirty="0" smtClean="0"/>
              <a:t>in my pattern </a:t>
            </a:r>
            <a:r>
              <a:rPr lang="en-US" dirty="0"/>
              <a:t>is A-B-A because it has one, then one that is different, then one that is the same as the first. 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963226" y="1874149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5236094" y="1874149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8685" y="1874149"/>
            <a:ext cx="914400" cy="914400"/>
          </a:xfrm>
          <a:prstGeom prst="ellipse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690358" y="5291955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1857647" y="5291955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63226" y="5291955"/>
            <a:ext cx="914400" cy="914400"/>
          </a:xfrm>
          <a:prstGeom prst="ellipse">
            <a:avLst/>
          </a:prstGeom>
          <a:solidFill>
            <a:srgbClr val="FB191F"/>
          </a:solidFill>
          <a:ln>
            <a:solidFill>
              <a:srgbClr val="FB19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411287" y="5228050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5-Point Star 13"/>
          <p:cNvSpPr/>
          <p:nvPr/>
        </p:nvSpPr>
        <p:spPr>
          <a:xfrm>
            <a:off x="7608600" y="5228050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6486317" y="5228050"/>
            <a:ext cx="914400" cy="914400"/>
          </a:xfrm>
          <a:prstGeom prst="plus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 because it has one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4154248" y="1874149"/>
            <a:ext cx="914400" cy="914400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241565" y="1874149"/>
            <a:ext cx="914400" cy="914400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18444" y="1875075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6486317" y="5253081"/>
            <a:ext cx="914400" cy="914400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5358194" y="5253081"/>
            <a:ext cx="914400" cy="914400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09907" y="5253081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2927033" y="5225240"/>
            <a:ext cx="914400" cy="9144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5-Point Star 13"/>
          <p:cNvSpPr/>
          <p:nvPr/>
        </p:nvSpPr>
        <p:spPr>
          <a:xfrm>
            <a:off x="1782300" y="5225240"/>
            <a:ext cx="914400" cy="9144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art 14"/>
          <p:cNvSpPr/>
          <p:nvPr/>
        </p:nvSpPr>
        <p:spPr>
          <a:xfrm>
            <a:off x="687764" y="5225240"/>
            <a:ext cx="832979" cy="914400"/>
          </a:xfrm>
          <a:prstGeom prst="hear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A-A-B because it has two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4108685" y="1870674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5203307" y="1870674"/>
            <a:ext cx="914400" cy="914400"/>
          </a:xfrm>
          <a:prstGeom prst="star5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5-Point Star 7"/>
          <p:cNvSpPr/>
          <p:nvPr/>
        </p:nvSpPr>
        <p:spPr>
          <a:xfrm>
            <a:off x="3004790" y="1870674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5-Point Star 8"/>
          <p:cNvSpPr/>
          <p:nvPr/>
        </p:nvSpPr>
        <p:spPr>
          <a:xfrm>
            <a:off x="6459602" y="5223690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5-Point Star 9"/>
          <p:cNvSpPr/>
          <p:nvPr/>
        </p:nvSpPr>
        <p:spPr>
          <a:xfrm>
            <a:off x="5377159" y="5223690"/>
            <a:ext cx="914400" cy="914400"/>
          </a:xfrm>
          <a:prstGeom prst="star5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7554224" y="5223690"/>
            <a:ext cx="914400" cy="914400"/>
          </a:xfrm>
          <a:prstGeom prst="star5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gular Pentagon 11"/>
          <p:cNvSpPr/>
          <p:nvPr/>
        </p:nvSpPr>
        <p:spPr>
          <a:xfrm>
            <a:off x="626558" y="5223690"/>
            <a:ext cx="914400" cy="914400"/>
          </a:xfrm>
          <a:prstGeom prst="pentagon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gular Pentagon 12"/>
          <p:cNvSpPr/>
          <p:nvPr/>
        </p:nvSpPr>
        <p:spPr>
          <a:xfrm>
            <a:off x="1857736" y="5223690"/>
            <a:ext cx="914400" cy="914400"/>
          </a:xfrm>
          <a:prstGeom prst="pentagon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gular Pentagon 13"/>
          <p:cNvSpPr/>
          <p:nvPr/>
        </p:nvSpPr>
        <p:spPr>
          <a:xfrm>
            <a:off x="3004790" y="5223690"/>
            <a:ext cx="914400" cy="914400"/>
          </a:xfrm>
          <a:prstGeom prst="pentagon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B-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two that are the same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989090" y="1817920"/>
            <a:ext cx="914400" cy="9144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108685" y="1817920"/>
            <a:ext cx="914400" cy="9144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5284824" y="1817920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989090" y="5222768"/>
            <a:ext cx="914400" cy="9144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1812951" y="5222768"/>
            <a:ext cx="914400" cy="9144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693356" y="5222768"/>
            <a:ext cx="914400" cy="914400"/>
          </a:xfrm>
          <a:prstGeom prst="rect">
            <a:avLst/>
          </a:prstGeom>
          <a:solidFill>
            <a:srgbClr val="FB191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rt 12"/>
          <p:cNvSpPr/>
          <p:nvPr/>
        </p:nvSpPr>
        <p:spPr>
          <a:xfrm>
            <a:off x="5391781" y="5225240"/>
            <a:ext cx="832979" cy="914400"/>
          </a:xfrm>
          <a:prstGeom prst="hear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art 13"/>
          <p:cNvSpPr/>
          <p:nvPr/>
        </p:nvSpPr>
        <p:spPr>
          <a:xfrm>
            <a:off x="6486317" y="5225240"/>
            <a:ext cx="832979" cy="914400"/>
          </a:xfrm>
          <a:prstGeom prst="hear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66675" y="5249950"/>
            <a:ext cx="914400" cy="914400"/>
          </a:xfrm>
          <a:prstGeom prst="ellipse">
            <a:avLst/>
          </a:prstGeom>
          <a:solidFill>
            <a:srgbClr val="38FF31"/>
          </a:solidFill>
          <a:ln>
            <a:solidFill>
              <a:srgbClr val="38FF3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one, then one that is different, then one that is the same as the first.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>
            <a:off x="3023420" y="1870674"/>
            <a:ext cx="832979" cy="914400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/>
          <p:cNvSpPr/>
          <p:nvPr/>
        </p:nvSpPr>
        <p:spPr>
          <a:xfrm>
            <a:off x="5369187" y="1870674"/>
            <a:ext cx="832979" cy="914400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>
            <a:off x="4190106" y="1870674"/>
            <a:ext cx="832979" cy="914400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/>
          <p:cNvSpPr/>
          <p:nvPr/>
        </p:nvSpPr>
        <p:spPr>
          <a:xfrm>
            <a:off x="677653" y="5210732"/>
            <a:ext cx="832979" cy="914400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1818259" y="5210732"/>
            <a:ext cx="832979" cy="914400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/>
          <p:cNvSpPr/>
          <p:nvPr/>
        </p:nvSpPr>
        <p:spPr>
          <a:xfrm>
            <a:off x="3023420" y="5210732"/>
            <a:ext cx="832979" cy="914400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7569157" y="5253081"/>
            <a:ext cx="914400" cy="914400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5358194" y="5253081"/>
            <a:ext cx="914400" cy="914400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86317" y="5253081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 because it has one and then two that are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4147562" y="1872874"/>
            <a:ext cx="914400" cy="914400"/>
          </a:xfrm>
          <a:prstGeom prst="rec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5308781" y="1872874"/>
            <a:ext cx="914400" cy="914400"/>
          </a:xfrm>
          <a:prstGeom prst="rec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004089" y="1872874"/>
            <a:ext cx="914400" cy="914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426336" y="5225890"/>
            <a:ext cx="914400" cy="914400"/>
          </a:xfrm>
          <a:prstGeom prst="rec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5308781" y="5225890"/>
            <a:ext cx="914400" cy="914400"/>
          </a:xfrm>
          <a:prstGeom prst="rec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7587555" y="5225890"/>
            <a:ext cx="914400" cy="914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/>
          <p:cNvSpPr/>
          <p:nvPr/>
        </p:nvSpPr>
        <p:spPr>
          <a:xfrm>
            <a:off x="2772047" y="5244626"/>
            <a:ext cx="914400" cy="914400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1761134" y="5244626"/>
            <a:ext cx="914400" cy="914400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629539" y="5244626"/>
            <a:ext cx="914400" cy="914400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A-A-B because it has two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Cross 5"/>
          <p:cNvSpPr/>
          <p:nvPr/>
        </p:nvSpPr>
        <p:spPr>
          <a:xfrm>
            <a:off x="2977391" y="1865694"/>
            <a:ext cx="914400" cy="914400"/>
          </a:xfrm>
          <a:prstGeom prst="plus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4108685" y="1865694"/>
            <a:ext cx="914400" cy="914400"/>
          </a:xfrm>
          <a:prstGeom prst="plus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0"/>
          <p:cNvSpPr/>
          <p:nvPr/>
        </p:nvSpPr>
        <p:spPr>
          <a:xfrm>
            <a:off x="5249053" y="1865694"/>
            <a:ext cx="914400" cy="914400"/>
          </a:xfrm>
          <a:prstGeom prst="triangle">
            <a:avLst/>
          </a:prstGeom>
          <a:solidFill>
            <a:srgbClr val="181CF8"/>
          </a:solidFill>
          <a:ln>
            <a:solidFill>
              <a:srgbClr val="181C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666852" y="5218710"/>
            <a:ext cx="914400" cy="914400"/>
          </a:xfrm>
          <a:prstGeom prst="plus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2938514" y="5218710"/>
            <a:ext cx="914400" cy="914400"/>
          </a:xfrm>
          <a:prstGeom prst="plus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0"/>
          <p:cNvSpPr/>
          <p:nvPr/>
        </p:nvSpPr>
        <p:spPr>
          <a:xfrm>
            <a:off x="1818770" y="5218710"/>
            <a:ext cx="914400" cy="914400"/>
          </a:xfrm>
          <a:prstGeom prst="triangle">
            <a:avLst/>
          </a:prstGeom>
          <a:solidFill>
            <a:srgbClr val="181CF8"/>
          </a:solidFill>
          <a:ln>
            <a:solidFill>
              <a:srgbClr val="181C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6486317" y="5218710"/>
            <a:ext cx="914400" cy="9144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5-Point Star 13"/>
          <p:cNvSpPr/>
          <p:nvPr/>
        </p:nvSpPr>
        <p:spPr>
          <a:xfrm>
            <a:off x="5341584" y="5218710"/>
            <a:ext cx="914400" cy="9144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art 14"/>
          <p:cNvSpPr/>
          <p:nvPr/>
        </p:nvSpPr>
        <p:spPr>
          <a:xfrm>
            <a:off x="7579214" y="5218710"/>
            <a:ext cx="832979" cy="914400"/>
          </a:xfrm>
          <a:prstGeom prst="hear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one, then one that is different, then one that is the same as the first.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10"/>
          <p:cNvSpPr/>
          <p:nvPr/>
        </p:nvSpPr>
        <p:spPr>
          <a:xfrm>
            <a:off x="2993188" y="1888604"/>
            <a:ext cx="914400" cy="914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0"/>
          <p:cNvSpPr/>
          <p:nvPr/>
        </p:nvSpPr>
        <p:spPr>
          <a:xfrm>
            <a:off x="5173807" y="1888604"/>
            <a:ext cx="914400" cy="914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0"/>
          <p:cNvSpPr/>
          <p:nvPr/>
        </p:nvSpPr>
        <p:spPr>
          <a:xfrm>
            <a:off x="4108685" y="1888604"/>
            <a:ext cx="914400" cy="914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0"/>
          <p:cNvSpPr/>
          <p:nvPr/>
        </p:nvSpPr>
        <p:spPr>
          <a:xfrm>
            <a:off x="6447440" y="5202746"/>
            <a:ext cx="914400" cy="914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10"/>
          <p:cNvSpPr/>
          <p:nvPr/>
        </p:nvSpPr>
        <p:spPr>
          <a:xfrm>
            <a:off x="7506826" y="5202746"/>
            <a:ext cx="914400" cy="914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326207" y="5227885"/>
            <a:ext cx="914400" cy="914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963172" y="5222768"/>
            <a:ext cx="914400" cy="9144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717559" y="5202746"/>
            <a:ext cx="914400" cy="9144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857647" y="5202746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5439" y="1394966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59966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5823" y="4724477"/>
            <a:ext cx="2826669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385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 because it has one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466372" y="1888604"/>
            <a:ext cx="914400" cy="914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723826" y="5222516"/>
            <a:ext cx="914400" cy="914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048400" y="5222516"/>
            <a:ext cx="914400" cy="914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115003" y="5222516"/>
            <a:ext cx="914400" cy="914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0"/>
          <p:cNvSpPr/>
          <p:nvPr/>
        </p:nvSpPr>
        <p:spPr>
          <a:xfrm>
            <a:off x="4672806" y="1888604"/>
            <a:ext cx="914400" cy="9144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0"/>
          <p:cNvSpPr/>
          <p:nvPr/>
        </p:nvSpPr>
        <p:spPr>
          <a:xfrm>
            <a:off x="7351454" y="5222516"/>
            <a:ext cx="914400" cy="9144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047" y="1383513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B-</a:t>
            </a:r>
            <a:r>
              <a:rPr lang="en-US" dirty="0"/>
              <a:t>B</a:t>
            </a:r>
            <a:r>
              <a:rPr lang="en-US" dirty="0" smtClean="0"/>
              <a:t>-</a:t>
            </a:r>
            <a:r>
              <a:rPr lang="en-US" dirty="0"/>
              <a:t>A</a:t>
            </a:r>
            <a:r>
              <a:rPr lang="en-US" dirty="0" smtClean="0"/>
              <a:t> because it has two that are the same and then one that is different.</a:t>
            </a:r>
          </a:p>
          <a:p>
            <a:pPr algn="ctr"/>
            <a:r>
              <a:rPr lang="en-US" dirty="0" smtClean="0"/>
              <a:t>Can you make the same kind of pattern from the choices below?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308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15" y="4728878"/>
            <a:ext cx="3714270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3021368" y="1874149"/>
            <a:ext cx="914400" cy="914400"/>
          </a:xfrm>
          <a:prstGeom prst="diamon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4108685" y="1888604"/>
            <a:ext cx="914400" cy="914400"/>
          </a:xfrm>
          <a:prstGeom prst="diamon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0"/>
          <p:cNvSpPr/>
          <p:nvPr/>
        </p:nvSpPr>
        <p:spPr>
          <a:xfrm>
            <a:off x="5173807" y="1888604"/>
            <a:ext cx="914400" cy="914400"/>
          </a:xfrm>
          <a:prstGeom prst="triangl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619608" y="5214207"/>
            <a:ext cx="914400" cy="914400"/>
          </a:xfrm>
          <a:prstGeom prst="diamon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2772047" y="5214207"/>
            <a:ext cx="914400" cy="914400"/>
          </a:xfrm>
          <a:prstGeom prst="diamond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1709433" y="5228662"/>
            <a:ext cx="914400" cy="914400"/>
          </a:xfrm>
          <a:prstGeom prst="triangl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153231" y="5234141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6379945" y="5234141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art 13"/>
          <p:cNvSpPr/>
          <p:nvPr/>
        </p:nvSpPr>
        <p:spPr>
          <a:xfrm>
            <a:off x="7663041" y="5234141"/>
            <a:ext cx="832979" cy="914400"/>
          </a:xfrm>
          <a:prstGeom prst="hear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47223" y="1349165"/>
            <a:ext cx="4652182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>
            <a:off x="2344908" y="1858879"/>
            <a:ext cx="914400" cy="9144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5717810" y="1858879"/>
            <a:ext cx="914400" cy="914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4564759" y="1858879"/>
            <a:ext cx="914400" cy="9144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69854" y="1647199"/>
            <a:ext cx="91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A-B-A-B because it has one, then one that is different, then the same as the first, then the same as the second. </a:t>
            </a:r>
          </a:p>
          <a:p>
            <a:pPr algn="ctr"/>
            <a:r>
              <a:rPr lang="en-US" dirty="0" smtClean="0"/>
              <a:t>Can you fill in the blank?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051531" y="5331606"/>
            <a:ext cx="914400" cy="9144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727908" y="5331606"/>
            <a:ext cx="914400" cy="9144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7443005" y="5331606"/>
            <a:ext cx="914400" cy="9144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5218096" y="5331606"/>
            <a:ext cx="914400" cy="914400"/>
          </a:xfrm>
          <a:prstGeom prst="rect">
            <a:avLst/>
          </a:prstGeom>
          <a:solidFill>
            <a:srgbClr val="000090"/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7223" y="1349165"/>
            <a:ext cx="4652182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94280" y="1680773"/>
            <a:ext cx="91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?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</a:t>
            </a:r>
            <a:r>
              <a:rPr lang="en-US" dirty="0"/>
              <a:t>B</a:t>
            </a:r>
            <a:r>
              <a:rPr lang="en-US" dirty="0" smtClean="0"/>
              <a:t>-B because it has two and then two that are different.</a:t>
            </a:r>
          </a:p>
          <a:p>
            <a:pPr algn="ctr"/>
            <a:r>
              <a:rPr lang="en-US" dirty="0" smtClean="0"/>
              <a:t>Can you fill in the blank?</a:t>
            </a:r>
            <a:endParaRPr lang="en-US" dirty="0"/>
          </a:p>
        </p:txBody>
      </p:sp>
      <p:sp>
        <p:nvSpPr>
          <p:cNvPr id="12" name="Isosceles Triangle 10"/>
          <p:cNvSpPr/>
          <p:nvPr/>
        </p:nvSpPr>
        <p:spPr>
          <a:xfrm>
            <a:off x="4615890" y="1858879"/>
            <a:ext cx="914400" cy="9144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0"/>
          <p:cNvSpPr/>
          <p:nvPr/>
        </p:nvSpPr>
        <p:spPr>
          <a:xfrm>
            <a:off x="3430977" y="1858879"/>
            <a:ext cx="914400" cy="914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0"/>
          <p:cNvSpPr/>
          <p:nvPr/>
        </p:nvSpPr>
        <p:spPr>
          <a:xfrm>
            <a:off x="5703579" y="1858879"/>
            <a:ext cx="914400" cy="9144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0"/>
          <p:cNvSpPr/>
          <p:nvPr/>
        </p:nvSpPr>
        <p:spPr>
          <a:xfrm>
            <a:off x="727908" y="5331606"/>
            <a:ext cx="914400" cy="914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0"/>
          <p:cNvSpPr/>
          <p:nvPr/>
        </p:nvSpPr>
        <p:spPr>
          <a:xfrm>
            <a:off x="2979383" y="5331606"/>
            <a:ext cx="914400" cy="9144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0"/>
          <p:cNvSpPr/>
          <p:nvPr/>
        </p:nvSpPr>
        <p:spPr>
          <a:xfrm>
            <a:off x="5246379" y="5331606"/>
            <a:ext cx="914400" cy="9144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0"/>
          <p:cNvSpPr/>
          <p:nvPr/>
        </p:nvSpPr>
        <p:spPr>
          <a:xfrm>
            <a:off x="7443005" y="5331606"/>
            <a:ext cx="914400" cy="914400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47223" y="1349165"/>
            <a:ext cx="4652182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>
            <a:off x="2361514" y="1888289"/>
            <a:ext cx="914400" cy="9144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4581365" y="1888289"/>
            <a:ext cx="914400" cy="9144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53874" y="1654192"/>
            <a:ext cx="91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?</a:t>
            </a:r>
            <a:endParaRPr lang="en-US" sz="7200" dirty="0"/>
          </a:p>
        </p:txBody>
      </p:sp>
      <p:sp>
        <p:nvSpPr>
          <p:cNvPr id="5" name="Oval 4"/>
          <p:cNvSpPr/>
          <p:nvPr/>
        </p:nvSpPr>
        <p:spPr>
          <a:xfrm>
            <a:off x="3488419" y="188828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A-B-A-B because it has one, then one that is different, then the same as the first, then the same as the second. </a:t>
            </a:r>
          </a:p>
          <a:p>
            <a:pPr algn="ctr"/>
            <a:r>
              <a:rPr lang="en-US" dirty="0" smtClean="0"/>
              <a:t>Can you fill in the blank?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3031219" y="5331606"/>
            <a:ext cx="914400" cy="914400"/>
          </a:xfrm>
          <a:prstGeom prst="triangl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8096" y="5331606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gular Pentagon 13"/>
          <p:cNvSpPr/>
          <p:nvPr/>
        </p:nvSpPr>
        <p:spPr>
          <a:xfrm>
            <a:off x="727908" y="5331606"/>
            <a:ext cx="914400" cy="914400"/>
          </a:xfrm>
          <a:prstGeom prst="pentagon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7443005" y="5331606"/>
            <a:ext cx="914400" cy="9144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7223" y="1349165"/>
            <a:ext cx="4652182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A-A-A-B because it has three and then one that is different.</a:t>
            </a:r>
          </a:p>
          <a:p>
            <a:pPr algn="ctr"/>
            <a:r>
              <a:rPr lang="en-US" dirty="0" smtClean="0"/>
              <a:t>Can you fill in the blank?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5218096" y="5331606"/>
            <a:ext cx="914400" cy="914400"/>
          </a:xfrm>
          <a:prstGeom prst="rect">
            <a:avLst/>
          </a:prstGeom>
          <a:solidFill>
            <a:srgbClr val="800000"/>
          </a:solidFill>
          <a:ln>
            <a:solidFill>
              <a:srgbClr val="95373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2269762" y="1888604"/>
            <a:ext cx="914400" cy="914400"/>
          </a:xfrm>
          <a:prstGeom prst="diamond">
            <a:avLst/>
          </a:prstGeom>
          <a:solidFill>
            <a:srgbClr val="800000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4509690" y="1903059"/>
            <a:ext cx="914400" cy="914400"/>
          </a:xfrm>
          <a:prstGeom prst="diamond">
            <a:avLst/>
          </a:prstGeom>
          <a:solidFill>
            <a:srgbClr val="800000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5615563" y="1903059"/>
            <a:ext cx="832979" cy="914400"/>
          </a:xfrm>
          <a:prstGeom prst="heart">
            <a:avLst/>
          </a:prstGeom>
          <a:solidFill>
            <a:srgbClr val="800000"/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6184" y="1647199"/>
            <a:ext cx="91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?</a:t>
            </a:r>
            <a:endParaRPr lang="en-US" sz="7200" dirty="0"/>
          </a:p>
        </p:txBody>
      </p:sp>
      <p:sp>
        <p:nvSpPr>
          <p:cNvPr id="13" name="Diamond 12"/>
          <p:cNvSpPr/>
          <p:nvPr/>
        </p:nvSpPr>
        <p:spPr>
          <a:xfrm>
            <a:off x="7443005" y="5331606"/>
            <a:ext cx="914400" cy="914400"/>
          </a:xfrm>
          <a:prstGeom prst="diamond">
            <a:avLst/>
          </a:prstGeom>
          <a:solidFill>
            <a:srgbClr val="800000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63843" y="5331606"/>
            <a:ext cx="914400" cy="914400"/>
          </a:xfrm>
          <a:prstGeom prst="ellipse">
            <a:avLst/>
          </a:prstGeom>
          <a:solidFill>
            <a:srgbClr val="800000"/>
          </a:solidFill>
          <a:ln>
            <a:solidFill>
              <a:srgbClr val="95373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/>
          <p:cNvSpPr/>
          <p:nvPr/>
        </p:nvSpPr>
        <p:spPr>
          <a:xfrm>
            <a:off x="727908" y="5331606"/>
            <a:ext cx="914400" cy="914400"/>
          </a:xfrm>
          <a:prstGeom prst="pentagon">
            <a:avLst/>
          </a:prstGeom>
          <a:solidFill>
            <a:srgbClr val="800000"/>
          </a:solidFill>
          <a:ln>
            <a:solidFill>
              <a:srgbClr val="953735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7223" y="1349165"/>
            <a:ext cx="4652182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</a:t>
            </a:r>
            <a:r>
              <a:rPr lang="en-US" dirty="0"/>
              <a:t>B</a:t>
            </a:r>
            <a:r>
              <a:rPr lang="en-US" dirty="0" smtClean="0"/>
              <a:t>-B because it has one and then three that are different.</a:t>
            </a:r>
          </a:p>
          <a:p>
            <a:pPr algn="ctr"/>
            <a:r>
              <a:rPr lang="en-US" dirty="0" smtClean="0"/>
              <a:t>Can you fill in the blank?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269762" y="1888604"/>
            <a:ext cx="914400" cy="914400"/>
          </a:xfrm>
          <a:prstGeom prst="diamond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83619" y="1617130"/>
            <a:ext cx="91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?</a:t>
            </a:r>
            <a:endParaRPr lang="en-US" sz="7200" dirty="0"/>
          </a:p>
        </p:txBody>
      </p:sp>
      <p:sp>
        <p:nvSpPr>
          <p:cNvPr id="9" name="Diamond 8"/>
          <p:cNvSpPr/>
          <p:nvPr/>
        </p:nvSpPr>
        <p:spPr>
          <a:xfrm>
            <a:off x="7443005" y="5331606"/>
            <a:ext cx="914400" cy="914400"/>
          </a:xfrm>
          <a:prstGeom prst="diamond">
            <a:avLst/>
          </a:prstGeom>
          <a:solidFill>
            <a:srgbClr val="800000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3414316" y="1903059"/>
            <a:ext cx="914400" cy="914400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5665357" y="1903059"/>
            <a:ext cx="914400" cy="914400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727908" y="5331606"/>
            <a:ext cx="914400" cy="914400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3063843" y="5331606"/>
            <a:ext cx="914400" cy="914400"/>
          </a:xfrm>
          <a:prstGeom prst="diamond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5208157" y="5331606"/>
            <a:ext cx="914400" cy="914400"/>
          </a:xfrm>
          <a:prstGeom prst="diamond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7223" y="1349165"/>
            <a:ext cx="4652182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A-B-A-B because it has two that are the same and then two that are different.</a:t>
            </a:r>
          </a:p>
          <a:p>
            <a:pPr algn="ctr"/>
            <a:r>
              <a:rPr lang="en-US" dirty="0" smtClean="0"/>
              <a:t>Can you fill in the blank?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825" y="1617130"/>
            <a:ext cx="91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?</a:t>
            </a:r>
            <a:endParaRPr lang="en-US" sz="7200" dirty="0"/>
          </a:p>
        </p:txBody>
      </p:sp>
      <p:sp>
        <p:nvSpPr>
          <p:cNvPr id="12" name="Heart 11"/>
          <p:cNvSpPr/>
          <p:nvPr/>
        </p:nvSpPr>
        <p:spPr>
          <a:xfrm>
            <a:off x="2301829" y="1903059"/>
            <a:ext cx="832979" cy="914400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rt 12"/>
          <p:cNvSpPr/>
          <p:nvPr/>
        </p:nvSpPr>
        <p:spPr>
          <a:xfrm>
            <a:off x="3393432" y="1903059"/>
            <a:ext cx="832979" cy="914400"/>
          </a:xfrm>
          <a:prstGeom prst="hear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art 13"/>
          <p:cNvSpPr/>
          <p:nvPr/>
        </p:nvSpPr>
        <p:spPr>
          <a:xfrm>
            <a:off x="5576289" y="1870674"/>
            <a:ext cx="832979" cy="914400"/>
          </a:xfrm>
          <a:prstGeom prst="hear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rt 14"/>
          <p:cNvSpPr/>
          <p:nvPr/>
        </p:nvSpPr>
        <p:spPr>
          <a:xfrm>
            <a:off x="809329" y="5331606"/>
            <a:ext cx="832979" cy="914400"/>
          </a:xfrm>
          <a:prstGeom prst="hear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art 15"/>
          <p:cNvSpPr/>
          <p:nvPr/>
        </p:nvSpPr>
        <p:spPr>
          <a:xfrm>
            <a:off x="3063843" y="5331606"/>
            <a:ext cx="832979" cy="914400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/>
          <p:cNvSpPr/>
          <p:nvPr/>
        </p:nvSpPr>
        <p:spPr>
          <a:xfrm>
            <a:off x="5208157" y="5331606"/>
            <a:ext cx="832979" cy="914400"/>
          </a:xfrm>
          <a:prstGeom prst="heart">
            <a:avLst/>
          </a:prstGeom>
          <a:solidFill>
            <a:srgbClr val="FC2CF7"/>
          </a:solidFill>
          <a:ln>
            <a:solidFill>
              <a:srgbClr val="FC2C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7443005" y="5331606"/>
            <a:ext cx="832979" cy="914400"/>
          </a:xfrm>
          <a:prstGeom prst="hear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7223" y="1349165"/>
            <a:ext cx="4652182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A-B-B-B because it has one and then three that are different.</a:t>
            </a:r>
          </a:p>
          <a:p>
            <a:pPr algn="ctr"/>
            <a:r>
              <a:rPr lang="en-US" dirty="0" smtClean="0"/>
              <a:t>Can you fill in the blank?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5357" y="1617130"/>
            <a:ext cx="91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?</a:t>
            </a:r>
            <a:endParaRPr lang="en-US" sz="7200" dirty="0"/>
          </a:p>
        </p:txBody>
      </p:sp>
      <p:sp>
        <p:nvSpPr>
          <p:cNvPr id="8" name="Heart 7"/>
          <p:cNvSpPr/>
          <p:nvPr/>
        </p:nvSpPr>
        <p:spPr>
          <a:xfrm>
            <a:off x="809329" y="5331606"/>
            <a:ext cx="832979" cy="914400"/>
          </a:xfrm>
          <a:prstGeom prst="heart">
            <a:avLst/>
          </a:prstGeom>
          <a:solidFill>
            <a:srgbClr val="181CF8"/>
          </a:solidFill>
          <a:ln>
            <a:solidFill>
              <a:srgbClr val="181C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2303537" y="1865694"/>
            <a:ext cx="914400" cy="914400"/>
          </a:xfrm>
          <a:prstGeom prst="plus">
            <a:avLst/>
          </a:prstGeom>
          <a:solidFill>
            <a:srgbClr val="181CF8"/>
          </a:solidFill>
          <a:ln>
            <a:solidFill>
              <a:srgbClr val="181C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8419" y="1888289"/>
            <a:ext cx="914400" cy="914400"/>
          </a:xfrm>
          <a:prstGeom prst="ellipse">
            <a:avLst/>
          </a:prstGeom>
          <a:solidFill>
            <a:srgbClr val="181CF8"/>
          </a:solidFill>
          <a:ln>
            <a:solidFill>
              <a:srgbClr val="181C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99121" y="1888289"/>
            <a:ext cx="914400" cy="914400"/>
          </a:xfrm>
          <a:prstGeom prst="ellipse">
            <a:avLst/>
          </a:prstGeom>
          <a:solidFill>
            <a:srgbClr val="181CF8"/>
          </a:solidFill>
          <a:ln>
            <a:solidFill>
              <a:srgbClr val="181C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56321" y="5331606"/>
            <a:ext cx="914400" cy="914400"/>
          </a:xfrm>
          <a:prstGeom prst="ellipse">
            <a:avLst/>
          </a:prstGeom>
          <a:solidFill>
            <a:srgbClr val="181CF8"/>
          </a:solidFill>
          <a:ln>
            <a:solidFill>
              <a:srgbClr val="181C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2913137" y="5331606"/>
            <a:ext cx="914400" cy="914400"/>
          </a:xfrm>
          <a:prstGeom prst="plus">
            <a:avLst/>
          </a:prstGeom>
          <a:solidFill>
            <a:srgbClr val="181CF8"/>
          </a:solidFill>
          <a:ln>
            <a:solidFill>
              <a:srgbClr val="181C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7443005" y="5331606"/>
            <a:ext cx="914400" cy="914400"/>
          </a:xfrm>
          <a:prstGeom prst="diamond">
            <a:avLst/>
          </a:prstGeom>
          <a:solidFill>
            <a:srgbClr val="181CF8"/>
          </a:solidFill>
          <a:ln>
            <a:solidFill>
              <a:srgbClr val="181CF8"/>
            </a:solidFill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7223" y="1349165"/>
            <a:ext cx="4652182" cy="18979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6385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part that repeats in my pattern is A-A-B-B because it has two and then two that are different.</a:t>
            </a:r>
          </a:p>
          <a:p>
            <a:pPr algn="ctr"/>
            <a:r>
              <a:rPr lang="en-US" dirty="0" smtClean="0"/>
              <a:t>Can you fill in the blank?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2120" y="1552047"/>
            <a:ext cx="91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?</a:t>
            </a:r>
            <a:endParaRPr lang="en-US" sz="7200" dirty="0"/>
          </a:p>
        </p:txBody>
      </p:sp>
      <p:sp>
        <p:nvSpPr>
          <p:cNvPr id="5" name="Heart 4"/>
          <p:cNvSpPr/>
          <p:nvPr/>
        </p:nvSpPr>
        <p:spPr>
          <a:xfrm>
            <a:off x="809329" y="5331606"/>
            <a:ext cx="832979" cy="914400"/>
          </a:xfrm>
          <a:prstGeom prst="hear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2913137" y="5331606"/>
            <a:ext cx="914400" cy="914400"/>
          </a:xfrm>
          <a:prstGeom prst="plus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5723415" y="1745752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0"/>
          <p:cNvSpPr/>
          <p:nvPr/>
        </p:nvSpPr>
        <p:spPr>
          <a:xfrm>
            <a:off x="3430977" y="1745752"/>
            <a:ext cx="914400" cy="9144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4605769" y="1745752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0"/>
          <p:cNvSpPr/>
          <p:nvPr/>
        </p:nvSpPr>
        <p:spPr>
          <a:xfrm>
            <a:off x="7443005" y="5331606"/>
            <a:ext cx="914400" cy="91440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5156321" y="5331606"/>
            <a:ext cx="914400" cy="9144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5288</Words>
  <Application>Microsoft Macintosh PowerPoint</Application>
  <PresentationFormat>On-screen Show (4:3)</PresentationFormat>
  <Paragraphs>531</Paragraphs>
  <Slides>98</Slides>
  <Notes>98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Ohio 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Tasha</dc:creator>
  <cp:lastModifiedBy>Tasha</cp:lastModifiedBy>
  <cp:revision>338</cp:revision>
  <dcterms:created xsi:type="dcterms:W3CDTF">2017-10-22T14:45:35Z</dcterms:created>
  <dcterms:modified xsi:type="dcterms:W3CDTF">2017-10-23T20:33:56Z</dcterms:modified>
</cp:coreProperties>
</file>