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4db5b0ab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4db5b0ab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bb662672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bb662672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4db5b0ab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4db5b0ab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4db5b0ab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4db5b0ab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bb662672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bb662672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bb662672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bb662672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bb662672a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bb662672a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4db5b0ab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4db5b0ab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b4db5b0ab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b4db5b0ab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4db5b0ab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4db5b0ab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bb662672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bb662672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4db5b0ab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4db5b0ab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bb662672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bb662672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bb662672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bb662672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bb662672a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bb662672a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bb662672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bb662672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bb662672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bb662672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bb662672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bb662672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bb662672a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bb662672a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4db5b0ab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4db5b0ab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Projet Python for data analysis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Nathan BOON &amp; Marius HOUSTON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Data visualisation: fréquence des mots pour exclusif aux non spams</a:t>
            </a:r>
            <a:endParaRPr/>
          </a:p>
          <a:p>
            <a:pPr indent="0" lvl="0" marL="0" rtl="0" algn="l">
              <a:spcBef>
                <a:spcPts val="0"/>
              </a:spcBef>
              <a:spcAft>
                <a:spcPts val="0"/>
              </a:spcAft>
              <a:buNone/>
            </a:pPr>
            <a:r>
              <a:t/>
            </a:r>
            <a:endParaRPr/>
          </a:p>
        </p:txBody>
      </p:sp>
      <p:sp>
        <p:nvSpPr>
          <p:cNvPr id="195" name="Google Shape;195;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C</a:t>
            </a:r>
            <a:r>
              <a:rPr lang="fr"/>
              <a:t>ette visualisation nous permet de voir les fréquences moyennes des mots dans les non spams. On soustrait au fréquence moyenne de chaque mot dans les non spams les fréquence moyenne des mots dans les spams. On remarque que les mots hp, hpl et george sont des mots propres au non spams.</a:t>
            </a:r>
            <a:endParaRPr/>
          </a:p>
        </p:txBody>
      </p:sp>
      <p:pic>
        <p:nvPicPr>
          <p:cNvPr id="196" name="Google Shape;196;p22"/>
          <p:cNvPicPr preferRelativeResize="0"/>
          <p:nvPr/>
        </p:nvPicPr>
        <p:blipFill rotWithShape="1">
          <a:blip r:embed="rId3">
            <a:alphaModFix/>
          </a:blip>
          <a:srcRect b="0" l="1816" r="0" t="0"/>
          <a:stretch/>
        </p:blipFill>
        <p:spPr>
          <a:xfrm>
            <a:off x="1433362" y="2619425"/>
            <a:ext cx="6277273" cy="2324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Data visualisation: Ratio des apparitions des mots spam/non spam</a:t>
            </a:r>
            <a:endParaRPr/>
          </a:p>
        </p:txBody>
      </p:sp>
      <p:sp>
        <p:nvSpPr>
          <p:cNvPr id="202" name="Google Shape;202;p23"/>
          <p:cNvSpPr txBox="1"/>
          <p:nvPr>
            <p:ph idx="1" type="body"/>
          </p:nvPr>
        </p:nvSpPr>
        <p:spPr>
          <a:xfrm>
            <a:off x="1297500" y="14016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Cette visualisation nous permet de voir quel sont les mots qui apparaissent beaucoup plus dans un mail spam que dans un mail non spam: “3D”, “000”, “remove”,  apparaissent respectivement 185, 29 et 34 fois de plus dans les mails spams.</a:t>
            </a:r>
            <a:endParaRPr/>
          </a:p>
        </p:txBody>
      </p:sp>
      <p:pic>
        <p:nvPicPr>
          <p:cNvPr id="203" name="Google Shape;203;p23"/>
          <p:cNvPicPr preferRelativeResize="0"/>
          <p:nvPr/>
        </p:nvPicPr>
        <p:blipFill>
          <a:blip r:embed="rId3">
            <a:alphaModFix/>
          </a:blip>
          <a:stretch>
            <a:fillRect/>
          </a:stretch>
        </p:blipFill>
        <p:spPr>
          <a:xfrm>
            <a:off x="1152913" y="2211325"/>
            <a:ext cx="7328077" cy="281126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Data visualisation: Ratio des apparitions des mots non spam/spam</a:t>
            </a:r>
            <a:endParaRPr/>
          </a:p>
        </p:txBody>
      </p:sp>
      <p:sp>
        <p:nvSpPr>
          <p:cNvPr id="209" name="Google Shape;209;p24"/>
          <p:cNvSpPr txBox="1"/>
          <p:nvPr>
            <p:ph idx="1" type="body"/>
          </p:nvPr>
        </p:nvSpPr>
        <p:spPr>
          <a:xfrm>
            <a:off x="1297500" y="14016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Cette visualisation nous permet de voir quel sont les mots qui apparaissent beaucoup plus dans un mail non spam que dans un mail spam: “cs”, “george”, “lab”, “857”, “meeting”  apparaissent respectivement 1305, 815, 237, 149 et 88 fois de plus dans les mails non spams.</a:t>
            </a:r>
            <a:endParaRPr/>
          </a:p>
        </p:txBody>
      </p:sp>
      <p:pic>
        <p:nvPicPr>
          <p:cNvPr id="210" name="Google Shape;210;p24"/>
          <p:cNvPicPr preferRelativeResize="0"/>
          <p:nvPr/>
        </p:nvPicPr>
        <p:blipFill rotWithShape="1">
          <a:blip r:embed="rId3">
            <a:alphaModFix/>
          </a:blip>
          <a:srcRect b="0" l="0" r="0" t="1748"/>
          <a:stretch/>
        </p:blipFill>
        <p:spPr>
          <a:xfrm>
            <a:off x="1152913" y="2239925"/>
            <a:ext cx="7328073" cy="2778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Ajout de colonne à la dataframe</a:t>
            </a:r>
            <a:endParaRPr/>
          </a:p>
        </p:txBody>
      </p:sp>
      <p:sp>
        <p:nvSpPr>
          <p:cNvPr id="216" name="Google Shape;216;p25"/>
          <p:cNvSpPr txBox="1"/>
          <p:nvPr>
            <p:ph idx="1" type="body"/>
          </p:nvPr>
        </p:nvSpPr>
        <p:spPr>
          <a:xfrm>
            <a:off x="1297500" y="1567550"/>
            <a:ext cx="46296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Dans le problème que nous avons et avec le dataset, nous sommes en présence de données qui ne sont pas brutes. En effet, cette dernière a été constitué à la suite d’un choix arbitraire d’une personne jugeant si le mail était un spam.</a:t>
            </a:r>
            <a:endParaRPr/>
          </a:p>
          <a:p>
            <a:pPr indent="0" lvl="0" marL="0" rtl="0" algn="l">
              <a:spcBef>
                <a:spcPts val="1600"/>
              </a:spcBef>
              <a:spcAft>
                <a:spcPts val="0"/>
              </a:spcAft>
              <a:buNone/>
            </a:pPr>
            <a:r>
              <a:rPr lang="fr"/>
              <a:t>Ainsi et étant donné que ce filtrage est propre à la personne, il est impossible d’ajouter de nouvelles colonnes issues de données brutes.</a:t>
            </a:r>
            <a:endParaRPr/>
          </a:p>
          <a:p>
            <a:pPr indent="0" lvl="0" marL="0" rtl="0" algn="l">
              <a:spcBef>
                <a:spcPts val="1600"/>
              </a:spcBef>
              <a:spcAft>
                <a:spcPts val="0"/>
              </a:spcAft>
              <a:buNone/>
            </a:pPr>
            <a:r>
              <a:rPr lang="fr"/>
              <a:t>Si l’objectif avait été d’effectuer une filtrage personnalisé des mails en spam ou non spam nous aurions ainsi fait le choix de mots et d’attributs différents nous poussant à créer de nouvelles colonnes.</a:t>
            </a:r>
            <a:endParaRPr/>
          </a:p>
          <a:p>
            <a:pPr indent="0" lvl="0" marL="0" rtl="0" algn="l">
              <a:spcBef>
                <a:spcPts val="1600"/>
              </a:spcBef>
              <a:spcAft>
                <a:spcPts val="1600"/>
              </a:spcAft>
              <a:buNone/>
            </a:pPr>
            <a:r>
              <a:t/>
            </a:r>
            <a:endParaRPr/>
          </a:p>
        </p:txBody>
      </p:sp>
      <p:pic>
        <p:nvPicPr>
          <p:cNvPr id="217" name="Google Shape;217;p25"/>
          <p:cNvPicPr preferRelativeResize="0"/>
          <p:nvPr/>
        </p:nvPicPr>
        <p:blipFill>
          <a:blip r:embed="rId3">
            <a:alphaModFix/>
          </a:blip>
          <a:stretch>
            <a:fillRect/>
          </a:stretch>
        </p:blipFill>
        <p:spPr>
          <a:xfrm>
            <a:off x="5120775" y="1287763"/>
            <a:ext cx="3470774" cy="34707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Implémentation des modèles: préparation des datas </a:t>
            </a:r>
            <a:endParaRPr/>
          </a:p>
        </p:txBody>
      </p:sp>
      <p:sp>
        <p:nvSpPr>
          <p:cNvPr id="223" name="Google Shape;223;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Avant de commencer l’implémentation de différents modèles et après s’être assuré que le dataset était bien complet, il nous faut diviser le dataset en train et test afin dans un premier temps d’entraîner nos modèles et par la suite de les tester pour vérifier leur précisions et retenir le meilleur.</a:t>
            </a:r>
            <a:endParaRPr/>
          </a:p>
          <a:p>
            <a:pPr indent="0" lvl="0" marL="0" rtl="0" algn="l">
              <a:spcBef>
                <a:spcPts val="1600"/>
              </a:spcBef>
              <a:spcAft>
                <a:spcPts val="0"/>
              </a:spcAft>
              <a:buNone/>
            </a:pPr>
            <a:r>
              <a:rPr lang="fr"/>
              <a:t>Par défaut nous avon diviser le train et test en proportion 70/30.</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Implémentation des modèles: KNeighborsClassifier</a:t>
            </a:r>
            <a:endParaRPr/>
          </a:p>
          <a:p>
            <a:pPr indent="0" lvl="0" marL="0" rtl="0" algn="l">
              <a:spcBef>
                <a:spcPts val="0"/>
              </a:spcBef>
              <a:spcAft>
                <a:spcPts val="0"/>
              </a:spcAft>
              <a:buNone/>
            </a:pPr>
            <a:r>
              <a:t/>
            </a:r>
            <a:endParaRPr/>
          </a:p>
        </p:txBody>
      </p:sp>
      <p:sp>
        <p:nvSpPr>
          <p:cNvPr id="229" name="Google Shape;229;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Dans un premier temps nous avons implémenté un modèle de classification des voisins les plus proches (KNN) sur l’ensemble de nos attributs.</a:t>
            </a:r>
            <a:endParaRPr/>
          </a:p>
          <a:p>
            <a:pPr indent="0" lvl="0" marL="0" rtl="0" algn="l">
              <a:spcBef>
                <a:spcPts val="1600"/>
              </a:spcBef>
              <a:spcAft>
                <a:spcPts val="1600"/>
              </a:spcAft>
              <a:buNone/>
            </a:pPr>
            <a:r>
              <a:rPr lang="fr"/>
              <a:t>Précision: 80,21%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Implémentation des modèles: Clustering</a:t>
            </a:r>
            <a:endParaRPr/>
          </a:p>
          <a:p>
            <a:pPr indent="0" lvl="0" marL="0" rtl="0" algn="l">
              <a:spcBef>
                <a:spcPts val="0"/>
              </a:spcBef>
              <a:spcAft>
                <a:spcPts val="0"/>
              </a:spcAft>
              <a:buNone/>
            </a:pPr>
            <a:r>
              <a:t/>
            </a:r>
            <a:endParaRPr/>
          </a:p>
        </p:txBody>
      </p:sp>
      <p:sp>
        <p:nvSpPr>
          <p:cNvPr id="235" name="Google Shape;235;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Notre second modèle de classification a été un système de clustering basé sur algorithme nommé k-means.</a:t>
            </a:r>
            <a:endParaRPr/>
          </a:p>
          <a:p>
            <a:pPr indent="0" lvl="0" marL="0" rtl="0" algn="l">
              <a:spcBef>
                <a:spcPts val="1600"/>
              </a:spcBef>
              <a:spcAft>
                <a:spcPts val="0"/>
              </a:spcAft>
              <a:buNone/>
            </a:pPr>
            <a:r>
              <a:rPr lang="fr"/>
              <a:t>Il consiste à diviser les éléments en un nombre de groupe fixé ( en </a:t>
            </a:r>
            <a:r>
              <a:rPr lang="fr"/>
              <a:t>l'occurrence</a:t>
            </a:r>
            <a:r>
              <a:rPr lang="fr"/>
              <a:t> deux spams ou deux non spams).</a:t>
            </a:r>
            <a:endParaRPr/>
          </a:p>
          <a:p>
            <a:pPr indent="0" lvl="0" marL="0" rtl="0" algn="l">
              <a:spcBef>
                <a:spcPts val="1600"/>
              </a:spcBef>
              <a:spcAft>
                <a:spcPts val="1600"/>
              </a:spcAft>
              <a:buNone/>
            </a:pPr>
            <a:r>
              <a:rPr lang="fr"/>
              <a:t>Précision : 65,76%</a:t>
            </a:r>
            <a:br>
              <a:rPr lang="fr"/>
            </a:b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Implémentation des modèles: Regression linéaire</a:t>
            </a:r>
            <a:endParaRPr/>
          </a:p>
          <a:p>
            <a:pPr indent="0" lvl="0" marL="0" rtl="0" algn="l">
              <a:spcBef>
                <a:spcPts val="0"/>
              </a:spcBef>
              <a:spcAft>
                <a:spcPts val="0"/>
              </a:spcAft>
              <a:buNone/>
            </a:pPr>
            <a:r>
              <a:t/>
            </a:r>
            <a:endParaRPr/>
          </a:p>
        </p:txBody>
      </p:sp>
      <p:sp>
        <p:nvSpPr>
          <p:cNvPr id="241" name="Google Shape;241;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Finalement nous avons opté pour une regression linéaire qui sans amélioration nous obtenait une précision de 92,71%. </a:t>
            </a:r>
            <a:endParaRPr/>
          </a:p>
          <a:p>
            <a:pPr indent="0" lvl="0" marL="0" rtl="0" algn="l">
              <a:spcBef>
                <a:spcPts val="1600"/>
              </a:spcBef>
              <a:spcAft>
                <a:spcPts val="0"/>
              </a:spcAft>
              <a:buNone/>
            </a:pPr>
            <a:r>
              <a:rPr lang="fr"/>
              <a:t>Une précision aussi élévée sans ‘feature engineering’ s’explique par le fait que les données que nous utilisons ont déjà été choisi par précaution par l’utilisateur. </a:t>
            </a:r>
            <a:endParaRPr/>
          </a:p>
          <a:p>
            <a:pPr indent="0" lvl="0" marL="0" rtl="0" algn="l">
              <a:spcBef>
                <a:spcPts val="1600"/>
              </a:spcBef>
              <a:spcAft>
                <a:spcPts val="0"/>
              </a:spcAft>
              <a:buNone/>
            </a:pPr>
            <a:r>
              <a:rPr lang="fr"/>
              <a:t>En effet, la donnée brute, à savoir les mails ne nous été pas donné. Ainsi, les données que nous avons ont déjà subi du feature engineering.</a:t>
            </a:r>
            <a:endParaRPr/>
          </a:p>
          <a:p>
            <a:pPr indent="0" lvl="0" marL="0" rtl="0" algn="l">
              <a:spcBef>
                <a:spcPts val="1600"/>
              </a:spcBef>
              <a:spcAft>
                <a:spcPts val="1600"/>
              </a:spcAft>
              <a:buNone/>
            </a:pPr>
            <a:r>
              <a:rPr lang="fr"/>
              <a:t>Précision: 93,26%</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Amélioration des modèles:</a:t>
            </a:r>
            <a:endParaRPr/>
          </a:p>
        </p:txBody>
      </p:sp>
      <p:sp>
        <p:nvSpPr>
          <p:cNvPr id="247" name="Google Shape;247;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Dans l’optique d’améliorer la précision de nos modèles, nous avons fait appel à la méthode classique du moindre carré.</a:t>
            </a:r>
            <a:endParaRPr/>
          </a:p>
          <a:p>
            <a:pPr indent="0" lvl="0" marL="0" rtl="0" algn="l">
              <a:spcBef>
                <a:spcPts val="1600"/>
              </a:spcBef>
              <a:spcAft>
                <a:spcPts val="0"/>
              </a:spcAft>
              <a:buNone/>
            </a:pPr>
            <a:r>
              <a:rPr lang="fr"/>
              <a:t>C’est un modèle de régression qui nous sert à déterminer dans quelle mesure chaque colonne impacte les chance qu’un mail soit un spam ou non en ce concentrant sur ce qu’on appelle: le p_value.</a:t>
            </a:r>
            <a:endParaRPr/>
          </a:p>
          <a:p>
            <a:pPr indent="0" lvl="0" marL="0" rtl="0" algn="l">
              <a:spcBef>
                <a:spcPts val="1600"/>
              </a:spcBef>
              <a:spcAft>
                <a:spcPts val="1600"/>
              </a:spcAft>
              <a:buNone/>
            </a:pPr>
            <a:r>
              <a:rPr lang="fr"/>
              <a:t>Nous avons enlevé les colonnes avec les p_value les plus élevés, puis en testant petit à petit nous </a:t>
            </a:r>
            <a:r>
              <a:rPr lang="fr"/>
              <a:t>arrivons</a:t>
            </a:r>
            <a:r>
              <a:rPr lang="fr"/>
              <a:t> de meilleurs résultats.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Modèles sur un subset de colonnes </a:t>
            </a:r>
            <a:endParaRPr/>
          </a:p>
        </p:txBody>
      </p:sp>
      <p:sp>
        <p:nvSpPr>
          <p:cNvPr id="253" name="Google Shape;253;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Ainsi nous avons retesté nos différents modèles en supprimant de la dataframe les colonnes dont la p_value était supérieur à 0,05.</a:t>
            </a:r>
            <a:endParaRPr/>
          </a:p>
          <a:p>
            <a:pPr indent="0" lvl="0" marL="0" rtl="0" algn="l">
              <a:spcBef>
                <a:spcPts val="1600"/>
              </a:spcBef>
              <a:spcAft>
                <a:spcPts val="0"/>
              </a:spcAft>
              <a:buNone/>
            </a:pPr>
            <a:r>
              <a:rPr lang="fr"/>
              <a:t>Dans nos trois modèles nous observons des améliorations de précisions.</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Problème:</a:t>
            </a:r>
            <a:endParaRPr/>
          </a:p>
        </p:txBody>
      </p:sp>
      <p:sp>
        <p:nvSpPr>
          <p:cNvPr id="141" name="Google Shape;141;p14"/>
          <p:cNvSpPr txBox="1"/>
          <p:nvPr>
            <p:ph idx="1" type="body"/>
          </p:nvPr>
        </p:nvSpPr>
        <p:spPr>
          <a:xfrm>
            <a:off x="1297500" y="1307850"/>
            <a:ext cx="52917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problème consiste à déterminer si un mail est un spam ou non en s’appuyant sur la fréquence d’apparition d’un mot, …..</a:t>
            </a:r>
            <a:endParaRPr/>
          </a:p>
          <a:p>
            <a:pPr indent="0" lvl="0" marL="0" rtl="0" algn="l">
              <a:spcBef>
                <a:spcPts val="1600"/>
              </a:spcBef>
              <a:spcAft>
                <a:spcPts val="0"/>
              </a:spcAft>
              <a:buNone/>
            </a:pPr>
            <a:r>
              <a:rPr lang="fr"/>
              <a:t>L’objectif d’un spam est varié: publicité pour des produits ou un site, générer de l’argent…</a:t>
            </a:r>
            <a:endParaRPr/>
          </a:p>
          <a:p>
            <a:pPr indent="0" lvl="0" marL="0" rtl="0" algn="l">
              <a:spcBef>
                <a:spcPts val="1600"/>
              </a:spcBef>
              <a:spcAft>
                <a:spcPts val="0"/>
              </a:spcAft>
              <a:buNone/>
            </a:pPr>
            <a:r>
              <a:rPr lang="fr"/>
              <a:t>C’est un problème de classification binaire.</a:t>
            </a:r>
            <a:endParaRPr/>
          </a:p>
          <a:p>
            <a:pPr indent="0" lvl="0" marL="0" rtl="0" algn="l">
              <a:spcBef>
                <a:spcPts val="1600"/>
              </a:spcBef>
              <a:spcAft>
                <a:spcPts val="1600"/>
              </a:spcAft>
              <a:buNone/>
            </a:pPr>
            <a:r>
              <a:rPr lang="fr"/>
              <a:t>C’est un problème bien concret qui répond à un besoin, en effet nous </a:t>
            </a:r>
            <a:r>
              <a:rPr lang="fr"/>
              <a:t>recevons</a:t>
            </a:r>
            <a:r>
              <a:rPr lang="fr"/>
              <a:t> de plus en plus de mail ainsi il est donc très intéressant et important de pouvoir mettre en place des modèles permettant de détecter les spams.</a:t>
            </a:r>
            <a:endParaRPr/>
          </a:p>
        </p:txBody>
      </p:sp>
      <p:pic>
        <p:nvPicPr>
          <p:cNvPr id="142" name="Google Shape;142;p14"/>
          <p:cNvPicPr preferRelativeResize="0"/>
          <p:nvPr/>
        </p:nvPicPr>
        <p:blipFill>
          <a:blip r:embed="rId3">
            <a:alphaModFix/>
          </a:blip>
          <a:stretch>
            <a:fillRect/>
          </a:stretch>
        </p:blipFill>
        <p:spPr>
          <a:xfrm>
            <a:off x="6664125" y="1618125"/>
            <a:ext cx="1907250" cy="1907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Interface graphique:</a:t>
            </a:r>
            <a:endParaRPr/>
          </a:p>
        </p:txBody>
      </p:sp>
      <p:sp>
        <p:nvSpPr>
          <p:cNvPr id="259" name="Google Shape;259;p32"/>
          <p:cNvSpPr txBox="1"/>
          <p:nvPr>
            <p:ph idx="1" type="body"/>
          </p:nvPr>
        </p:nvSpPr>
        <p:spPr>
          <a:xfrm>
            <a:off x="1297500" y="961600"/>
            <a:ext cx="40305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Afin d’exploiter au mieux notre API, nous avons souhaité vous donner une interface graphique 	(page html) dans le but de la tester. </a:t>
            </a:r>
            <a:endParaRPr/>
          </a:p>
          <a:p>
            <a:pPr indent="0" lvl="0" marL="0" rtl="0" algn="l">
              <a:spcBef>
                <a:spcPts val="1600"/>
              </a:spcBef>
              <a:spcAft>
                <a:spcPts val="0"/>
              </a:spcAft>
              <a:buNone/>
            </a:pPr>
            <a:r>
              <a:rPr lang="fr"/>
              <a:t>Cette page consiste d’un form qui interroge l’api et affichera le résultats de notre prédiction. </a:t>
            </a:r>
            <a:endParaRPr/>
          </a:p>
          <a:p>
            <a:pPr indent="0" lvl="0" marL="0" rtl="0" algn="l">
              <a:spcBef>
                <a:spcPts val="1600"/>
              </a:spcBef>
              <a:spcAft>
                <a:spcPts val="0"/>
              </a:spcAft>
              <a:buNone/>
            </a:pPr>
            <a:r>
              <a:rPr lang="fr"/>
              <a:t>Pour faciliter l’utilisation de la page web nous avons écrit un script JS/Jquery qui remplira les champs numérique à partir de votre mail dès l’appuie du bouton extract.</a:t>
            </a:r>
            <a:endParaRPr/>
          </a:p>
          <a:p>
            <a:pPr indent="0" lvl="0" marL="0" rtl="0" algn="l">
              <a:spcBef>
                <a:spcPts val="1600"/>
              </a:spcBef>
              <a:spcAft>
                <a:spcPts val="1600"/>
              </a:spcAft>
              <a:buNone/>
            </a:pPr>
            <a:r>
              <a:rPr lang="fr"/>
              <a:t>Libre à vous de remplir les champs numériques qui constitue l’ensemble des données nécessaires ou de les générés avec l’option “Extract”</a:t>
            </a:r>
            <a:endParaRPr/>
          </a:p>
        </p:txBody>
      </p:sp>
      <p:pic>
        <p:nvPicPr>
          <p:cNvPr id="260" name="Google Shape;260;p32"/>
          <p:cNvPicPr preferRelativeResize="0"/>
          <p:nvPr/>
        </p:nvPicPr>
        <p:blipFill>
          <a:blip r:embed="rId3">
            <a:alphaModFix/>
          </a:blip>
          <a:stretch>
            <a:fillRect/>
          </a:stretch>
        </p:blipFill>
        <p:spPr>
          <a:xfrm>
            <a:off x="5570476" y="1087425"/>
            <a:ext cx="2765925" cy="3871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Conclusion</a:t>
            </a:r>
            <a:endParaRPr/>
          </a:p>
        </p:txBody>
      </p:sp>
      <p:pic>
        <p:nvPicPr>
          <p:cNvPr id="266" name="Google Shape;266;p33"/>
          <p:cNvPicPr preferRelativeResize="0"/>
          <p:nvPr/>
        </p:nvPicPr>
        <p:blipFill>
          <a:blip r:embed="rId3">
            <a:alphaModFix/>
          </a:blip>
          <a:stretch>
            <a:fillRect/>
          </a:stretch>
        </p:blipFill>
        <p:spPr>
          <a:xfrm>
            <a:off x="709763" y="1846600"/>
            <a:ext cx="7724474" cy="231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Attributs du dataset</a:t>
            </a:r>
            <a:endParaRPr/>
          </a:p>
        </p:txBody>
      </p:sp>
      <p:sp>
        <p:nvSpPr>
          <p:cNvPr id="148" name="Google Shape;148;p15"/>
          <p:cNvSpPr txBox="1"/>
          <p:nvPr>
            <p:ph idx="1" type="body"/>
          </p:nvPr>
        </p:nvSpPr>
        <p:spPr>
          <a:xfrm>
            <a:off x="1297500" y="992625"/>
            <a:ext cx="7463100" cy="374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sz="1100"/>
              <a:t>Le Dataset contenant des mails spams et non spams ont été récupéré d’un seul utilisateur ayant trié lui même les mails.</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fr" sz="1100" u="sng"/>
              <a:t>Composition du dataset:</a:t>
            </a:r>
            <a:endParaRPr sz="1100" u="sng"/>
          </a:p>
          <a:p>
            <a:pPr indent="0" lvl="0" marL="0" rtl="0" algn="l">
              <a:lnSpc>
                <a:spcPct val="100000"/>
              </a:lnSpc>
              <a:spcBef>
                <a:spcPts val="0"/>
              </a:spcBef>
              <a:spcAft>
                <a:spcPts val="0"/>
              </a:spcAft>
              <a:buNone/>
            </a:pPr>
            <a:r>
              <a:t/>
            </a:r>
            <a:endParaRPr sz="1100" u="sng"/>
          </a:p>
          <a:p>
            <a:pPr indent="0" lvl="0" marL="0" rtl="0" algn="l">
              <a:lnSpc>
                <a:spcPct val="100000"/>
              </a:lnSpc>
              <a:spcBef>
                <a:spcPts val="0"/>
              </a:spcBef>
              <a:spcAft>
                <a:spcPts val="0"/>
              </a:spcAft>
              <a:buNone/>
            </a:pPr>
            <a:r>
              <a:rPr lang="fr" sz="1100"/>
              <a:t>4601 lignes (mails)</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fr" sz="1100"/>
              <a:t>58 colonnes (attributs)</a:t>
            </a:r>
            <a:endParaRPr sz="1100"/>
          </a:p>
          <a:p>
            <a:pPr indent="0" lvl="0" marL="0" rtl="0" algn="l">
              <a:lnSpc>
                <a:spcPct val="100000"/>
              </a:lnSpc>
              <a:spcBef>
                <a:spcPts val="0"/>
              </a:spcBef>
              <a:spcAft>
                <a:spcPts val="0"/>
              </a:spcAft>
              <a:buNone/>
            </a:pPr>
            <a:r>
              <a:t/>
            </a:r>
            <a:endParaRPr sz="1100"/>
          </a:p>
          <a:p>
            <a:pPr indent="-298450" lvl="0" marL="457200" rtl="0" algn="l">
              <a:lnSpc>
                <a:spcPct val="100000"/>
              </a:lnSpc>
              <a:spcBef>
                <a:spcPts val="0"/>
              </a:spcBef>
              <a:spcAft>
                <a:spcPts val="0"/>
              </a:spcAft>
              <a:buSzPts val="1100"/>
              <a:buChar char="●"/>
            </a:pPr>
            <a:r>
              <a:rPr lang="fr" sz="1100"/>
              <a:t>48 attributs sont des attributs qui affichent le pourcentage d’apparition d’un certain mot dans un mail: word_freq_WORD de type FLOAT</a:t>
            </a:r>
            <a:endParaRPr sz="1100"/>
          </a:p>
          <a:p>
            <a:pPr indent="0" lvl="0" marL="0" rtl="0" algn="l">
              <a:lnSpc>
                <a:spcPct val="100000"/>
              </a:lnSpc>
              <a:spcBef>
                <a:spcPts val="0"/>
              </a:spcBef>
              <a:spcAft>
                <a:spcPts val="0"/>
              </a:spcAft>
              <a:buNone/>
            </a:pPr>
            <a:r>
              <a:t/>
            </a:r>
            <a:endParaRPr sz="1100"/>
          </a:p>
          <a:p>
            <a:pPr indent="-298450" lvl="0" marL="457200" rtl="0" algn="l">
              <a:lnSpc>
                <a:spcPct val="100000"/>
              </a:lnSpc>
              <a:spcBef>
                <a:spcPts val="0"/>
              </a:spcBef>
              <a:spcAft>
                <a:spcPts val="0"/>
              </a:spcAft>
              <a:buSzPts val="1100"/>
              <a:buChar char="●"/>
            </a:pPr>
            <a:r>
              <a:rPr lang="fr" sz="1100"/>
              <a:t>6 attributs sont des attributs qui affichent le pourcentage d’apparition d’un certain caractère dans un mail: char_freq_CHAR de type FLOAT</a:t>
            </a:r>
            <a:endParaRPr sz="1100"/>
          </a:p>
          <a:p>
            <a:pPr indent="0" lvl="0" marL="0" rtl="0" algn="l">
              <a:lnSpc>
                <a:spcPct val="100000"/>
              </a:lnSpc>
              <a:spcBef>
                <a:spcPts val="0"/>
              </a:spcBef>
              <a:spcAft>
                <a:spcPts val="0"/>
              </a:spcAft>
              <a:buNone/>
            </a:pPr>
            <a:r>
              <a:t/>
            </a:r>
            <a:endParaRPr sz="1100"/>
          </a:p>
          <a:p>
            <a:pPr indent="-298450" lvl="0" marL="457200" rtl="0" algn="l">
              <a:lnSpc>
                <a:spcPct val="100000"/>
              </a:lnSpc>
              <a:spcBef>
                <a:spcPts val="0"/>
              </a:spcBef>
              <a:spcAft>
                <a:spcPts val="0"/>
              </a:spcAft>
              <a:buSzPts val="1100"/>
              <a:buChar char="●"/>
            </a:pPr>
            <a:r>
              <a:rPr lang="fr" sz="1100"/>
              <a:t>1 attribut pour la longueur moyenne de lettres capitales: capital_run_length_average de type FLOAT</a:t>
            </a:r>
            <a:endParaRPr sz="1100"/>
          </a:p>
          <a:p>
            <a:pPr indent="0" lvl="0" marL="0" rtl="0" algn="l">
              <a:lnSpc>
                <a:spcPct val="100000"/>
              </a:lnSpc>
              <a:spcBef>
                <a:spcPts val="0"/>
              </a:spcBef>
              <a:spcAft>
                <a:spcPts val="0"/>
              </a:spcAft>
              <a:buNone/>
            </a:pPr>
            <a:r>
              <a:t/>
            </a:r>
            <a:endParaRPr sz="1100"/>
          </a:p>
          <a:p>
            <a:pPr indent="-298450" lvl="0" marL="457200" rtl="0" algn="l">
              <a:lnSpc>
                <a:spcPct val="100000"/>
              </a:lnSpc>
              <a:spcBef>
                <a:spcPts val="0"/>
              </a:spcBef>
              <a:spcAft>
                <a:spcPts val="0"/>
              </a:spcAft>
              <a:buSzPts val="1100"/>
              <a:buChar char="●"/>
            </a:pPr>
            <a:r>
              <a:rPr lang="fr" sz="1100"/>
              <a:t>1 attribut pour la plus longue séquence de lettres capitales: capital_run_length_longest de type INT</a:t>
            </a:r>
            <a:endParaRPr sz="1100"/>
          </a:p>
          <a:p>
            <a:pPr indent="0" lvl="0" marL="0" rtl="0" algn="l">
              <a:lnSpc>
                <a:spcPct val="100000"/>
              </a:lnSpc>
              <a:spcBef>
                <a:spcPts val="0"/>
              </a:spcBef>
              <a:spcAft>
                <a:spcPts val="0"/>
              </a:spcAft>
              <a:buNone/>
            </a:pPr>
            <a:r>
              <a:t/>
            </a:r>
            <a:endParaRPr sz="1100"/>
          </a:p>
          <a:p>
            <a:pPr indent="-298450" lvl="0" marL="457200" rtl="0" algn="l">
              <a:lnSpc>
                <a:spcPct val="100000"/>
              </a:lnSpc>
              <a:spcBef>
                <a:spcPts val="0"/>
              </a:spcBef>
              <a:spcAft>
                <a:spcPts val="0"/>
              </a:spcAft>
              <a:buSzPts val="1100"/>
              <a:buChar char="●"/>
            </a:pPr>
            <a:r>
              <a:rPr lang="fr" sz="1100"/>
              <a:t>1 attribut pour la somme des longueurs des séquences de lettres capitales: capital_run_length_total de type INT</a:t>
            </a:r>
            <a:endParaRPr sz="1100"/>
          </a:p>
          <a:p>
            <a:pPr indent="0" lvl="0" marL="0" rtl="0" algn="l">
              <a:lnSpc>
                <a:spcPct val="100000"/>
              </a:lnSpc>
              <a:spcBef>
                <a:spcPts val="0"/>
              </a:spcBef>
              <a:spcAft>
                <a:spcPts val="0"/>
              </a:spcAft>
              <a:buNone/>
            </a:pPr>
            <a:r>
              <a:t/>
            </a:r>
            <a:endParaRPr sz="1100"/>
          </a:p>
          <a:p>
            <a:pPr indent="-298450" lvl="0" marL="457200" rtl="0" algn="l">
              <a:lnSpc>
                <a:spcPct val="100000"/>
              </a:lnSpc>
              <a:spcBef>
                <a:spcPts val="0"/>
              </a:spcBef>
              <a:spcAft>
                <a:spcPts val="0"/>
              </a:spcAft>
              <a:buSzPts val="1100"/>
              <a:buChar char="●"/>
            </a:pPr>
            <a:r>
              <a:rPr lang="fr" sz="1100"/>
              <a:t>1 attribut target prenant la valeur 1 si mail spam sinon 0 de type INT</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Vérification du dataset</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fr"/>
              <a:t>Avant de faire de la visualisation de données et l’implémentation de modèles, nous avons vérifié qu’il ne manquait pas de données ou qu’il n’y avait pas de données indisponibles </a:t>
            </a:r>
            <a:r>
              <a:rPr lang="fr"/>
              <a:t>susceptible</a:t>
            </a:r>
            <a:r>
              <a:rPr lang="fr"/>
              <a:t> de fausser nos modèles et nos visualisations.</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fr"/>
              <a:t>En appliquant les fonctions </a:t>
            </a:r>
            <a:r>
              <a:rPr lang="fr" sz="1050">
                <a:solidFill>
                  <a:srgbClr val="000000"/>
                </a:solidFill>
                <a:highlight>
                  <a:srgbClr val="FFFFFE"/>
                </a:highlight>
                <a:latin typeface="Courier New"/>
                <a:ea typeface="Courier New"/>
                <a:cs typeface="Courier New"/>
                <a:sym typeface="Courier New"/>
              </a:rPr>
              <a:t>isna().</a:t>
            </a:r>
            <a:r>
              <a:rPr lang="fr" sz="1050">
                <a:solidFill>
                  <a:srgbClr val="795E26"/>
                </a:solidFill>
                <a:highlight>
                  <a:srgbClr val="FFFFFE"/>
                </a:highlight>
                <a:latin typeface="Courier New"/>
                <a:ea typeface="Courier New"/>
                <a:cs typeface="Courier New"/>
                <a:sym typeface="Courier New"/>
              </a:rPr>
              <a:t>sum</a:t>
            </a:r>
            <a:r>
              <a:rPr lang="fr" sz="1050">
                <a:solidFill>
                  <a:srgbClr val="000000"/>
                </a:solidFill>
                <a:highlight>
                  <a:srgbClr val="FFFFFE"/>
                </a:highlight>
                <a:latin typeface="Courier New"/>
                <a:ea typeface="Courier New"/>
                <a:cs typeface="Courier New"/>
                <a:sym typeface="Courier New"/>
              </a:rPr>
              <a:t>()</a:t>
            </a:r>
            <a:r>
              <a:rPr lang="fr"/>
              <a:t> et </a:t>
            </a:r>
            <a:r>
              <a:rPr lang="fr" sz="1050">
                <a:solidFill>
                  <a:srgbClr val="000000"/>
                </a:solidFill>
                <a:highlight>
                  <a:srgbClr val="FFFFFE"/>
                </a:highlight>
                <a:latin typeface="Courier New"/>
                <a:ea typeface="Courier New"/>
                <a:cs typeface="Courier New"/>
                <a:sym typeface="Courier New"/>
              </a:rPr>
              <a:t>isnull().</a:t>
            </a:r>
            <a:r>
              <a:rPr lang="fr" sz="1050">
                <a:solidFill>
                  <a:srgbClr val="795E26"/>
                </a:solidFill>
                <a:highlight>
                  <a:srgbClr val="FFFFFE"/>
                </a:highlight>
                <a:latin typeface="Courier New"/>
                <a:ea typeface="Courier New"/>
                <a:cs typeface="Courier New"/>
                <a:sym typeface="Courier New"/>
              </a:rPr>
              <a:t>sum</a:t>
            </a:r>
            <a:r>
              <a:rPr lang="fr" sz="1050">
                <a:solidFill>
                  <a:srgbClr val="000000"/>
                </a:solidFill>
                <a:highlight>
                  <a:srgbClr val="FFFFFE"/>
                </a:highlight>
                <a:latin typeface="Courier New"/>
                <a:ea typeface="Courier New"/>
                <a:cs typeface="Courier New"/>
                <a:sym typeface="Courier New"/>
              </a:rPr>
              <a:t>()</a:t>
            </a:r>
            <a:r>
              <a:rPr lang="fr"/>
              <a:t> nous nous sommes rendu comptes que toute la dataset était correctement remplie.</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fr"/>
              <a:t>Si nous nous étions rendus compte que des données étaient manquantes, nous aurions modifier la dataset afin de la rendre exploitable.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dataset</a:t>
            </a:r>
            <a:endParaRPr/>
          </a:p>
        </p:txBody>
      </p:sp>
      <p:sp>
        <p:nvSpPr>
          <p:cNvPr id="160" name="Google Shape;160;p17"/>
          <p:cNvSpPr txBox="1"/>
          <p:nvPr>
            <p:ph idx="1" type="body"/>
          </p:nvPr>
        </p:nvSpPr>
        <p:spPr>
          <a:xfrm>
            <a:off x="1297500" y="1567550"/>
            <a:ext cx="31731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fr"/>
              <a:t>Le dataset contient 40% de mails spams et 60% de mails non spams</a:t>
            </a:r>
            <a:endParaRPr/>
          </a:p>
        </p:txBody>
      </p:sp>
      <p:pic>
        <p:nvPicPr>
          <p:cNvPr id="161" name="Google Shape;161;p17"/>
          <p:cNvPicPr preferRelativeResize="0"/>
          <p:nvPr/>
        </p:nvPicPr>
        <p:blipFill>
          <a:blip r:embed="rId3">
            <a:alphaModFix/>
          </a:blip>
          <a:stretch>
            <a:fillRect/>
          </a:stretch>
        </p:blipFill>
        <p:spPr>
          <a:xfrm>
            <a:off x="4616200" y="1567550"/>
            <a:ext cx="3873100" cy="284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Data visualisation: matrice de corrélation</a:t>
            </a:r>
            <a:endParaRPr/>
          </a:p>
        </p:txBody>
      </p:sp>
      <p:sp>
        <p:nvSpPr>
          <p:cNvPr id="167" name="Google Shape;167;p18"/>
          <p:cNvSpPr txBox="1"/>
          <p:nvPr>
            <p:ph idx="1" type="body"/>
          </p:nvPr>
        </p:nvSpPr>
        <p:spPr>
          <a:xfrm>
            <a:off x="1297500" y="944800"/>
            <a:ext cx="3440400" cy="415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Afin d’afficher les différentes corrélations qui existent entre les attributs de notre dataset, nous avons affiché une matrice de corrélation:</a:t>
            </a:r>
            <a:endParaRPr/>
          </a:p>
          <a:p>
            <a:pPr indent="0" lvl="0" marL="0" rtl="0" algn="l">
              <a:spcBef>
                <a:spcPts val="1600"/>
              </a:spcBef>
              <a:spcAft>
                <a:spcPts val="0"/>
              </a:spcAft>
              <a:buNone/>
            </a:pPr>
            <a:r>
              <a:rPr lang="fr"/>
              <a:t>Dans un premier nous avions réalisé une matrice de corrélation sur l’ensemble des attributs cependant celle-ci n’était pas lisible (disponible dans le notebook) mais nous a permis d’effectuer une matrice de corrélation sur des attributs intéressants.</a:t>
            </a:r>
            <a:endParaRPr/>
          </a:p>
          <a:p>
            <a:pPr indent="0" lvl="0" marL="0" rtl="0" algn="l">
              <a:spcBef>
                <a:spcPts val="1600"/>
              </a:spcBef>
              <a:spcAft>
                <a:spcPts val="0"/>
              </a:spcAft>
              <a:buNone/>
            </a:pPr>
            <a:r>
              <a:rPr lang="fr"/>
              <a:t>On observe une forte corrélation entre: </a:t>
            </a:r>
            <a:endParaRPr/>
          </a:p>
          <a:p>
            <a:pPr indent="-311150" lvl="0" marL="457200" rtl="0" algn="l">
              <a:spcBef>
                <a:spcPts val="1600"/>
              </a:spcBef>
              <a:spcAft>
                <a:spcPts val="0"/>
              </a:spcAft>
              <a:buSzPts val="1300"/>
              <a:buChar char="●"/>
            </a:pPr>
            <a:r>
              <a:rPr lang="fr"/>
              <a:t>word_freq_857 et word_freq_direct</a:t>
            </a:r>
            <a:endParaRPr/>
          </a:p>
          <a:p>
            <a:pPr indent="-311150" lvl="0" marL="457200" rtl="0" algn="l">
              <a:spcBef>
                <a:spcPts val="0"/>
              </a:spcBef>
              <a:spcAft>
                <a:spcPts val="0"/>
              </a:spcAft>
              <a:buSzPts val="1300"/>
              <a:buChar char="●"/>
            </a:pPr>
            <a:r>
              <a:rPr lang="fr"/>
              <a:t>word_freq_415 et word_freq_direct</a:t>
            </a:r>
            <a:endParaRPr/>
          </a:p>
        </p:txBody>
      </p:sp>
      <p:pic>
        <p:nvPicPr>
          <p:cNvPr id="168" name="Google Shape;168;p18"/>
          <p:cNvPicPr preferRelativeResize="0"/>
          <p:nvPr/>
        </p:nvPicPr>
        <p:blipFill>
          <a:blip r:embed="rId3">
            <a:alphaModFix/>
          </a:blip>
          <a:stretch>
            <a:fillRect/>
          </a:stretch>
        </p:blipFill>
        <p:spPr>
          <a:xfrm>
            <a:off x="4901574" y="944812"/>
            <a:ext cx="4011332" cy="41566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Data visualisation: fréquence des mots pour spam</a:t>
            </a:r>
            <a:endParaRPr/>
          </a:p>
        </p:txBody>
      </p:sp>
      <p:sp>
        <p:nvSpPr>
          <p:cNvPr id="174" name="Google Shape;174;p19"/>
          <p:cNvSpPr txBox="1"/>
          <p:nvPr>
            <p:ph idx="1" type="body"/>
          </p:nvPr>
        </p:nvSpPr>
        <p:spPr>
          <a:xfrm>
            <a:off x="1297500" y="14753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Etant donné que la fréquence des mots sélectionnés est important pour prédire si un mail est un spam ou non, nous avons affiché moyenne d’apparition d’un mot dans un mail spam et non spam:</a:t>
            </a:r>
            <a:endParaRPr/>
          </a:p>
        </p:txBody>
      </p:sp>
      <p:pic>
        <p:nvPicPr>
          <p:cNvPr id="175" name="Google Shape;175;p19"/>
          <p:cNvPicPr preferRelativeResize="0"/>
          <p:nvPr/>
        </p:nvPicPr>
        <p:blipFill>
          <a:blip r:embed="rId3">
            <a:alphaModFix/>
          </a:blip>
          <a:stretch>
            <a:fillRect/>
          </a:stretch>
        </p:blipFill>
        <p:spPr>
          <a:xfrm>
            <a:off x="1152913" y="2184650"/>
            <a:ext cx="7328073" cy="26903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Data visualisation: fréquence des mots pour non spam</a:t>
            </a:r>
            <a:endParaRPr/>
          </a:p>
          <a:p>
            <a:pPr indent="0" lvl="0" marL="0" rtl="0" algn="l">
              <a:spcBef>
                <a:spcPts val="0"/>
              </a:spcBef>
              <a:spcAft>
                <a:spcPts val="0"/>
              </a:spcAft>
              <a:buNone/>
            </a:pPr>
            <a:r>
              <a:t/>
            </a:r>
            <a:endParaRPr/>
          </a:p>
        </p:txBody>
      </p:sp>
      <p:pic>
        <p:nvPicPr>
          <p:cNvPr id="181" name="Google Shape;181;p20"/>
          <p:cNvPicPr preferRelativeResize="0"/>
          <p:nvPr/>
        </p:nvPicPr>
        <p:blipFill>
          <a:blip r:embed="rId3">
            <a:alphaModFix/>
          </a:blip>
          <a:stretch>
            <a:fillRect/>
          </a:stretch>
        </p:blipFill>
        <p:spPr>
          <a:xfrm>
            <a:off x="1152901" y="2219975"/>
            <a:ext cx="7328077" cy="2626375"/>
          </a:xfrm>
          <a:prstGeom prst="rect">
            <a:avLst/>
          </a:prstGeom>
          <a:noFill/>
          <a:ln>
            <a:noFill/>
          </a:ln>
        </p:spPr>
      </p:pic>
      <p:sp>
        <p:nvSpPr>
          <p:cNvPr id="182" name="Google Shape;182;p20"/>
          <p:cNvSpPr txBox="1"/>
          <p:nvPr>
            <p:ph idx="1" type="body"/>
          </p:nvPr>
        </p:nvSpPr>
        <p:spPr>
          <a:xfrm>
            <a:off x="1297500" y="14016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Cette visualisation nous permet de voir quel sont les mots qui apparaissent beaucoup plus dans un mail spam que dans un mail non spam: “3D”, “000”, “remove”,  apparaissent respectivement 185, 29 et 34 fois de plus dans les mails spams.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Data visualisation: fréquence des mots pour exclusif aux spams</a:t>
            </a:r>
            <a:endParaRPr/>
          </a:p>
        </p:txBody>
      </p:sp>
      <p:sp>
        <p:nvSpPr>
          <p:cNvPr id="188" name="Google Shape;188;p21"/>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Nous avons dans la visualisation que des mots tel que “you”, “your”... sont présent de nombreuses fois dans les mails spams mais également non spam ainsi cette visualisation nous permet de voir les fréquences moyennes des mots dans les spams. On soustrait au fréquence moyenne de chaque mot dans les spams les fréquence moyenne des mots dans les non spams. On remarque que les mots free, remove et “!” sont des mots propres au spams en plus de mots courant comme “you”.</a:t>
            </a:r>
            <a:endParaRPr/>
          </a:p>
        </p:txBody>
      </p:sp>
      <p:pic>
        <p:nvPicPr>
          <p:cNvPr id="189" name="Google Shape;189;p21"/>
          <p:cNvPicPr preferRelativeResize="0"/>
          <p:nvPr/>
        </p:nvPicPr>
        <p:blipFill rotWithShape="1">
          <a:blip r:embed="rId3">
            <a:alphaModFix/>
          </a:blip>
          <a:srcRect b="0" l="0" r="0" t="1903"/>
          <a:stretch/>
        </p:blipFill>
        <p:spPr>
          <a:xfrm>
            <a:off x="1375813" y="2802175"/>
            <a:ext cx="6392375" cy="22077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