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Ant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4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Rafael" userId="059237fafc27541f" providerId="LiveId" clId="{141B0E4C-7E6D-4D4D-83FF-06911F747661}"/>
    <pc:docChg chg="modSld">
      <pc:chgData name="João Rafael" userId="059237fafc27541f" providerId="LiveId" clId="{141B0E4C-7E6D-4D4D-83FF-06911F747661}" dt="2025-08-31T17:37:02.607" v="0" actId="14100"/>
      <pc:docMkLst>
        <pc:docMk/>
      </pc:docMkLst>
      <pc:sldChg chg="modSp mod">
        <pc:chgData name="João Rafael" userId="059237fafc27541f" providerId="LiveId" clId="{141B0E4C-7E6D-4D4D-83FF-06911F747661}" dt="2025-08-31T17:37:02.607" v="0" actId="14100"/>
        <pc:sldMkLst>
          <pc:docMk/>
          <pc:sldMk cId="0" sldId="256"/>
        </pc:sldMkLst>
        <pc:spChg chg="mod">
          <ac:chgData name="João Rafael" userId="059237fafc27541f" providerId="LiveId" clId="{141B0E4C-7E6D-4D4D-83FF-06911F747661}" dt="2025-08-31T17:37:02.607" v="0" actId="14100"/>
          <ac:spMkLst>
            <pc:docMk/>
            <pc:sldMk cId="0" sldId="256"/>
            <ac:spMk id="1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52cc76be6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c52cc76be6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52cc76be6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c52cc76be6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52cc76be6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c52cc76be6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50762ba6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650762ba6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52cc76be6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c52cc76be6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50762ba6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650762ba6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52cc76be6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c52cc76be6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52cc76be6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c52cc76be6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>
            <a:spLocks noGrp="1"/>
          </p:cNvSpPr>
          <p:nvPr>
            <p:ph type="pic" idx="2"/>
          </p:nvPr>
        </p:nvSpPr>
        <p:spPr>
          <a:xfrm>
            <a:off x="4763096" y="3164681"/>
            <a:ext cx="2607469" cy="1421606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4"/>
          <p:cNvSpPr>
            <a:spLocks noGrp="1"/>
          </p:cNvSpPr>
          <p:nvPr>
            <p:ph type="pic" idx="3"/>
          </p:nvPr>
        </p:nvSpPr>
        <p:spPr>
          <a:xfrm>
            <a:off x="1773436" y="3164682"/>
            <a:ext cx="2607469" cy="1421606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4"/>
          <p:cNvSpPr>
            <a:spLocks noGrp="1"/>
          </p:cNvSpPr>
          <p:nvPr>
            <p:ph type="pic" idx="4"/>
          </p:nvPr>
        </p:nvSpPr>
        <p:spPr>
          <a:xfrm>
            <a:off x="6257925" y="1293019"/>
            <a:ext cx="2607469" cy="142160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>
            <a:spLocks noGrp="1"/>
          </p:cNvSpPr>
          <p:nvPr>
            <p:ph type="pic" idx="5"/>
          </p:nvPr>
        </p:nvSpPr>
        <p:spPr>
          <a:xfrm>
            <a:off x="3268265" y="1293019"/>
            <a:ext cx="2607469" cy="1421606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4"/>
          <p:cNvSpPr>
            <a:spLocks noGrp="1"/>
          </p:cNvSpPr>
          <p:nvPr>
            <p:ph type="pic" idx="6"/>
          </p:nvPr>
        </p:nvSpPr>
        <p:spPr>
          <a:xfrm>
            <a:off x="278606" y="1293019"/>
            <a:ext cx="2607469" cy="142160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4981575" y="1247775"/>
            <a:ext cx="2114550" cy="22479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>
            <a:spLocks noGrp="1"/>
          </p:cNvSpPr>
          <p:nvPr>
            <p:ph type="pic" idx="3"/>
          </p:nvPr>
        </p:nvSpPr>
        <p:spPr>
          <a:xfrm>
            <a:off x="2019300" y="1228725"/>
            <a:ext cx="2114550" cy="224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pic>
        <p:nvPicPr>
          <p:cNvPr id="56" name="Google Shape;56;p13" descr="A close-up of gloves&#10;&#10;Description automatically generated"/>
          <p:cNvPicPr preferRelativeResize="0"/>
          <p:nvPr/>
        </p:nvPicPr>
        <p:blipFill rotWithShape="1">
          <a:blip r:embed="rId15">
            <a:alphaModFix amt="4000"/>
          </a:blip>
          <a:srcRect/>
          <a:stretch/>
        </p:blipFill>
        <p:spPr>
          <a:xfrm>
            <a:off x="0" y="0"/>
            <a:ext cx="9144000" cy="51415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 descr="A close up of a fi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676" y="1839175"/>
            <a:ext cx="2794550" cy="9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19325" y="2702450"/>
            <a:ext cx="322442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i="1" dirty="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DATASET</a:t>
            </a:r>
            <a:endParaRPr sz="5000" i="1" dirty="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 descr="A person with tattoos on his ar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3602625" y="2260875"/>
            <a:ext cx="51324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200"/>
              <a:buFont typeface="Anta"/>
              <a:buChar char="●"/>
            </a:pPr>
            <a:r>
              <a:rPr lang="en-GB" sz="1200" b="1">
                <a:solidFill>
                  <a:srgbClr val="E8EAED"/>
                </a:solidFill>
                <a:latin typeface="Anta"/>
                <a:ea typeface="Anta"/>
                <a:cs typeface="Anta"/>
                <a:sym typeface="Anta"/>
              </a:rPr>
              <a:t>DADOS ATUALIZADOS DE CADA LUTADOR (AGOSTO 2025);</a:t>
            </a:r>
            <a:endParaRPr sz="12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200"/>
              <a:buFont typeface="Anta"/>
              <a:buChar char="●"/>
            </a:pPr>
            <a:r>
              <a:rPr lang="en-GB" sz="1200" b="1">
                <a:solidFill>
                  <a:srgbClr val="E8EAED"/>
                </a:solidFill>
                <a:latin typeface="Anta"/>
                <a:ea typeface="Anta"/>
                <a:cs typeface="Anta"/>
                <a:sym typeface="Anta"/>
              </a:rPr>
              <a:t>2268 LUTADORES ARMAZENADOS COM SUAS INFORMAÇÕES PREENCHIDAS EM 27 COLUNAS;</a:t>
            </a:r>
            <a:endParaRPr sz="12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200"/>
              <a:buFont typeface="Anta"/>
              <a:buChar char="●"/>
            </a:pPr>
            <a:r>
              <a:rPr lang="en-GB" sz="1200" b="1">
                <a:solidFill>
                  <a:srgbClr val="E8EAED"/>
                </a:solidFill>
                <a:latin typeface="Anta"/>
                <a:ea typeface="Anta"/>
                <a:cs typeface="Anta"/>
                <a:sym typeface="Anta"/>
              </a:rPr>
              <a:t>DADOS DEVIDAMENTE LIMPOS E ORGANIZADOS, COM ALTERAÇÕES PRECISAS PARA MELHOR EFICIÊNCIA.</a:t>
            </a:r>
            <a:endParaRPr sz="12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3602625" y="1626300"/>
            <a:ext cx="462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i="1">
                <a:solidFill>
                  <a:srgbClr val="FFFFFF"/>
                </a:solidFill>
                <a:latin typeface="Anta"/>
                <a:ea typeface="Anta"/>
                <a:cs typeface="Anta"/>
                <a:sym typeface="Anta"/>
              </a:rPr>
              <a:t>ORGANIZAÇÃO DOS DADOS</a:t>
            </a:r>
            <a:endParaRPr sz="25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278600" y="427025"/>
            <a:ext cx="4528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>
                <a:solidFill>
                  <a:schemeClr val="lt1"/>
                </a:solidFill>
                <a:latin typeface="Anta"/>
                <a:ea typeface="Anta"/>
                <a:cs typeface="Anta"/>
                <a:sym typeface="Anta"/>
              </a:rPr>
              <a:t>INFORMAÇÕES GERAIS</a:t>
            </a:r>
            <a:endParaRPr sz="1100" i="1"/>
          </a:p>
        </p:txBody>
      </p:sp>
      <p:pic>
        <p:nvPicPr>
          <p:cNvPr id="154" name="Google Shape;154;p29" descr="A person with tattoos on his che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4141" r="7260"/>
          <a:stretch/>
        </p:blipFill>
        <p:spPr>
          <a:xfrm>
            <a:off x="5165575" y="-31300"/>
            <a:ext cx="41722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360550" y="865625"/>
            <a:ext cx="2972700" cy="3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E8EAED"/>
                </a:solidFill>
                <a:latin typeface="Anta"/>
                <a:ea typeface="Anta"/>
                <a:cs typeface="Anta"/>
                <a:sym typeface="Anta"/>
              </a:rPr>
              <a:t>* 28 COLUNAS</a:t>
            </a:r>
            <a:endParaRPr sz="16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nome_lutador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object</a:t>
            </a:r>
            <a:endParaRPr sz="10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categoria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object</a:t>
            </a:r>
            <a:endParaRPr sz="10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win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int64</a:t>
            </a:r>
            <a:endParaRPr sz="10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lose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int64</a:t>
            </a:r>
            <a:endParaRPr sz="10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draw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int64</a:t>
            </a:r>
            <a:endParaRPr sz="10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precisao_striking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0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sig_pe_str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sig_clinch_str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sig_solo_str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method_ko_tko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method_dec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method_fin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golpes_sig_conectados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golpes_sig_absorvidos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3230353" y="1034875"/>
            <a:ext cx="2560800" cy="3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media_quedas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Media_fin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defesa_golpes_sig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defesa_quedas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media_knockdowns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tempo_medio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int64</a:t>
            </a:r>
            <a:endParaRPr sz="10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sig_head_str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sig_body_str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sig_leg_str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idade_lutador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int64</a:t>
            </a:r>
            <a:endParaRPr sz="10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altura_lutador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peso_lutador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float64</a:t>
            </a:r>
            <a:endParaRPr sz="15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sexo_F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int64</a:t>
            </a:r>
            <a:endParaRPr sz="1000" b="1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sexo_M </a:t>
            </a:r>
            <a:r>
              <a:rPr lang="en-GB" sz="1000" b="1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- int64</a:t>
            </a:r>
            <a:endParaRPr sz="1000" b="1">
              <a:solidFill>
                <a:srgbClr val="E8EAED"/>
              </a:solidFill>
              <a:latin typeface="Anta"/>
              <a:ea typeface="Anta"/>
              <a:cs typeface="Anta"/>
              <a:sym typeface="An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278600" y="427025"/>
            <a:ext cx="4565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>
                <a:solidFill>
                  <a:schemeClr val="lt1"/>
                </a:solidFill>
                <a:latin typeface="Anta"/>
                <a:ea typeface="Anta"/>
                <a:cs typeface="Anta"/>
                <a:sym typeface="Anta"/>
              </a:rPr>
              <a:t>INFORMAÇÕES GERAIS</a:t>
            </a:r>
            <a:endParaRPr sz="1100" i="1"/>
          </a:p>
        </p:txBody>
      </p:sp>
      <p:pic>
        <p:nvPicPr>
          <p:cNvPr id="162" name="Google Shape;162;p30" descr="A person with tattoos on his che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4141" r="7260"/>
          <a:stretch/>
        </p:blipFill>
        <p:spPr>
          <a:xfrm>
            <a:off x="5165575" y="-31300"/>
            <a:ext cx="41722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50" y="865625"/>
            <a:ext cx="3194500" cy="39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 descr="Two men wearing boxing gloves hugg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0457" y="-560557"/>
            <a:ext cx="4735286" cy="615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366875" y="551900"/>
            <a:ext cx="3643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a"/>
              <a:buNone/>
            </a:pPr>
            <a:r>
              <a:rPr lang="en-GB" sz="2400" b="1" i="1">
                <a:solidFill>
                  <a:schemeClr val="lt1"/>
                </a:solidFill>
                <a:latin typeface="Anta"/>
                <a:ea typeface="Anta"/>
                <a:cs typeface="Anta"/>
                <a:sym typeface="Anta"/>
              </a:rPr>
              <a:t>EXEMPLO DOS DADOS</a:t>
            </a:r>
            <a:endParaRPr sz="2400" b="1" i="1" u="none" strike="noStrike" cap="none">
              <a:solidFill>
                <a:schemeClr val="lt1"/>
              </a:solidFill>
              <a:latin typeface="Anta"/>
              <a:ea typeface="Anta"/>
              <a:cs typeface="Anta"/>
              <a:sym typeface="Anta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470400" y="1167100"/>
            <a:ext cx="3090900" cy="3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nome_lutador                   charles oliveira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categoria                          Peso-leve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win                                    35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lose                                   11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draw                                  0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precisao_striking              0.55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sig_pe_str                        0.59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sig_clinch_str                   0.19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sig_solo_str                      0.22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method_ko_tko                 0.29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method_dec                      0.11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method_fin                        0.6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golpes_sig_conectados   3.41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2EEFF"/>
                </a:solidFill>
                <a:latin typeface="Anta"/>
                <a:ea typeface="Anta"/>
                <a:cs typeface="Anta"/>
                <a:sym typeface="Anta"/>
              </a:rPr>
              <a:t>golpes_sig_absorvidos     3.26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media_quedas                   2.23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media_fin                           2.63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defesa_golpes_sig            0.49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Anta"/>
              <a:ea typeface="Anta"/>
              <a:cs typeface="Anta"/>
              <a:sym typeface="Anta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3657100" y="1167000"/>
            <a:ext cx="2273700" cy="3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defesa_quedas          0.56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media_knockdowns   0.46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tempo_medio              450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sig_head_str              5.24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sig_body_str              2.36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sig_leg_str                 1.33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idade_lutador              35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altura_lutador             70.0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peso_lutador              154.5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sexo_F                         0</a:t>
            </a:r>
            <a:endParaRPr sz="1200">
              <a:solidFill>
                <a:srgbClr val="CCCCCC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latin typeface="Anta"/>
                <a:ea typeface="Anta"/>
                <a:cs typeface="Anta"/>
                <a:sym typeface="Anta"/>
              </a:rPr>
              <a:t>sexo_M                         1</a:t>
            </a:r>
            <a:endParaRPr sz="1200">
              <a:solidFill>
                <a:srgbClr val="E2EEFF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 descr="Two men wearing boxing gloves hugg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0457" y="-560558"/>
            <a:ext cx="4735286" cy="61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366875" y="551900"/>
            <a:ext cx="3643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a"/>
              <a:buNone/>
            </a:pPr>
            <a:r>
              <a:rPr lang="en-GB" sz="2400" b="1" i="1">
                <a:solidFill>
                  <a:schemeClr val="lt1"/>
                </a:solidFill>
                <a:latin typeface="Anta"/>
                <a:ea typeface="Anta"/>
                <a:cs typeface="Anta"/>
                <a:sym typeface="Anta"/>
              </a:rPr>
              <a:t>EXEMPLO DOS DADOS</a:t>
            </a:r>
            <a:endParaRPr sz="2400" b="1" i="1" u="none" strike="noStrike" cap="none">
              <a:solidFill>
                <a:schemeClr val="lt1"/>
              </a:solidFill>
              <a:latin typeface="Anta"/>
              <a:ea typeface="Anta"/>
              <a:cs typeface="Anta"/>
              <a:sym typeface="Anta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4">
            <a:alphaModFix/>
          </a:blip>
          <a:srcRect l="2481" r="46246" b="8759"/>
          <a:stretch/>
        </p:blipFill>
        <p:spPr>
          <a:xfrm>
            <a:off x="366875" y="990500"/>
            <a:ext cx="4688323" cy="20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 rotWithShape="1">
          <a:blip r:embed="rId4">
            <a:alphaModFix/>
          </a:blip>
          <a:srcRect l="53721" t="24357" r="3332"/>
          <a:stretch/>
        </p:blipFill>
        <p:spPr>
          <a:xfrm>
            <a:off x="747575" y="3122075"/>
            <a:ext cx="3926923" cy="17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2842950" y="1296350"/>
            <a:ext cx="3458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>
                <a:solidFill>
                  <a:schemeClr val="lt1"/>
                </a:solidFill>
                <a:latin typeface="Anta"/>
                <a:ea typeface="Anta"/>
                <a:cs typeface="Anta"/>
                <a:sym typeface="Anta"/>
              </a:rPr>
              <a:t>PROXIMOS PASSOS</a:t>
            </a:r>
            <a:endParaRPr sz="2400" i="1">
              <a:solidFill>
                <a:schemeClr val="lt1"/>
              </a:solidFill>
              <a:latin typeface="Anta"/>
              <a:ea typeface="Anta"/>
              <a:cs typeface="Anta"/>
              <a:sym typeface="Anta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2026500" y="2113575"/>
            <a:ext cx="5091000" cy="17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ta"/>
              <a:buChar char="●"/>
            </a:pPr>
            <a:r>
              <a:rPr lang="en-GB" sz="1200" b="1">
                <a:solidFill>
                  <a:schemeClr val="lt1"/>
                </a:solidFill>
                <a:latin typeface="Anta"/>
                <a:ea typeface="Anta"/>
                <a:cs typeface="Anta"/>
                <a:sym typeface="Anta"/>
              </a:rPr>
              <a:t>CRIAÇÃO DE GRÁFICOS PARA ANÁLISE ESTATÍSTICA</a:t>
            </a:r>
            <a:endParaRPr sz="1200" b="1">
              <a:solidFill>
                <a:schemeClr val="lt1"/>
              </a:solidFill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nta"/>
              <a:ea typeface="Anta"/>
              <a:cs typeface="Anta"/>
              <a:sym typeface="Ant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ta"/>
              <a:buChar char="●"/>
            </a:pPr>
            <a:r>
              <a:rPr lang="en-GB" sz="1200" b="1">
                <a:solidFill>
                  <a:schemeClr val="lt1"/>
                </a:solidFill>
                <a:latin typeface="Anta"/>
                <a:ea typeface="Anta"/>
                <a:cs typeface="Anta"/>
                <a:sym typeface="Anta"/>
              </a:rPr>
              <a:t>ANÁLISE PREDITIVA PARA ESTIMATIVA DE PROBABILIDADES</a:t>
            </a:r>
            <a:endParaRPr sz="1200" b="1">
              <a:solidFill>
                <a:schemeClr val="lt1"/>
              </a:solidFill>
              <a:latin typeface="Anta"/>
              <a:ea typeface="Anta"/>
              <a:cs typeface="Anta"/>
              <a:sym typeface="Ant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nta"/>
              <a:ea typeface="Anta"/>
              <a:cs typeface="Anta"/>
              <a:sym typeface="Ant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  <a:buFont typeface="Anta"/>
              <a:buChar char="●"/>
            </a:pPr>
            <a:r>
              <a:rPr lang="en-GB" sz="1200" b="1">
                <a:solidFill>
                  <a:srgbClr val="F0F6FC"/>
                </a:solidFill>
                <a:highlight>
                  <a:srgbClr val="0D1117"/>
                </a:highlight>
                <a:latin typeface="Anta"/>
                <a:ea typeface="Anta"/>
                <a:cs typeface="Anta"/>
                <a:sym typeface="Anta"/>
              </a:rPr>
              <a:t>MACHINE LEARNING PARA CLASSIFICAÇÃO DE ARQUÉTIPOS</a:t>
            </a:r>
            <a:endParaRPr sz="1200" b="1">
              <a:solidFill>
                <a:srgbClr val="F0F6FC"/>
              </a:solidFill>
              <a:highlight>
                <a:srgbClr val="0D1117"/>
              </a:highlight>
              <a:latin typeface="Anta"/>
              <a:ea typeface="Anta"/>
              <a:cs typeface="Anta"/>
              <a:sym typeface="Ant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b="1">
                <a:solidFill>
                  <a:srgbClr val="F0F6FC"/>
                </a:solidFill>
                <a:highlight>
                  <a:srgbClr val="0D1117"/>
                </a:highlight>
                <a:latin typeface="Anta"/>
                <a:ea typeface="Anta"/>
                <a:cs typeface="Anta"/>
                <a:sym typeface="Anta"/>
              </a:rPr>
              <a:t>	</a:t>
            </a:r>
            <a:endParaRPr sz="1200" b="1">
              <a:solidFill>
                <a:srgbClr val="F0F6FC"/>
              </a:solidFill>
              <a:highlight>
                <a:srgbClr val="0D1117"/>
              </a:highlight>
              <a:latin typeface="Anta"/>
              <a:ea typeface="Anta"/>
              <a:cs typeface="Anta"/>
              <a:sym typeface="An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1653900" y="1983000"/>
            <a:ext cx="58362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1">
                <a:solidFill>
                  <a:schemeClr val="lt1"/>
                </a:solidFill>
                <a:latin typeface="Anta"/>
                <a:ea typeface="Anta"/>
                <a:cs typeface="Anta"/>
                <a:sym typeface="Anta"/>
              </a:rPr>
              <a:t>OBRIGADO</a:t>
            </a:r>
            <a:endParaRPr sz="6600" b="1" i="1">
              <a:solidFill>
                <a:schemeClr val="lt1"/>
              </a:solidFill>
              <a:latin typeface="Anta"/>
              <a:ea typeface="Anta"/>
              <a:cs typeface="Anta"/>
              <a:sym typeface="An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Apresentação na tela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Anta</vt:lpstr>
      <vt:lpstr>Calibri</vt:lpstr>
      <vt:lpstr>Arial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João Rafael</cp:lastModifiedBy>
  <cp:revision>1</cp:revision>
  <dcterms:modified xsi:type="dcterms:W3CDTF">2025-08-31T17:37:11Z</dcterms:modified>
</cp:coreProperties>
</file>