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562" r:id="rId3"/>
    <p:sldId id="568" r:id="rId4"/>
    <p:sldId id="549" r:id="rId5"/>
    <p:sldId id="264" r:id="rId6"/>
    <p:sldId id="277" r:id="rId7"/>
    <p:sldId id="278" r:id="rId8"/>
    <p:sldId id="279" r:id="rId9"/>
    <p:sldId id="280" r:id="rId10"/>
    <p:sldId id="586" r:id="rId11"/>
    <p:sldId id="590" r:id="rId12"/>
    <p:sldId id="616" r:id="rId13"/>
    <p:sldId id="591" r:id="rId14"/>
    <p:sldId id="613" r:id="rId15"/>
    <p:sldId id="592" r:id="rId16"/>
    <p:sldId id="593" r:id="rId17"/>
    <p:sldId id="594" r:id="rId18"/>
    <p:sldId id="608" r:id="rId19"/>
    <p:sldId id="617" r:id="rId20"/>
    <p:sldId id="263" r:id="rId21"/>
    <p:sldId id="265" r:id="rId22"/>
    <p:sldId id="266" r:id="rId23"/>
    <p:sldId id="267" r:id="rId24"/>
    <p:sldId id="268" r:id="rId25"/>
    <p:sldId id="270" r:id="rId26"/>
    <p:sldId id="271" r:id="rId27"/>
    <p:sldId id="272" r:id="rId28"/>
    <p:sldId id="273" r:id="rId29"/>
    <p:sldId id="274" r:id="rId30"/>
    <p:sldId id="275" r:id="rId31"/>
    <p:sldId id="61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87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5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651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90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209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871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17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3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1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1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0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4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2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3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20CA838-FD83-40B8-AC4E-75BF8AF4ECC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ECE747-02C2-41AC-B371-68957C4A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5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B26E-7060-4B38-AFF4-269C84320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718" y="1258547"/>
            <a:ext cx="9144000" cy="2387600"/>
          </a:xfrm>
        </p:spPr>
        <p:txBody>
          <a:bodyPr/>
          <a:lstStyle/>
          <a:p>
            <a:pPr algn="ctr"/>
            <a:r>
              <a:rPr lang="en-IN" dirty="0"/>
              <a:t>NS2</a:t>
            </a:r>
          </a:p>
        </p:txBody>
      </p:sp>
    </p:spTree>
    <p:extLst>
      <p:ext uri="{BB962C8B-B14F-4D97-AF65-F5344CB8AC3E}">
        <p14:creationId xmlns:p14="http://schemas.microsoft.com/office/powerpoint/2010/main" val="347822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1BC0300E-ECA2-4F8E-92B8-7813CE02D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875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it-IT" altLang="en-US" sz="3600" dirty="0">
                <a:ea typeface="ＭＳ Ｐゴシック" panose="020B0600070205080204" pitchFamily="34" charset="-128"/>
              </a:rPr>
              <a:t>Ns2: </a:t>
            </a:r>
            <a:r>
              <a:rPr lang="it-IT" altLang="en-US" sz="3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OTCL inside</a:t>
            </a:r>
          </a:p>
        </p:txBody>
      </p:sp>
      <p:sp>
        <p:nvSpPr>
          <p:cNvPr id="47106" name="Text Box 4">
            <a:extLst>
              <a:ext uri="{FF2B5EF4-FFF2-40B4-BE49-F238E27FC236}">
                <a16:creationId xmlns:a16="http://schemas.microsoft.com/office/drawing/2014/main" id="{0776CA4C-B56E-439D-8403-7E6714B9033B}"/>
              </a:ext>
            </a:extLst>
          </p:cNvPr>
          <p:cNvSpPr txBox="1">
            <a:spLocks/>
          </p:cNvSpPr>
          <p:nvPr/>
        </p:nvSpPr>
        <p:spPr bwMode="auto">
          <a:xfrm>
            <a:off x="1516640" y="1672070"/>
            <a:ext cx="8640762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dirty="0"/>
              <a:t> Assign a value to a variable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dirty="0"/>
              <a:t>	set x 0</a:t>
            </a:r>
          </a:p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dirty="0"/>
              <a:t> Keyword $ returns the value of a variable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dirty="0"/>
              <a:t>	set y $x</a:t>
            </a:r>
          </a:p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dirty="0"/>
              <a:t> Selection Statements if (if &lt; expr &gt; ... else ...)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dirty="0"/>
              <a:t>   	if  {$x == $y }  { puts “Hello world” }</a:t>
            </a:r>
          </a:p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dirty="0"/>
              <a:t> Iterative Statements 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dirty="0"/>
              <a:t>    for  {set i 0; $i &lt; $x ; incr i}{puts “Hello world” }</a:t>
            </a:r>
          </a:p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dirty="0"/>
              <a:t> Function Declaration </a:t>
            </a:r>
          </a:p>
          <a:p>
            <a:pPr eaLnBrk="1" hangingPunct="1"/>
            <a:r>
              <a:rPr lang="it-IT" altLang="en-US" dirty="0"/>
              <a:t>	proc  name_FUNCTION  {par1, ...parn} {... return $x}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6801B-E075-471A-8936-DC35DE1E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1341438"/>
            <a:ext cx="2044700" cy="400050"/>
          </a:xfrm>
          <a:prstGeom prst="rect">
            <a:avLst/>
          </a:prstGeom>
          <a:gradFill rotWithShape="1">
            <a:gsLst>
              <a:gs pos="0">
                <a:srgbClr val="E8E8FA"/>
              </a:gs>
              <a:gs pos="64999">
                <a:srgbClr val="C3C3EF"/>
              </a:gs>
              <a:gs pos="100000">
                <a:srgbClr val="A8A8EA"/>
              </a:gs>
            </a:gsLst>
            <a:lin ang="5400000" scaled="1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cs typeface="Arial"/>
              </a:rPr>
              <a:t>OTCL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</a:rPr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25749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FF1A47C8-8796-49C1-9DD0-0DD5FE417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en-US" sz="3600" dirty="0">
                <a:ea typeface="ＭＳ Ｐゴシック" panose="020B0600070205080204" pitchFamily="34" charset="-128"/>
              </a:rPr>
              <a:t>Ns2: </a:t>
            </a:r>
            <a:r>
              <a:rPr lang="it-IT" altLang="en-US" sz="3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Building the network </a:t>
            </a:r>
            <a:r>
              <a:rPr lang="it-IT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(WIRED)</a:t>
            </a:r>
            <a:endParaRPr lang="it-IT" altLang="en-US" sz="3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1202" name="Text Box 4">
            <a:extLst>
              <a:ext uri="{FF2B5EF4-FFF2-40B4-BE49-F238E27FC236}">
                <a16:creationId xmlns:a16="http://schemas.microsoft.com/office/drawing/2014/main" id="{4DE26F2B-F6E3-479A-85F1-17044831632E}"/>
              </a:ext>
            </a:extLst>
          </p:cNvPr>
          <p:cNvSpPr txBox="1">
            <a:spLocks/>
          </p:cNvSpPr>
          <p:nvPr/>
        </p:nvSpPr>
        <p:spPr bwMode="auto">
          <a:xfrm>
            <a:off x="1631951" y="2133600"/>
            <a:ext cx="8640763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8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b="1">
                <a:solidFill>
                  <a:schemeClr val="accent2"/>
                </a:solidFill>
                <a:cs typeface="Arial" panose="020B0604020202020204" pitchFamily="34" charset="0"/>
              </a:rPr>
              <a:t>Define the nodes of the network</a:t>
            </a:r>
          </a:p>
          <a:p>
            <a:pPr eaLnBrk="1" hangingPunct="1"/>
            <a:endParaRPr lang="it-IT" altLang="en-US" sz="2000"/>
          </a:p>
          <a:p>
            <a:pPr eaLnBrk="1" hangingPunct="1"/>
            <a:r>
              <a:rPr lang="it-IT" altLang="en-US" sz="2000"/>
              <a:t>	</a:t>
            </a:r>
            <a:r>
              <a:rPr lang="it-IT" altLang="en-US" sz="2000" b="1">
                <a:latin typeface="Consolas" panose="020B0609020204030204" pitchFamily="49" charset="0"/>
              </a:rPr>
              <a:t>set n0 [$ns node]</a:t>
            </a:r>
          </a:p>
          <a:p>
            <a:pPr eaLnBrk="1" hangingPunct="1"/>
            <a:r>
              <a:rPr lang="it-IT" altLang="en-US" sz="2000" b="1">
                <a:latin typeface="Consolas" panose="020B0609020204030204" pitchFamily="49" charset="0"/>
              </a:rPr>
              <a:t>	set n1 [$ns node]</a:t>
            </a:r>
          </a:p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8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b="1">
                <a:solidFill>
                  <a:schemeClr val="accent2"/>
                </a:solidFill>
                <a:cs typeface="Arial" panose="020B0604020202020204" pitchFamily="34" charset="0"/>
              </a:rPr>
              <a:t>Define the Links among nodes</a:t>
            </a:r>
          </a:p>
          <a:p>
            <a:pPr eaLnBrk="1" hangingPunct="1"/>
            <a:endParaRPr lang="it-IT" altLang="en-US" sz="2000"/>
          </a:p>
          <a:p>
            <a:pPr eaLnBrk="1" hangingPunct="1"/>
            <a:r>
              <a:rPr lang="it-IT" altLang="en-US" sz="1800" b="1">
                <a:solidFill>
                  <a:srgbClr val="000000"/>
                </a:solidFill>
                <a:latin typeface="Comic Sans MS" panose="030F0702030302020204" pitchFamily="66" charset="0"/>
              </a:rPr>
              <a:t>    	</a:t>
            </a:r>
            <a:r>
              <a:rPr lang="it-IT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#Nodes connected with an Ethernet cable, 10 Mb/s </a:t>
            </a:r>
          </a:p>
          <a:p>
            <a:pPr eaLnBrk="1" hangingPunct="1"/>
            <a:r>
              <a:rPr lang="pt-BR" altLang="en-US" sz="2000" b="1">
                <a:latin typeface="Consolas" panose="020B0609020204030204" pitchFamily="49" charset="0"/>
              </a:rPr>
              <a:t> 	$ns duplex-link $n0 $n1 10Mb 100ms DropTail</a:t>
            </a:r>
            <a:r>
              <a:rPr lang="en-US" altLang="en-US" sz="1800" b="1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endParaRPr lang="it-IT" altLang="en-US" sz="2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C6522-9F43-4F18-894F-74B4A77DFF12}"/>
              </a:ext>
            </a:extLst>
          </p:cNvPr>
          <p:cNvSpPr txBox="1"/>
          <p:nvPr/>
        </p:nvSpPr>
        <p:spPr>
          <a:xfrm>
            <a:off x="3719514" y="5445126"/>
            <a:ext cx="5208587" cy="6778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Specifies bandwidth, delay, and queue policy:</a:t>
            </a:r>
          </a:p>
          <a:p>
            <a:pPr>
              <a:defRPr/>
            </a:pPr>
            <a:r>
              <a:rPr lang="it-IT" sz="2000" dirty="0" err="1">
                <a:latin typeface="Arial"/>
                <a:cs typeface="Arial"/>
              </a:rPr>
              <a:t>DropTail</a:t>
            </a:r>
            <a:r>
              <a:rPr lang="it-IT" sz="2000" dirty="0">
                <a:latin typeface="Arial"/>
                <a:cs typeface="Arial"/>
              </a:rPr>
              <a:t>, RED, CBQ, FQ, SFQ, DRR</a:t>
            </a:r>
            <a:r>
              <a:rPr lang="it-IT" sz="2000" dirty="0">
                <a:latin typeface="Lucida Sans Unicode" charset="0"/>
                <a:cs typeface="Lucida Sans Unicode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A9CB20-A614-4CC5-B6E5-B02D0BB05E8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19963" y="5084763"/>
            <a:ext cx="0" cy="36036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8200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F1D519D8-F189-4B8F-B22C-298F8E87A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en-US" sz="3600">
                <a:ea typeface="ＭＳ Ｐゴシック" panose="020B0600070205080204" pitchFamily="34" charset="-128"/>
              </a:rPr>
              <a:t>Ns2: </a:t>
            </a:r>
            <a:r>
              <a:rPr lang="it-IT" altLang="en-US" sz="3600">
                <a:solidFill>
                  <a:srgbClr val="FF0000"/>
                </a:solidFill>
                <a:ea typeface="ＭＳ Ｐゴシック" panose="020B0600070205080204" pitchFamily="34" charset="-128"/>
              </a:rPr>
              <a:t>Building the network </a:t>
            </a:r>
            <a:r>
              <a:rPr lang="it-IT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(WIRED)</a:t>
            </a:r>
            <a:endParaRPr lang="it-IT" altLang="en-US" sz="360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2226" name="Text Box 4">
            <a:extLst>
              <a:ext uri="{FF2B5EF4-FFF2-40B4-BE49-F238E27FC236}">
                <a16:creationId xmlns:a16="http://schemas.microsoft.com/office/drawing/2014/main" id="{56562BD1-ADB8-4B28-832F-7AE24361B207}"/>
              </a:ext>
            </a:extLst>
          </p:cNvPr>
          <p:cNvSpPr txBox="1">
            <a:spLocks/>
          </p:cNvSpPr>
          <p:nvPr/>
        </p:nvSpPr>
        <p:spPr bwMode="auto">
          <a:xfrm>
            <a:off x="1631951" y="2133600"/>
            <a:ext cx="8640763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8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b="1">
                <a:solidFill>
                  <a:schemeClr val="accent2"/>
                </a:solidFill>
                <a:cs typeface="Arial" panose="020B0604020202020204" pitchFamily="34" charset="0"/>
              </a:rPr>
              <a:t>Define the error model on wired links</a:t>
            </a:r>
          </a:p>
          <a:p>
            <a:pPr eaLnBrk="1" hangingPunct="1"/>
            <a:endParaRPr lang="it-IT" altLang="en-US" sz="2000"/>
          </a:p>
          <a:p>
            <a:pPr eaLnBrk="1" hangingPunct="1"/>
            <a:r>
              <a:rPr lang="it-IT" altLang="en-US" sz="2000"/>
              <a:t>	</a:t>
            </a:r>
            <a:r>
              <a:rPr lang="it-IT" altLang="en-US" sz="2000" b="1">
                <a:latin typeface="Consolas" panose="020B0609020204030204" pitchFamily="49" charset="0"/>
              </a:rPr>
              <a:t>set loss_module [new ErrorModel]</a:t>
            </a:r>
          </a:p>
          <a:p>
            <a:pPr eaLnBrk="1" hangingPunct="1"/>
            <a:r>
              <a:rPr lang="it-IT" altLang="en-US" sz="2000" b="1">
                <a:latin typeface="Consolas" panose="020B0609020204030204" pitchFamily="49" charset="0"/>
              </a:rPr>
              <a:t>	$loss_module set rate_ 0.1</a:t>
            </a:r>
          </a:p>
          <a:p>
            <a:pPr eaLnBrk="1" hangingPunct="1"/>
            <a:r>
              <a:rPr lang="it-IT" altLang="en-US" sz="2000" b="1">
                <a:latin typeface="Consolas" panose="020B0609020204030204" pitchFamily="49" charset="0"/>
              </a:rPr>
              <a:t>	$loss_module ranvar [new RandomVariable/Uniform]</a:t>
            </a:r>
          </a:p>
          <a:p>
            <a:pPr eaLnBrk="1" hangingPunct="1"/>
            <a:r>
              <a:rPr lang="it-IT" altLang="en-US" sz="2000" b="1">
                <a:latin typeface="Consolas" panose="020B0609020204030204" pitchFamily="49" charset="0"/>
              </a:rPr>
              <a:t>	$loss_module drop-target [new Agent/Null]</a:t>
            </a:r>
          </a:p>
          <a:p>
            <a:pPr eaLnBrk="1" hangingPunct="1"/>
            <a:r>
              <a:rPr lang="it-IT" altLang="en-US" sz="2000" b="1">
                <a:latin typeface="Consolas" panose="020B0609020204030204" pitchFamily="49" charset="0"/>
              </a:rPr>
              <a:t>	$ns lossmodel $loss_module $n0 $n1</a:t>
            </a:r>
          </a:p>
          <a:p>
            <a:pPr eaLnBrk="1" hangingPunct="1">
              <a:spcBef>
                <a:spcPct val="50000"/>
              </a:spcBef>
              <a:buClr>
                <a:srgbClr val="996600"/>
              </a:buClr>
            </a:pPr>
            <a:endParaRPr lang="it-IT" altLang="en-US" sz="2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48C81-0B3C-4028-98B1-D97EE5132B52}"/>
              </a:ext>
            </a:extLst>
          </p:cNvPr>
          <p:cNvSpPr txBox="1"/>
          <p:nvPr/>
        </p:nvSpPr>
        <p:spPr>
          <a:xfrm>
            <a:off x="3719514" y="4868864"/>
            <a:ext cx="5545137" cy="923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Lossy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link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between node 0 and node 1, with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error rate equal to 0.1. Packets with errors are sent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to Agent/Null, i.e. they are discarded.</a:t>
            </a:r>
            <a:endParaRPr lang="it-IT" dirty="0">
              <a:latin typeface="Lucida Sans Unicode" charset="0"/>
              <a:cs typeface="Lucida Sans Unicode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A83CBB-812D-44B0-BFA8-0FD11A4B393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75500" y="4508501"/>
            <a:ext cx="0" cy="36036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6556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CBFDE106-9219-491B-AA50-5E89FB75F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955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it-IT" altLang="en-US" sz="3600" dirty="0">
                <a:ea typeface="ＭＳ Ｐゴシック" panose="020B0600070205080204" pitchFamily="34" charset="-128"/>
              </a:rPr>
              <a:t>Ns2: </a:t>
            </a:r>
            <a:r>
              <a:rPr lang="it-IT" altLang="en-US" sz="3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Building the network </a:t>
            </a:r>
            <a:r>
              <a:rPr lang="it-IT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(WIRED)</a:t>
            </a:r>
            <a:endParaRPr lang="it-IT" altLang="en-US" sz="3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3250" name="Text Box 4">
            <a:extLst>
              <a:ext uri="{FF2B5EF4-FFF2-40B4-BE49-F238E27FC236}">
                <a16:creationId xmlns:a16="http://schemas.microsoft.com/office/drawing/2014/main" id="{A2089C3D-DDCE-4F4C-9BB4-DCF5B32AAC6A}"/>
              </a:ext>
            </a:extLst>
          </p:cNvPr>
          <p:cNvSpPr txBox="1">
            <a:spLocks/>
          </p:cNvSpPr>
          <p:nvPr/>
        </p:nvSpPr>
        <p:spPr bwMode="auto">
          <a:xfrm>
            <a:off x="1703388" y="1773238"/>
            <a:ext cx="8640762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8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b="1">
                <a:solidFill>
                  <a:schemeClr val="accent2"/>
                </a:solidFill>
                <a:cs typeface="Arial" panose="020B0604020202020204" pitchFamily="34" charset="0"/>
              </a:rPr>
              <a:t>Define the nodes of the network</a:t>
            </a:r>
          </a:p>
          <a:p>
            <a:pPr eaLnBrk="1" hangingPunct="1"/>
            <a:endParaRPr lang="it-IT" altLang="en-US" sz="2000"/>
          </a:p>
          <a:p>
            <a:pPr eaLnBrk="1" hangingPunct="1"/>
            <a:r>
              <a:rPr lang="it-IT" altLang="en-US" sz="2000"/>
              <a:t>	</a:t>
            </a:r>
            <a:r>
              <a:rPr lang="it-IT" altLang="en-US" sz="2000" b="1">
                <a:latin typeface="Consolas" panose="020B0609020204030204" pitchFamily="49" charset="0"/>
              </a:rPr>
              <a:t>set n0 [$ns node]</a:t>
            </a:r>
          </a:p>
          <a:p>
            <a:pPr eaLnBrk="1" hangingPunct="1"/>
            <a:r>
              <a:rPr lang="it-IT" altLang="en-US" sz="2000" b="1">
                <a:latin typeface="Consolas" panose="020B0609020204030204" pitchFamily="49" charset="0"/>
              </a:rPr>
              <a:t>	set n1 [$ns node]</a:t>
            </a:r>
          </a:p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b="1">
                <a:solidFill>
                  <a:schemeClr val="accent2"/>
                </a:solidFill>
                <a:cs typeface="Arial" panose="020B0604020202020204" pitchFamily="34" charset="0"/>
              </a:rPr>
              <a:t>Define the position</a:t>
            </a:r>
          </a:p>
          <a:p>
            <a:pPr eaLnBrk="1" hangingPunct="1"/>
            <a:endParaRPr lang="it-IT" altLang="en-US" sz="2000" b="1">
              <a:latin typeface="Consolas" panose="020B0609020204030204" pitchFamily="49" charset="0"/>
            </a:endParaRPr>
          </a:p>
          <a:p>
            <a:pPr eaLnBrk="1" hangingPunct="1"/>
            <a:r>
              <a:rPr lang="it-IT" alt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   	set topograpy [new Topography]</a:t>
            </a:r>
          </a:p>
          <a:p>
            <a:pPr eaLnBrk="1" hangingPunct="1"/>
            <a:r>
              <a:rPr lang="it-IT" alt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	$topography load_flatgrid 400 400</a:t>
            </a:r>
            <a:endParaRPr lang="it-IT" altLang="en-US" sz="2000" b="1">
              <a:latin typeface="Consolas" panose="020B0609020204030204" pitchFamily="49" charset="0"/>
            </a:endParaRPr>
          </a:p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8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b="1">
                <a:solidFill>
                  <a:schemeClr val="accent2"/>
                </a:solidFill>
                <a:cs typeface="Arial" panose="020B0604020202020204" pitchFamily="34" charset="0"/>
              </a:rPr>
              <a:t>Define the position</a:t>
            </a:r>
          </a:p>
          <a:p>
            <a:pPr eaLnBrk="1" hangingPunct="1">
              <a:spcBef>
                <a:spcPct val="50000"/>
              </a:spcBef>
              <a:buClr>
                <a:srgbClr val="996600"/>
              </a:buClr>
            </a:pPr>
            <a:endParaRPr lang="it-IT" altLang="en-US" sz="800" b="1">
              <a:latin typeface="Consolas" panose="020B0609020204030204" pitchFamily="49" charset="0"/>
            </a:endParaRPr>
          </a:p>
          <a:p>
            <a:pPr eaLnBrk="1" hangingPunct="1"/>
            <a:r>
              <a:rPr lang="it-IT" alt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   	$n0 set X_ 300</a:t>
            </a:r>
          </a:p>
          <a:p>
            <a:pPr eaLnBrk="1" hangingPunct="1"/>
            <a:r>
              <a:rPr lang="it-IT" alt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	$n0 set Y_ 400</a:t>
            </a:r>
          </a:p>
          <a:p>
            <a:pPr eaLnBrk="1" hangingPunct="1"/>
            <a:r>
              <a:rPr lang="it-IT" alt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	$n0 set Z_ 0</a:t>
            </a:r>
            <a:endParaRPr lang="it-IT" altLang="en-US" b="1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EBECF-E2D4-4079-9AF9-B7DE0B5977C7}"/>
              </a:ext>
            </a:extLst>
          </p:cNvPr>
          <p:cNvSpPr txBox="1"/>
          <p:nvPr/>
        </p:nvSpPr>
        <p:spPr>
          <a:xfrm>
            <a:off x="6167438" y="5732464"/>
            <a:ext cx="3778250" cy="369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Set node 0 at position &lt;300,400,0&gt;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B6F00E-3034-4D65-AC00-FAEAAE00D502}"/>
              </a:ext>
            </a:extLst>
          </p:cNvPr>
          <p:cNvCxnSpPr>
            <a:cxnSpLocks noChangeShapeType="1"/>
            <a:stCxn id="3" idx="1"/>
          </p:cNvCxnSpPr>
          <p:nvPr/>
        </p:nvCxnSpPr>
        <p:spPr bwMode="auto">
          <a:xfrm flipH="1">
            <a:off x="5519738" y="5918200"/>
            <a:ext cx="647700" cy="3175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ED8CBE-3925-4929-BAB3-6A60B1E591C5}"/>
              </a:ext>
            </a:extLst>
          </p:cNvPr>
          <p:cNvSpPr txBox="1"/>
          <p:nvPr/>
        </p:nvSpPr>
        <p:spPr>
          <a:xfrm>
            <a:off x="8040689" y="4252913"/>
            <a:ext cx="2160587" cy="646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Set simulation area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to 400mx400m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A5FA3E-D35C-4371-B6BF-25A438CA3B1D}"/>
              </a:ext>
            </a:extLst>
          </p:cNvPr>
          <p:cNvCxnSpPr>
            <a:cxnSpLocks noChangeShapeType="1"/>
            <a:stCxn id="11" idx="1"/>
          </p:cNvCxnSpPr>
          <p:nvPr/>
        </p:nvCxnSpPr>
        <p:spPr bwMode="auto">
          <a:xfrm flipH="1" flipV="1">
            <a:off x="7391400" y="4468813"/>
            <a:ext cx="649288" cy="10636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8035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3F44D180-AB9A-4C9D-944E-7BF58E71C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en-US" sz="3600" dirty="0">
                <a:ea typeface="ＭＳ Ｐゴシック" panose="020B0600070205080204" pitchFamily="34" charset="-128"/>
              </a:rPr>
              <a:t>Ns2: </a:t>
            </a:r>
            <a:r>
              <a:rPr lang="it-IT" altLang="en-US" sz="3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Building the network </a:t>
            </a:r>
          </a:p>
        </p:txBody>
      </p:sp>
      <p:sp>
        <p:nvSpPr>
          <p:cNvPr id="54274" name="Text Box 4">
            <a:extLst>
              <a:ext uri="{FF2B5EF4-FFF2-40B4-BE49-F238E27FC236}">
                <a16:creationId xmlns:a16="http://schemas.microsoft.com/office/drawing/2014/main" id="{1E7C95AE-0118-4D9A-BFBC-04E8050E125D}"/>
              </a:ext>
            </a:extLst>
          </p:cNvPr>
          <p:cNvSpPr txBox="1">
            <a:spLocks/>
          </p:cNvSpPr>
          <p:nvPr/>
        </p:nvSpPr>
        <p:spPr bwMode="auto">
          <a:xfrm>
            <a:off x="1729987" y="2011165"/>
            <a:ext cx="86407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b="1" dirty="0">
                <a:solidFill>
                  <a:schemeClr val="accent2"/>
                </a:solidFill>
                <a:cs typeface="Arial" panose="020B0604020202020204" pitchFamily="34" charset="0"/>
              </a:rPr>
              <a:t>Define the mobility of wireless nodes</a:t>
            </a:r>
          </a:p>
          <a:p>
            <a:pPr eaLnBrk="1" hangingPunct="1"/>
            <a:endParaRPr lang="it-IT" altLang="en-US" sz="2000" dirty="0"/>
          </a:p>
          <a:p>
            <a:pPr eaLnBrk="1" hangingPunct="1"/>
            <a:r>
              <a:rPr lang="it-IT" altLang="en-US" sz="2000" dirty="0"/>
              <a:t>	</a:t>
            </a:r>
            <a:r>
              <a:rPr lang="it-IT" altLang="en-US" sz="2000" b="1" dirty="0">
                <a:latin typeface="Consolas" panose="020B0609020204030204" pitchFamily="49" charset="0"/>
              </a:rPr>
              <a:t>NS_OBJ at TIME “NODE setdest X_COOR Y_COOR SPEED”</a:t>
            </a:r>
          </a:p>
          <a:p>
            <a:pPr eaLnBrk="1" hangingPunct="1"/>
            <a:r>
              <a:rPr lang="it-IT" altLang="en-US" sz="2000" b="1" dirty="0">
                <a:latin typeface="Consolas" panose="020B0609020204030204" pitchFamily="49" charset="0"/>
              </a:rPr>
              <a:t>   </a:t>
            </a:r>
          </a:p>
          <a:p>
            <a:pPr eaLnBrk="1" hangingPunct="1"/>
            <a:r>
              <a:rPr lang="it-IT" altLang="en-US" sz="2000" b="1" dirty="0">
                <a:latin typeface="Consolas" panose="020B0609020204030204" pitchFamily="49" charset="0"/>
              </a:rPr>
              <a:t>      $ns at 10.5 “$node(0) setdest 100 100 5.0”	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FC348-56CF-47DC-BF58-6D7D1C7690BE}"/>
              </a:ext>
            </a:extLst>
          </p:cNvPr>
          <p:cNvSpPr txBox="1"/>
          <p:nvPr/>
        </p:nvSpPr>
        <p:spPr>
          <a:xfrm>
            <a:off x="5880100" y="3945533"/>
            <a:ext cx="414728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At time 10.5, node 0 will move toward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position (100,100) with speed equal to 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5 m/s (constant speed)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1A8FD9-1C2B-4DAB-B738-BB76FCF03FF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37130" y="3585171"/>
            <a:ext cx="0" cy="36036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8" name="Text Box 4">
            <a:extLst>
              <a:ext uri="{FF2B5EF4-FFF2-40B4-BE49-F238E27FC236}">
                <a16:creationId xmlns:a16="http://schemas.microsoft.com/office/drawing/2014/main" id="{F4AF8F98-B316-4B19-9B28-BE0E121EF6D7}"/>
              </a:ext>
            </a:extLst>
          </p:cNvPr>
          <p:cNvSpPr txBox="1">
            <a:spLocks/>
          </p:cNvSpPr>
          <p:nvPr/>
        </p:nvSpPr>
        <p:spPr bwMode="auto">
          <a:xfrm>
            <a:off x="1774826" y="4797425"/>
            <a:ext cx="864076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8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b="1">
                <a:solidFill>
                  <a:schemeClr val="accent2"/>
                </a:solidFill>
                <a:cs typeface="Arial" panose="020B0604020202020204" pitchFamily="34" charset="0"/>
              </a:rPr>
              <a:t>Utilize the General Object Director (GOD)</a:t>
            </a:r>
          </a:p>
          <a:p>
            <a:pPr eaLnBrk="1" hangingPunct="1"/>
            <a:endParaRPr lang="it-IT" altLang="en-US" sz="2000"/>
          </a:p>
          <a:p>
            <a:pPr eaLnBrk="1" hangingPunct="1"/>
            <a:r>
              <a:rPr lang="it-IT" altLang="en-US" sz="2000"/>
              <a:t>	</a:t>
            </a:r>
            <a:r>
              <a:rPr lang="it-IT" altLang="en-US" sz="2000" b="1">
                <a:latin typeface="Consolas" panose="020B0609020204030204" pitchFamily="49" charset="0"/>
              </a:rPr>
              <a:t>set $god [new God]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F5593-C63C-461A-80DC-4BB10E5EFF25}"/>
              </a:ext>
            </a:extLst>
          </p:cNvPr>
          <p:cNvSpPr txBox="1"/>
          <p:nvPr/>
        </p:nvSpPr>
        <p:spPr>
          <a:xfrm>
            <a:off x="5880101" y="5516564"/>
            <a:ext cx="4341813" cy="923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Object that stores </a:t>
            </a:r>
            <a:r>
              <a:rPr lang="en-US" b="1" dirty="0">
                <a:latin typeface="Arial"/>
                <a:cs typeface="Arial"/>
              </a:rPr>
              <a:t>global information</a:t>
            </a:r>
            <a:r>
              <a:rPr lang="en-US" dirty="0">
                <a:latin typeface="Arial"/>
                <a:cs typeface="Arial"/>
              </a:rPr>
              <a:t> 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about the state of the environment (e.g. 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the matrix of connectivity among nodes)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3A7589-E2FE-45EA-81BC-B23163DB0E0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48300" y="5805488"/>
            <a:ext cx="431800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7104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F1DFC370-6F40-4450-BC0B-3F60C73AE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4285" y="567898"/>
            <a:ext cx="8761413" cy="706964"/>
          </a:xfrm>
          <a:noFill/>
        </p:spPr>
        <p:txBody>
          <a:bodyPr/>
          <a:lstStyle/>
          <a:p>
            <a:pPr eaLnBrk="1" hangingPunct="1"/>
            <a:r>
              <a:rPr lang="it-IT" altLang="en-US" sz="3600" dirty="0">
                <a:ea typeface="ＭＳ Ｐゴシック" panose="020B0600070205080204" pitchFamily="34" charset="-128"/>
              </a:rPr>
              <a:t>Ns2: </a:t>
            </a:r>
            <a:r>
              <a:rPr lang="it-IT" altLang="en-US" sz="3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</a:t>
            </a:r>
          </a:p>
        </p:txBody>
      </p:sp>
      <p:sp>
        <p:nvSpPr>
          <p:cNvPr id="56322" name="Text Box 4">
            <a:extLst>
              <a:ext uri="{FF2B5EF4-FFF2-40B4-BE49-F238E27FC236}">
                <a16:creationId xmlns:a16="http://schemas.microsoft.com/office/drawing/2014/main" id="{32B5D25B-2001-4B00-8B95-9ADBF09AF494}"/>
              </a:ext>
            </a:extLst>
          </p:cNvPr>
          <p:cNvSpPr txBox="1">
            <a:spLocks/>
          </p:cNvSpPr>
          <p:nvPr/>
        </p:nvSpPr>
        <p:spPr bwMode="auto">
          <a:xfrm>
            <a:off x="1738313" y="1143000"/>
            <a:ext cx="8640762" cy="423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b="1" dirty="0">
                <a:solidFill>
                  <a:schemeClr val="accent2"/>
                </a:solidFill>
                <a:cs typeface="Arial" panose="020B0604020202020204" pitchFamily="34" charset="0"/>
              </a:rPr>
              <a:t>Running an 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OTCL</a:t>
            </a:r>
            <a:r>
              <a:rPr lang="en-US" altLang="en-US" sz="2800" b="1" dirty="0">
                <a:solidFill>
                  <a:schemeClr val="accent2"/>
                </a:solidFill>
                <a:cs typeface="Arial" panose="020B0604020202020204" pitchFamily="34" charset="0"/>
              </a:rPr>
              <a:t> script: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endParaRPr lang="it-IT" altLang="en-US" sz="900" dirty="0">
              <a:cs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sz="2000" dirty="0">
                <a:cs typeface="Arial" panose="020B0604020202020204" pitchFamily="34" charset="0"/>
              </a:rPr>
              <a:t>		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b="1" dirty="0">
                <a:latin typeface="Consolas" panose="020B0609020204030204" pitchFamily="49" charset="0"/>
              </a:rPr>
              <a:t>ns script-file.tcl [parameters]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endParaRPr lang="it-IT" altLang="en-US" sz="1200" dirty="0">
              <a:cs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Ø"/>
            </a:pPr>
            <a:r>
              <a:rPr lang="it-IT" alt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it-IT" altLang="en-US" b="1" dirty="0">
                <a:cs typeface="Arial" panose="020B0604020202020204" pitchFamily="34" charset="0"/>
              </a:rPr>
              <a:t>Initialize</a:t>
            </a:r>
            <a:r>
              <a:rPr lang="it-IT" altLang="en-US" dirty="0">
                <a:cs typeface="Arial" panose="020B0604020202020204" pitchFamily="34" charset="0"/>
              </a:rPr>
              <a:t> the scheduler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Ø"/>
            </a:pPr>
            <a:r>
              <a:rPr lang="it-IT" altLang="en-US" dirty="0">
                <a:cs typeface="Arial" panose="020B0604020202020204" pitchFamily="34" charset="0"/>
              </a:rPr>
              <a:t> Define the </a:t>
            </a:r>
            <a:r>
              <a:rPr lang="it-IT" altLang="en-US" b="1" dirty="0">
                <a:cs typeface="Arial" panose="020B0604020202020204" pitchFamily="34" charset="0"/>
              </a:rPr>
              <a:t>simulation parameters</a:t>
            </a:r>
            <a:r>
              <a:rPr lang="it-IT" altLang="en-US" dirty="0">
                <a:cs typeface="Arial" panose="020B0604020202020204" pitchFamily="34" charset="0"/>
              </a:rPr>
              <a:t> (e.g. start time)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Ø"/>
            </a:pPr>
            <a:r>
              <a:rPr lang="it-IT" altLang="en-US" dirty="0">
                <a:cs typeface="Arial" panose="020B0604020202020204" pitchFamily="34" charset="0"/>
              </a:rPr>
              <a:t> Build the </a:t>
            </a:r>
            <a:r>
              <a:rPr lang="it-IT" altLang="en-US" b="1" dirty="0">
                <a:cs typeface="Arial" panose="020B0604020202020204" pitchFamily="34" charset="0"/>
              </a:rPr>
              <a:t>network topology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Ø"/>
            </a:pPr>
            <a:r>
              <a:rPr lang="it-IT" altLang="en-US" dirty="0">
                <a:cs typeface="Arial" panose="020B0604020202020204" pitchFamily="34" charset="0"/>
              </a:rPr>
              <a:t> </a:t>
            </a:r>
            <a:r>
              <a:rPr lang="it-IT" altLang="en-US" dirty="0">
                <a:solidFill>
                  <a:srgbClr val="FF0000"/>
                </a:solidFill>
                <a:cs typeface="Arial" panose="020B0604020202020204" pitchFamily="34" charset="0"/>
              </a:rPr>
              <a:t>Generate the </a:t>
            </a:r>
            <a:r>
              <a:rPr lang="it-IT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traffic load</a:t>
            </a:r>
          </a:p>
        </p:txBody>
      </p:sp>
      <p:sp>
        <p:nvSpPr>
          <p:cNvPr id="56323" name="TextBox 1">
            <a:extLst>
              <a:ext uri="{FF2B5EF4-FFF2-40B4-BE49-F238E27FC236}">
                <a16:creationId xmlns:a16="http://schemas.microsoft.com/office/drawing/2014/main" id="{5D611E64-EDA3-4E72-8150-1EAF5980A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660" y="5701132"/>
            <a:ext cx="8199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800000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/>
              <a:t> OTCL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scripting language, </a:t>
            </a:r>
            <a:r>
              <a:rPr lang="en-US" altLang="en-US" b="1" dirty="0">
                <a:sym typeface="Wingdings" panose="05000000000000000000" pitchFamily="2" charset="2"/>
              </a:rPr>
              <a:t>OO-extension</a:t>
            </a:r>
            <a:r>
              <a:rPr lang="en-US" altLang="en-US" dirty="0">
                <a:sym typeface="Wingdings" panose="05000000000000000000" pitchFamily="2" charset="2"/>
              </a:rPr>
              <a:t> of TCL 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977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3B8EF918-8617-4A4A-BC77-2EC787003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6837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it-IT" altLang="en-US" sz="3600" dirty="0">
                <a:ea typeface="ＭＳ Ｐゴシック" panose="020B0600070205080204" pitchFamily="34" charset="-128"/>
              </a:rPr>
              <a:t>Ns2: </a:t>
            </a:r>
            <a:r>
              <a:rPr lang="it-IT" altLang="en-US" sz="3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Creating connections </a:t>
            </a:r>
            <a:r>
              <a:rPr lang="it-IT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(UDP/TCP)</a:t>
            </a:r>
            <a:endParaRPr lang="it-IT" altLang="en-US" sz="3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7346" name="Text Box 4">
            <a:extLst>
              <a:ext uri="{FF2B5EF4-FFF2-40B4-BE49-F238E27FC236}">
                <a16:creationId xmlns:a16="http://schemas.microsoft.com/office/drawing/2014/main" id="{028D63F0-BD04-4B75-BBF1-81D87FDA3CF4}"/>
              </a:ext>
            </a:extLst>
          </p:cNvPr>
          <p:cNvSpPr txBox="1">
            <a:spLocks/>
          </p:cNvSpPr>
          <p:nvPr/>
        </p:nvSpPr>
        <p:spPr bwMode="auto">
          <a:xfrm>
            <a:off x="1738313" y="1000126"/>
            <a:ext cx="8640762" cy="67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b="1" dirty="0">
                <a:solidFill>
                  <a:schemeClr val="accent2"/>
                </a:solidFill>
                <a:cs typeface="Arial" panose="020B0604020202020204" pitchFamily="34" charset="0"/>
              </a:rPr>
              <a:t>Define the end-points of the communication</a:t>
            </a:r>
          </a:p>
          <a:p>
            <a:pPr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TCP Connections: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b="1" dirty="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  <a:r>
              <a:rPr lang="it-IT" altLang="en-US" sz="2000" b="1" dirty="0">
                <a:latin typeface="Consolas" panose="020B0609020204030204" pitchFamily="49" charset="0"/>
              </a:rPr>
              <a:t>set src [new Agent/TCP]</a:t>
            </a:r>
          </a:p>
          <a:p>
            <a:pPr eaLnBrk="1" hangingPunct="1"/>
            <a:r>
              <a:rPr lang="it-IT" altLang="en-US" sz="2000" b="1" dirty="0">
                <a:latin typeface="Consolas" panose="020B0609020204030204" pitchFamily="49" charset="0"/>
              </a:rPr>
              <a:t>      set dst [new Agent/TCPSink]</a:t>
            </a:r>
          </a:p>
          <a:p>
            <a:pPr eaLnBrk="1" hangingPunct="1"/>
            <a:endParaRPr lang="it-IT" alt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UDP Connections: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sz="2000" dirty="0">
                <a:cs typeface="Arial" panose="020B0604020202020204" pitchFamily="34" charset="0"/>
              </a:rPr>
              <a:t>     </a:t>
            </a:r>
            <a:r>
              <a:rPr lang="it-IT" altLang="en-US" sz="2000" b="1" dirty="0">
                <a:latin typeface="Consolas" panose="020B0609020204030204" pitchFamily="49" charset="0"/>
              </a:rPr>
              <a:t>set src [new Agent/UDP]</a:t>
            </a:r>
          </a:p>
          <a:p>
            <a:pPr eaLnBrk="1" hangingPunct="1"/>
            <a:r>
              <a:rPr lang="it-IT" altLang="en-US" sz="2000" b="1" dirty="0">
                <a:latin typeface="Consolas" panose="020B0609020204030204" pitchFamily="49" charset="0"/>
              </a:rPr>
              <a:t>      set dst [new Agent/Null]</a:t>
            </a:r>
          </a:p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it-IT" altLang="en-US" b="1" dirty="0">
                <a:solidFill>
                  <a:schemeClr val="accent2"/>
                </a:solidFill>
                <a:cs typeface="Arial" panose="020B0604020202020204" pitchFamily="34" charset="0"/>
              </a:rPr>
              <a:t>Connect sender and receiver</a:t>
            </a:r>
          </a:p>
          <a:p>
            <a:pPr eaLnBrk="1" hangingPunct="1"/>
            <a:endParaRPr lang="it-IT" altLang="en-US" sz="2000" dirty="0">
              <a:cs typeface="Arial" panose="020B0604020202020204" pitchFamily="34" charset="0"/>
            </a:endParaRPr>
          </a:p>
          <a:p>
            <a:pPr eaLnBrk="1" hangingPunct="1"/>
            <a:r>
              <a:rPr lang="it-IT" altLang="en-US" sz="2000" dirty="0">
                <a:cs typeface="Arial" panose="020B0604020202020204" pitchFamily="34" charset="0"/>
              </a:rPr>
              <a:t>    	</a:t>
            </a:r>
            <a:r>
              <a:rPr lang="it-IT" altLang="en-US" sz="2000" b="1" dirty="0">
                <a:latin typeface="Consolas" panose="020B0609020204030204" pitchFamily="49" charset="0"/>
              </a:rPr>
              <a:t>$ns attach-agent  $n0 $src</a:t>
            </a:r>
          </a:p>
          <a:p>
            <a:pPr eaLnBrk="1" hangingPunct="1"/>
            <a:r>
              <a:rPr lang="it-IT" altLang="en-US" sz="2000" b="1" dirty="0">
                <a:latin typeface="Consolas" panose="020B0609020204030204" pitchFamily="49" charset="0"/>
              </a:rPr>
              <a:t>    	$ns attach-agent  $n1 $dst</a:t>
            </a:r>
          </a:p>
          <a:p>
            <a:pPr eaLnBrk="1" hangingPunct="1"/>
            <a:r>
              <a:rPr lang="it-IT" altLang="en-US" sz="2000" b="1" dirty="0">
                <a:latin typeface="Consolas" panose="020B0609020204030204" pitchFamily="49" charset="0"/>
              </a:rPr>
              <a:t>    	$ns connect $src $dst</a:t>
            </a:r>
          </a:p>
          <a:p>
            <a:pPr eaLnBrk="1" hangingPunct="1"/>
            <a:r>
              <a:rPr lang="it-IT" altLang="en-US" sz="2000" b="1" dirty="0">
                <a:latin typeface="Consolas" panose="020B0609020204030204" pitchFamily="49" charset="0"/>
              </a:rPr>
              <a:t> </a:t>
            </a:r>
          </a:p>
          <a:p>
            <a:pPr eaLnBrk="1" hangingPunct="1"/>
            <a:endParaRPr lang="it-IT" altLang="en-US" sz="2000" dirty="0"/>
          </a:p>
          <a:p>
            <a:pPr eaLnBrk="1" hangingPunct="1"/>
            <a:r>
              <a:rPr lang="it-IT" altLang="en-US" sz="2000" dirty="0"/>
              <a:t>	</a:t>
            </a:r>
            <a:br>
              <a:rPr lang="it-IT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endParaRPr lang="it-IT" alt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/>
            <a:r>
              <a:rPr lang="it-IT" alt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7774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12574C79-702B-4B48-BF3F-621C6984B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it-IT" altLang="en-US" sz="3600" dirty="0">
                <a:ea typeface="ＭＳ Ｐゴシック" panose="020B0600070205080204" pitchFamily="34" charset="-128"/>
              </a:rPr>
              <a:t>Ns2: </a:t>
            </a:r>
            <a:r>
              <a:rPr lang="it-IT" altLang="en-US" sz="3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Attaching Applications </a:t>
            </a:r>
          </a:p>
        </p:txBody>
      </p:sp>
      <p:sp>
        <p:nvSpPr>
          <p:cNvPr id="58370" name="Text Box 4">
            <a:extLst>
              <a:ext uri="{FF2B5EF4-FFF2-40B4-BE49-F238E27FC236}">
                <a16:creationId xmlns:a16="http://schemas.microsoft.com/office/drawing/2014/main" id="{CBE7D607-CC84-4DD7-8FF0-37074C6BBC1D}"/>
              </a:ext>
            </a:extLst>
          </p:cNvPr>
          <p:cNvSpPr txBox="1">
            <a:spLocks/>
          </p:cNvSpPr>
          <p:nvPr/>
        </p:nvSpPr>
        <p:spPr bwMode="auto">
          <a:xfrm>
            <a:off x="1738313" y="1000126"/>
            <a:ext cx="8640762" cy="697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8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b="1">
                <a:solidFill>
                  <a:schemeClr val="accent2"/>
                </a:solidFill>
                <a:cs typeface="Arial" panose="020B0604020202020204" pitchFamily="34" charset="0"/>
              </a:rPr>
              <a:t>Define the application and attach it to the sender</a:t>
            </a:r>
          </a:p>
          <a:p>
            <a:pPr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FTP Agent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b="1">
                <a:solidFill>
                  <a:schemeClr val="accent2"/>
                </a:solidFill>
                <a:cs typeface="Arial" panose="020B0604020202020204" pitchFamily="34" charset="0"/>
              </a:rPr>
              <a:t>  </a:t>
            </a:r>
            <a:r>
              <a:rPr lang="it-IT" altLang="en-US" sz="2000" b="1">
                <a:latin typeface="Consolas" panose="020B0609020204030204" pitchFamily="49" charset="0"/>
              </a:rPr>
              <a:t>set ftp [new Application/FTP]</a:t>
            </a:r>
          </a:p>
          <a:p>
            <a:pPr eaLnBrk="1" hangingPunct="1"/>
            <a:r>
              <a:rPr lang="it-IT" altLang="en-US" sz="2000" b="1">
                <a:latin typeface="Consolas" panose="020B0609020204030204" pitchFamily="49" charset="0"/>
              </a:rPr>
              <a:t>     $ftp attach-agent $src</a:t>
            </a:r>
          </a:p>
          <a:p>
            <a:pPr eaLnBrk="1" hangingPunct="1"/>
            <a:r>
              <a:rPr lang="it-IT" altLang="en-US" sz="2000" b="1">
                <a:latin typeface="Consolas" panose="020B0609020204030204" pitchFamily="49" charset="0"/>
              </a:rPr>
              <a:t>     $ns at TIME “$ftp start” </a:t>
            </a:r>
          </a:p>
          <a:p>
            <a:pPr eaLnBrk="1" hangingPunct="1"/>
            <a:r>
              <a:rPr lang="it-IT" altLang="en-US" sz="2000" b="1">
                <a:latin typeface="Consolas" panose="020B0609020204030204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CBR Agent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b="1">
                <a:solidFill>
                  <a:schemeClr val="accent2"/>
                </a:solidFill>
                <a:cs typeface="Arial" panose="020B0604020202020204" pitchFamily="34" charset="0"/>
              </a:rPr>
              <a:t>  </a:t>
            </a:r>
            <a:r>
              <a:rPr lang="it-IT" altLang="en-US" sz="2000" b="1">
                <a:latin typeface="Consolas" panose="020B0609020204030204" pitchFamily="49" charset="0"/>
              </a:rPr>
              <a:t>set cbr [new Application/Traffic/CBR]</a:t>
            </a:r>
          </a:p>
          <a:p>
            <a:pPr eaLnBrk="1" hangingPunct="1"/>
            <a:r>
              <a:rPr lang="it-IT" altLang="en-US" sz="2000" b="1">
                <a:latin typeface="Consolas" panose="020B0609020204030204" pitchFamily="49" charset="0"/>
              </a:rPr>
              <a:t>     $cbr attach-agent $src</a:t>
            </a:r>
          </a:p>
          <a:p>
            <a:pPr eaLnBrk="1" hangingPunct="1"/>
            <a:r>
              <a:rPr lang="it-IT" altLang="en-US" sz="2000" b="1">
                <a:latin typeface="Consolas" panose="020B0609020204030204" pitchFamily="49" charset="0"/>
              </a:rPr>
              <a:t>     $ns at TIME “$cbr start” </a:t>
            </a:r>
          </a:p>
          <a:p>
            <a:pPr eaLnBrk="1" hangingPunct="1"/>
            <a:endParaRPr lang="it-IT" altLang="en-US" sz="200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sz="1800" b="1">
                <a:solidFill>
                  <a:srgbClr val="000000"/>
                </a:solidFill>
                <a:cs typeface="Arial" panose="020B0604020202020204" pitchFamily="34" charset="0"/>
              </a:rPr>
              <a:t>Exponential Traffic Generator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r>
              <a:rPr lang="it-IT" altLang="en-US" b="1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it-IT" altLang="en-US" b="1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it-IT" altLang="en-US" sz="2000" b="1">
                <a:latin typeface="Consolas" panose="020B0609020204030204" pitchFamily="49" charset="0"/>
              </a:rPr>
              <a:t>set exp [new Application/Traffic/Exponential]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</a:pPr>
            <a:endParaRPr lang="it-IT" altLang="en-US" sz="2000">
              <a:cs typeface="Arial" panose="020B0604020202020204" pitchFamily="34" charset="0"/>
            </a:endParaRPr>
          </a:p>
          <a:p>
            <a:pPr eaLnBrk="1" hangingPunct="1"/>
            <a:r>
              <a:rPr lang="it-IT" altLang="en-US" sz="2000">
                <a:cs typeface="Arial" panose="020B0604020202020204" pitchFamily="34" charset="0"/>
              </a:rPr>
              <a:t>      </a:t>
            </a:r>
            <a:r>
              <a:rPr lang="it-IT" altLang="en-US" sz="200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  <a:endParaRPr lang="it-IT" altLang="en-US" sz="2000"/>
          </a:p>
          <a:p>
            <a:pPr eaLnBrk="1" hangingPunct="1"/>
            <a:r>
              <a:rPr lang="it-IT" altLang="en-US" sz="2000"/>
              <a:t>	</a:t>
            </a:r>
            <a:br>
              <a:rPr lang="it-IT" altLang="en-US" sz="200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endParaRPr lang="it-IT" altLang="en-US" sz="2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/>
            <a:r>
              <a:rPr lang="it-IT" altLang="en-US" sz="2000"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2085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485B5DFC-8356-4C26-B0C3-CFD64335F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969" y="11113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it-IT" altLang="en-US" sz="3600" dirty="0">
                <a:ea typeface="ＭＳ Ｐゴシック" panose="020B0600070205080204" pitchFamily="34" charset="-128"/>
              </a:rPr>
              <a:t>Ns2: </a:t>
            </a:r>
            <a:r>
              <a:rPr lang="it-IT" altLang="en-US" sz="3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Simulation Output </a:t>
            </a:r>
            <a:r>
              <a:rPr lang="it-IT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(TRACE)</a:t>
            </a:r>
            <a:endParaRPr lang="it-IT" altLang="en-US" sz="3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3970" name="Text Box 4">
            <a:extLst>
              <a:ext uri="{FF2B5EF4-FFF2-40B4-BE49-F238E27FC236}">
                <a16:creationId xmlns:a16="http://schemas.microsoft.com/office/drawing/2014/main" id="{E9A0856B-0820-41E6-BDF4-C33661D45AF0}"/>
              </a:ext>
            </a:extLst>
          </p:cNvPr>
          <p:cNvSpPr txBox="1">
            <a:spLocks/>
          </p:cNvSpPr>
          <p:nvPr/>
        </p:nvSpPr>
        <p:spPr bwMode="auto">
          <a:xfrm>
            <a:off x="1738313" y="1000125"/>
            <a:ext cx="8750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800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sz="2800">
                <a:cs typeface="Arial" panose="020B0604020202020204" pitchFamily="34" charset="0"/>
              </a:rPr>
              <a:t>The output of the simulation is a </a:t>
            </a:r>
            <a:r>
              <a:rPr lang="it-IT" altLang="en-US" sz="2800" b="1">
                <a:cs typeface="Arial" panose="020B0604020202020204" pitchFamily="34" charset="0"/>
              </a:rPr>
              <a:t>trace</a:t>
            </a:r>
            <a:r>
              <a:rPr lang="it-IT" altLang="en-US" sz="2800">
                <a:cs typeface="Arial" panose="020B0604020202020204" pitchFamily="34" charset="0"/>
              </a:rPr>
              <a:t> file, containing the description of the events occurred during the simulation. </a:t>
            </a:r>
          </a:p>
        </p:txBody>
      </p:sp>
      <p:sp>
        <p:nvSpPr>
          <p:cNvPr id="70659" name="Rettangolo 4">
            <a:extLst>
              <a:ext uri="{FF2B5EF4-FFF2-40B4-BE49-F238E27FC236}">
                <a16:creationId xmlns:a16="http://schemas.microsoft.com/office/drawing/2014/main" id="{7F296549-5AC0-4707-891B-79BAF0AC0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2492376"/>
            <a:ext cx="8208962" cy="23082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 err="1">
                <a:latin typeface="Lucida Sans Unicode" charset="0"/>
                <a:cs typeface="Lucida Sans Unicode" charset="0"/>
              </a:rPr>
              <a:t>s</a:t>
            </a:r>
            <a:r>
              <a:rPr lang="pt-BR" sz="2400" dirty="0">
                <a:latin typeface="Lucida Sans Unicode" charset="0"/>
                <a:cs typeface="Lucida Sans Unicode" charset="0"/>
              </a:rPr>
              <a:t> 10.00000 0 MAC --- 0 RTS 44 [253e 1 0 0]</a:t>
            </a:r>
          </a:p>
          <a:p>
            <a:pPr>
              <a:defRPr/>
            </a:pPr>
            <a:r>
              <a:rPr lang="pt-BR" sz="2400" dirty="0" err="1">
                <a:latin typeface="Lucida Sans Unicode" charset="0"/>
                <a:cs typeface="Lucida Sans Unicode" charset="0"/>
              </a:rPr>
              <a:t>r</a:t>
            </a:r>
            <a:r>
              <a:rPr lang="pt-BR" sz="2400" dirty="0">
                <a:latin typeface="Lucida Sans Unicode" charset="0"/>
                <a:cs typeface="Lucida Sans Unicode" charset="0"/>
              </a:rPr>
              <a:t> 10.00041 1 MAC --- 0 RTS 44 [253e 1 0 0]</a:t>
            </a:r>
          </a:p>
          <a:p>
            <a:pPr>
              <a:defRPr/>
            </a:pPr>
            <a:r>
              <a:rPr lang="en-US" sz="2400" dirty="0">
                <a:latin typeface="Lucida Sans Unicode" charset="0"/>
                <a:cs typeface="Lucida Sans Unicode" charset="0"/>
              </a:rPr>
              <a:t>s 10.00042 1 MAC --- 0 CTS 38 [2404 0 0 0]</a:t>
            </a:r>
          </a:p>
          <a:p>
            <a:pPr>
              <a:defRPr/>
            </a:pPr>
            <a:r>
              <a:rPr lang="pt-BR" sz="2400" dirty="0" err="1">
                <a:latin typeface="Lucida Sans Unicode" charset="0"/>
                <a:cs typeface="Lucida Sans Unicode" charset="0"/>
              </a:rPr>
              <a:t>r</a:t>
            </a:r>
            <a:r>
              <a:rPr lang="pt-BR" sz="2400" dirty="0">
                <a:latin typeface="Lucida Sans Unicode" charset="0"/>
                <a:cs typeface="Lucida Sans Unicode" charset="0"/>
              </a:rPr>
              <a:t> 10.00075 0 MAC --- 0 CTS 38 [2404 0 0 0]</a:t>
            </a:r>
          </a:p>
          <a:p>
            <a:pPr>
              <a:defRPr/>
            </a:pPr>
            <a:r>
              <a:rPr lang="it-IT" sz="2400" dirty="0" err="1">
                <a:latin typeface="Lucida Sans Unicode" charset="0"/>
                <a:cs typeface="Lucida Sans Unicode" charset="0"/>
              </a:rPr>
              <a:t>s</a:t>
            </a:r>
            <a:r>
              <a:rPr lang="it-IT" sz="2400" dirty="0">
                <a:latin typeface="Lucida Sans Unicode" charset="0"/>
                <a:cs typeface="Lucida Sans Unicode" charset="0"/>
              </a:rPr>
              <a:t> 10.00076 0 MAC --- 100 </a:t>
            </a:r>
            <a:r>
              <a:rPr lang="it-IT" sz="2400" dirty="0" err="1">
                <a:latin typeface="Lucida Sans Unicode" charset="0"/>
                <a:cs typeface="Lucida Sans Unicode" charset="0"/>
              </a:rPr>
              <a:t>cbr</a:t>
            </a:r>
            <a:r>
              <a:rPr lang="it-IT" sz="2400" dirty="0">
                <a:latin typeface="Lucida Sans Unicode" charset="0"/>
                <a:cs typeface="Lucida Sans Unicode" charset="0"/>
              </a:rPr>
              <a:t> 1112 [13a 1 0 800]</a:t>
            </a:r>
          </a:p>
          <a:p>
            <a:pPr>
              <a:defRPr/>
            </a:pPr>
            <a:r>
              <a:rPr lang="pt-BR" sz="2400" dirty="0" err="1">
                <a:latin typeface="Lucida Sans Unicode" charset="0"/>
                <a:cs typeface="Lucida Sans Unicode" charset="0"/>
              </a:rPr>
              <a:t>r</a:t>
            </a:r>
            <a:r>
              <a:rPr lang="pt-BR" sz="2400" dirty="0">
                <a:latin typeface="Lucida Sans Unicode" charset="0"/>
                <a:cs typeface="Lucida Sans Unicode" charset="0"/>
              </a:rPr>
              <a:t> 10.00982 1 MAC --- 100 </a:t>
            </a:r>
            <a:r>
              <a:rPr lang="pt-BR" sz="2400" dirty="0" err="1">
                <a:latin typeface="Lucida Sans Unicode" charset="0"/>
                <a:cs typeface="Lucida Sans Unicode" charset="0"/>
              </a:rPr>
              <a:t>cbr</a:t>
            </a:r>
            <a:r>
              <a:rPr lang="pt-BR" sz="2400" dirty="0">
                <a:latin typeface="Lucida Sans Unicode" charset="0"/>
                <a:cs typeface="Lucida Sans Unicode" charset="0"/>
              </a:rPr>
              <a:t> 1112 [13a 1 0 800]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022F2-2969-455F-863E-11E2524156EF}"/>
              </a:ext>
            </a:extLst>
          </p:cNvPr>
          <p:cNvSpPr txBox="1"/>
          <p:nvPr/>
        </p:nvSpPr>
        <p:spPr>
          <a:xfrm>
            <a:off x="2535811" y="5157789"/>
            <a:ext cx="132600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Simulation </a:t>
            </a:r>
          </a:p>
          <a:p>
            <a:pPr algn="ctr">
              <a:defRPr/>
            </a:pPr>
            <a:r>
              <a:rPr lang="en-US" b="1" dirty="0">
                <a:latin typeface="Arial"/>
                <a:cs typeface="Arial"/>
              </a:rPr>
              <a:t>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FD39BE-2CCA-46D2-89C9-E63087A409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71813" y="4724400"/>
            <a:ext cx="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5E1AA2-7C6D-47BA-A625-CA1A99B08226}"/>
              </a:ext>
            </a:extLst>
          </p:cNvPr>
          <p:cNvSpPr txBox="1"/>
          <p:nvPr/>
        </p:nvSpPr>
        <p:spPr>
          <a:xfrm>
            <a:off x="1847850" y="6021389"/>
            <a:ext cx="1373188" cy="369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Arial"/>
                <a:cs typeface="Arial"/>
              </a:rPr>
              <a:t>Event</a:t>
            </a:r>
            <a:r>
              <a:rPr lang="en-US" dirty="0">
                <a:latin typeface="Arial"/>
                <a:cs typeface="Arial"/>
              </a:rPr>
              <a:t> Type</a:t>
            </a:r>
            <a:endParaRPr lang="en-US" b="1" dirty="0">
              <a:latin typeface="Arial"/>
              <a:cs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01ACA3-2E79-4397-8C29-75ADA250A6F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63750" y="4724400"/>
            <a:ext cx="0" cy="12969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892071-6ED6-4D2E-A863-40D81696BE5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63976" y="4652964"/>
            <a:ext cx="360363" cy="5048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C45961-4452-4744-826F-C1456C6C039A}"/>
              </a:ext>
            </a:extLst>
          </p:cNvPr>
          <p:cNvSpPr txBox="1"/>
          <p:nvPr/>
        </p:nvSpPr>
        <p:spPr>
          <a:xfrm>
            <a:off x="4079875" y="5157788"/>
            <a:ext cx="73660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Node</a:t>
            </a:r>
            <a:endParaRPr lang="en-US" b="1" dirty="0">
              <a:latin typeface="Arial"/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19F9B3-CEA4-44F3-A64C-08DFCC02712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35638" y="4724400"/>
            <a:ext cx="0" cy="6492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6328BC-2217-4CE9-9E41-1D78CB747E88}"/>
              </a:ext>
            </a:extLst>
          </p:cNvPr>
          <p:cNvSpPr txBox="1"/>
          <p:nvPr/>
        </p:nvSpPr>
        <p:spPr>
          <a:xfrm>
            <a:off x="5303839" y="5373688"/>
            <a:ext cx="890587" cy="646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Packet</a:t>
            </a:r>
          </a:p>
          <a:p>
            <a:pPr algn="ctr">
              <a:defRPr/>
            </a:pPr>
            <a:r>
              <a:rPr lang="en-US" b="1" dirty="0">
                <a:latin typeface="Arial"/>
                <a:cs typeface="Arial"/>
              </a:rPr>
              <a:t>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99B3C6-DE65-429E-9988-43D04343A87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383338" y="4724401"/>
            <a:ext cx="144462" cy="5048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950C32-5662-4D66-ACC4-4D28E5D1267B}"/>
              </a:ext>
            </a:extLst>
          </p:cNvPr>
          <p:cNvSpPr txBox="1"/>
          <p:nvPr/>
        </p:nvSpPr>
        <p:spPr>
          <a:xfrm>
            <a:off x="6350000" y="5229226"/>
            <a:ext cx="814388" cy="646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Traffic</a:t>
            </a:r>
          </a:p>
          <a:p>
            <a:pPr algn="ctr">
              <a:defRPr/>
            </a:pPr>
            <a:r>
              <a:rPr lang="en-US" b="1" dirty="0">
                <a:latin typeface="Arial"/>
                <a:cs typeface="Arial"/>
              </a:rPr>
              <a:t>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1A36AC-6528-43B9-9814-369796A022A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248525" y="4724400"/>
            <a:ext cx="2873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56D7F1-E1FF-4D0C-9BF6-1D3ACCC37199}"/>
              </a:ext>
            </a:extLst>
          </p:cNvPr>
          <p:cNvSpPr txBox="1"/>
          <p:nvPr/>
        </p:nvSpPr>
        <p:spPr>
          <a:xfrm>
            <a:off x="7281864" y="5157788"/>
            <a:ext cx="890587" cy="646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Packet</a:t>
            </a:r>
          </a:p>
          <a:p>
            <a:pPr algn="ctr">
              <a:defRPr/>
            </a:pPr>
            <a:r>
              <a:rPr lang="en-US" b="1" dirty="0">
                <a:latin typeface="Arial"/>
                <a:cs typeface="Arial"/>
              </a:rPr>
              <a:t>size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4DACEB-2720-46C7-AC90-FFB99803C89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75725" y="4724401"/>
            <a:ext cx="0" cy="5048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DD75B0-2E44-4E3D-B947-73B9F6F5523F}"/>
              </a:ext>
            </a:extLst>
          </p:cNvPr>
          <p:cNvSpPr txBox="1"/>
          <p:nvPr/>
        </p:nvSpPr>
        <p:spPr>
          <a:xfrm>
            <a:off x="8399464" y="5229225"/>
            <a:ext cx="1519237" cy="369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Arial"/>
                <a:cs typeface="Arial"/>
              </a:rPr>
              <a:t>MAC</a:t>
            </a:r>
            <a:r>
              <a:rPr lang="en-US" dirty="0">
                <a:latin typeface="Arial"/>
                <a:cs typeface="Arial"/>
              </a:rPr>
              <a:t> Header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09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D6B8-33F9-4254-83D1-8CD3BFC7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73" y="3642223"/>
            <a:ext cx="8761413" cy="70696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Wireless Network!</a:t>
            </a:r>
          </a:p>
        </p:txBody>
      </p:sp>
    </p:spTree>
    <p:extLst>
      <p:ext uri="{BB962C8B-B14F-4D97-AF65-F5344CB8AC3E}">
        <p14:creationId xmlns:p14="http://schemas.microsoft.com/office/powerpoint/2010/main" val="201882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DA5999CD-E5B1-4F75-9334-E3D590D7E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en-US" dirty="0"/>
              <a:t>Ns2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15FB6685-470E-4B50-AF74-2DAC23637B85}"/>
              </a:ext>
            </a:extLst>
          </p:cNvPr>
          <p:cNvSpPr txBox="1">
            <a:spLocks/>
          </p:cNvSpPr>
          <p:nvPr/>
        </p:nvSpPr>
        <p:spPr bwMode="auto">
          <a:xfrm>
            <a:off x="1847850" y="2060575"/>
            <a:ext cx="8351838" cy="36009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charset="0"/>
              <a:buNone/>
              <a:defRPr/>
            </a:pPr>
            <a:r>
              <a:rPr lang="it-IT" sz="2400" dirty="0" err="1"/>
              <a:t>Generally</a:t>
            </a:r>
            <a:r>
              <a:rPr lang="it-IT" sz="2400" dirty="0"/>
              <a:t> </a:t>
            </a:r>
            <a:r>
              <a:rPr lang="it-IT" sz="2400" dirty="0" err="1"/>
              <a:t>speaking</a:t>
            </a:r>
            <a:r>
              <a:rPr lang="it-IT" sz="2400" dirty="0"/>
              <a:t>, a network simulator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dedicated</a:t>
            </a:r>
            <a:r>
              <a:rPr lang="it-IT" sz="2400" dirty="0"/>
              <a:t> software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to: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996600"/>
              </a:buClr>
              <a:buFont typeface="Wingdings" charset="2"/>
              <a:buChar char="Ø"/>
              <a:defRPr/>
            </a:pPr>
            <a:r>
              <a:rPr lang="it-IT" sz="2400" dirty="0"/>
              <a:t>Model the </a:t>
            </a:r>
            <a:r>
              <a:rPr lang="it-IT" sz="2400" dirty="0" err="1"/>
              <a:t>behaviour</a:t>
            </a:r>
            <a:r>
              <a:rPr lang="it-IT" sz="2400" dirty="0"/>
              <a:t> of network </a:t>
            </a:r>
            <a:r>
              <a:rPr lang="it-IT" sz="2400" dirty="0" err="1"/>
              <a:t>protocols</a:t>
            </a:r>
            <a:r>
              <a:rPr lang="it-IT" sz="2400" dirty="0"/>
              <a:t>/</a:t>
            </a:r>
            <a:r>
              <a:rPr lang="it-IT" sz="2400" dirty="0" err="1"/>
              <a:t>applications</a:t>
            </a:r>
            <a:r>
              <a:rPr lang="it-IT" sz="2400" dirty="0"/>
              <a:t> (e.g. TCP </a:t>
            </a:r>
            <a:r>
              <a:rPr lang="it-IT" sz="2400" dirty="0" err="1"/>
              <a:t>protocol</a:t>
            </a:r>
            <a:r>
              <a:rPr lang="it-IT" sz="2400" dirty="0"/>
              <a:t>).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996600"/>
              </a:buClr>
              <a:buFont typeface="Wingdings" charset="2"/>
              <a:buChar char="Ø"/>
              <a:defRPr/>
            </a:pPr>
            <a:r>
              <a:rPr lang="it-IT" sz="2400" dirty="0" err="1"/>
              <a:t>Reproduce</a:t>
            </a:r>
            <a:r>
              <a:rPr lang="it-IT" sz="2400" dirty="0"/>
              <a:t> the </a:t>
            </a:r>
            <a:r>
              <a:rPr lang="it-IT" sz="2400" dirty="0" err="1"/>
              <a:t>behaviour</a:t>
            </a:r>
            <a:r>
              <a:rPr lang="it-IT" sz="2400" dirty="0"/>
              <a:t> of a computer network </a:t>
            </a:r>
            <a:r>
              <a:rPr lang="it-IT" sz="2400" dirty="0" err="1"/>
              <a:t>as</a:t>
            </a:r>
            <a:r>
              <a:rPr lang="it-IT" sz="2400" dirty="0"/>
              <a:t> a </a:t>
            </a:r>
            <a:r>
              <a:rPr lang="it-IT" sz="2400" dirty="0" err="1"/>
              <a:t>whole</a:t>
            </a:r>
            <a:r>
              <a:rPr lang="it-IT" sz="2400" dirty="0"/>
              <a:t> (e.g. a wireless LAN).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996600"/>
              </a:buClr>
              <a:buFont typeface="Wingdings" charset="2"/>
              <a:buChar char="Ø"/>
              <a:defRPr/>
            </a:pPr>
            <a:r>
              <a:rPr lang="it-IT" sz="2400" dirty="0" err="1"/>
              <a:t>Quantify</a:t>
            </a:r>
            <a:r>
              <a:rPr lang="it-IT" sz="2400" dirty="0"/>
              <a:t> the network performance, </a:t>
            </a:r>
            <a:r>
              <a:rPr lang="it-IT" sz="2400" dirty="0" err="1"/>
              <a:t>through</a:t>
            </a:r>
            <a:r>
              <a:rPr lang="it-IT" sz="2400" dirty="0"/>
              <a:t> </a:t>
            </a:r>
            <a:r>
              <a:rPr lang="it-IT" sz="2400" dirty="0" err="1"/>
              <a:t>well-defined</a:t>
            </a:r>
            <a:r>
              <a:rPr lang="it-IT" sz="2400" dirty="0"/>
              <a:t> network </a:t>
            </a:r>
            <a:r>
              <a:rPr lang="it-IT" sz="2400" dirty="0" err="1"/>
              <a:t>metrics</a:t>
            </a:r>
            <a:r>
              <a:rPr lang="it-IT" sz="2400" dirty="0"/>
              <a:t> (e.g. </a:t>
            </a:r>
            <a:r>
              <a:rPr lang="it-IT" sz="2400" dirty="0" err="1"/>
              <a:t>system</a:t>
            </a:r>
            <a:r>
              <a:rPr lang="it-IT" sz="2400" dirty="0"/>
              <a:t> </a:t>
            </a:r>
            <a:r>
              <a:rPr lang="it-IT" sz="2400" dirty="0" err="1"/>
              <a:t>throughput</a:t>
            </a:r>
            <a:r>
              <a:rPr lang="it-IT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323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52E-D4FF-4B8E-B937-3B1B0E63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721D-3C26-4884-98A1-F15E5F1BD6B1}"/>
              </a:ext>
            </a:extLst>
          </p:cNvPr>
          <p:cNvSpPr txBox="1"/>
          <p:nvPr/>
        </p:nvSpPr>
        <p:spPr>
          <a:xfrm>
            <a:off x="1778000" y="2164278"/>
            <a:ext cx="71783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0" dirty="0">
              <a:effectLst/>
            </a:endParaRPr>
          </a:p>
          <a:p>
            <a:r>
              <a:rPr lang="en-IN" dirty="0"/>
              <a:t>set 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chan</a:t>
            </a:r>
            <a:r>
              <a:rPr lang="en-IN" dirty="0"/>
              <a:t>)        Channel/</a:t>
            </a:r>
            <a:r>
              <a:rPr lang="en-IN" dirty="0" err="1"/>
              <a:t>WirelessChannel</a:t>
            </a:r>
            <a:r>
              <a:rPr lang="en-IN" dirty="0"/>
              <a:t> ;# channel type</a:t>
            </a:r>
            <a:endParaRPr lang="en-IN" b="0" dirty="0">
              <a:effectLst/>
            </a:endParaRPr>
          </a:p>
          <a:p>
            <a:r>
              <a:rPr lang="en-IN" dirty="0"/>
              <a:t>set </a:t>
            </a:r>
            <a:r>
              <a:rPr lang="en-IN" dirty="0" err="1"/>
              <a:t>val</a:t>
            </a:r>
            <a:r>
              <a:rPr lang="en-IN" dirty="0"/>
              <a:t>(prop)        Propagation/</a:t>
            </a:r>
            <a:r>
              <a:rPr lang="en-IN" dirty="0" err="1"/>
              <a:t>TwoRayGround</a:t>
            </a:r>
            <a:r>
              <a:rPr lang="en-IN" dirty="0"/>
              <a:t>   ;# radio-propagation model</a:t>
            </a:r>
            <a:endParaRPr lang="en-IN" b="0" dirty="0">
              <a:effectLst/>
            </a:endParaRPr>
          </a:p>
          <a:p>
            <a:r>
              <a:rPr lang="en-IN" dirty="0"/>
              <a:t>set 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netif</a:t>
            </a:r>
            <a:r>
              <a:rPr lang="en-IN" dirty="0"/>
              <a:t>)       </a:t>
            </a:r>
            <a:r>
              <a:rPr lang="en-IN" dirty="0" err="1"/>
              <a:t>Phy</a:t>
            </a:r>
            <a:r>
              <a:rPr lang="en-IN" dirty="0"/>
              <a:t>/</a:t>
            </a:r>
            <a:r>
              <a:rPr lang="en-IN" dirty="0" err="1"/>
              <a:t>WirelessPhy</a:t>
            </a:r>
            <a:r>
              <a:rPr lang="en-IN" dirty="0"/>
              <a:t>         ;# network interface type</a:t>
            </a:r>
            <a:endParaRPr lang="en-IN" b="0" dirty="0">
              <a:effectLst/>
            </a:endParaRPr>
          </a:p>
          <a:p>
            <a:r>
              <a:rPr lang="en-IN" dirty="0"/>
              <a:t>set </a:t>
            </a:r>
            <a:r>
              <a:rPr lang="en-IN" dirty="0" err="1"/>
              <a:t>val</a:t>
            </a:r>
            <a:r>
              <a:rPr lang="en-IN" dirty="0"/>
              <a:t>(mac)         Mac/802_11              ;# MAC type</a:t>
            </a:r>
            <a:endParaRPr lang="en-IN" b="0" dirty="0">
              <a:effectLst/>
            </a:endParaRPr>
          </a:p>
          <a:p>
            <a:r>
              <a:rPr lang="en-IN" dirty="0"/>
              <a:t>set 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ifq</a:t>
            </a:r>
            <a:r>
              <a:rPr lang="en-IN" dirty="0"/>
              <a:t>)         Queue/</a:t>
            </a:r>
            <a:r>
              <a:rPr lang="en-IN" dirty="0" err="1"/>
              <a:t>DropTail</a:t>
            </a:r>
            <a:r>
              <a:rPr lang="en-IN" dirty="0"/>
              <a:t>/</a:t>
            </a:r>
            <a:r>
              <a:rPr lang="en-IN" dirty="0" err="1"/>
              <a:t>PriQueue</a:t>
            </a:r>
            <a:r>
              <a:rPr lang="en-IN" dirty="0"/>
              <a:t> ;# interface queue type</a:t>
            </a:r>
            <a:endParaRPr lang="en-IN" b="0" dirty="0">
              <a:effectLst/>
            </a:endParaRPr>
          </a:p>
          <a:p>
            <a:r>
              <a:rPr lang="en-IN" dirty="0"/>
              <a:t>set 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ll</a:t>
            </a:r>
            <a:r>
              <a:rPr lang="en-IN" dirty="0"/>
              <a:t>)          LL                      ;# link layer type</a:t>
            </a:r>
            <a:endParaRPr lang="en-IN" b="0" dirty="0">
              <a:effectLst/>
            </a:endParaRPr>
          </a:p>
          <a:p>
            <a:r>
              <a:rPr lang="en-IN" dirty="0"/>
              <a:t>set </a:t>
            </a:r>
            <a:r>
              <a:rPr lang="en-IN" dirty="0" err="1"/>
              <a:t>val</a:t>
            </a:r>
            <a:r>
              <a:rPr lang="en-IN" dirty="0"/>
              <a:t>(ant)         Antenna/</a:t>
            </a:r>
            <a:r>
              <a:rPr lang="en-IN" dirty="0" err="1"/>
              <a:t>OmniAntenna</a:t>
            </a:r>
            <a:r>
              <a:rPr lang="en-IN" dirty="0"/>
              <a:t>     ;# antenna model</a:t>
            </a:r>
            <a:endParaRPr lang="en-IN" b="0" dirty="0">
              <a:effectLst/>
            </a:endParaRPr>
          </a:p>
          <a:p>
            <a:r>
              <a:rPr lang="en-IN" dirty="0"/>
              <a:t>set 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ifqlen</a:t>
            </a:r>
            <a:r>
              <a:rPr lang="en-IN" dirty="0"/>
              <a:t>)      50                      ;# max packet in </a:t>
            </a:r>
            <a:r>
              <a:rPr lang="en-IN" dirty="0" err="1"/>
              <a:t>ifq</a:t>
            </a:r>
            <a:endParaRPr lang="en-IN" b="0" dirty="0">
              <a:effectLst/>
            </a:endParaRPr>
          </a:p>
          <a:p>
            <a:r>
              <a:rPr lang="en-IN" dirty="0"/>
              <a:t>set 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nn</a:t>
            </a:r>
            <a:r>
              <a:rPr lang="en-IN" dirty="0"/>
              <a:t>)          2                       ;# number of </a:t>
            </a:r>
            <a:r>
              <a:rPr lang="en-IN" dirty="0" err="1"/>
              <a:t>mobilenodes</a:t>
            </a:r>
            <a:endParaRPr lang="en-IN" b="0" dirty="0">
              <a:effectLst/>
            </a:endParaRPr>
          </a:p>
          <a:p>
            <a:r>
              <a:rPr lang="en-IN" dirty="0"/>
              <a:t>set 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rp</a:t>
            </a:r>
            <a:r>
              <a:rPr lang="en-IN" dirty="0"/>
              <a:t>)          DSDV                    ;# routing protocol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23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52E-D4FF-4B8E-B937-3B1B0E63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Initialize Global Variables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721D-3C26-4884-98A1-F15E5F1BD6B1}"/>
              </a:ext>
            </a:extLst>
          </p:cNvPr>
          <p:cNvSpPr txBox="1"/>
          <p:nvPr/>
        </p:nvSpPr>
        <p:spPr>
          <a:xfrm>
            <a:off x="1778000" y="2164278"/>
            <a:ext cx="4429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ns_    [new Simulator]</a:t>
            </a:r>
            <a:endParaRPr lang="en-US" b="0" dirty="0">
              <a:effectLst/>
            </a:endParaRPr>
          </a:p>
          <a:p>
            <a:r>
              <a:rPr lang="en-US" dirty="0"/>
              <a:t>set </a:t>
            </a:r>
            <a:r>
              <a:rPr lang="en-US" dirty="0" err="1"/>
              <a:t>tracefd</a:t>
            </a:r>
            <a:r>
              <a:rPr lang="en-US" dirty="0"/>
              <a:t> [open simple.tr w]</a:t>
            </a:r>
            <a:endParaRPr lang="en-US" b="0" dirty="0">
              <a:effectLst/>
            </a:endParaRPr>
          </a:p>
          <a:p>
            <a:r>
              <a:rPr lang="en-US" dirty="0"/>
              <a:t>$ns_ trace-all $</a:t>
            </a:r>
            <a:r>
              <a:rPr lang="en-US" dirty="0" err="1"/>
              <a:t>tracefd</a:t>
            </a:r>
            <a:endParaRPr lang="en-US" b="0" dirty="0">
              <a:effectLst/>
            </a:endParaRPr>
          </a:p>
          <a:p>
            <a:br>
              <a:rPr lang="en-US" dirty="0"/>
            </a:br>
            <a:r>
              <a:rPr lang="en-US" dirty="0"/>
              <a:t>#Open the NAM trace file</a:t>
            </a:r>
            <a:endParaRPr lang="en-US" b="0" dirty="0">
              <a:effectLst/>
            </a:endParaRPr>
          </a:p>
          <a:p>
            <a:r>
              <a:rPr lang="en-US" dirty="0"/>
              <a:t>set file2 [open </a:t>
            </a:r>
            <a:r>
              <a:rPr lang="en-US" dirty="0" err="1"/>
              <a:t>out.nam</a:t>
            </a:r>
            <a:r>
              <a:rPr lang="en-US" dirty="0"/>
              <a:t> w]</a:t>
            </a:r>
            <a:endParaRPr lang="en-US" b="0" dirty="0">
              <a:effectLst/>
            </a:endParaRPr>
          </a:p>
          <a:p>
            <a:r>
              <a:rPr lang="en-US" dirty="0"/>
              <a:t>$ns_ </a:t>
            </a:r>
            <a:r>
              <a:rPr lang="en-US" dirty="0" err="1"/>
              <a:t>namtrace</a:t>
            </a:r>
            <a:r>
              <a:rPr lang="en-US" dirty="0"/>
              <a:t>-all $file2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080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52E-D4FF-4B8E-B937-3B1B0E63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Define a 'finish'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721D-3C26-4884-98A1-F15E5F1BD6B1}"/>
              </a:ext>
            </a:extLst>
          </p:cNvPr>
          <p:cNvSpPr txBox="1"/>
          <p:nvPr/>
        </p:nvSpPr>
        <p:spPr>
          <a:xfrm>
            <a:off x="1778000" y="2164278"/>
            <a:ext cx="4429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proc finish {} {</a:t>
            </a:r>
            <a:endParaRPr lang="en-IN" b="0" dirty="0">
              <a:effectLst/>
            </a:endParaRPr>
          </a:p>
          <a:p>
            <a:r>
              <a:rPr lang="en-IN" dirty="0"/>
              <a:t>    global ns_ file1 file2 </a:t>
            </a:r>
            <a:r>
              <a:rPr lang="en-IN" dirty="0" err="1"/>
              <a:t>tracefd</a:t>
            </a:r>
            <a:endParaRPr lang="en-IN" b="0" dirty="0">
              <a:effectLst/>
            </a:endParaRPr>
          </a:p>
          <a:p>
            <a:r>
              <a:rPr lang="en-IN" dirty="0"/>
              <a:t>    $ns_ flush-trace</a:t>
            </a:r>
            <a:endParaRPr lang="en-IN" b="0" dirty="0">
              <a:effectLst/>
            </a:endParaRPr>
          </a:p>
          <a:p>
            <a:r>
              <a:rPr lang="en-IN" dirty="0"/>
              <a:t>    close $</a:t>
            </a:r>
            <a:r>
              <a:rPr lang="en-IN" dirty="0" err="1"/>
              <a:t>tracefd</a:t>
            </a:r>
            <a:endParaRPr lang="en-IN" b="0" dirty="0">
              <a:effectLst/>
            </a:endParaRPr>
          </a:p>
          <a:p>
            <a:r>
              <a:rPr lang="en-IN" dirty="0"/>
              <a:t>    close $file2</a:t>
            </a:r>
            <a:endParaRPr lang="en-IN" b="0" dirty="0">
              <a:effectLst/>
            </a:endParaRPr>
          </a:p>
          <a:p>
            <a:r>
              <a:rPr lang="en-IN" dirty="0"/>
              <a:t>    exec </a:t>
            </a:r>
            <a:r>
              <a:rPr lang="en-IN" dirty="0" err="1"/>
              <a:t>nam</a:t>
            </a:r>
            <a:r>
              <a:rPr lang="en-IN" dirty="0"/>
              <a:t> </a:t>
            </a:r>
            <a:r>
              <a:rPr lang="en-IN" dirty="0" err="1"/>
              <a:t>out.nam</a:t>
            </a:r>
            <a:r>
              <a:rPr lang="en-IN" dirty="0"/>
              <a:t> &amp;</a:t>
            </a:r>
            <a:endParaRPr lang="en-IN" b="0" dirty="0">
              <a:effectLst/>
            </a:endParaRPr>
          </a:p>
          <a:p>
            <a:r>
              <a:rPr lang="en-IN" dirty="0"/>
              <a:t>    exit 0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901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52E-D4FF-4B8E-B937-3B1B0E63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topography object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721D-3C26-4884-98A1-F15E5F1BD6B1}"/>
              </a:ext>
            </a:extLst>
          </p:cNvPr>
          <p:cNvSpPr txBox="1"/>
          <p:nvPr/>
        </p:nvSpPr>
        <p:spPr>
          <a:xfrm>
            <a:off x="1778000" y="2164278"/>
            <a:ext cx="4429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set up topography object</a:t>
            </a:r>
            <a:endParaRPr lang="en-US" b="0" dirty="0">
              <a:effectLst/>
            </a:endParaRPr>
          </a:p>
          <a:p>
            <a:r>
              <a:rPr lang="en-US" dirty="0"/>
              <a:t>set topo    [new Topography]</a:t>
            </a:r>
            <a:endParaRPr lang="en-US" b="0" dirty="0">
              <a:effectLst/>
            </a:endParaRPr>
          </a:p>
          <a:p>
            <a:r>
              <a:rPr lang="en-US" dirty="0"/>
              <a:t>$topo </a:t>
            </a:r>
            <a:r>
              <a:rPr lang="en-US" dirty="0" err="1"/>
              <a:t>load_flatgrid</a:t>
            </a:r>
            <a:r>
              <a:rPr lang="en-US" dirty="0"/>
              <a:t> 500 500</a:t>
            </a:r>
            <a:endParaRPr lang="en-US" b="0" dirty="0">
              <a:effectLst/>
            </a:endParaRPr>
          </a:p>
          <a:p>
            <a:r>
              <a:rPr lang="en-US" dirty="0"/>
              <a:t>#</a:t>
            </a:r>
            <a:endParaRPr lang="en-US" b="0" dirty="0">
              <a:effectLst/>
            </a:endParaRPr>
          </a:p>
          <a:p>
            <a:r>
              <a:rPr lang="en-US" dirty="0"/>
              <a:t># Create God</a:t>
            </a:r>
            <a:endParaRPr lang="en-US" b="0" dirty="0">
              <a:effectLst/>
            </a:endParaRPr>
          </a:p>
          <a:p>
            <a:r>
              <a:rPr lang="en-US" dirty="0"/>
              <a:t>#</a:t>
            </a:r>
            <a:endParaRPr lang="en-US" b="0" dirty="0">
              <a:effectLst/>
            </a:endParaRPr>
          </a:p>
          <a:p>
            <a:r>
              <a:rPr lang="en-US" dirty="0"/>
              <a:t>create-god $</a:t>
            </a:r>
            <a:r>
              <a:rPr lang="en-US" dirty="0" err="1"/>
              <a:t>val</a:t>
            </a:r>
            <a:r>
              <a:rPr lang="en-US" dirty="0"/>
              <a:t>(</a:t>
            </a:r>
            <a:r>
              <a:rPr lang="en-US" dirty="0" err="1"/>
              <a:t>nn</a:t>
            </a:r>
            <a:r>
              <a:rPr lang="en-US" dirty="0"/>
              <a:t>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968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52E-D4FF-4B8E-B937-3B1B0E63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Configure Node</a:t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721D-3C26-4884-98A1-F15E5F1BD6B1}"/>
              </a:ext>
            </a:extLst>
          </p:cNvPr>
          <p:cNvSpPr txBox="1"/>
          <p:nvPr/>
        </p:nvSpPr>
        <p:spPr>
          <a:xfrm>
            <a:off x="1778000" y="2164278"/>
            <a:ext cx="4429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    $ns_ node-config -</a:t>
            </a:r>
            <a:r>
              <a:rPr lang="en-IN" dirty="0" err="1"/>
              <a:t>adhocRouting</a:t>
            </a:r>
            <a:r>
              <a:rPr lang="en-IN" dirty="0"/>
              <a:t> $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rp</a:t>
            </a:r>
            <a:r>
              <a:rPr lang="en-IN" dirty="0"/>
              <a:t>) \</a:t>
            </a:r>
            <a:endParaRPr lang="en-IN" b="0" dirty="0">
              <a:effectLst/>
            </a:endParaRPr>
          </a:p>
          <a:p>
            <a:r>
              <a:rPr lang="en-IN" dirty="0"/>
              <a:t>    -</a:t>
            </a:r>
            <a:r>
              <a:rPr lang="en-IN" dirty="0" err="1"/>
              <a:t>llType</a:t>
            </a:r>
            <a:r>
              <a:rPr lang="en-IN" dirty="0"/>
              <a:t> $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ll</a:t>
            </a:r>
            <a:r>
              <a:rPr lang="en-IN" dirty="0"/>
              <a:t>) \</a:t>
            </a:r>
            <a:endParaRPr lang="en-IN" b="0" dirty="0">
              <a:effectLst/>
            </a:endParaRPr>
          </a:p>
          <a:p>
            <a:r>
              <a:rPr lang="en-IN" dirty="0"/>
              <a:t>    -</a:t>
            </a:r>
            <a:r>
              <a:rPr lang="en-IN" dirty="0" err="1"/>
              <a:t>macType</a:t>
            </a:r>
            <a:r>
              <a:rPr lang="en-IN" dirty="0"/>
              <a:t> $</a:t>
            </a:r>
            <a:r>
              <a:rPr lang="en-IN" dirty="0" err="1"/>
              <a:t>val</a:t>
            </a:r>
            <a:r>
              <a:rPr lang="en-IN" dirty="0"/>
              <a:t>(mac) \</a:t>
            </a:r>
            <a:endParaRPr lang="en-IN" b="0" dirty="0">
              <a:effectLst/>
            </a:endParaRPr>
          </a:p>
          <a:p>
            <a:r>
              <a:rPr lang="en-IN" dirty="0"/>
              <a:t>    -</a:t>
            </a:r>
            <a:r>
              <a:rPr lang="en-IN" dirty="0" err="1"/>
              <a:t>ifqType</a:t>
            </a:r>
            <a:r>
              <a:rPr lang="en-IN" dirty="0"/>
              <a:t> $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ifq</a:t>
            </a:r>
            <a:r>
              <a:rPr lang="en-IN" dirty="0"/>
              <a:t>) \</a:t>
            </a:r>
            <a:endParaRPr lang="en-IN" b="0" dirty="0">
              <a:effectLst/>
            </a:endParaRPr>
          </a:p>
          <a:p>
            <a:r>
              <a:rPr lang="en-IN" dirty="0"/>
              <a:t>    -</a:t>
            </a:r>
            <a:r>
              <a:rPr lang="en-IN" dirty="0" err="1"/>
              <a:t>ifqLen</a:t>
            </a:r>
            <a:r>
              <a:rPr lang="en-IN" dirty="0"/>
              <a:t> $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ifqlen</a:t>
            </a:r>
            <a:r>
              <a:rPr lang="en-IN" dirty="0"/>
              <a:t>) \</a:t>
            </a:r>
            <a:endParaRPr lang="en-IN" b="0" dirty="0">
              <a:effectLst/>
            </a:endParaRPr>
          </a:p>
          <a:p>
            <a:r>
              <a:rPr lang="en-IN" dirty="0"/>
              <a:t>    -</a:t>
            </a:r>
            <a:r>
              <a:rPr lang="en-IN" dirty="0" err="1"/>
              <a:t>antType</a:t>
            </a:r>
            <a:r>
              <a:rPr lang="en-IN" dirty="0"/>
              <a:t> $</a:t>
            </a:r>
            <a:r>
              <a:rPr lang="en-IN" dirty="0" err="1"/>
              <a:t>val</a:t>
            </a:r>
            <a:r>
              <a:rPr lang="en-IN" dirty="0"/>
              <a:t>(ant) \</a:t>
            </a:r>
            <a:endParaRPr lang="en-IN" b="0" dirty="0">
              <a:effectLst/>
            </a:endParaRPr>
          </a:p>
          <a:p>
            <a:r>
              <a:rPr lang="en-IN" dirty="0"/>
              <a:t>    -</a:t>
            </a:r>
            <a:r>
              <a:rPr lang="en-IN" dirty="0" err="1"/>
              <a:t>propType</a:t>
            </a:r>
            <a:r>
              <a:rPr lang="en-IN" dirty="0"/>
              <a:t> $</a:t>
            </a:r>
            <a:r>
              <a:rPr lang="en-IN" dirty="0" err="1"/>
              <a:t>val</a:t>
            </a:r>
            <a:r>
              <a:rPr lang="en-IN" dirty="0"/>
              <a:t>(prop) \</a:t>
            </a:r>
            <a:endParaRPr lang="en-IN" b="0" dirty="0">
              <a:effectLst/>
            </a:endParaRPr>
          </a:p>
          <a:p>
            <a:r>
              <a:rPr lang="en-IN" dirty="0"/>
              <a:t>    -</a:t>
            </a:r>
            <a:r>
              <a:rPr lang="en-IN" dirty="0" err="1"/>
              <a:t>phyType</a:t>
            </a:r>
            <a:r>
              <a:rPr lang="en-IN" dirty="0"/>
              <a:t> $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netif</a:t>
            </a:r>
            <a:r>
              <a:rPr lang="en-IN" dirty="0"/>
              <a:t>) \</a:t>
            </a:r>
            <a:endParaRPr lang="en-IN" b="0" dirty="0">
              <a:effectLst/>
            </a:endParaRPr>
          </a:p>
          <a:p>
            <a:r>
              <a:rPr lang="en-IN" dirty="0"/>
              <a:t>    -</a:t>
            </a:r>
            <a:r>
              <a:rPr lang="en-IN" dirty="0" err="1"/>
              <a:t>channelType</a:t>
            </a:r>
            <a:r>
              <a:rPr lang="en-IN" dirty="0"/>
              <a:t> $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chan</a:t>
            </a:r>
            <a:r>
              <a:rPr lang="en-IN" dirty="0"/>
              <a:t>) \</a:t>
            </a:r>
            <a:endParaRPr lang="en-IN" b="0" dirty="0">
              <a:effectLst/>
            </a:endParaRPr>
          </a:p>
          <a:p>
            <a:r>
              <a:rPr lang="en-IN" dirty="0"/>
              <a:t>    -</a:t>
            </a:r>
            <a:r>
              <a:rPr lang="en-IN" dirty="0" err="1"/>
              <a:t>topoInstance</a:t>
            </a:r>
            <a:r>
              <a:rPr lang="en-IN" dirty="0"/>
              <a:t> $</a:t>
            </a:r>
            <a:r>
              <a:rPr lang="en-IN" dirty="0" err="1"/>
              <a:t>topo</a:t>
            </a:r>
            <a:r>
              <a:rPr lang="en-IN" dirty="0"/>
              <a:t> \</a:t>
            </a:r>
            <a:endParaRPr lang="en-IN" b="0" dirty="0">
              <a:effectLst/>
            </a:endParaRPr>
          </a:p>
          <a:p>
            <a:r>
              <a:rPr lang="en-IN" dirty="0"/>
              <a:t>    -</a:t>
            </a:r>
            <a:r>
              <a:rPr lang="en-IN" dirty="0" err="1"/>
              <a:t>agentTrace</a:t>
            </a:r>
            <a:r>
              <a:rPr lang="en-IN" dirty="0"/>
              <a:t> ON \</a:t>
            </a:r>
            <a:endParaRPr lang="en-IN" b="0" dirty="0">
              <a:effectLst/>
            </a:endParaRPr>
          </a:p>
          <a:p>
            <a:r>
              <a:rPr lang="en-IN" dirty="0"/>
              <a:t>    -</a:t>
            </a:r>
            <a:r>
              <a:rPr lang="en-IN" dirty="0" err="1"/>
              <a:t>routerTrace</a:t>
            </a:r>
            <a:r>
              <a:rPr lang="en-IN" dirty="0"/>
              <a:t> ON \</a:t>
            </a:r>
            <a:endParaRPr lang="en-IN" b="0" dirty="0">
              <a:effectLst/>
            </a:endParaRPr>
          </a:p>
          <a:p>
            <a:r>
              <a:rPr lang="en-IN" dirty="0"/>
              <a:t>    -</a:t>
            </a:r>
            <a:r>
              <a:rPr lang="en-IN" dirty="0" err="1"/>
              <a:t>macTrace</a:t>
            </a:r>
            <a:r>
              <a:rPr lang="en-IN" dirty="0"/>
              <a:t> OFF \</a:t>
            </a:r>
            <a:endParaRPr lang="en-IN" b="0" dirty="0">
              <a:effectLst/>
            </a:endParaRPr>
          </a:p>
          <a:p>
            <a:r>
              <a:rPr lang="en-IN" dirty="0"/>
              <a:t>    -</a:t>
            </a:r>
            <a:r>
              <a:rPr lang="en-IN" dirty="0" err="1"/>
              <a:t>movementTrace</a:t>
            </a:r>
            <a:r>
              <a:rPr lang="en-IN" dirty="0"/>
              <a:t> OFF</a:t>
            </a:r>
          </a:p>
        </p:txBody>
      </p:sp>
    </p:spTree>
    <p:extLst>
      <p:ext uri="{BB962C8B-B14F-4D97-AF65-F5344CB8AC3E}">
        <p14:creationId xmlns:p14="http://schemas.microsoft.com/office/powerpoint/2010/main" val="2940732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52E-D4FF-4B8E-B937-3B1B0E63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721D-3C26-4884-98A1-F15E5F1BD6B1}"/>
              </a:ext>
            </a:extLst>
          </p:cNvPr>
          <p:cNvSpPr txBox="1"/>
          <p:nvPr/>
        </p:nvSpPr>
        <p:spPr>
          <a:xfrm>
            <a:off x="1778000" y="2164278"/>
            <a:ext cx="4429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{set </a:t>
            </a:r>
            <a:r>
              <a:rPr lang="en-IN" dirty="0" err="1"/>
              <a:t>i</a:t>
            </a:r>
            <a:r>
              <a:rPr lang="en-IN" dirty="0"/>
              <a:t> 0} {$</a:t>
            </a:r>
            <a:r>
              <a:rPr lang="en-IN" dirty="0" err="1"/>
              <a:t>i</a:t>
            </a:r>
            <a:r>
              <a:rPr lang="en-IN" dirty="0"/>
              <a:t> &lt; $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nn</a:t>
            </a:r>
            <a:r>
              <a:rPr lang="en-IN" dirty="0"/>
              <a:t>) } {</a:t>
            </a:r>
            <a:r>
              <a:rPr lang="en-IN" dirty="0" err="1"/>
              <a:t>incr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} {</a:t>
            </a:r>
            <a:endParaRPr lang="en-IN" b="0" dirty="0">
              <a:effectLst/>
            </a:endParaRPr>
          </a:p>
          <a:p>
            <a:r>
              <a:rPr lang="en-IN" dirty="0"/>
              <a:t>   set node_($</a:t>
            </a:r>
            <a:r>
              <a:rPr lang="en-IN" dirty="0" err="1"/>
              <a:t>i</a:t>
            </a:r>
            <a:r>
              <a:rPr lang="en-IN" dirty="0"/>
              <a:t>) [$ns_ node]    </a:t>
            </a:r>
            <a:endParaRPr lang="en-IN" b="0" dirty="0">
              <a:effectLst/>
            </a:endParaRPr>
          </a:p>
          <a:p>
            <a:r>
              <a:rPr lang="en-IN" dirty="0"/>
              <a:t>   $node_($</a:t>
            </a:r>
            <a:r>
              <a:rPr lang="en-IN" dirty="0" err="1"/>
              <a:t>i</a:t>
            </a:r>
            <a:r>
              <a:rPr lang="en-IN" dirty="0"/>
              <a:t>) random-motion 0    ;# disable random motion</a:t>
            </a:r>
            <a:endParaRPr lang="en-IN" b="0" dirty="0">
              <a:effectLst/>
            </a:endParaRPr>
          </a:p>
          <a:p>
            <a:r>
              <a:rPr lang="en-IN" dirty="0"/>
              <a:t>   }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396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52E-D4FF-4B8E-B937-3B1B0E63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96" y="578824"/>
            <a:ext cx="10754360" cy="1324928"/>
          </a:xfrm>
        </p:spPr>
        <p:txBody>
          <a:bodyPr>
            <a:normAutofit fontScale="90000"/>
          </a:bodyPr>
          <a:lstStyle/>
          <a:p>
            <a:r>
              <a:rPr lang="en-IN" dirty="0"/>
              <a:t>Provide initial (X,Y, for now Z=0) co-ordinates for </a:t>
            </a:r>
            <a:r>
              <a:rPr lang="en-IN" dirty="0" err="1"/>
              <a:t>mobilenodes</a:t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721D-3C26-4884-98A1-F15E5F1BD6B1}"/>
              </a:ext>
            </a:extLst>
          </p:cNvPr>
          <p:cNvSpPr txBox="1"/>
          <p:nvPr/>
        </p:nvSpPr>
        <p:spPr>
          <a:xfrm>
            <a:off x="1778000" y="2164278"/>
            <a:ext cx="4429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</a:t>
            </a:r>
            <a:endParaRPr lang="en-IN" b="0" dirty="0">
              <a:effectLst/>
            </a:endParaRPr>
          </a:p>
          <a:p>
            <a:r>
              <a:rPr lang="en-IN" dirty="0"/>
              <a:t>$node_(0) set X_ 5.0</a:t>
            </a:r>
            <a:endParaRPr lang="en-IN" b="0" dirty="0">
              <a:effectLst/>
            </a:endParaRPr>
          </a:p>
          <a:p>
            <a:r>
              <a:rPr lang="en-IN" dirty="0"/>
              <a:t>$node_(0) set Y_ 2.0</a:t>
            </a:r>
            <a:endParaRPr lang="en-IN" b="0" dirty="0">
              <a:effectLst/>
            </a:endParaRPr>
          </a:p>
          <a:p>
            <a:r>
              <a:rPr lang="en-IN" dirty="0"/>
              <a:t>$node_(0) set Z_ 0.0</a:t>
            </a:r>
            <a:endParaRPr lang="en-IN" b="0" dirty="0">
              <a:effectLst/>
            </a:endParaRPr>
          </a:p>
          <a:p>
            <a:r>
              <a:rPr lang="en-IN" dirty="0"/>
              <a:t>$node_(1) set X_ 390.0</a:t>
            </a:r>
            <a:endParaRPr lang="en-IN" b="0" dirty="0">
              <a:effectLst/>
            </a:endParaRPr>
          </a:p>
          <a:p>
            <a:r>
              <a:rPr lang="en-IN" dirty="0"/>
              <a:t>$node_(1) set Y_ 385.0</a:t>
            </a:r>
            <a:endParaRPr lang="en-IN" b="0" dirty="0">
              <a:effectLst/>
            </a:endParaRPr>
          </a:p>
          <a:p>
            <a:r>
              <a:rPr lang="en-IN" dirty="0"/>
              <a:t>$node_(1) set Z_ 0.0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851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52E-D4FF-4B8E-B937-3B1B0E63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Producing movements</a:t>
            </a:r>
            <a:br>
              <a:rPr lang="en-US" b="0" dirty="0">
                <a:effectLst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721D-3C26-4884-98A1-F15E5F1BD6B1}"/>
              </a:ext>
            </a:extLst>
          </p:cNvPr>
          <p:cNvSpPr txBox="1"/>
          <p:nvPr/>
        </p:nvSpPr>
        <p:spPr>
          <a:xfrm>
            <a:off x="1778000" y="2164278"/>
            <a:ext cx="4429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Node_(1) starts to move towards node_(0)</a:t>
            </a:r>
            <a:endParaRPr lang="en-US" b="0" dirty="0">
              <a:effectLst/>
            </a:endParaRPr>
          </a:p>
          <a:p>
            <a:r>
              <a:rPr lang="en-US" dirty="0"/>
              <a:t>#</a:t>
            </a:r>
            <a:endParaRPr lang="en-US" b="0" dirty="0">
              <a:effectLst/>
            </a:endParaRPr>
          </a:p>
          <a:p>
            <a:r>
              <a:rPr lang="en-US" dirty="0"/>
              <a:t>$ns_ at 50.0 "$node_(1) </a:t>
            </a:r>
            <a:r>
              <a:rPr lang="en-US" dirty="0" err="1"/>
              <a:t>setdest</a:t>
            </a:r>
            <a:r>
              <a:rPr lang="en-US" dirty="0"/>
              <a:t> 25.0 20.0 15.0"</a:t>
            </a:r>
            <a:endParaRPr lang="en-US" b="0" dirty="0">
              <a:effectLst/>
            </a:endParaRPr>
          </a:p>
          <a:p>
            <a:r>
              <a:rPr lang="en-US" dirty="0"/>
              <a:t>$ns_ at 10.0 "$node_(0) </a:t>
            </a:r>
            <a:r>
              <a:rPr lang="en-US" dirty="0" err="1"/>
              <a:t>setdest</a:t>
            </a:r>
            <a:r>
              <a:rPr lang="en-US" dirty="0"/>
              <a:t> 20.0 18.0 1.0"</a:t>
            </a:r>
            <a:endParaRPr lang="en-US" b="0" dirty="0">
              <a:effectLst/>
            </a:endParaRPr>
          </a:p>
          <a:p>
            <a:r>
              <a:rPr lang="en-US" dirty="0"/>
              <a:t># Node_(1) then starts to move away from node_(0)</a:t>
            </a:r>
            <a:endParaRPr lang="en-US" b="0" dirty="0">
              <a:effectLst/>
            </a:endParaRPr>
          </a:p>
          <a:p>
            <a:r>
              <a:rPr lang="en-US" dirty="0"/>
              <a:t>$ns_ at 100.0 "$node_(1) </a:t>
            </a:r>
            <a:r>
              <a:rPr lang="en-US" dirty="0" err="1"/>
              <a:t>setdest</a:t>
            </a:r>
            <a:r>
              <a:rPr lang="en-US" dirty="0"/>
              <a:t> 490.0 480.0 15.0" 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080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52E-D4FF-4B8E-B937-3B1B0E63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Setup </a:t>
            </a:r>
            <a:r>
              <a:rPr lang="en-IN" dirty="0"/>
              <a:t>traffic flow </a:t>
            </a:r>
            <a:r>
              <a:rPr lang="en-IN"/>
              <a:t>between nodes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721D-3C26-4884-98A1-F15E5F1BD6B1}"/>
              </a:ext>
            </a:extLst>
          </p:cNvPr>
          <p:cNvSpPr txBox="1"/>
          <p:nvPr/>
        </p:nvSpPr>
        <p:spPr>
          <a:xfrm>
            <a:off x="1778000" y="2164278"/>
            <a:ext cx="4429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Setup traffic flow between nodes</a:t>
            </a:r>
            <a:endParaRPr lang="en-IN" b="0" dirty="0">
              <a:effectLst/>
            </a:endParaRPr>
          </a:p>
          <a:p>
            <a:r>
              <a:rPr lang="en-IN" dirty="0"/>
              <a:t># TCP connections between node_(0) and node_(1)</a:t>
            </a:r>
            <a:endParaRPr lang="en-IN" b="0" dirty="0">
              <a:effectLst/>
            </a:endParaRPr>
          </a:p>
          <a:p>
            <a:r>
              <a:rPr lang="en-IN" dirty="0"/>
              <a:t>set </a:t>
            </a:r>
            <a:r>
              <a:rPr lang="en-IN" dirty="0" err="1"/>
              <a:t>tcp</a:t>
            </a:r>
            <a:r>
              <a:rPr lang="en-IN" dirty="0"/>
              <a:t> [new Agent/TCP]</a:t>
            </a:r>
            <a:endParaRPr lang="en-IN" b="0" dirty="0">
              <a:effectLst/>
            </a:endParaRPr>
          </a:p>
          <a:p>
            <a:r>
              <a:rPr lang="en-IN" dirty="0"/>
              <a:t>$</a:t>
            </a:r>
            <a:r>
              <a:rPr lang="en-IN" dirty="0" err="1"/>
              <a:t>tcp</a:t>
            </a:r>
            <a:r>
              <a:rPr lang="en-IN" dirty="0"/>
              <a:t> set class_ 2</a:t>
            </a:r>
            <a:endParaRPr lang="en-IN" b="0" dirty="0">
              <a:effectLst/>
            </a:endParaRPr>
          </a:p>
          <a:p>
            <a:r>
              <a:rPr lang="en-IN" dirty="0"/>
              <a:t>set sink [new Agent/</a:t>
            </a:r>
            <a:r>
              <a:rPr lang="en-IN" dirty="0" err="1"/>
              <a:t>TCPSink</a:t>
            </a:r>
            <a:r>
              <a:rPr lang="en-IN" dirty="0"/>
              <a:t>]</a:t>
            </a:r>
            <a:endParaRPr lang="en-IN" b="0" dirty="0">
              <a:effectLst/>
            </a:endParaRPr>
          </a:p>
          <a:p>
            <a:r>
              <a:rPr lang="en-IN" dirty="0"/>
              <a:t>$ns_ attach-agent $node_(0) $</a:t>
            </a:r>
            <a:r>
              <a:rPr lang="en-IN" dirty="0" err="1"/>
              <a:t>tcp</a:t>
            </a:r>
            <a:endParaRPr lang="en-IN" b="0" dirty="0">
              <a:effectLst/>
            </a:endParaRPr>
          </a:p>
          <a:p>
            <a:r>
              <a:rPr lang="en-IN" dirty="0"/>
              <a:t>$ns_ attach-agent $node_(1) $sink</a:t>
            </a:r>
            <a:endParaRPr lang="en-IN" b="0" dirty="0">
              <a:effectLst/>
            </a:endParaRPr>
          </a:p>
          <a:p>
            <a:r>
              <a:rPr lang="en-IN" dirty="0"/>
              <a:t>$ns_ connect $</a:t>
            </a:r>
            <a:r>
              <a:rPr lang="en-IN" dirty="0" err="1"/>
              <a:t>tcp</a:t>
            </a:r>
            <a:r>
              <a:rPr lang="en-IN" dirty="0"/>
              <a:t> $sink</a:t>
            </a:r>
            <a:endParaRPr lang="en-IN" b="0" dirty="0">
              <a:effectLst/>
            </a:endParaRPr>
          </a:p>
          <a:p>
            <a:r>
              <a:rPr lang="en-IN" dirty="0"/>
              <a:t>set ftp [new Application/FTP]</a:t>
            </a:r>
            <a:endParaRPr lang="en-IN" b="0" dirty="0">
              <a:effectLst/>
            </a:endParaRPr>
          </a:p>
          <a:p>
            <a:r>
              <a:rPr lang="en-IN" dirty="0"/>
              <a:t>$ftp attach-agent $</a:t>
            </a:r>
            <a:r>
              <a:rPr lang="en-IN" dirty="0" err="1"/>
              <a:t>tcp</a:t>
            </a:r>
            <a:endParaRPr lang="en-IN" b="0" dirty="0">
              <a:effectLst/>
            </a:endParaRPr>
          </a:p>
          <a:p>
            <a:r>
              <a:rPr lang="en-IN" dirty="0"/>
              <a:t>$ns_ at 10.0 "$ftp start"  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625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52E-D4FF-4B8E-B937-3B1B0E63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721D-3C26-4884-98A1-F15E5F1BD6B1}"/>
              </a:ext>
            </a:extLst>
          </p:cNvPr>
          <p:cNvSpPr txBox="1"/>
          <p:nvPr/>
        </p:nvSpPr>
        <p:spPr>
          <a:xfrm>
            <a:off x="1778000" y="2164278"/>
            <a:ext cx="4429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Tell nodes when the simulation ends</a:t>
            </a:r>
            <a:endParaRPr lang="en-IN" b="0" dirty="0">
              <a:effectLst/>
            </a:endParaRPr>
          </a:p>
          <a:p>
            <a:r>
              <a:rPr lang="en-IN" dirty="0"/>
              <a:t>#</a:t>
            </a:r>
            <a:endParaRPr lang="en-IN" b="0" dirty="0">
              <a:effectLst/>
            </a:endParaRPr>
          </a:p>
          <a:p>
            <a:r>
              <a:rPr lang="en-IN" dirty="0"/>
              <a:t>for {set </a:t>
            </a:r>
            <a:r>
              <a:rPr lang="en-IN" dirty="0" err="1"/>
              <a:t>i</a:t>
            </a:r>
            <a:r>
              <a:rPr lang="en-IN" dirty="0"/>
              <a:t> 0} {$</a:t>
            </a:r>
            <a:r>
              <a:rPr lang="en-IN" dirty="0" err="1"/>
              <a:t>i</a:t>
            </a:r>
            <a:r>
              <a:rPr lang="en-IN" dirty="0"/>
              <a:t> &lt; $</a:t>
            </a:r>
            <a:r>
              <a:rPr lang="en-IN" dirty="0" err="1"/>
              <a:t>val</a:t>
            </a:r>
            <a:r>
              <a:rPr lang="en-IN" dirty="0"/>
              <a:t>(</a:t>
            </a:r>
            <a:r>
              <a:rPr lang="en-IN" dirty="0" err="1"/>
              <a:t>nn</a:t>
            </a:r>
            <a:r>
              <a:rPr lang="en-IN" dirty="0"/>
              <a:t>) } {</a:t>
            </a:r>
            <a:r>
              <a:rPr lang="en-IN" dirty="0" err="1"/>
              <a:t>incr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} {</a:t>
            </a:r>
            <a:endParaRPr lang="en-IN" b="0" dirty="0">
              <a:effectLst/>
            </a:endParaRPr>
          </a:p>
          <a:p>
            <a:r>
              <a:rPr lang="en-IN" dirty="0"/>
              <a:t>$ns_ at 150.0 "$node_($</a:t>
            </a:r>
            <a:r>
              <a:rPr lang="en-IN" dirty="0" err="1"/>
              <a:t>i</a:t>
            </a:r>
            <a:r>
              <a:rPr lang="en-IN" dirty="0"/>
              <a:t>) reset";</a:t>
            </a:r>
            <a:endParaRPr lang="en-IN" b="0" dirty="0">
              <a:effectLst/>
            </a:endParaRPr>
          </a:p>
          <a:p>
            <a:r>
              <a:rPr lang="en-IN" dirty="0"/>
              <a:t>}</a:t>
            </a:r>
            <a:endParaRPr lang="en-IN" b="0" dirty="0">
              <a:effectLst/>
            </a:endParaRPr>
          </a:p>
          <a:p>
            <a:r>
              <a:rPr lang="en-IN" dirty="0"/>
              <a:t>$ns_ at 150.0 "stop"</a:t>
            </a:r>
            <a:endParaRPr lang="en-IN" b="0" dirty="0">
              <a:effectLst/>
            </a:endParaRPr>
          </a:p>
          <a:p>
            <a:r>
              <a:rPr lang="en-IN" dirty="0"/>
              <a:t>$ns_ at 150.01 "puts \"NS EXITING...\" ; $ns_ halt"</a:t>
            </a:r>
            <a:endParaRPr lang="en-IN" b="0" dirty="0">
              <a:effectLst/>
            </a:endParaRPr>
          </a:p>
          <a:p>
            <a:r>
              <a:rPr lang="en-IN" dirty="0"/>
              <a:t>proc stop {} {</a:t>
            </a:r>
            <a:endParaRPr lang="en-IN" b="0" dirty="0">
              <a:effectLst/>
            </a:endParaRPr>
          </a:p>
          <a:p>
            <a:r>
              <a:rPr lang="en-IN" dirty="0"/>
              <a:t>global ns_ </a:t>
            </a:r>
            <a:r>
              <a:rPr lang="en-IN" dirty="0" err="1"/>
              <a:t>tracefd</a:t>
            </a:r>
            <a:endParaRPr lang="en-IN" b="0" dirty="0">
              <a:effectLst/>
            </a:endParaRPr>
          </a:p>
          <a:p>
            <a:r>
              <a:rPr lang="en-IN" dirty="0"/>
              <a:t>$ns_ flush-trace</a:t>
            </a:r>
            <a:endParaRPr lang="en-IN" b="0" dirty="0">
              <a:effectLst/>
            </a:endParaRPr>
          </a:p>
          <a:p>
            <a:r>
              <a:rPr lang="en-IN" dirty="0"/>
              <a:t>close $</a:t>
            </a:r>
            <a:r>
              <a:rPr lang="en-IN" dirty="0" err="1"/>
              <a:t>tracefd</a:t>
            </a:r>
            <a:endParaRPr lang="en-IN" b="0" dirty="0">
              <a:effectLst/>
            </a:endParaRPr>
          </a:p>
          <a:p>
            <a:r>
              <a:rPr lang="en-IN" dirty="0"/>
              <a:t>}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01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479050F3-A319-44CE-8407-781C600F6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3817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lang="it-IT" altLang="en-US" sz="3600" dirty="0">
                <a:ea typeface="ＭＳ Ｐゴシック" panose="020B0600070205080204" pitchFamily="34" charset="-128"/>
              </a:rPr>
              <a:t>Ns2: </a:t>
            </a:r>
            <a:r>
              <a:rPr lang="it-IT" altLang="en-US" sz="3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WHEN</a:t>
            </a:r>
          </a:p>
        </p:txBody>
      </p:sp>
      <p:sp>
        <p:nvSpPr>
          <p:cNvPr id="27650" name="Text Box 4">
            <a:extLst>
              <a:ext uri="{FF2B5EF4-FFF2-40B4-BE49-F238E27FC236}">
                <a16:creationId xmlns:a16="http://schemas.microsoft.com/office/drawing/2014/main" id="{9F11F163-819A-40A5-AB5D-CDA85933C574}"/>
              </a:ext>
            </a:extLst>
          </p:cNvPr>
          <p:cNvSpPr txBox="1">
            <a:spLocks/>
          </p:cNvSpPr>
          <p:nvPr/>
        </p:nvSpPr>
        <p:spPr bwMode="auto">
          <a:xfrm>
            <a:off x="1258523" y="1580935"/>
            <a:ext cx="8640762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b="1" dirty="0">
                <a:solidFill>
                  <a:schemeClr val="accent2"/>
                </a:solidFill>
                <a:cs typeface="Arial" panose="020B0604020202020204" pitchFamily="34" charset="0"/>
              </a:rPr>
              <a:t>Started as a project in 1989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Ø"/>
            </a:pPr>
            <a:r>
              <a:rPr lang="it-IT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b="1" dirty="0">
                <a:cs typeface="Arial" panose="020B0604020202020204" pitchFamily="34" charset="0"/>
              </a:rPr>
              <a:t>ns</a:t>
            </a:r>
            <a:r>
              <a:rPr lang="it-IT" altLang="en-US" b="1" dirty="0">
                <a:cs typeface="Arial" panose="020B0604020202020204" pitchFamily="34" charset="0"/>
              </a:rPr>
              <a:t>-1 </a:t>
            </a:r>
            <a:r>
              <a:rPr lang="en-US" altLang="en-US" dirty="0">
                <a:cs typeface="Arial" panose="020B0604020202020204" pitchFamily="34" charset="0"/>
              </a:rPr>
              <a:t>by Floyd and </a:t>
            </a:r>
            <a:r>
              <a:rPr lang="en-US" altLang="en-US" dirty="0" err="1">
                <a:cs typeface="Arial" panose="020B0604020202020204" pitchFamily="34" charset="0"/>
              </a:rPr>
              <a:t>McCanne</a:t>
            </a:r>
            <a:r>
              <a:rPr lang="en-US" altLang="en-US" dirty="0">
                <a:cs typeface="Arial" panose="020B0604020202020204" pitchFamily="34" charset="0"/>
              </a:rPr>
              <a:t> at </a:t>
            </a:r>
            <a:r>
              <a:rPr lang="en-US" altLang="en-US" b="1" dirty="0" err="1">
                <a:cs typeface="Arial" panose="020B0604020202020204" pitchFamily="34" charset="0"/>
              </a:rPr>
              <a:t>Lawrance</a:t>
            </a:r>
            <a:r>
              <a:rPr lang="en-US" altLang="en-US" b="1" dirty="0">
                <a:cs typeface="Arial" panose="020B0604020202020204" pitchFamily="34" charset="0"/>
              </a:rPr>
              <a:t> Berkeley National Laboratory</a:t>
            </a:r>
            <a:r>
              <a:rPr lang="en-US" altLang="en-US" dirty="0">
                <a:cs typeface="Arial" panose="020B0604020202020204" pitchFamily="34" charset="0"/>
              </a:rPr>
              <a:t> (LBNL).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b="1" dirty="0">
                <a:cs typeface="Arial" panose="020B0604020202020204" pitchFamily="34" charset="0"/>
              </a:rPr>
              <a:t>ns-2</a:t>
            </a:r>
            <a:r>
              <a:rPr lang="en-US" altLang="en-US" dirty="0">
                <a:cs typeface="Arial" panose="020B0604020202020204" pitchFamily="34" charset="0"/>
              </a:rPr>
              <a:t> by Steve </a:t>
            </a:r>
            <a:r>
              <a:rPr lang="en-US" altLang="en-US" dirty="0" err="1">
                <a:cs typeface="Arial" panose="020B0604020202020204" pitchFamily="34" charset="0"/>
              </a:rPr>
              <a:t>McCanne</a:t>
            </a:r>
            <a:r>
              <a:rPr lang="en-US" altLang="en-US" dirty="0">
                <a:cs typeface="Arial" panose="020B0604020202020204" pitchFamily="34" charset="0"/>
              </a:rPr>
              <a:t>, within the </a:t>
            </a:r>
            <a:r>
              <a:rPr lang="en-US" altLang="en-US" b="1" dirty="0">
                <a:cs typeface="Arial" panose="020B0604020202020204" pitchFamily="34" charset="0"/>
              </a:rPr>
              <a:t>VINT</a:t>
            </a:r>
            <a:r>
              <a:rPr lang="en-US" altLang="en-US" dirty="0">
                <a:cs typeface="Arial" panose="020B0604020202020204" pitchFamily="34" charset="0"/>
              </a:rPr>
              <a:t> project involving a consortium of US universities </a:t>
            </a:r>
            <a:r>
              <a:rPr lang="it-IT" altLang="en-US" sz="2000" dirty="0">
                <a:cs typeface="Arial" panose="020B0604020202020204" pitchFamily="34" charset="0"/>
              </a:rPr>
              <a:t>(LBL, PARC,USC, ...)</a:t>
            </a:r>
            <a:endParaRPr lang="it-IT" altLang="en-US" dirty="0">
              <a:cs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Ø"/>
            </a:pPr>
            <a:r>
              <a:rPr lang="it-IT" altLang="en-US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currently maintained at </a:t>
            </a:r>
            <a:r>
              <a:rPr lang="en-US" altLang="en-US" b="1" dirty="0">
                <a:cs typeface="Arial" panose="020B0604020202020204" pitchFamily="34" charset="0"/>
              </a:rPr>
              <a:t>USC/ISI</a:t>
            </a:r>
            <a:r>
              <a:rPr lang="en-US" altLang="en-US" dirty="0">
                <a:cs typeface="Arial" panose="020B0604020202020204" pitchFamily="34" charset="0"/>
              </a:rPr>
              <a:t> (University of Southern California), but </a:t>
            </a:r>
            <a:r>
              <a:rPr lang="en-US" altLang="en-US" b="1" dirty="0">
                <a:cs typeface="Arial" panose="020B0604020202020204" pitchFamily="34" charset="0"/>
              </a:rPr>
              <a:t>several forks</a:t>
            </a:r>
            <a:r>
              <a:rPr lang="en-US" altLang="en-US" dirty="0">
                <a:cs typeface="Arial" panose="020B0604020202020204" pitchFamily="34" charset="0"/>
              </a:rPr>
              <a:t> available.</a:t>
            </a:r>
            <a:endParaRPr lang="it-IT" altLang="en-US" dirty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v"/>
            </a:pPr>
            <a:r>
              <a:rPr lang="it-IT" altLang="en-US" dirty="0">
                <a:cs typeface="Arial" panose="020B0604020202020204" pitchFamily="34" charset="0"/>
              </a:rPr>
              <a:t> </a:t>
            </a:r>
            <a:r>
              <a:rPr lang="it-IT" altLang="en-US" sz="2800" b="1" dirty="0">
                <a:solidFill>
                  <a:schemeClr val="accent2"/>
                </a:solidFill>
                <a:cs typeface="Arial" panose="020B0604020202020204" pitchFamily="34" charset="0"/>
              </a:rPr>
              <a:t>NS3 relased in 2008 </a:t>
            </a:r>
            <a:r>
              <a:rPr lang="it-IT" altLang="en-US" sz="2000" b="1" dirty="0">
                <a:solidFill>
                  <a:schemeClr val="accent2"/>
                </a:solidFill>
                <a:cs typeface="Arial" panose="020B0604020202020204" pitchFamily="34" charset="0"/>
              </a:rPr>
              <a:t>(now NS3.15)</a:t>
            </a:r>
            <a:endParaRPr lang="it-IT" altLang="en-US" sz="2800" b="1" dirty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Ø"/>
            </a:pPr>
            <a:r>
              <a:rPr lang="it-IT" altLang="en-US" b="1" dirty="0">
                <a:cs typeface="Arial" panose="020B0604020202020204" pitchFamily="34" charset="0"/>
              </a:rPr>
              <a:t> </a:t>
            </a:r>
            <a:r>
              <a:rPr lang="it-IT" altLang="en-US" dirty="0">
                <a:cs typeface="Arial" panose="020B0604020202020204" pitchFamily="34" charset="0"/>
              </a:rPr>
              <a:t>Deployed by a team lead by Tom Henderson and Sally Floyd (</a:t>
            </a:r>
            <a:r>
              <a:rPr lang="it-IT" altLang="en-US" b="1" dirty="0">
                <a:cs typeface="Arial" panose="020B0604020202020204" pitchFamily="34" charset="0"/>
              </a:rPr>
              <a:t>University of Washington</a:t>
            </a:r>
            <a:r>
              <a:rPr lang="it-IT" altLang="en-US" dirty="0">
                <a:cs typeface="Arial" panose="020B0604020202020204" pitchFamily="34" charset="0"/>
              </a:rPr>
              <a:t>) </a:t>
            </a:r>
          </a:p>
          <a:p>
            <a:pPr lvl="1" eaLnBrk="1" hangingPunct="1">
              <a:spcBef>
                <a:spcPct val="50000"/>
              </a:spcBef>
              <a:buClr>
                <a:srgbClr val="996600"/>
              </a:buClr>
              <a:buFont typeface="Wingdings" panose="05000000000000000000" pitchFamily="2" charset="2"/>
              <a:buChar char="Ø"/>
            </a:pPr>
            <a:r>
              <a:rPr lang="it-IT" altLang="en-US" dirty="0">
                <a:cs typeface="Arial" panose="020B0604020202020204" pitchFamily="34" charset="0"/>
              </a:rPr>
              <a:t> A completely </a:t>
            </a:r>
            <a:r>
              <a:rPr lang="it-IT" altLang="en-US" b="1" dirty="0">
                <a:cs typeface="Arial" panose="020B0604020202020204" pitchFamily="34" charset="0"/>
              </a:rPr>
              <a:t>new tool</a:t>
            </a:r>
            <a:r>
              <a:rPr lang="it-IT" altLang="en-US" dirty="0">
                <a:cs typeface="Arial" panose="020B0604020202020204" pitchFamily="34" charset="0"/>
              </a:rPr>
              <a:t>, not a mere extension of Ns2 !</a:t>
            </a:r>
          </a:p>
        </p:txBody>
      </p:sp>
    </p:spTree>
    <p:extLst>
      <p:ext uri="{BB962C8B-B14F-4D97-AF65-F5344CB8AC3E}">
        <p14:creationId xmlns:p14="http://schemas.microsoft.com/office/powerpoint/2010/main" val="411893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52E-D4FF-4B8E-B937-3B1B0E63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721D-3C26-4884-98A1-F15E5F1BD6B1}"/>
              </a:ext>
            </a:extLst>
          </p:cNvPr>
          <p:cNvSpPr txBox="1"/>
          <p:nvPr/>
        </p:nvSpPr>
        <p:spPr>
          <a:xfrm>
            <a:off x="1750008" y="2565494"/>
            <a:ext cx="442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puts "Starting Simulation..."</a:t>
            </a:r>
            <a:endParaRPr lang="en-US" b="0" dirty="0">
              <a:effectLst/>
            </a:endParaRPr>
          </a:p>
          <a:p>
            <a:r>
              <a:rPr lang="en-US" dirty="0"/>
              <a:t>$ns_ at 125.0 "finish"</a:t>
            </a:r>
            <a:endParaRPr lang="en-US" b="0" dirty="0">
              <a:effectLst/>
            </a:endParaRPr>
          </a:p>
          <a:p>
            <a:r>
              <a:rPr lang="en-US" dirty="0"/>
              <a:t>$ns_ run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810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C08B-D04D-4874-8A73-A3027DC2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3429000"/>
            <a:ext cx="8761413" cy="70696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054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vale 50">
            <a:extLst>
              <a:ext uri="{FF2B5EF4-FFF2-40B4-BE49-F238E27FC236}">
                <a16:creationId xmlns:a16="http://schemas.microsoft.com/office/drawing/2014/main" id="{4B47B5AF-CBA4-4CA7-A37F-BCE234A47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127376"/>
            <a:ext cx="1428750" cy="785813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000000">
                <a:alpha val="16862"/>
              </a:srgbClr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en-US" sz="1800"/>
          </a:p>
        </p:txBody>
      </p:sp>
      <p:sp>
        <p:nvSpPr>
          <p:cNvPr id="30722" name="Rettangolo 49">
            <a:extLst>
              <a:ext uri="{FF2B5EF4-FFF2-40B4-BE49-F238E27FC236}">
                <a16:creationId xmlns:a16="http://schemas.microsoft.com/office/drawing/2014/main" id="{F1CC4106-5885-4C61-A2BD-9B36F0A72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221164"/>
            <a:ext cx="2214563" cy="20161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en-US" sz="18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D0CA2C8-5B4F-4EA7-9BCB-6C95DC96D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en-US" sz="3600" dirty="0">
                <a:ea typeface="ＭＳ Ｐゴシック" panose="020B0600070205080204" pitchFamily="34" charset="-128"/>
              </a:rPr>
              <a:t>Ns2:</a:t>
            </a:r>
            <a:endParaRPr lang="it-IT" altLang="en-US" sz="3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0724" name="Immagine 17" descr="server.jpg">
            <a:extLst>
              <a:ext uri="{FF2B5EF4-FFF2-40B4-BE49-F238E27FC236}">
                <a16:creationId xmlns:a16="http://schemas.microsoft.com/office/drawing/2014/main" id="{AAD0850E-15C2-4BB8-8E34-4A51EE422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14" y="2913063"/>
            <a:ext cx="714375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25" name="Connettore 1 19">
            <a:extLst>
              <a:ext uri="{FF2B5EF4-FFF2-40B4-BE49-F238E27FC236}">
                <a16:creationId xmlns:a16="http://schemas.microsoft.com/office/drawing/2014/main" id="{01726B38-9AA1-4A76-953D-AF9F4D6910B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992813" y="2555876"/>
            <a:ext cx="4286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22539" name="Connettore 1 22">
            <a:extLst>
              <a:ext uri="{FF2B5EF4-FFF2-40B4-BE49-F238E27FC236}">
                <a16:creationId xmlns:a16="http://schemas.microsoft.com/office/drawing/2014/main" id="{1332FF23-FBF1-4A5B-92F4-1EBE1E02F5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07000" y="2698751"/>
            <a:ext cx="642938" cy="428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Connettore 1 24">
            <a:extLst>
              <a:ext uri="{FF2B5EF4-FFF2-40B4-BE49-F238E27FC236}">
                <a16:creationId xmlns:a16="http://schemas.microsoft.com/office/drawing/2014/main" id="{8CECE84D-9CE9-4B9D-AC73-E46EA95F74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35564" y="3556000"/>
            <a:ext cx="714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Connettore 1 29">
            <a:extLst>
              <a:ext uri="{FF2B5EF4-FFF2-40B4-BE49-F238E27FC236}">
                <a16:creationId xmlns:a16="http://schemas.microsoft.com/office/drawing/2014/main" id="{73924896-276A-4190-BEC2-EF37F73A82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16726" y="3500438"/>
            <a:ext cx="428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729" name="Immagine 34" descr="wirelesscard.jpg">
            <a:extLst>
              <a:ext uri="{FF2B5EF4-FFF2-40B4-BE49-F238E27FC236}">
                <a16:creationId xmlns:a16="http://schemas.microsoft.com/office/drawing/2014/main" id="{FA7DFC76-95B6-4BE4-A587-25C03D063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313" y="2940050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71636A5-2AB3-4953-89F9-80DE16847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5784850"/>
            <a:ext cx="2000250" cy="36988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it-IT" b="1" dirty="0">
                <a:solidFill>
                  <a:schemeClr val="dk1"/>
                </a:solidFill>
                <a:latin typeface="Arial"/>
                <a:cs typeface="Arial"/>
              </a:rPr>
              <a:t>MAC</a:t>
            </a:r>
            <a:r>
              <a:rPr lang="it-IT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Arial"/>
                <a:cs typeface="Arial"/>
              </a:rPr>
              <a:t>Layer</a:t>
            </a:r>
            <a:endParaRPr lang="it-IT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6AE9829-AC58-4479-8826-9129FF7DF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5284789"/>
            <a:ext cx="2000250" cy="36988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it-IT" b="1" dirty="0">
                <a:solidFill>
                  <a:schemeClr val="dk1"/>
                </a:solidFill>
                <a:latin typeface="Arial"/>
                <a:cs typeface="Arial"/>
              </a:rPr>
              <a:t>Network</a:t>
            </a:r>
            <a:r>
              <a:rPr lang="it-IT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Arial"/>
                <a:cs typeface="Arial"/>
              </a:rPr>
              <a:t>Layer</a:t>
            </a:r>
            <a:endParaRPr lang="it-IT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1C3D0264-6A0F-4B42-978C-54D68FE1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4784725"/>
            <a:ext cx="2000250" cy="36988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it-IT" b="1" dirty="0" err="1">
                <a:solidFill>
                  <a:schemeClr val="dk1"/>
                </a:solidFill>
                <a:latin typeface="Arial"/>
                <a:cs typeface="Arial"/>
              </a:rPr>
              <a:t>Transport</a:t>
            </a:r>
            <a:r>
              <a:rPr lang="it-IT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Arial"/>
                <a:cs typeface="Arial"/>
              </a:rPr>
              <a:t>Layer</a:t>
            </a:r>
            <a:endParaRPr lang="it-IT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C993ECF-2971-456E-A946-A2475FB10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4284664"/>
            <a:ext cx="2000250" cy="36988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it-IT" b="1" dirty="0">
                <a:solidFill>
                  <a:schemeClr val="dk1"/>
                </a:solidFill>
                <a:latin typeface="Arial"/>
                <a:cs typeface="Arial"/>
              </a:rPr>
              <a:t>Application</a:t>
            </a:r>
            <a:r>
              <a:rPr lang="it-IT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Arial"/>
                <a:cs typeface="Arial"/>
              </a:rPr>
              <a:t>Layer</a:t>
            </a:r>
            <a:endParaRPr lang="it-IT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30734" name="Connettore 2 52">
            <a:extLst>
              <a:ext uri="{FF2B5EF4-FFF2-40B4-BE49-F238E27FC236}">
                <a16:creationId xmlns:a16="http://schemas.microsoft.com/office/drawing/2014/main" id="{8DF535FB-F5C2-4286-A699-8AA4F25158B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3614" y="3860801"/>
            <a:ext cx="428625" cy="360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Connettore 2 53">
            <a:extLst>
              <a:ext uri="{FF2B5EF4-FFF2-40B4-BE49-F238E27FC236}">
                <a16:creationId xmlns:a16="http://schemas.microsoft.com/office/drawing/2014/main" id="{EB850B22-E3EE-4462-91B8-A29837F4B8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38625" y="5999164"/>
            <a:ext cx="5715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5569BD1-1596-44B9-958D-6F011D3B012A}"/>
              </a:ext>
            </a:extLst>
          </p:cNvPr>
          <p:cNvSpPr txBox="1"/>
          <p:nvPr/>
        </p:nvSpPr>
        <p:spPr>
          <a:xfrm>
            <a:off x="4881563" y="5856289"/>
            <a:ext cx="5391150" cy="307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en-US" sz="1400">
                <a:solidFill>
                  <a:srgbClr val="000000"/>
                </a:solidFill>
                <a:cs typeface="Arial" panose="020B0604020202020204" pitchFamily="34" charset="0"/>
              </a:rPr>
              <a:t>Ethernet, 802.11 (WIFI), 802.15.4, Bluetooth, 802.16 (WIMAX), …</a:t>
            </a:r>
          </a:p>
        </p:txBody>
      </p:sp>
      <p:cxnSp>
        <p:nvCxnSpPr>
          <p:cNvPr id="30737" name="Connettore 2 56">
            <a:extLst>
              <a:ext uri="{FF2B5EF4-FFF2-40B4-BE49-F238E27FC236}">
                <a16:creationId xmlns:a16="http://schemas.microsoft.com/office/drawing/2014/main" id="{6BFC5C67-C7EF-4265-8650-BD1A95C068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38625" y="5499100"/>
            <a:ext cx="5715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9189C0BF-F2B0-452B-9D40-49311716325B}"/>
              </a:ext>
            </a:extLst>
          </p:cNvPr>
          <p:cNvSpPr txBox="1"/>
          <p:nvPr/>
        </p:nvSpPr>
        <p:spPr>
          <a:xfrm>
            <a:off x="4881563" y="5356226"/>
            <a:ext cx="5391150" cy="307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en-US" sz="1400">
                <a:solidFill>
                  <a:srgbClr val="000000"/>
                </a:solidFill>
                <a:cs typeface="Arial" panose="020B0604020202020204" pitchFamily="34" charset="0"/>
              </a:rPr>
              <a:t>Wired routing (RIP), Ad Hoc Routing (AODV, OLSR, DSR), …</a:t>
            </a:r>
          </a:p>
        </p:txBody>
      </p:sp>
      <p:cxnSp>
        <p:nvCxnSpPr>
          <p:cNvPr id="30739" name="Connettore 2 59">
            <a:extLst>
              <a:ext uri="{FF2B5EF4-FFF2-40B4-BE49-F238E27FC236}">
                <a16:creationId xmlns:a16="http://schemas.microsoft.com/office/drawing/2014/main" id="{B02EC2B9-7AA9-43F7-8482-29E4ED99EC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38625" y="4999039"/>
            <a:ext cx="5715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B6DF228D-F9BC-41F8-BAC1-3ED2090A4DA6}"/>
              </a:ext>
            </a:extLst>
          </p:cNvPr>
          <p:cNvSpPr txBox="1"/>
          <p:nvPr/>
        </p:nvSpPr>
        <p:spPr>
          <a:xfrm>
            <a:off x="4881563" y="4856164"/>
            <a:ext cx="5391150" cy="307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en-US" sz="1400">
                <a:solidFill>
                  <a:srgbClr val="000000"/>
                </a:solidFill>
                <a:cs typeface="Arial" panose="020B0604020202020204" pitchFamily="34" charset="0"/>
              </a:rPr>
              <a:t>UDP, TCP (Reno, NewReno, Vegas, SACK), … </a:t>
            </a:r>
          </a:p>
        </p:txBody>
      </p:sp>
      <p:cxnSp>
        <p:nvCxnSpPr>
          <p:cNvPr id="30741" name="Connettore 2 61">
            <a:extLst>
              <a:ext uri="{FF2B5EF4-FFF2-40B4-BE49-F238E27FC236}">
                <a16:creationId xmlns:a16="http://schemas.microsoft.com/office/drawing/2014/main" id="{B0EE1386-F0CE-4639-8D13-CA2828F7E2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38625" y="4498975"/>
            <a:ext cx="5715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B599542B-F8FA-4567-9A08-060B3057C58B}"/>
              </a:ext>
            </a:extLst>
          </p:cNvPr>
          <p:cNvSpPr txBox="1"/>
          <p:nvPr/>
        </p:nvSpPr>
        <p:spPr>
          <a:xfrm>
            <a:off x="4881563" y="4356101"/>
            <a:ext cx="5391150" cy="307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en-US" sz="1400">
                <a:solidFill>
                  <a:srgbClr val="000000"/>
                </a:solidFill>
                <a:cs typeface="Arial" panose="020B0604020202020204" pitchFamily="34" charset="0"/>
              </a:rPr>
              <a:t>FTP, Telnet, HTTP, Multimedia, Exponential traffic, …  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7F0C6AEB-979C-4506-8E0B-41B157FB7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916114"/>
            <a:ext cx="2000250" cy="113982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Link </a:t>
            </a:r>
            <a:r>
              <a:rPr lang="it-IT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Models</a:t>
            </a:r>
            <a:r>
              <a:rPr lang="it-IT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</a:p>
          <a:p>
            <a:pPr eaLnBrk="1" hangingPunct="1"/>
            <a:endParaRPr lang="it-IT" altLang="en-US" sz="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it-IT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Wired</a:t>
            </a:r>
            <a:r>
              <a:rPr lang="it-IT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Links,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it-IT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Wireless</a:t>
            </a:r>
            <a:r>
              <a:rPr lang="it-IT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Links,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it-IT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Satellite</a:t>
            </a:r>
            <a:r>
              <a:rPr lang="it-IT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Links, …</a:t>
            </a:r>
          </a:p>
        </p:txBody>
      </p:sp>
      <p:pic>
        <p:nvPicPr>
          <p:cNvPr id="30745" name="Picture 41" descr="metalmarious_Laptop.png.jpeg">
            <a:extLst>
              <a:ext uri="{FF2B5EF4-FFF2-40B4-BE49-F238E27FC236}">
                <a16:creationId xmlns:a16="http://schemas.microsoft.com/office/drawing/2014/main" id="{BF13A45C-F337-4163-A8B2-2EDD05844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4" y="2205039"/>
            <a:ext cx="5048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6" name="Picture 42" descr="metalmarious_Laptop.png.jpeg">
            <a:extLst>
              <a:ext uri="{FF2B5EF4-FFF2-40B4-BE49-F238E27FC236}">
                <a16:creationId xmlns:a16="http://schemas.microsoft.com/office/drawing/2014/main" id="{FD0BEB48-B0B3-40A2-970E-6044F0ABF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3284539"/>
            <a:ext cx="5032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ttore 1 22">
            <a:extLst>
              <a:ext uri="{FF2B5EF4-FFF2-40B4-BE49-F238E27FC236}">
                <a16:creationId xmlns:a16="http://schemas.microsoft.com/office/drawing/2014/main" id="{73FC46D5-503E-4171-A0B6-4A5C611E6E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8438" y="2781301"/>
            <a:ext cx="1511300" cy="1428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748" name="Picture 50" descr="ispyisail_Accton_Router.png.jpeg">
            <a:extLst>
              <a:ext uri="{FF2B5EF4-FFF2-40B4-BE49-F238E27FC236}">
                <a16:creationId xmlns:a16="http://schemas.microsoft.com/office/drawing/2014/main" id="{5E452737-BAFA-46CA-A4B0-28F97D8181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88" y="3013076"/>
            <a:ext cx="647700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49" name="Group 37">
            <a:extLst>
              <a:ext uri="{FF2B5EF4-FFF2-40B4-BE49-F238E27FC236}">
                <a16:creationId xmlns:a16="http://schemas.microsoft.com/office/drawing/2014/main" id="{80C762F9-C224-4C8F-8233-A9AA38C08393}"/>
              </a:ext>
            </a:extLst>
          </p:cNvPr>
          <p:cNvGrpSpPr>
            <a:grpSpLocks/>
          </p:cNvGrpSpPr>
          <p:nvPr/>
        </p:nvGrpSpPr>
        <p:grpSpPr bwMode="auto">
          <a:xfrm rot="14302124">
            <a:off x="8297863" y="3060701"/>
            <a:ext cx="569913" cy="754062"/>
            <a:chOff x="4800" y="3408"/>
            <a:chExt cx="480" cy="720"/>
          </a:xfrm>
        </p:grpSpPr>
        <p:sp>
          <p:nvSpPr>
            <p:cNvPr id="30756" name="Arc 38">
              <a:extLst>
                <a:ext uri="{FF2B5EF4-FFF2-40B4-BE49-F238E27FC236}">
                  <a16:creationId xmlns:a16="http://schemas.microsoft.com/office/drawing/2014/main" id="{C2ACBC11-5074-480D-AA55-A768AF34198A}"/>
                </a:ext>
              </a:extLst>
            </p:cNvPr>
            <p:cNvSpPr>
              <a:spLocks/>
            </p:cNvSpPr>
            <p:nvPr/>
          </p:nvSpPr>
          <p:spPr bwMode="auto">
            <a:xfrm rot="10149582">
              <a:off x="4944" y="3408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57" name="Arc 39">
              <a:extLst>
                <a:ext uri="{FF2B5EF4-FFF2-40B4-BE49-F238E27FC236}">
                  <a16:creationId xmlns:a16="http://schemas.microsoft.com/office/drawing/2014/main" id="{6FEDDA39-FF62-482C-8B70-DADD55BCD0EF}"/>
                </a:ext>
              </a:extLst>
            </p:cNvPr>
            <p:cNvSpPr>
              <a:spLocks/>
            </p:cNvSpPr>
            <p:nvPr/>
          </p:nvSpPr>
          <p:spPr bwMode="auto">
            <a:xfrm rot="10149582">
              <a:off x="4896" y="3504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58" name="Arc 40">
              <a:extLst>
                <a:ext uri="{FF2B5EF4-FFF2-40B4-BE49-F238E27FC236}">
                  <a16:creationId xmlns:a16="http://schemas.microsoft.com/office/drawing/2014/main" id="{F89AC633-7C31-4FCB-A685-94EE86368017}"/>
                </a:ext>
              </a:extLst>
            </p:cNvPr>
            <p:cNvSpPr>
              <a:spLocks/>
            </p:cNvSpPr>
            <p:nvPr/>
          </p:nvSpPr>
          <p:spPr bwMode="auto">
            <a:xfrm rot="10149582">
              <a:off x="4848" y="3600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59" name="Arc 41">
              <a:extLst>
                <a:ext uri="{FF2B5EF4-FFF2-40B4-BE49-F238E27FC236}">
                  <a16:creationId xmlns:a16="http://schemas.microsoft.com/office/drawing/2014/main" id="{001BF0EE-F9AE-4145-82BC-622B532AE57E}"/>
                </a:ext>
              </a:extLst>
            </p:cNvPr>
            <p:cNvSpPr>
              <a:spLocks/>
            </p:cNvSpPr>
            <p:nvPr/>
          </p:nvSpPr>
          <p:spPr bwMode="auto">
            <a:xfrm rot="10149582">
              <a:off x="4800" y="3744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750" name="Group 37">
            <a:extLst>
              <a:ext uri="{FF2B5EF4-FFF2-40B4-BE49-F238E27FC236}">
                <a16:creationId xmlns:a16="http://schemas.microsoft.com/office/drawing/2014/main" id="{C648B385-DDE6-401B-9169-470650A673F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775575" y="2414588"/>
            <a:ext cx="571500" cy="754062"/>
            <a:chOff x="4800" y="3408"/>
            <a:chExt cx="480" cy="720"/>
          </a:xfrm>
        </p:grpSpPr>
        <p:sp>
          <p:nvSpPr>
            <p:cNvPr id="30752" name="Arc 38">
              <a:extLst>
                <a:ext uri="{FF2B5EF4-FFF2-40B4-BE49-F238E27FC236}">
                  <a16:creationId xmlns:a16="http://schemas.microsoft.com/office/drawing/2014/main" id="{DE5E097A-9D60-476C-B2C3-4760E8187992}"/>
                </a:ext>
              </a:extLst>
            </p:cNvPr>
            <p:cNvSpPr>
              <a:spLocks/>
            </p:cNvSpPr>
            <p:nvPr/>
          </p:nvSpPr>
          <p:spPr bwMode="auto">
            <a:xfrm rot="10149582">
              <a:off x="4944" y="3408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53" name="Arc 39">
              <a:extLst>
                <a:ext uri="{FF2B5EF4-FFF2-40B4-BE49-F238E27FC236}">
                  <a16:creationId xmlns:a16="http://schemas.microsoft.com/office/drawing/2014/main" id="{1E504601-4AD9-424F-9135-0766F0B80261}"/>
                </a:ext>
              </a:extLst>
            </p:cNvPr>
            <p:cNvSpPr>
              <a:spLocks/>
            </p:cNvSpPr>
            <p:nvPr/>
          </p:nvSpPr>
          <p:spPr bwMode="auto">
            <a:xfrm rot="10149582">
              <a:off x="4896" y="3504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54" name="Arc 40">
              <a:extLst>
                <a:ext uri="{FF2B5EF4-FFF2-40B4-BE49-F238E27FC236}">
                  <a16:creationId xmlns:a16="http://schemas.microsoft.com/office/drawing/2014/main" id="{3BEE5A72-A9A9-4F82-92D9-967DA8AFF175}"/>
                </a:ext>
              </a:extLst>
            </p:cNvPr>
            <p:cNvSpPr>
              <a:spLocks/>
            </p:cNvSpPr>
            <p:nvPr/>
          </p:nvSpPr>
          <p:spPr bwMode="auto">
            <a:xfrm rot="10149582">
              <a:off x="4848" y="3600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55" name="Arc 41">
              <a:extLst>
                <a:ext uri="{FF2B5EF4-FFF2-40B4-BE49-F238E27FC236}">
                  <a16:creationId xmlns:a16="http://schemas.microsoft.com/office/drawing/2014/main" id="{B251672C-79D0-4D77-9A82-CD0C520AA231}"/>
                </a:ext>
              </a:extLst>
            </p:cNvPr>
            <p:cNvSpPr>
              <a:spLocks/>
            </p:cNvSpPr>
            <p:nvPr/>
          </p:nvSpPr>
          <p:spPr bwMode="auto">
            <a:xfrm rot="10149582">
              <a:off x="4800" y="3744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30751" name="Immagine 34" descr="wirelesscard.jpg">
            <a:extLst>
              <a:ext uri="{FF2B5EF4-FFF2-40B4-BE49-F238E27FC236}">
                <a16:creationId xmlns:a16="http://schemas.microsoft.com/office/drawing/2014/main" id="{BC23B30E-B2AE-4624-BC8D-ED03CABDE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3" y="1989138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87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66CBFFB-E95A-4A93-98D9-2B8BB0C50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ns Directory Structure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E4BBC4E-F07A-402A-BAD3-681A79B0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2765425"/>
            <a:ext cx="9810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dirty="0">
                <a:latin typeface="Tahoma" panose="020B0604030504040204" pitchFamily="34" charset="0"/>
              </a:rPr>
              <a:t>TK8.0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75291CF-F5A5-45C2-92AA-3C3AF89DB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2765425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dirty="0" err="1">
                <a:latin typeface="Tahoma" panose="020B0604030504040204" pitchFamily="34" charset="0"/>
              </a:rPr>
              <a:t>OTcl</a:t>
            </a:r>
            <a:endParaRPr lang="en-US" altLang="zh-TW" sz="2400" dirty="0">
              <a:latin typeface="Tahoma" panose="020B0604030504040204" pitchFamily="34" charset="0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74572243-03EA-44BF-858A-88CD11A14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6" y="2765425"/>
            <a:ext cx="9810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latin typeface="Tahoma" panose="020B0604030504040204" pitchFamily="34" charset="0"/>
              </a:rPr>
              <a:t>tclcl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D204E11F-C7C6-4019-9779-0A30EA30A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2765425"/>
            <a:ext cx="1008062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latin typeface="Tahoma" panose="020B0604030504040204" pitchFamily="34" charset="0"/>
              </a:rPr>
              <a:t>Tcl8.0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54049916-C6A6-4DC9-BA9D-49DFB808F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2765425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latin typeface="Tahoma" panose="020B0604030504040204" pitchFamily="34" charset="0"/>
              </a:rPr>
              <a:t>ns-2</a:t>
            </a: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5AC5C454-8FE9-4D08-B05D-09DB508BC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2765425"/>
            <a:ext cx="10350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latin typeface="Tahoma" panose="020B0604030504040204" pitchFamily="34" charset="0"/>
              </a:rPr>
              <a:t>nam-1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BE48D43F-A4C0-41B9-AE8E-91AEA5F5F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37290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latin typeface="Tahoma" panose="020B0604030504040204" pitchFamily="34" charset="0"/>
              </a:rPr>
              <a:t>tcl</a:t>
            </a:r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23E27A63-AC48-4863-B7ED-3AD6AE0B2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452755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latin typeface="Tahoma" panose="020B0604030504040204" pitchFamily="34" charset="0"/>
              </a:rPr>
              <a:t>ex</a:t>
            </a:r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82CB49DC-910C-4EBB-AE38-1D4F84DC3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452755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latin typeface="Tahoma" panose="020B0604030504040204" pitchFamily="34" charset="0"/>
              </a:rPr>
              <a:t>test</a:t>
            </a:r>
          </a:p>
        </p:txBody>
      </p:sp>
      <p:sp>
        <p:nvSpPr>
          <p:cNvPr id="14348" name="Rectangle 12">
            <a:extLst>
              <a:ext uri="{FF2B5EF4-FFF2-40B4-BE49-F238E27FC236}">
                <a16:creationId xmlns:a16="http://schemas.microsoft.com/office/drawing/2014/main" id="{E1C4B737-CE6A-40BF-AA31-70FF03D6F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454025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latin typeface="Tahoma" panose="020B0604030504040204" pitchFamily="34" charset="0"/>
              </a:rPr>
              <a:t>lib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6EFA0384-8FCD-46BB-AD7B-C5DCB475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3713163"/>
            <a:ext cx="469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2400" b="1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A7897F64-D292-4C39-88B7-8F069EE6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6525" y="4546600"/>
            <a:ext cx="469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2400" b="1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14351" name="AutoShape 15">
            <a:extLst>
              <a:ext uri="{FF2B5EF4-FFF2-40B4-BE49-F238E27FC236}">
                <a16:creationId xmlns:a16="http://schemas.microsoft.com/office/drawing/2014/main" id="{9D43C9D2-35BE-4524-8F9D-66FC83EA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9" y="5243514"/>
            <a:ext cx="1228725" cy="401637"/>
          </a:xfrm>
          <a:prstGeom prst="wedgeRoundRectCallout">
            <a:avLst>
              <a:gd name="adj1" fmla="val 40310"/>
              <a:gd name="adj2" fmla="val -124704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>
                <a:latin typeface="Tahoma" panose="020B0604030504040204" pitchFamily="34" charset="0"/>
              </a:rPr>
              <a:t>examples</a:t>
            </a:r>
          </a:p>
        </p:txBody>
      </p:sp>
      <p:sp>
        <p:nvSpPr>
          <p:cNvPr id="14352" name="AutoShape 16">
            <a:extLst>
              <a:ext uri="{FF2B5EF4-FFF2-40B4-BE49-F238E27FC236}">
                <a16:creationId xmlns:a16="http://schemas.microsoft.com/office/drawing/2014/main" id="{69AE1FD9-2499-436F-8110-D94FECEFF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5245101"/>
            <a:ext cx="1639888" cy="403225"/>
          </a:xfrm>
          <a:prstGeom prst="wedgeRoundRectCallout">
            <a:avLst>
              <a:gd name="adj1" fmla="val 14861"/>
              <a:gd name="adj2" fmla="val -130708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>
                <a:latin typeface="Tahoma" panose="020B0604030504040204" pitchFamily="34" charset="0"/>
              </a:rPr>
              <a:t>validation tests</a:t>
            </a:r>
          </a:p>
        </p:txBody>
      </p:sp>
      <p:sp>
        <p:nvSpPr>
          <p:cNvPr id="14353" name="AutoShape 17">
            <a:extLst>
              <a:ext uri="{FF2B5EF4-FFF2-40B4-BE49-F238E27FC236}">
                <a16:creationId xmlns:a16="http://schemas.microsoft.com/office/drawing/2014/main" id="{9923FBE4-A2FC-47A1-AB70-E2702C373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3695701"/>
            <a:ext cx="1339850" cy="485775"/>
          </a:xfrm>
          <a:prstGeom prst="wedgeRoundRectCallout">
            <a:avLst>
              <a:gd name="adj1" fmla="val -31162"/>
              <a:gd name="adj2" fmla="val -149019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>
                <a:latin typeface="Tahoma" panose="020B0604030504040204" pitchFamily="34" charset="0"/>
              </a:rPr>
              <a:t>C++ code</a:t>
            </a:r>
          </a:p>
        </p:txBody>
      </p:sp>
      <p:sp>
        <p:nvSpPr>
          <p:cNvPr id="14354" name="AutoShape 18">
            <a:extLst>
              <a:ext uri="{FF2B5EF4-FFF2-40B4-BE49-F238E27FC236}">
                <a16:creationId xmlns:a16="http://schemas.microsoft.com/office/drawing/2014/main" id="{8D5BCB5E-57E6-45A6-B9B2-DDC8C7B0A1DF}"/>
              </a:ext>
            </a:extLst>
          </p:cNvPr>
          <p:cNvSpPr>
            <a:spLocks/>
          </p:cNvSpPr>
          <p:nvPr/>
        </p:nvSpPr>
        <p:spPr bwMode="auto">
          <a:xfrm rot="5400000">
            <a:off x="7990682" y="3280570"/>
            <a:ext cx="269875" cy="3954462"/>
          </a:xfrm>
          <a:prstGeom prst="rightBrace">
            <a:avLst>
              <a:gd name="adj1" fmla="val 122108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5" name="AutoShape 19">
            <a:extLst>
              <a:ext uri="{FF2B5EF4-FFF2-40B4-BE49-F238E27FC236}">
                <a16:creationId xmlns:a16="http://schemas.microsoft.com/office/drawing/2014/main" id="{ABD19B43-3D43-42B2-AC7C-83EA2E15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1" y="5459413"/>
            <a:ext cx="1196975" cy="442912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>
                <a:latin typeface="Tahoma" panose="020B0604030504040204" pitchFamily="34" charset="0"/>
              </a:rPr>
              <a:t>OTcl code</a:t>
            </a:r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DAABF102-5458-4658-9EFE-81722E765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1747839"/>
            <a:ext cx="1708150" cy="484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 dirty="0">
                <a:latin typeface="Tahoma" panose="020B0604030504040204" pitchFamily="34" charset="0"/>
              </a:rPr>
              <a:t>ns-</a:t>
            </a:r>
            <a:r>
              <a:rPr lang="en-US" altLang="zh-TW" sz="2400" dirty="0" err="1">
                <a:latin typeface="Tahoma" panose="020B0604030504040204" pitchFamily="34" charset="0"/>
              </a:rPr>
              <a:t>allinone</a:t>
            </a:r>
            <a:endParaRPr lang="en-US" altLang="zh-TW" sz="2400" dirty="0">
              <a:latin typeface="Tahoma" panose="020B0604030504040204" pitchFamily="34" charset="0"/>
            </a:endParaRPr>
          </a:p>
        </p:txBody>
      </p:sp>
      <p:cxnSp>
        <p:nvCxnSpPr>
          <p:cNvPr id="14357" name="AutoShape 21">
            <a:extLst>
              <a:ext uri="{FF2B5EF4-FFF2-40B4-BE49-F238E27FC236}">
                <a16:creationId xmlns:a16="http://schemas.microsoft.com/office/drawing/2014/main" id="{C97860EB-4DC9-46F5-A356-6FFD13ABA813}"/>
              </a:ext>
            </a:extLst>
          </p:cNvPr>
          <p:cNvCxnSpPr>
            <a:cxnSpLocks noChangeShapeType="1"/>
            <a:stCxn id="14356" idx="2"/>
            <a:endCxn id="14342" idx="0"/>
          </p:cNvCxnSpPr>
          <p:nvPr/>
        </p:nvCxnSpPr>
        <p:spPr bwMode="auto">
          <a:xfrm flipH="1">
            <a:off x="3068638" y="2232025"/>
            <a:ext cx="30210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8" name="AutoShape 22">
            <a:extLst>
              <a:ext uri="{FF2B5EF4-FFF2-40B4-BE49-F238E27FC236}">
                <a16:creationId xmlns:a16="http://schemas.microsoft.com/office/drawing/2014/main" id="{079136BD-20C4-4F03-8B71-56C6FC90808D}"/>
              </a:ext>
            </a:extLst>
          </p:cNvPr>
          <p:cNvCxnSpPr>
            <a:cxnSpLocks noChangeShapeType="1"/>
            <a:stCxn id="14356" idx="2"/>
            <a:endCxn id="14339" idx="0"/>
          </p:cNvCxnSpPr>
          <p:nvPr/>
        </p:nvCxnSpPr>
        <p:spPr bwMode="auto">
          <a:xfrm flipH="1">
            <a:off x="4367214" y="2232025"/>
            <a:ext cx="1722437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9" name="AutoShape 23">
            <a:extLst>
              <a:ext uri="{FF2B5EF4-FFF2-40B4-BE49-F238E27FC236}">
                <a16:creationId xmlns:a16="http://schemas.microsoft.com/office/drawing/2014/main" id="{4DBF8EBA-36F3-4039-AA6F-F4CD3D053A7F}"/>
              </a:ext>
            </a:extLst>
          </p:cNvPr>
          <p:cNvCxnSpPr>
            <a:cxnSpLocks noChangeShapeType="1"/>
            <a:stCxn id="14356" idx="2"/>
            <a:endCxn id="14340" idx="0"/>
          </p:cNvCxnSpPr>
          <p:nvPr/>
        </p:nvCxnSpPr>
        <p:spPr bwMode="auto">
          <a:xfrm flipH="1">
            <a:off x="5629276" y="2232025"/>
            <a:ext cx="460375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0" name="AutoShape 24">
            <a:extLst>
              <a:ext uri="{FF2B5EF4-FFF2-40B4-BE49-F238E27FC236}">
                <a16:creationId xmlns:a16="http://schemas.microsoft.com/office/drawing/2014/main" id="{FC996A4B-1C49-4644-BA33-E2D9874E96E8}"/>
              </a:ext>
            </a:extLst>
          </p:cNvPr>
          <p:cNvCxnSpPr>
            <a:cxnSpLocks noChangeShapeType="1"/>
            <a:stCxn id="14356" idx="2"/>
            <a:endCxn id="14341" idx="0"/>
          </p:cNvCxnSpPr>
          <p:nvPr/>
        </p:nvCxnSpPr>
        <p:spPr bwMode="auto">
          <a:xfrm>
            <a:off x="6089651" y="2232025"/>
            <a:ext cx="792163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1" name="AutoShape 25">
            <a:extLst>
              <a:ext uri="{FF2B5EF4-FFF2-40B4-BE49-F238E27FC236}">
                <a16:creationId xmlns:a16="http://schemas.microsoft.com/office/drawing/2014/main" id="{02C699D7-DEB7-49D1-83B9-1CC257326ABB}"/>
              </a:ext>
            </a:extLst>
          </p:cNvPr>
          <p:cNvCxnSpPr>
            <a:cxnSpLocks noChangeShapeType="1"/>
            <a:stCxn id="14356" idx="2"/>
            <a:endCxn id="14343" idx="0"/>
          </p:cNvCxnSpPr>
          <p:nvPr/>
        </p:nvCxnSpPr>
        <p:spPr bwMode="auto">
          <a:xfrm>
            <a:off x="6089651" y="2232025"/>
            <a:ext cx="1978025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2" name="AutoShape 26">
            <a:extLst>
              <a:ext uri="{FF2B5EF4-FFF2-40B4-BE49-F238E27FC236}">
                <a16:creationId xmlns:a16="http://schemas.microsoft.com/office/drawing/2014/main" id="{48A43113-B565-42E0-B90C-CB2F37582494}"/>
              </a:ext>
            </a:extLst>
          </p:cNvPr>
          <p:cNvCxnSpPr>
            <a:cxnSpLocks noChangeShapeType="1"/>
            <a:stCxn id="14356" idx="2"/>
            <a:endCxn id="14344" idx="0"/>
          </p:cNvCxnSpPr>
          <p:nvPr/>
        </p:nvCxnSpPr>
        <p:spPr bwMode="auto">
          <a:xfrm>
            <a:off x="6089650" y="2232025"/>
            <a:ext cx="325755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3" name="AutoShape 27">
            <a:extLst>
              <a:ext uri="{FF2B5EF4-FFF2-40B4-BE49-F238E27FC236}">
                <a16:creationId xmlns:a16="http://schemas.microsoft.com/office/drawing/2014/main" id="{BEDCDF45-AF9E-46C4-9BE3-18CBCAAC8DE7}"/>
              </a:ext>
            </a:extLst>
          </p:cNvPr>
          <p:cNvCxnSpPr>
            <a:cxnSpLocks noChangeShapeType="1"/>
            <a:stCxn id="14343" idx="2"/>
            <a:endCxn id="14345" idx="0"/>
          </p:cNvCxnSpPr>
          <p:nvPr/>
        </p:nvCxnSpPr>
        <p:spPr bwMode="auto">
          <a:xfrm flipH="1">
            <a:off x="6083301" y="3222626"/>
            <a:ext cx="1984375" cy="5064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4" name="AutoShape 28">
            <a:extLst>
              <a:ext uri="{FF2B5EF4-FFF2-40B4-BE49-F238E27FC236}">
                <a16:creationId xmlns:a16="http://schemas.microsoft.com/office/drawing/2014/main" id="{9391F9E4-39B8-46A5-9C3C-4033133F907E}"/>
              </a:ext>
            </a:extLst>
          </p:cNvPr>
          <p:cNvCxnSpPr>
            <a:cxnSpLocks noChangeShapeType="1"/>
            <a:stCxn id="14345" idx="2"/>
            <a:endCxn id="14346" idx="0"/>
          </p:cNvCxnSpPr>
          <p:nvPr/>
        </p:nvCxnSpPr>
        <p:spPr bwMode="auto">
          <a:xfrm flipH="1">
            <a:off x="3736976" y="4186238"/>
            <a:ext cx="2346325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5" name="AutoShape 29">
            <a:extLst>
              <a:ext uri="{FF2B5EF4-FFF2-40B4-BE49-F238E27FC236}">
                <a16:creationId xmlns:a16="http://schemas.microsoft.com/office/drawing/2014/main" id="{1122889D-563C-4A18-958B-60192E97DCF2}"/>
              </a:ext>
            </a:extLst>
          </p:cNvPr>
          <p:cNvCxnSpPr>
            <a:cxnSpLocks noChangeShapeType="1"/>
            <a:stCxn id="14345" idx="2"/>
            <a:endCxn id="14347" idx="0"/>
          </p:cNvCxnSpPr>
          <p:nvPr/>
        </p:nvCxnSpPr>
        <p:spPr bwMode="auto">
          <a:xfrm flipH="1">
            <a:off x="4956176" y="4186238"/>
            <a:ext cx="1127125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" name="AutoShape 30">
            <a:extLst>
              <a:ext uri="{FF2B5EF4-FFF2-40B4-BE49-F238E27FC236}">
                <a16:creationId xmlns:a16="http://schemas.microsoft.com/office/drawing/2014/main" id="{AEAE09B8-8914-466B-BB93-2BB54FF347FC}"/>
              </a:ext>
            </a:extLst>
          </p:cNvPr>
          <p:cNvCxnSpPr>
            <a:cxnSpLocks noChangeShapeType="1"/>
            <a:stCxn id="14345" idx="2"/>
            <a:endCxn id="14348" idx="0"/>
          </p:cNvCxnSpPr>
          <p:nvPr/>
        </p:nvCxnSpPr>
        <p:spPr bwMode="auto">
          <a:xfrm>
            <a:off x="6083300" y="4186238"/>
            <a:ext cx="514350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7" name="Rectangle 31">
            <a:extLst>
              <a:ext uri="{FF2B5EF4-FFF2-40B4-BE49-F238E27FC236}">
                <a16:creationId xmlns:a16="http://schemas.microsoft.com/office/drawing/2014/main" id="{9470157E-584B-4DAC-816A-60A2A734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788" y="452755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latin typeface="Tahoma" panose="020B0604030504040204" pitchFamily="34" charset="0"/>
              </a:rPr>
              <a:t>mcast</a:t>
            </a:r>
          </a:p>
        </p:txBody>
      </p:sp>
      <p:cxnSp>
        <p:nvCxnSpPr>
          <p:cNvPr id="14368" name="AutoShape 32">
            <a:extLst>
              <a:ext uri="{FF2B5EF4-FFF2-40B4-BE49-F238E27FC236}">
                <a16:creationId xmlns:a16="http://schemas.microsoft.com/office/drawing/2014/main" id="{A73CC223-8023-4FD0-8144-23ABE7C6C99C}"/>
              </a:ext>
            </a:extLst>
          </p:cNvPr>
          <p:cNvCxnSpPr>
            <a:cxnSpLocks noChangeShapeType="1"/>
            <a:stCxn id="14345" idx="2"/>
            <a:endCxn id="14367" idx="0"/>
          </p:cNvCxnSpPr>
          <p:nvPr/>
        </p:nvCxnSpPr>
        <p:spPr bwMode="auto">
          <a:xfrm>
            <a:off x="6083300" y="4186238"/>
            <a:ext cx="1817688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9" name="Text Box 33">
            <a:extLst>
              <a:ext uri="{FF2B5EF4-FFF2-40B4-BE49-F238E27FC236}">
                <a16:creationId xmlns:a16="http://schemas.microsoft.com/office/drawing/2014/main" id="{0BEE4FB2-8730-4D24-A654-7DA928091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5824538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>
                <a:latin typeface="Arial" panose="020B0604020202020204" pitchFamily="34" charset="0"/>
              </a:rPr>
              <a:t>simple.tcl</a:t>
            </a:r>
          </a:p>
        </p:txBody>
      </p:sp>
    </p:spTree>
    <p:extLst>
      <p:ext uri="{BB962C8B-B14F-4D97-AF65-F5344CB8AC3E}">
        <p14:creationId xmlns:p14="http://schemas.microsoft.com/office/powerpoint/2010/main" val="313485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>
            <a:extLst>
              <a:ext uri="{FF2B5EF4-FFF2-40B4-BE49-F238E27FC236}">
                <a16:creationId xmlns:a16="http://schemas.microsoft.com/office/drawing/2014/main" id="{B84D30C3-F6BB-4CC0-9995-957CDCF5F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555625"/>
            <a:ext cx="7737475" cy="774700"/>
          </a:xfr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	NS-2 Environment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8B5F285B-38A0-42DA-BF82-A310E3C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A57E-58AE-41B7-9C7B-37C14A7529B1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34822" name="Group 6">
            <a:extLst>
              <a:ext uri="{FF2B5EF4-FFF2-40B4-BE49-F238E27FC236}">
                <a16:creationId xmlns:a16="http://schemas.microsoft.com/office/drawing/2014/main" id="{26A94FC5-EFF9-42EA-AA4D-408D17844FD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371601"/>
            <a:ext cx="2286000" cy="733425"/>
            <a:chOff x="816" y="1056"/>
            <a:chExt cx="1440" cy="462"/>
          </a:xfrm>
        </p:grpSpPr>
        <p:sp>
          <p:nvSpPr>
            <p:cNvPr id="34823" name="AutoShape 7">
              <a:extLst>
                <a:ext uri="{FF2B5EF4-FFF2-40B4-BE49-F238E27FC236}">
                  <a16:creationId xmlns:a16="http://schemas.microsoft.com/office/drawing/2014/main" id="{DC713367-F885-47E4-9D60-5C1247DDF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67"/>
              <a:ext cx="1440" cy="25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IN"/>
            </a:p>
          </p:txBody>
        </p:sp>
        <p:sp>
          <p:nvSpPr>
            <p:cNvPr id="34824" name="Text Box 8">
              <a:extLst>
                <a:ext uri="{FF2B5EF4-FFF2-40B4-BE49-F238E27FC236}">
                  <a16:creationId xmlns:a16="http://schemas.microsoft.com/office/drawing/2014/main" id="{B778F944-8A23-4314-9FDF-93CBB4505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056"/>
              <a:ext cx="124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100">
                  <a:latin typeface="Verdana" panose="020B0604030504040204" pitchFamily="34" charset="0"/>
                </a:rPr>
                <a:t>Simulation Scenario</a:t>
              </a:r>
            </a:p>
          </p:txBody>
        </p:sp>
      </p:grpSp>
      <p:sp>
        <p:nvSpPr>
          <p:cNvPr id="34825" name="AutoShape 9">
            <a:extLst>
              <a:ext uri="{FF2B5EF4-FFF2-40B4-BE49-F238E27FC236}">
                <a16:creationId xmlns:a16="http://schemas.microsoft.com/office/drawing/2014/main" id="{C9494606-0BEF-4B66-BCF5-5AC04CE22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24334"/>
            <a:ext cx="2286000" cy="409333"/>
          </a:xfrm>
          <a:prstGeom prst="roundRect">
            <a:avLst>
              <a:gd name="adj" fmla="val 16667"/>
            </a:avLst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IN" dirty="0"/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42F1CDCA-C2EA-4FE1-9ACB-B790FB1B3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76600"/>
            <a:ext cx="19812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en-US" sz="2100" dirty="0" err="1">
                <a:latin typeface="Verdana" panose="020B0604030504040204" pitchFamily="34" charset="0"/>
              </a:rPr>
              <a:t>Tcl</a:t>
            </a:r>
            <a:r>
              <a:rPr lang="en-US" altLang="en-US" sz="2100" dirty="0">
                <a:latin typeface="Verdana" panose="020B0604030504040204" pitchFamily="34" charset="0"/>
              </a:rPr>
              <a:t> Script</a:t>
            </a:r>
          </a:p>
        </p:txBody>
      </p:sp>
      <p:grpSp>
        <p:nvGrpSpPr>
          <p:cNvPr id="34827" name="Group 11">
            <a:extLst>
              <a:ext uri="{FF2B5EF4-FFF2-40B4-BE49-F238E27FC236}">
                <a16:creationId xmlns:a16="http://schemas.microsoft.com/office/drawing/2014/main" id="{FB305D9F-523F-45CA-A1DE-938FBC0565BF}"/>
              </a:ext>
            </a:extLst>
          </p:cNvPr>
          <p:cNvGrpSpPr>
            <a:grpSpLocks/>
          </p:cNvGrpSpPr>
          <p:nvPr/>
        </p:nvGrpSpPr>
        <p:grpSpPr bwMode="auto">
          <a:xfrm>
            <a:off x="2494327" y="4497051"/>
            <a:ext cx="2915873" cy="828234"/>
            <a:chOff x="660" y="2928"/>
            <a:chExt cx="1692" cy="369"/>
          </a:xfrm>
        </p:grpSpPr>
        <p:sp>
          <p:nvSpPr>
            <p:cNvPr id="34828" name="AutoShape 12">
              <a:extLst>
                <a:ext uri="{FF2B5EF4-FFF2-40B4-BE49-F238E27FC236}">
                  <a16:creationId xmlns:a16="http://schemas.microsoft.com/office/drawing/2014/main" id="{00E6AC1D-FAB1-45BA-A353-9FC836180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039"/>
              <a:ext cx="1440" cy="25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IN"/>
            </a:p>
          </p:txBody>
        </p:sp>
        <p:sp>
          <p:nvSpPr>
            <p:cNvPr id="34829" name="Text Box 13">
              <a:extLst>
                <a:ext uri="{FF2B5EF4-FFF2-40B4-BE49-F238E27FC236}">
                  <a16:creationId xmlns:a16="http://schemas.microsoft.com/office/drawing/2014/main" id="{D6EB532E-9F86-4ABA-8767-CB6D88710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" y="2928"/>
              <a:ext cx="16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en-US" sz="2100" dirty="0">
                  <a:latin typeface="Verdana" panose="020B0604030504040204" pitchFamily="34" charset="0"/>
                </a:rPr>
                <a:t>C++ Implementation</a:t>
              </a:r>
            </a:p>
          </p:txBody>
        </p:sp>
      </p:grpSp>
      <p:sp>
        <p:nvSpPr>
          <p:cNvPr id="34830" name="AutoShape 14">
            <a:extLst>
              <a:ext uri="{FF2B5EF4-FFF2-40B4-BE49-F238E27FC236}">
                <a16:creationId xmlns:a16="http://schemas.microsoft.com/office/drawing/2014/main" id="{E7FFCB3E-2843-4597-89EC-D6AA7845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91502"/>
            <a:ext cx="533400" cy="627596"/>
          </a:xfrm>
          <a:prstGeom prst="upDownArrow">
            <a:avLst>
              <a:gd name="adj1" fmla="val 47222"/>
              <a:gd name="adj2" fmla="val 51726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IN"/>
          </a:p>
        </p:txBody>
      </p:sp>
      <p:sp>
        <p:nvSpPr>
          <p:cNvPr id="34831" name="AutoShape 15">
            <a:extLst>
              <a:ext uri="{FF2B5EF4-FFF2-40B4-BE49-F238E27FC236}">
                <a16:creationId xmlns:a16="http://schemas.microsoft.com/office/drawing/2014/main" id="{5C0CBB5C-1BFC-4586-BDC5-E19C56581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87736"/>
            <a:ext cx="533400" cy="606128"/>
          </a:xfrm>
          <a:prstGeom prst="upDownArrow">
            <a:avLst>
              <a:gd name="adj1" fmla="val 47222"/>
              <a:gd name="adj2" fmla="val 47024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IN"/>
          </a:p>
        </p:txBody>
      </p:sp>
      <p:grpSp>
        <p:nvGrpSpPr>
          <p:cNvPr id="34832" name="Group 16">
            <a:extLst>
              <a:ext uri="{FF2B5EF4-FFF2-40B4-BE49-F238E27FC236}">
                <a16:creationId xmlns:a16="http://schemas.microsoft.com/office/drawing/2014/main" id="{A3D7C877-8C26-49E1-9852-E2F6CDCF356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377950"/>
            <a:ext cx="3810000" cy="520700"/>
            <a:chOff x="3168" y="1108"/>
            <a:chExt cx="2400" cy="328"/>
          </a:xfrm>
        </p:grpSpPr>
        <p:grpSp>
          <p:nvGrpSpPr>
            <p:cNvPr id="34833" name="Group 17">
              <a:extLst>
                <a:ext uri="{FF2B5EF4-FFF2-40B4-BE49-F238E27FC236}">
                  <a16:creationId xmlns:a16="http://schemas.microsoft.com/office/drawing/2014/main" id="{27313E79-D2F1-495D-85FF-2771DFF1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108"/>
              <a:ext cx="432" cy="328"/>
              <a:chOff x="1200" y="3076"/>
              <a:chExt cx="432" cy="328"/>
            </a:xfrm>
          </p:grpSpPr>
          <p:sp>
            <p:nvSpPr>
              <p:cNvPr id="34834" name="Oval 18">
                <a:extLst>
                  <a:ext uri="{FF2B5EF4-FFF2-40B4-BE49-F238E27FC236}">
                    <a16:creationId xmlns:a16="http://schemas.microsoft.com/office/drawing/2014/main" id="{8C3F912A-2885-4433-9452-FE908B0C6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076"/>
                <a:ext cx="432" cy="328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4835" name="Text Box 19">
                <a:extLst>
                  <a:ext uri="{FF2B5EF4-FFF2-40B4-BE49-F238E27FC236}">
                    <a16:creationId xmlns:a16="http://schemas.microsoft.com/office/drawing/2014/main" id="{4347D388-140E-4AA3-8D8F-16C35952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20"/>
                <a:ext cx="192" cy="24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lang="en-US" altLang="en-US" sz="1900" dirty="0">
                    <a:latin typeface="Verdana" panose="020B0604030504040204" pitchFamily="34" charset="0"/>
                  </a:rPr>
                  <a:t>1</a:t>
                </a:r>
              </a:p>
            </p:txBody>
          </p:sp>
        </p:grpSp>
        <p:grpSp>
          <p:nvGrpSpPr>
            <p:cNvPr id="34836" name="Group 20">
              <a:extLst>
                <a:ext uri="{FF2B5EF4-FFF2-40B4-BE49-F238E27FC236}">
                  <a16:creationId xmlns:a16="http://schemas.microsoft.com/office/drawing/2014/main" id="{2A522145-CF26-4575-92BB-07D32D94A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1108"/>
              <a:ext cx="432" cy="328"/>
              <a:chOff x="3696" y="2548"/>
              <a:chExt cx="432" cy="328"/>
            </a:xfrm>
          </p:grpSpPr>
          <p:sp>
            <p:nvSpPr>
              <p:cNvPr id="34837" name="Oval 21">
                <a:extLst>
                  <a:ext uri="{FF2B5EF4-FFF2-40B4-BE49-F238E27FC236}">
                    <a16:creationId xmlns:a16="http://schemas.microsoft.com/office/drawing/2014/main" id="{8ED5DFB8-E5C2-4D52-BB0E-14934B50F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48"/>
                <a:ext cx="432" cy="328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4838" name="Text Box 22">
                <a:extLst>
                  <a:ext uri="{FF2B5EF4-FFF2-40B4-BE49-F238E27FC236}">
                    <a16:creationId xmlns:a16="http://schemas.microsoft.com/office/drawing/2014/main" id="{D48FBDB5-BD9E-427E-9EDF-72E711759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592"/>
                <a:ext cx="240" cy="24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lang="en-US" altLang="en-US" sz="1900">
                    <a:latin typeface="Verdana" panose="020B0604030504040204" pitchFamily="34" charset="0"/>
                  </a:rPr>
                  <a:t>2</a:t>
                </a:r>
              </a:p>
            </p:txBody>
          </p:sp>
        </p:grpSp>
        <p:sp>
          <p:nvSpPr>
            <p:cNvPr id="34839" name="Line 23">
              <a:extLst>
                <a:ext uri="{FF2B5EF4-FFF2-40B4-BE49-F238E27FC236}">
                  <a16:creationId xmlns:a16="http://schemas.microsoft.com/office/drawing/2014/main" id="{F63E9363-B2A6-444E-9120-6879618C3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29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IN"/>
            </a:p>
          </p:txBody>
        </p:sp>
      </p:grpSp>
      <p:sp>
        <p:nvSpPr>
          <p:cNvPr id="34840" name="Line 24">
            <a:extLst>
              <a:ext uri="{FF2B5EF4-FFF2-40B4-BE49-F238E27FC236}">
                <a16:creationId xmlns:a16="http://schemas.microsoft.com/office/drawing/2014/main" id="{B29263A6-5E18-4BA2-AFED-142A65B05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90800"/>
            <a:ext cx="8077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IN"/>
          </a:p>
        </p:txBody>
      </p:sp>
      <p:sp>
        <p:nvSpPr>
          <p:cNvPr id="34841" name="Line 25">
            <a:extLst>
              <a:ext uri="{FF2B5EF4-FFF2-40B4-BE49-F238E27FC236}">
                <a16:creationId xmlns:a16="http://schemas.microsoft.com/office/drawing/2014/main" id="{1DC0127F-074A-4947-AAF1-BEDFB9CD9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343400"/>
            <a:ext cx="8077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IN"/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3EB1B5FA-900C-41D6-813E-8DD926634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743200"/>
            <a:ext cx="4038600" cy="1446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137160" rIns="92075" bIns="137160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en-US" sz="1900" b="1" dirty="0">
                <a:latin typeface="Courier New" panose="02070309020205020404" pitchFamily="49" charset="0"/>
              </a:rPr>
              <a:t>set ns_ [new Simulator] </a:t>
            </a:r>
          </a:p>
          <a:p>
            <a:pPr ea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en-US" sz="1900" b="1" dirty="0">
                <a:latin typeface="Courier New" panose="02070309020205020404" pitchFamily="49" charset="0"/>
              </a:rPr>
              <a:t>set node_(0) [$ns_ node] </a:t>
            </a:r>
          </a:p>
          <a:p>
            <a:pPr ea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en-US" sz="1900" b="1" dirty="0">
                <a:latin typeface="Courier New" panose="02070309020205020404" pitchFamily="49" charset="0"/>
              </a:rPr>
              <a:t>set node_(1) [$ns_ node] </a:t>
            </a:r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544E943E-5C21-48E4-998B-5BC17ED65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419600"/>
            <a:ext cx="4876800" cy="186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137160" rIns="92075" bIns="137160">
            <a:spAutoFit/>
          </a:bodyPr>
          <a:lstStyle/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1700" b="1">
                <a:latin typeface="Courier New" panose="02070309020205020404" pitchFamily="49" charset="0"/>
              </a:rPr>
              <a:t>class MobileNode : public Node 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1700" b="1">
                <a:latin typeface="Courier New" panose="02070309020205020404" pitchFamily="49" charset="0"/>
              </a:rPr>
              <a:t>{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1700" b="1">
                <a:latin typeface="Courier New" panose="02070309020205020404" pitchFamily="49" charset="0"/>
              </a:rPr>
              <a:t>	friend class PositionHandler;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1700" b="1">
                <a:latin typeface="Courier New" panose="02070309020205020404" pitchFamily="49" charset="0"/>
              </a:rPr>
              <a:t>public: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1700" b="1">
                <a:latin typeface="Courier New" panose="02070309020205020404" pitchFamily="49" charset="0"/>
              </a:rPr>
              <a:t>        MobileNode();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1700" b="1">
                <a:latin typeface="Courier New" panose="02070309020205020404" pitchFamily="49" charset="0"/>
              </a:rPr>
              <a:t>		</a:t>
            </a:r>
            <a:r>
              <a:rPr lang="en-US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•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		•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81979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>
            <a:extLst>
              <a:ext uri="{FF2B5EF4-FFF2-40B4-BE49-F238E27FC236}">
                <a16:creationId xmlns:a16="http://schemas.microsoft.com/office/drawing/2014/main" id="{7EB97DBD-CD3F-4368-A14A-B546FF3E8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  <a:noFill/>
          <a:ln/>
        </p:spPr>
        <p:txBody>
          <a:bodyPr/>
          <a:lstStyle/>
          <a:p>
            <a:r>
              <a:rPr lang="en-US" altLang="en-US" dirty="0"/>
              <a:t>	NS-2 : C++ / OTCL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0E63E099-FC49-4D9E-9763-DDA3720FF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4" y="1214438"/>
            <a:ext cx="7769225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92D050"/>
                </a:solidFill>
              </a:rPr>
              <a:t>NS-2 Code contains two sets of languages, namely C++ and </a:t>
            </a:r>
            <a:r>
              <a:rPr lang="en-US" altLang="en-US" dirty="0" err="1">
                <a:solidFill>
                  <a:srgbClr val="92D050"/>
                </a:solidFill>
              </a:rPr>
              <a:t>OTcl</a:t>
            </a:r>
            <a:r>
              <a:rPr lang="en-US" altLang="en-US" dirty="0">
                <a:solidFill>
                  <a:srgbClr val="92D050"/>
                </a:solidFill>
              </a:rPr>
              <a:t>.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5D9D358-4DA1-470B-AF58-3487F3A8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3CF5-EDB6-45D3-A0FE-3A70A0DCE77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246B9AC2-ACBD-4748-8EB2-14BDA725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2286000"/>
            <a:ext cx="7769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C++ is used  for the creation of objects because of speed and efficiency. </a:t>
            </a:r>
          </a:p>
          <a:p>
            <a:endParaRPr lang="en-US" altLang="en-US"/>
          </a:p>
        </p:txBody>
      </p:sp>
      <p:sp>
        <p:nvSpPr>
          <p:cNvPr id="35855" name="Rectangle 15">
            <a:extLst>
              <a:ext uri="{FF2B5EF4-FFF2-40B4-BE49-F238E27FC236}">
                <a16:creationId xmlns:a16="http://schemas.microsoft.com/office/drawing/2014/main" id="{4819286F-D41D-4ADE-B3F7-84F00BE3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3352800"/>
            <a:ext cx="7769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5D9E8A47-0568-4D06-B6CB-3EDE8DA40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6" y="3252788"/>
            <a:ext cx="7769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/>
              <a:t>OTcl</a:t>
            </a:r>
            <a:r>
              <a:rPr lang="en-US" altLang="en-US" dirty="0"/>
              <a:t> is used as a front-end to setup the simulator, configure objects and schedule events because of its ease of use.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38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build="p" animBg="1"/>
      <p:bldP spid="35844" grpId="0"/>
      <p:bldP spid="358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568F2F6-DF22-4420-BBA8-4905484D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D6EC-014F-4D36-B3D2-06C2CEFC323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CDA6AF47-D462-4790-8B02-0043858E7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1" y="306388"/>
            <a:ext cx="773747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/>
              <a:t>Why two languages? (Tcl &amp; C++)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C0C0F46A-D7E6-4CD3-84D6-738B19EB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1354138"/>
            <a:ext cx="7739062" cy="47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C++: Detailed protocol simulations require systems programming language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byte manipulation, packet processing, algorithm 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Run time speed is important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Turn around time is slower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Tcl</a:t>
            </a:r>
            <a:r>
              <a:rPr lang="en-US" altLang="en-US" sz="2800" dirty="0"/>
              <a:t>: Simulation of slightly varying parameters or configurations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quickly exploring a number of scenarios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iteration time (change the model and re-run) is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248785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0CF24C2-B131-4741-B329-43AF70EE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691F-9FCD-46A5-9B4C-26DD7425D9C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5FF08C6-125E-4DEA-9538-8C64C0C4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1" y="306388"/>
            <a:ext cx="773747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		Tcl or C++?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CF4EEBC8-06CB-4423-BE30-2F58FB626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1354138"/>
            <a:ext cx="7739062" cy="47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/>
              <a:t>Tcl</a:t>
            </a:r>
            <a:endParaRPr lang="en-US" altLang="en-US" dirty="0"/>
          </a:p>
          <a:p>
            <a:pPr lvl="1"/>
            <a:r>
              <a:rPr lang="en-US" altLang="en-US" dirty="0"/>
              <a:t>Simple Configuration, Setup, Scenario</a:t>
            </a:r>
          </a:p>
          <a:p>
            <a:pPr lvl="1"/>
            <a:r>
              <a:rPr lang="en-US" altLang="en-US" dirty="0"/>
              <a:t>If it’s something that can be done without modifying existing </a:t>
            </a:r>
            <a:r>
              <a:rPr lang="en-US" altLang="en-US" dirty="0" err="1"/>
              <a:t>Tcl</a:t>
            </a:r>
            <a:r>
              <a:rPr lang="en-US" altLang="en-US" dirty="0"/>
              <a:t> module. </a:t>
            </a:r>
          </a:p>
          <a:p>
            <a:r>
              <a:rPr lang="en-US" altLang="en-US" dirty="0"/>
              <a:t>C++</a:t>
            </a:r>
          </a:p>
          <a:p>
            <a:pPr lvl="1"/>
            <a:r>
              <a:rPr lang="en-US" altLang="en-US" dirty="0"/>
              <a:t>Anything that requires processing each packet</a:t>
            </a:r>
          </a:p>
          <a:p>
            <a:pPr lvl="1"/>
            <a:r>
              <a:rPr lang="en-US" altLang="en-US" dirty="0"/>
              <a:t>Needs to change behavior of existing module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3790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474</TotalTime>
  <Words>1366</Words>
  <Application>Microsoft Office PowerPoint</Application>
  <PresentationFormat>Widescreen</PresentationFormat>
  <Paragraphs>328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ＭＳ Ｐゴシック</vt:lpstr>
      <vt:lpstr>新細明體</vt:lpstr>
      <vt:lpstr>Arial</vt:lpstr>
      <vt:lpstr>Century Gothic</vt:lpstr>
      <vt:lpstr>Comic Sans MS</vt:lpstr>
      <vt:lpstr>Consolas</vt:lpstr>
      <vt:lpstr>Courier New</vt:lpstr>
      <vt:lpstr>Lucida Sans Unicode</vt:lpstr>
      <vt:lpstr>Tahoma</vt:lpstr>
      <vt:lpstr>Verdana</vt:lpstr>
      <vt:lpstr>Wingdings</vt:lpstr>
      <vt:lpstr>Wingdings 3</vt:lpstr>
      <vt:lpstr>Ion Boardroom</vt:lpstr>
      <vt:lpstr>NS2</vt:lpstr>
      <vt:lpstr>Ns2</vt:lpstr>
      <vt:lpstr>Ns2: WHEN</vt:lpstr>
      <vt:lpstr>Ns2:</vt:lpstr>
      <vt:lpstr>ns Directory Structure</vt:lpstr>
      <vt:lpstr> NS-2 Environment</vt:lpstr>
      <vt:lpstr> NS-2 : C++ / OTCL</vt:lpstr>
      <vt:lpstr>PowerPoint Presentation</vt:lpstr>
      <vt:lpstr>PowerPoint Presentation</vt:lpstr>
      <vt:lpstr>Ns2: OTCL inside</vt:lpstr>
      <vt:lpstr>Ns2: Building the network (WIRED)</vt:lpstr>
      <vt:lpstr>Ns2: Building the network (WIRED)</vt:lpstr>
      <vt:lpstr>Ns2: Building the network (WIRED)</vt:lpstr>
      <vt:lpstr>Ns2: Building the network </vt:lpstr>
      <vt:lpstr>Ns2: HOW</vt:lpstr>
      <vt:lpstr>Ns2: Creating connections (UDP/TCP)</vt:lpstr>
      <vt:lpstr>Ns2: Attaching Applications </vt:lpstr>
      <vt:lpstr>Ns2: Simulation Output (TRACE)</vt:lpstr>
      <vt:lpstr>Wireless Network!</vt:lpstr>
      <vt:lpstr>Define Options</vt:lpstr>
      <vt:lpstr>  Initialize Global Variables  </vt:lpstr>
      <vt:lpstr>Define a 'finish' procedure</vt:lpstr>
      <vt:lpstr>Set up topography object</vt:lpstr>
      <vt:lpstr>Configure Node </vt:lpstr>
      <vt:lpstr>PowerPoint Presentation</vt:lpstr>
      <vt:lpstr>Provide initial (X,Y, for now Z=0) co-ordinates for mobilenodes </vt:lpstr>
      <vt:lpstr>Producing movements </vt:lpstr>
      <vt:lpstr>Setup traffic flow between nodes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NS2</dc:title>
  <dc:creator>Nathan D'Penha</dc:creator>
  <cp:lastModifiedBy>Nathan D'Penha</cp:lastModifiedBy>
  <cp:revision>20</cp:revision>
  <dcterms:created xsi:type="dcterms:W3CDTF">2018-05-07T05:44:46Z</dcterms:created>
  <dcterms:modified xsi:type="dcterms:W3CDTF">2018-05-11T04:27:19Z</dcterms:modified>
</cp:coreProperties>
</file>