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85" r:id="rId3"/>
    <p:sldId id="301" r:id="rId4"/>
    <p:sldId id="287" r:id="rId5"/>
    <p:sldId id="288" r:id="rId6"/>
    <p:sldId id="289" r:id="rId7"/>
    <p:sldId id="302" r:id="rId8"/>
    <p:sldId id="290" r:id="rId9"/>
    <p:sldId id="293" r:id="rId10"/>
    <p:sldId id="306" r:id="rId11"/>
    <p:sldId id="291" r:id="rId12"/>
    <p:sldId id="294" r:id="rId13"/>
    <p:sldId id="295" r:id="rId14"/>
    <p:sldId id="303" r:id="rId15"/>
    <p:sldId id="300" r:id="rId16"/>
    <p:sldId id="299"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5FC2206-006C-422E-818E-52F39A9188B2}">
  <a:tblStyle styleId="{15FC2206-006C-422E-818E-52F39A9188B2}"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189" autoAdjust="0"/>
  </p:normalViewPr>
  <p:slideViewPr>
    <p:cSldViewPr snapToGrid="0" snapToObjects="1">
      <p:cViewPr>
        <p:scale>
          <a:sx n="125" d="100"/>
          <a:sy n="125" d="100"/>
        </p:scale>
        <p:origin x="-1416" y="-46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layla:Downloads:ou_case_comp_dec1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lineChart>
        <c:grouping val="standard"/>
        <c:varyColors val="0"/>
        <c:ser>
          <c:idx val="1"/>
          <c:order val="0"/>
          <c:tx>
            <c:strRef>
              <c:f>'Loss Costs Plot'!$B$3</c:f>
              <c:strCache>
                <c:ptCount val="1"/>
                <c:pt idx="0">
                  <c:v>Without Safety Features</c:v>
                </c:pt>
              </c:strCache>
            </c:strRef>
          </c:tx>
          <c:marker>
            <c:symbol val="none"/>
          </c:marker>
          <c:cat>
            <c:numRef>
              <c:f>'Loss Costs Plot'!$A$4:$A$18</c:f>
              <c:numCache>
                <c:formatCode>General</c:formatCode>
                <c:ptCount val="15"/>
                <c:pt idx="0">
                  <c:v>2010.0</c:v>
                </c:pt>
                <c:pt idx="1">
                  <c:v>2011.0</c:v>
                </c:pt>
                <c:pt idx="2">
                  <c:v>2012.0</c:v>
                </c:pt>
                <c:pt idx="3">
                  <c:v>2013.0</c:v>
                </c:pt>
                <c:pt idx="4">
                  <c:v>2014.0</c:v>
                </c:pt>
                <c:pt idx="5" formatCode="0">
                  <c:v>2015.0</c:v>
                </c:pt>
                <c:pt idx="6" formatCode="0">
                  <c:v>2016.0</c:v>
                </c:pt>
                <c:pt idx="7" formatCode="0">
                  <c:v>2017.0</c:v>
                </c:pt>
                <c:pt idx="8" formatCode="0">
                  <c:v>2018.0</c:v>
                </c:pt>
                <c:pt idx="9" formatCode="0">
                  <c:v>2019.0</c:v>
                </c:pt>
                <c:pt idx="10" formatCode="0">
                  <c:v>2020.0</c:v>
                </c:pt>
                <c:pt idx="11" formatCode="0">
                  <c:v>2021.0</c:v>
                </c:pt>
                <c:pt idx="12" formatCode="0">
                  <c:v>2022.0</c:v>
                </c:pt>
                <c:pt idx="13" formatCode="0">
                  <c:v>2023.0</c:v>
                </c:pt>
                <c:pt idx="14" formatCode="0">
                  <c:v>2024.0</c:v>
                </c:pt>
              </c:numCache>
            </c:numRef>
          </c:cat>
          <c:val>
            <c:numRef>
              <c:f>'Loss Costs Plot'!$B$4:$B$18</c:f>
              <c:numCache>
                <c:formatCode>"$"#,##0;[Red]"$"#,##0</c:formatCode>
                <c:ptCount val="15"/>
                <c:pt idx="0">
                  <c:v>885.071513638143</c:v>
                </c:pt>
                <c:pt idx="1">
                  <c:v>827.1793221672585</c:v>
                </c:pt>
                <c:pt idx="2">
                  <c:v>707.9678570724078</c:v>
                </c:pt>
                <c:pt idx="3">
                  <c:v>791.8041575316053</c:v>
                </c:pt>
                <c:pt idx="4">
                  <c:v>931.8520389515079</c:v>
                </c:pt>
                <c:pt idx="5">
                  <c:v>828.7749778721847</c:v>
                </c:pt>
                <c:pt idx="6">
                  <c:v>862.1746094804333</c:v>
                </c:pt>
                <c:pt idx="7">
                  <c:v>896.9202462424951</c:v>
                </c:pt>
                <c:pt idx="8">
                  <c:v>933.0661321660676</c:v>
                </c:pt>
                <c:pt idx="9">
                  <c:v>970.6686972923602</c:v>
                </c:pt>
                <c:pt idx="10">
                  <c:v>1009.786645793242</c:v>
                </c:pt>
                <c:pt idx="11">
                  <c:v>1050.48104761871</c:v>
                </c:pt>
                <c:pt idx="12">
                  <c:v>1092.815433837744</c:v>
                </c:pt>
                <c:pt idx="13">
                  <c:v>1136.855895821405</c:v>
                </c:pt>
                <c:pt idx="14">
                  <c:v>1182.671188423008</c:v>
                </c:pt>
              </c:numCache>
            </c:numRef>
          </c:val>
          <c:smooth val="0"/>
        </c:ser>
        <c:ser>
          <c:idx val="2"/>
          <c:order val="1"/>
          <c:tx>
            <c:strRef>
              <c:f>'Loss Costs Plot'!$C$3</c:f>
              <c:strCache>
                <c:ptCount val="1"/>
                <c:pt idx="0">
                  <c:v>With Safety Features</c:v>
                </c:pt>
              </c:strCache>
            </c:strRef>
          </c:tx>
          <c:marker>
            <c:symbol val="none"/>
          </c:marker>
          <c:cat>
            <c:numRef>
              <c:f>'Loss Costs Plot'!$A$4:$A$18</c:f>
              <c:numCache>
                <c:formatCode>General</c:formatCode>
                <c:ptCount val="15"/>
                <c:pt idx="0">
                  <c:v>2010.0</c:v>
                </c:pt>
                <c:pt idx="1">
                  <c:v>2011.0</c:v>
                </c:pt>
                <c:pt idx="2">
                  <c:v>2012.0</c:v>
                </c:pt>
                <c:pt idx="3">
                  <c:v>2013.0</c:v>
                </c:pt>
                <c:pt idx="4">
                  <c:v>2014.0</c:v>
                </c:pt>
                <c:pt idx="5" formatCode="0">
                  <c:v>2015.0</c:v>
                </c:pt>
                <c:pt idx="6" formatCode="0">
                  <c:v>2016.0</c:v>
                </c:pt>
                <c:pt idx="7" formatCode="0">
                  <c:v>2017.0</c:v>
                </c:pt>
                <c:pt idx="8" formatCode="0">
                  <c:v>2018.0</c:v>
                </c:pt>
                <c:pt idx="9" formatCode="0">
                  <c:v>2019.0</c:v>
                </c:pt>
                <c:pt idx="10" formatCode="0">
                  <c:v>2020.0</c:v>
                </c:pt>
                <c:pt idx="11" formatCode="0">
                  <c:v>2021.0</c:v>
                </c:pt>
                <c:pt idx="12" formatCode="0">
                  <c:v>2022.0</c:v>
                </c:pt>
                <c:pt idx="13" formatCode="0">
                  <c:v>2023.0</c:v>
                </c:pt>
                <c:pt idx="14" formatCode="0">
                  <c:v>2024.0</c:v>
                </c:pt>
              </c:numCache>
            </c:numRef>
          </c:cat>
          <c:val>
            <c:numRef>
              <c:f>'Loss Costs Plot'!$C$4:$C$18</c:f>
              <c:numCache>
                <c:formatCode>General</c:formatCode>
                <c:ptCount val="15"/>
                <c:pt idx="5" formatCode="&quot;$&quot;#,##0;[Red]&quot;$&quot;#,##0">
                  <c:v>303.3316419012193</c:v>
                </c:pt>
                <c:pt idx="6" formatCode="&quot;$&quot;#,##0;[Red]&quot;$&quot;#,##0">
                  <c:v>315.5559070698386</c:v>
                </c:pt>
                <c:pt idx="7" formatCode="&quot;$&quot;#,##0;[Red]&quot;$&quot;#,##0">
                  <c:v>328.2728101247533</c:v>
                </c:pt>
                <c:pt idx="8" formatCode="&quot;$&quot;#,##0;[Red]&quot;$&quot;#,##0">
                  <c:v>341.5022043727807</c:v>
                </c:pt>
                <c:pt idx="9" formatCode="&quot;$&quot;#,##0;[Red]&quot;$&quot;#,##0">
                  <c:v>355.2647432090038</c:v>
                </c:pt>
                <c:pt idx="10" formatCode="&quot;$&quot;#,##0;[Red]&quot;$&quot;#,##0">
                  <c:v>369.5819123603267</c:v>
                </c:pt>
                <c:pt idx="11" formatCode="&quot;$&quot;#,##0;[Red]&quot;$&quot;#,##0">
                  <c:v>384.4760634284476</c:v>
                </c:pt>
                <c:pt idx="12" formatCode="&quot;$&quot;#,##0;[Red]&quot;$&quot;#,##0">
                  <c:v>399.9704487846142</c:v>
                </c:pt>
                <c:pt idx="13" formatCode="&quot;$&quot;#,##0;[Red]&quot;$&quot;#,##0">
                  <c:v>416.0892578706342</c:v>
                </c:pt>
                <c:pt idx="14" formatCode="&quot;$&quot;#,##0;[Red]&quot;$&quot;#,##0">
                  <c:v>432.8576549628208</c:v>
                </c:pt>
              </c:numCache>
            </c:numRef>
          </c:val>
          <c:smooth val="0"/>
        </c:ser>
        <c:dLbls>
          <c:showLegendKey val="0"/>
          <c:showVal val="0"/>
          <c:showCatName val="0"/>
          <c:showSerName val="0"/>
          <c:showPercent val="0"/>
          <c:showBubbleSize val="0"/>
        </c:dLbls>
        <c:marker val="1"/>
        <c:smooth val="0"/>
        <c:axId val="-2023226024"/>
        <c:axId val="-2118038808"/>
      </c:lineChart>
      <c:catAx>
        <c:axId val="-2023226024"/>
        <c:scaling>
          <c:orientation val="minMax"/>
        </c:scaling>
        <c:delete val="0"/>
        <c:axPos val="b"/>
        <c:title>
          <c:tx>
            <c:rich>
              <a:bodyPr/>
              <a:lstStyle/>
              <a:p>
                <a:pPr>
                  <a:defRPr/>
                </a:pPr>
                <a:r>
                  <a:rPr lang="en-US"/>
                  <a:t>Accident</a:t>
                </a:r>
                <a:r>
                  <a:rPr lang="en-US" baseline="0"/>
                  <a:t> Year</a:t>
                </a:r>
                <a:endParaRPr lang="en-US"/>
              </a:p>
            </c:rich>
          </c:tx>
          <c:layout/>
          <c:overlay val="0"/>
        </c:title>
        <c:numFmt formatCode="General" sourceLinked="1"/>
        <c:majorTickMark val="out"/>
        <c:minorTickMark val="none"/>
        <c:tickLblPos val="nextTo"/>
        <c:crossAx val="-2118038808"/>
        <c:crosses val="autoZero"/>
        <c:auto val="1"/>
        <c:lblAlgn val="ctr"/>
        <c:lblOffset val="100"/>
        <c:noMultiLvlLbl val="0"/>
      </c:catAx>
      <c:valAx>
        <c:axId val="-2118038808"/>
        <c:scaling>
          <c:orientation val="minMax"/>
          <c:max val="1200.0"/>
        </c:scaling>
        <c:delete val="0"/>
        <c:axPos val="l"/>
        <c:majorGridlines/>
        <c:title>
          <c:tx>
            <c:rich>
              <a:bodyPr rot="0" vert="horz"/>
              <a:lstStyle/>
              <a:p>
                <a:pPr>
                  <a:defRPr/>
                </a:pPr>
                <a:r>
                  <a:rPr lang="en-US" baseline="0"/>
                  <a:t>Loss Costs</a:t>
                </a:r>
                <a:endParaRPr lang="en-US"/>
              </a:p>
            </c:rich>
          </c:tx>
          <c:layout/>
          <c:overlay val="0"/>
        </c:title>
        <c:numFmt formatCode="&quot;$&quot;#,##0;[Red]&quot;$&quot;#,##0" sourceLinked="1"/>
        <c:majorTickMark val="out"/>
        <c:minorTickMark val="none"/>
        <c:tickLblPos val="nextTo"/>
        <c:crossAx val="-2023226024"/>
        <c:crosses val="autoZero"/>
        <c:crossBetween val="between"/>
      </c:valAx>
    </c:plotArea>
    <c:legend>
      <c:legendPos val="r"/>
      <c:layout>
        <c:manualLayout>
          <c:xMode val="edge"/>
          <c:yMode val="edge"/>
          <c:x val="0.700684183465205"/>
          <c:y val="0.291783379148612"/>
          <c:w val="0.27242711736239"/>
          <c:h val="0.174224168724472"/>
        </c:manualLayout>
      </c:layout>
      <c:overlay val="1"/>
      <c:spPr>
        <a:solidFill>
          <a:srgbClr val="FFFFFF"/>
        </a:solidFill>
        <a:ln>
          <a:solidFill>
            <a:schemeClr val="tx1"/>
          </a:solidFill>
        </a:ln>
      </c:spPr>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F1AF29-8AA3-D640-8853-D9243E2FF284}" type="doc">
      <dgm:prSet loTypeId="urn:microsoft.com/office/officeart/2005/8/layout/cycle4" loCatId="" qsTypeId="urn:microsoft.com/office/officeart/2005/8/quickstyle/simple4" qsCatId="simple" csTypeId="urn:microsoft.com/office/officeart/2005/8/colors/colorful1" csCatId="colorful" phldr="1"/>
      <dgm:spPr/>
      <dgm:t>
        <a:bodyPr/>
        <a:lstStyle/>
        <a:p>
          <a:endParaRPr lang="en-US"/>
        </a:p>
      </dgm:t>
    </dgm:pt>
    <dgm:pt modelId="{AEFB49D9-6474-5449-AF03-D3516194D324}">
      <dgm:prSet phldrT="[Text]" custT="1"/>
      <dgm:spPr/>
      <dgm:t>
        <a:bodyPr/>
        <a:lstStyle/>
        <a:p>
          <a:r>
            <a:rPr lang="en-US" sz="1800" dirty="0" smtClean="0"/>
            <a:t>Risk</a:t>
          </a:r>
          <a:endParaRPr lang="en-US" sz="1800" dirty="0"/>
        </a:p>
      </dgm:t>
    </dgm:pt>
    <dgm:pt modelId="{33FEB39A-3888-384B-BD55-02E248D40956}" type="parTrans" cxnId="{AC6C4302-EC16-E840-9526-E879F09217B9}">
      <dgm:prSet/>
      <dgm:spPr/>
      <dgm:t>
        <a:bodyPr/>
        <a:lstStyle/>
        <a:p>
          <a:endParaRPr lang="en-US"/>
        </a:p>
      </dgm:t>
    </dgm:pt>
    <dgm:pt modelId="{3545527C-C8C6-6C41-8443-0B97B62AADD8}" type="sibTrans" cxnId="{AC6C4302-EC16-E840-9526-E879F09217B9}">
      <dgm:prSet/>
      <dgm:spPr/>
      <dgm:t>
        <a:bodyPr/>
        <a:lstStyle/>
        <a:p>
          <a:endParaRPr lang="en-US"/>
        </a:p>
      </dgm:t>
    </dgm:pt>
    <dgm:pt modelId="{D6BA504A-73EB-224B-9FCB-F46B4D0AE13C}">
      <dgm:prSet phldrT="[Text]" custT="1"/>
      <dgm:spPr/>
      <dgm:t>
        <a:bodyPr/>
        <a:lstStyle/>
        <a:p>
          <a:r>
            <a:rPr lang="en-US" sz="1800" dirty="0" smtClean="0"/>
            <a:t>Finance</a:t>
          </a:r>
          <a:endParaRPr lang="en-US" sz="1800" dirty="0"/>
        </a:p>
      </dgm:t>
    </dgm:pt>
    <dgm:pt modelId="{246C0C5D-FCDE-4B4C-A39F-2FD6C62AD9BD}" type="parTrans" cxnId="{798174A7-2904-F443-8270-B81383698785}">
      <dgm:prSet/>
      <dgm:spPr/>
      <dgm:t>
        <a:bodyPr/>
        <a:lstStyle/>
        <a:p>
          <a:endParaRPr lang="en-US"/>
        </a:p>
      </dgm:t>
    </dgm:pt>
    <dgm:pt modelId="{2F135BF7-E096-C54C-9D26-362E304335DB}" type="sibTrans" cxnId="{798174A7-2904-F443-8270-B81383698785}">
      <dgm:prSet/>
      <dgm:spPr/>
      <dgm:t>
        <a:bodyPr/>
        <a:lstStyle/>
        <a:p>
          <a:endParaRPr lang="en-US"/>
        </a:p>
      </dgm:t>
    </dgm:pt>
    <dgm:pt modelId="{F86F268F-152E-754A-9CD7-335F2E64B9F7}">
      <dgm:prSet phldrT="[Text]" custT="1"/>
      <dgm:spPr/>
      <dgm:t>
        <a:bodyPr/>
        <a:lstStyle/>
        <a:p>
          <a:r>
            <a:rPr lang="en-US" sz="1800" dirty="0" smtClean="0"/>
            <a:t>Marketing/ PR</a:t>
          </a:r>
          <a:endParaRPr lang="en-US" sz="1800" dirty="0"/>
        </a:p>
      </dgm:t>
    </dgm:pt>
    <dgm:pt modelId="{C36DEDB8-00B1-A04D-A9D0-0826C5CB4F07}" type="parTrans" cxnId="{78955F71-4014-DF40-8141-6E8C3B38E88B}">
      <dgm:prSet/>
      <dgm:spPr/>
      <dgm:t>
        <a:bodyPr/>
        <a:lstStyle/>
        <a:p>
          <a:endParaRPr lang="en-US"/>
        </a:p>
      </dgm:t>
    </dgm:pt>
    <dgm:pt modelId="{9E3AF326-71DD-F448-A350-E820C1D9E754}" type="sibTrans" cxnId="{78955F71-4014-DF40-8141-6E8C3B38E88B}">
      <dgm:prSet/>
      <dgm:spPr/>
      <dgm:t>
        <a:bodyPr/>
        <a:lstStyle/>
        <a:p>
          <a:endParaRPr lang="en-US"/>
        </a:p>
      </dgm:t>
    </dgm:pt>
    <dgm:pt modelId="{288FCCFE-3521-E148-9641-66ECD07D6481}">
      <dgm:prSet phldrT="[Text]" custT="1"/>
      <dgm:spPr/>
      <dgm:t>
        <a:bodyPr/>
        <a:lstStyle/>
        <a:p>
          <a:r>
            <a:rPr lang="en-US" sz="1800" dirty="0" smtClean="0"/>
            <a:t>Operations</a:t>
          </a:r>
          <a:endParaRPr lang="en-US" sz="1800" dirty="0"/>
        </a:p>
      </dgm:t>
    </dgm:pt>
    <dgm:pt modelId="{0ECA599D-9C72-8F48-ACEC-2167BD8B0387}" type="parTrans" cxnId="{91864079-65B8-C242-B45D-01F190E3793B}">
      <dgm:prSet/>
      <dgm:spPr/>
      <dgm:t>
        <a:bodyPr/>
        <a:lstStyle/>
        <a:p>
          <a:endParaRPr lang="en-US"/>
        </a:p>
      </dgm:t>
    </dgm:pt>
    <dgm:pt modelId="{65BF5A14-8818-2744-83CB-2567465232F3}" type="sibTrans" cxnId="{91864079-65B8-C242-B45D-01F190E3793B}">
      <dgm:prSet/>
      <dgm:spPr/>
      <dgm:t>
        <a:bodyPr/>
        <a:lstStyle/>
        <a:p>
          <a:endParaRPr lang="en-US"/>
        </a:p>
      </dgm:t>
    </dgm:pt>
    <dgm:pt modelId="{D6B369A7-25F0-B644-B000-4389099E6DC6}">
      <dgm:prSet phldrT="[Text]" custT="1"/>
      <dgm:spPr/>
      <dgm:t>
        <a:bodyPr/>
        <a:lstStyle/>
        <a:p>
          <a:r>
            <a:rPr lang="en-US" sz="1100" dirty="0" smtClean="0"/>
            <a:t>Payback Period: 9 Years</a:t>
          </a:r>
          <a:endParaRPr lang="en-US" sz="1100" dirty="0"/>
        </a:p>
      </dgm:t>
    </dgm:pt>
    <dgm:pt modelId="{AE0FD5D4-020B-9740-BDE5-DC36A977D7D1}" type="parTrans" cxnId="{F548CF76-5D95-5D43-9289-5E82389521FA}">
      <dgm:prSet/>
      <dgm:spPr/>
      <dgm:t>
        <a:bodyPr/>
        <a:lstStyle/>
        <a:p>
          <a:endParaRPr lang="en-US"/>
        </a:p>
      </dgm:t>
    </dgm:pt>
    <dgm:pt modelId="{A195F76B-9BC8-7849-BE55-DFC5765B847D}" type="sibTrans" cxnId="{F548CF76-5D95-5D43-9289-5E82389521FA}">
      <dgm:prSet/>
      <dgm:spPr/>
      <dgm:t>
        <a:bodyPr/>
        <a:lstStyle/>
        <a:p>
          <a:endParaRPr lang="en-US"/>
        </a:p>
      </dgm:t>
    </dgm:pt>
    <dgm:pt modelId="{855FA1A5-B77F-2441-A68B-5F286E1271D1}">
      <dgm:prSet phldrT="[Text]" custT="1"/>
      <dgm:spPr/>
      <dgm:t>
        <a:bodyPr/>
        <a:lstStyle/>
        <a:p>
          <a:r>
            <a:rPr lang="en-US" sz="1100" dirty="0" smtClean="0"/>
            <a:t>Conservative investment return: 4%</a:t>
          </a:r>
          <a:endParaRPr lang="en-US" sz="1100" dirty="0"/>
        </a:p>
      </dgm:t>
    </dgm:pt>
    <dgm:pt modelId="{9D122FCD-E109-C34A-B940-E4E78F3416ED}" type="parTrans" cxnId="{B5044F04-368D-D745-92A3-2ED5FAEBB476}">
      <dgm:prSet/>
      <dgm:spPr/>
      <dgm:t>
        <a:bodyPr/>
        <a:lstStyle/>
        <a:p>
          <a:endParaRPr lang="en-US"/>
        </a:p>
      </dgm:t>
    </dgm:pt>
    <dgm:pt modelId="{1CBEC61D-0A8E-C24B-A0DA-8B3FB2A32AEA}" type="sibTrans" cxnId="{B5044F04-368D-D745-92A3-2ED5FAEBB476}">
      <dgm:prSet/>
      <dgm:spPr/>
      <dgm:t>
        <a:bodyPr/>
        <a:lstStyle/>
        <a:p>
          <a:endParaRPr lang="en-US"/>
        </a:p>
      </dgm:t>
    </dgm:pt>
    <dgm:pt modelId="{0555630F-0D83-5F4C-B251-5146631E91DA}">
      <dgm:prSet phldrT="[Text]" custT="1"/>
      <dgm:spPr/>
      <dgm:t>
        <a:bodyPr/>
        <a:lstStyle/>
        <a:p>
          <a:r>
            <a:rPr lang="en-US" sz="1100" dirty="0" smtClean="0"/>
            <a:t>Increased Repair Costs: $100/Year</a:t>
          </a:r>
          <a:endParaRPr lang="en-US" sz="1100" dirty="0"/>
        </a:p>
      </dgm:t>
    </dgm:pt>
    <dgm:pt modelId="{ED3829BA-40F4-7449-9AF6-2DB20B5F2DFD}" type="parTrans" cxnId="{5E2B7206-2D01-064C-B9E1-56949AB231C9}">
      <dgm:prSet/>
      <dgm:spPr/>
      <dgm:t>
        <a:bodyPr/>
        <a:lstStyle/>
        <a:p>
          <a:endParaRPr lang="en-US"/>
        </a:p>
      </dgm:t>
    </dgm:pt>
    <dgm:pt modelId="{FD7F4B63-A880-6D41-9050-817A9E442280}" type="sibTrans" cxnId="{5E2B7206-2D01-064C-B9E1-56949AB231C9}">
      <dgm:prSet/>
      <dgm:spPr/>
      <dgm:t>
        <a:bodyPr/>
        <a:lstStyle/>
        <a:p>
          <a:endParaRPr lang="en-US"/>
        </a:p>
      </dgm:t>
    </dgm:pt>
    <dgm:pt modelId="{DF53C62E-CFE7-B04B-90F1-99074A0892C2}">
      <dgm:prSet phldrT="[Text]" custT="1"/>
      <dgm:spPr/>
      <dgm:t>
        <a:bodyPr/>
        <a:lstStyle/>
        <a:p>
          <a:r>
            <a:rPr lang="en-US" sz="1100" dirty="0" smtClean="0"/>
            <a:t>Make OU safer for students and employees</a:t>
          </a:r>
          <a:endParaRPr lang="en-US" sz="1100" dirty="0"/>
        </a:p>
      </dgm:t>
    </dgm:pt>
    <dgm:pt modelId="{6A2D9286-9888-504F-B6B8-FF654B78C278}" type="parTrans" cxnId="{786AAF34-71AB-CD4E-8DEC-00734E82AD48}">
      <dgm:prSet/>
      <dgm:spPr/>
      <dgm:t>
        <a:bodyPr/>
        <a:lstStyle/>
        <a:p>
          <a:endParaRPr lang="en-US"/>
        </a:p>
      </dgm:t>
    </dgm:pt>
    <dgm:pt modelId="{B252D1DD-B6F4-F944-BECA-33E3EAFC56E1}" type="sibTrans" cxnId="{786AAF34-71AB-CD4E-8DEC-00734E82AD48}">
      <dgm:prSet/>
      <dgm:spPr/>
      <dgm:t>
        <a:bodyPr/>
        <a:lstStyle/>
        <a:p>
          <a:endParaRPr lang="en-US"/>
        </a:p>
      </dgm:t>
    </dgm:pt>
    <dgm:pt modelId="{C8871C55-AC5D-6244-85BE-C23FA3CEAF43}">
      <dgm:prSet phldrT="[Text]" custT="1"/>
      <dgm:spPr/>
      <dgm:t>
        <a:bodyPr/>
        <a:lstStyle/>
        <a:p>
          <a:r>
            <a:rPr lang="en-US" sz="1100" dirty="0" smtClean="0"/>
            <a:t>Boost OU’s reputation by providing a safe and healthy campus/workplace</a:t>
          </a:r>
          <a:endParaRPr lang="en-US" sz="1100" dirty="0"/>
        </a:p>
      </dgm:t>
    </dgm:pt>
    <dgm:pt modelId="{E62312AE-36C9-3B48-BADB-1D60F9AF2DB5}" type="parTrans" cxnId="{4053A5CF-1478-D344-AE1B-C99B12D21139}">
      <dgm:prSet/>
      <dgm:spPr/>
      <dgm:t>
        <a:bodyPr/>
        <a:lstStyle/>
        <a:p>
          <a:endParaRPr lang="en-US"/>
        </a:p>
      </dgm:t>
    </dgm:pt>
    <dgm:pt modelId="{D8BCA63C-F3C1-CE4E-AAFC-7891A14026CF}" type="sibTrans" cxnId="{4053A5CF-1478-D344-AE1B-C99B12D21139}">
      <dgm:prSet/>
      <dgm:spPr/>
      <dgm:t>
        <a:bodyPr/>
        <a:lstStyle/>
        <a:p>
          <a:endParaRPr lang="en-US"/>
        </a:p>
      </dgm:t>
    </dgm:pt>
    <dgm:pt modelId="{BD2D643E-9DCF-2D45-A86F-AF4F63AA063A}">
      <dgm:prSet phldrT="[Text]" custT="1"/>
      <dgm:spPr/>
      <dgm:t>
        <a:bodyPr/>
        <a:lstStyle/>
        <a:p>
          <a:r>
            <a:rPr lang="en-US" sz="1100" dirty="0" smtClean="0"/>
            <a:t>Investing in safety features results in a higher return</a:t>
          </a:r>
          <a:endParaRPr lang="en-US" sz="1100" dirty="0"/>
        </a:p>
      </dgm:t>
    </dgm:pt>
    <dgm:pt modelId="{4CF1F7D8-0057-DD43-9974-F8F1E6826622}" type="parTrans" cxnId="{92278FD8-1F40-214A-A85E-2D7EF7B3AA52}">
      <dgm:prSet/>
      <dgm:spPr/>
      <dgm:t>
        <a:bodyPr/>
        <a:lstStyle/>
        <a:p>
          <a:endParaRPr lang="en-US"/>
        </a:p>
      </dgm:t>
    </dgm:pt>
    <dgm:pt modelId="{F3618248-451C-CB44-B62F-3612EA0DF312}" type="sibTrans" cxnId="{92278FD8-1F40-214A-A85E-2D7EF7B3AA52}">
      <dgm:prSet/>
      <dgm:spPr/>
      <dgm:t>
        <a:bodyPr/>
        <a:lstStyle/>
        <a:p>
          <a:endParaRPr lang="en-US"/>
        </a:p>
      </dgm:t>
    </dgm:pt>
    <dgm:pt modelId="{DC88BEDA-1B9B-534F-B4FA-07332D357451}">
      <dgm:prSet phldrT="[Text]" custT="1"/>
      <dgm:spPr/>
      <dgm:t>
        <a:bodyPr/>
        <a:lstStyle/>
        <a:p>
          <a:r>
            <a:rPr lang="en-US" sz="1100" dirty="0" smtClean="0"/>
            <a:t>Return on Investment: 8%</a:t>
          </a:r>
          <a:endParaRPr lang="en-US" sz="1100" dirty="0"/>
        </a:p>
      </dgm:t>
    </dgm:pt>
    <dgm:pt modelId="{CCE538FC-CC9F-D34E-BAAA-D262E55F312F}" type="parTrans" cxnId="{447ED70D-8855-7747-9F8D-B72F840B1972}">
      <dgm:prSet/>
      <dgm:spPr/>
      <dgm:t>
        <a:bodyPr/>
        <a:lstStyle/>
        <a:p>
          <a:endParaRPr lang="en-US"/>
        </a:p>
      </dgm:t>
    </dgm:pt>
    <dgm:pt modelId="{1558498B-B6D5-0642-8595-8036A4A2955D}" type="sibTrans" cxnId="{447ED70D-8855-7747-9F8D-B72F840B1972}">
      <dgm:prSet/>
      <dgm:spPr/>
      <dgm:t>
        <a:bodyPr/>
        <a:lstStyle/>
        <a:p>
          <a:endParaRPr lang="en-US"/>
        </a:p>
      </dgm:t>
    </dgm:pt>
    <dgm:pt modelId="{9B582294-C035-DE44-AF58-DB711275EE20}">
      <dgm:prSet phldrT="[Text]" custT="1"/>
      <dgm:spPr/>
      <dgm:t>
        <a:bodyPr/>
        <a:lstStyle/>
        <a:p>
          <a:r>
            <a:rPr lang="en-US" sz="1100" dirty="0" smtClean="0"/>
            <a:t>Optimal combination of decreased risk and cost savings </a:t>
          </a:r>
          <a:endParaRPr lang="en-US" sz="1100" dirty="0"/>
        </a:p>
      </dgm:t>
    </dgm:pt>
    <dgm:pt modelId="{8AA73344-2BC3-2447-AA0D-D5B9C5059C46}" type="parTrans" cxnId="{878A880A-F979-CA4E-87DC-9C80803F77AB}">
      <dgm:prSet/>
      <dgm:spPr/>
      <dgm:t>
        <a:bodyPr/>
        <a:lstStyle/>
        <a:p>
          <a:endParaRPr lang="en-US"/>
        </a:p>
      </dgm:t>
    </dgm:pt>
    <dgm:pt modelId="{545A137E-561C-0744-946C-84E167DC450A}" type="sibTrans" cxnId="{878A880A-F979-CA4E-87DC-9C80803F77AB}">
      <dgm:prSet/>
      <dgm:spPr/>
      <dgm:t>
        <a:bodyPr/>
        <a:lstStyle/>
        <a:p>
          <a:endParaRPr lang="en-US"/>
        </a:p>
      </dgm:t>
    </dgm:pt>
    <dgm:pt modelId="{F8F1145E-2E99-4643-BD66-E21F18552ED9}">
      <dgm:prSet phldrT="[Text]" custT="1"/>
      <dgm:spPr/>
      <dgm:t>
        <a:bodyPr/>
        <a:lstStyle/>
        <a:p>
          <a:r>
            <a:rPr lang="en-US" sz="1100" dirty="0" smtClean="0"/>
            <a:t>Return on Investment: 8%</a:t>
          </a:r>
          <a:endParaRPr lang="en-US" sz="1100" dirty="0"/>
        </a:p>
      </dgm:t>
    </dgm:pt>
    <dgm:pt modelId="{E0B97EFF-62D3-9B47-838C-6144D79FD1F4}" type="parTrans" cxnId="{0F383C25-6372-E048-B692-C29A9841EBFB}">
      <dgm:prSet/>
      <dgm:spPr/>
      <dgm:t>
        <a:bodyPr/>
        <a:lstStyle/>
        <a:p>
          <a:endParaRPr lang="en-US"/>
        </a:p>
      </dgm:t>
    </dgm:pt>
    <dgm:pt modelId="{2974B845-38D9-0844-A00F-924C81E7C492}" type="sibTrans" cxnId="{0F383C25-6372-E048-B692-C29A9841EBFB}">
      <dgm:prSet/>
      <dgm:spPr/>
      <dgm:t>
        <a:bodyPr/>
        <a:lstStyle/>
        <a:p>
          <a:endParaRPr lang="en-US"/>
        </a:p>
      </dgm:t>
    </dgm:pt>
    <dgm:pt modelId="{60434C1C-1086-DF48-839E-61313CDE9B41}">
      <dgm:prSet phldrT="[Text]" custT="1"/>
      <dgm:spPr/>
      <dgm:t>
        <a:bodyPr/>
        <a:lstStyle/>
        <a:p>
          <a:r>
            <a:rPr lang="en-US" sz="1100" dirty="0" smtClean="0"/>
            <a:t>50% Fewer accidents</a:t>
          </a:r>
          <a:endParaRPr lang="en-US" sz="1100" dirty="0"/>
        </a:p>
      </dgm:t>
    </dgm:pt>
    <dgm:pt modelId="{EF3D429A-1782-644A-96D3-546D39761E7C}" type="parTrans" cxnId="{22395DF7-2C74-A34D-AEE3-0AECBB2A24F0}">
      <dgm:prSet/>
      <dgm:spPr/>
      <dgm:t>
        <a:bodyPr/>
        <a:lstStyle/>
        <a:p>
          <a:endParaRPr lang="en-US"/>
        </a:p>
      </dgm:t>
    </dgm:pt>
    <dgm:pt modelId="{F90A3019-B3BE-BB46-BF33-AEE3FA62DBD6}" type="sibTrans" cxnId="{22395DF7-2C74-A34D-AEE3-0AECBB2A24F0}">
      <dgm:prSet/>
      <dgm:spPr/>
      <dgm:t>
        <a:bodyPr/>
        <a:lstStyle/>
        <a:p>
          <a:endParaRPr lang="en-US"/>
        </a:p>
      </dgm:t>
    </dgm:pt>
    <dgm:pt modelId="{95D158FF-9303-354F-924B-2442D82AB04B}">
      <dgm:prSet phldrT="[Text]" custT="1"/>
      <dgm:spPr/>
      <dgm:t>
        <a:bodyPr/>
        <a:lstStyle/>
        <a:p>
          <a:r>
            <a:rPr lang="en-US" sz="1100" dirty="0" smtClean="0"/>
            <a:t>27% Lower Crash Severity</a:t>
          </a:r>
          <a:endParaRPr lang="en-US" sz="1100" dirty="0"/>
        </a:p>
      </dgm:t>
    </dgm:pt>
    <dgm:pt modelId="{CABB69D5-0830-1144-B5B4-BDBE939E0951}" type="parTrans" cxnId="{08AD8E0B-1E0A-D14A-8488-7F63E10F5A4A}">
      <dgm:prSet/>
      <dgm:spPr/>
      <dgm:t>
        <a:bodyPr/>
        <a:lstStyle/>
        <a:p>
          <a:endParaRPr lang="en-US"/>
        </a:p>
      </dgm:t>
    </dgm:pt>
    <dgm:pt modelId="{E947D67E-0995-F747-BC49-9E671F0300D2}" type="sibTrans" cxnId="{08AD8E0B-1E0A-D14A-8488-7F63E10F5A4A}">
      <dgm:prSet/>
      <dgm:spPr/>
      <dgm:t>
        <a:bodyPr/>
        <a:lstStyle/>
        <a:p>
          <a:endParaRPr lang="en-US"/>
        </a:p>
      </dgm:t>
    </dgm:pt>
    <dgm:pt modelId="{72804937-A64B-EB4C-84A2-302495FCDBE3}">
      <dgm:prSet phldrT="[Text]" custT="1"/>
      <dgm:spPr/>
      <dgm:t>
        <a:bodyPr/>
        <a:lstStyle/>
        <a:p>
          <a:r>
            <a:rPr lang="en-US" sz="1100" dirty="0" smtClean="0"/>
            <a:t>Net Present Value of Investment: $633,000</a:t>
          </a:r>
          <a:endParaRPr lang="en-US" sz="1100" dirty="0"/>
        </a:p>
      </dgm:t>
    </dgm:pt>
    <dgm:pt modelId="{600C9D96-AE10-244E-938A-B3F11BEF3B06}" type="parTrans" cxnId="{197C0324-CEB4-D24A-B65E-4962C0F01142}">
      <dgm:prSet/>
      <dgm:spPr/>
      <dgm:t>
        <a:bodyPr/>
        <a:lstStyle/>
        <a:p>
          <a:endParaRPr lang="en-US"/>
        </a:p>
      </dgm:t>
    </dgm:pt>
    <dgm:pt modelId="{7A5D052C-DE9B-6945-BD23-5B1772B9B541}" type="sibTrans" cxnId="{197C0324-CEB4-D24A-B65E-4962C0F01142}">
      <dgm:prSet/>
      <dgm:spPr/>
      <dgm:t>
        <a:bodyPr/>
        <a:lstStyle/>
        <a:p>
          <a:endParaRPr lang="en-US"/>
        </a:p>
      </dgm:t>
    </dgm:pt>
    <dgm:pt modelId="{A8EA8BF1-7426-DF47-BE47-2894DD51DB09}">
      <dgm:prSet phldrT="[Text]" custT="1"/>
      <dgm:spPr/>
      <dgm:t>
        <a:bodyPr/>
        <a:lstStyle/>
        <a:p>
          <a:r>
            <a:rPr lang="en-US" sz="1100" dirty="0" smtClean="0"/>
            <a:t>Safety benefits outweigh training and repair costs</a:t>
          </a:r>
          <a:endParaRPr lang="en-US" sz="1100" dirty="0"/>
        </a:p>
      </dgm:t>
    </dgm:pt>
    <dgm:pt modelId="{FD285C88-0FB9-3344-9BD3-D4A60CDDCC9F}" type="parTrans" cxnId="{29B33505-E2F3-CF4E-962E-776C6A0BCED1}">
      <dgm:prSet/>
      <dgm:spPr/>
      <dgm:t>
        <a:bodyPr/>
        <a:lstStyle/>
        <a:p>
          <a:endParaRPr lang="en-US"/>
        </a:p>
      </dgm:t>
    </dgm:pt>
    <dgm:pt modelId="{903B9D41-2AFA-CE4C-8185-E129C7E9918C}" type="sibTrans" cxnId="{29B33505-E2F3-CF4E-962E-776C6A0BCED1}">
      <dgm:prSet/>
      <dgm:spPr/>
      <dgm:t>
        <a:bodyPr/>
        <a:lstStyle/>
        <a:p>
          <a:endParaRPr lang="en-US"/>
        </a:p>
      </dgm:t>
    </dgm:pt>
    <dgm:pt modelId="{AD81C9FD-69CC-1C49-975C-F93514CFA5AB}">
      <dgm:prSet phldrT="[Text]" custT="1"/>
      <dgm:spPr/>
      <dgm:t>
        <a:bodyPr/>
        <a:lstStyle/>
        <a:p>
          <a:r>
            <a:rPr lang="en-US" sz="1100" dirty="0" smtClean="0"/>
            <a:t>Training Costs: $400/Vehicle</a:t>
          </a:r>
          <a:endParaRPr lang="en-US" sz="1100" dirty="0"/>
        </a:p>
      </dgm:t>
    </dgm:pt>
    <dgm:pt modelId="{66CC619D-790F-2144-BDBA-FC135ABFE9DE}" type="parTrans" cxnId="{EB5A94F7-BE87-3541-AAA7-EF6633920D2C}">
      <dgm:prSet/>
      <dgm:spPr/>
      <dgm:t>
        <a:bodyPr/>
        <a:lstStyle/>
        <a:p>
          <a:endParaRPr lang="en-US"/>
        </a:p>
      </dgm:t>
    </dgm:pt>
    <dgm:pt modelId="{8C7B5CE9-8241-BC49-A076-4773810BC735}" type="sibTrans" cxnId="{EB5A94F7-BE87-3541-AAA7-EF6633920D2C}">
      <dgm:prSet/>
      <dgm:spPr/>
      <dgm:t>
        <a:bodyPr/>
        <a:lstStyle/>
        <a:p>
          <a:endParaRPr lang="en-US"/>
        </a:p>
      </dgm:t>
    </dgm:pt>
    <dgm:pt modelId="{DFA00677-8F0B-FE45-A480-5CC2B5CB5497}" type="pres">
      <dgm:prSet presAssocID="{04F1AF29-8AA3-D640-8853-D9243E2FF284}" presName="cycleMatrixDiagram" presStyleCnt="0">
        <dgm:presLayoutVars>
          <dgm:chMax val="1"/>
          <dgm:dir/>
          <dgm:animLvl val="lvl"/>
          <dgm:resizeHandles val="exact"/>
        </dgm:presLayoutVars>
      </dgm:prSet>
      <dgm:spPr/>
      <dgm:t>
        <a:bodyPr/>
        <a:lstStyle/>
        <a:p>
          <a:endParaRPr lang="en-US"/>
        </a:p>
      </dgm:t>
    </dgm:pt>
    <dgm:pt modelId="{55A32959-AA0D-E841-B54A-CE1A710572D2}" type="pres">
      <dgm:prSet presAssocID="{04F1AF29-8AA3-D640-8853-D9243E2FF284}" presName="children" presStyleCnt="0"/>
      <dgm:spPr/>
    </dgm:pt>
    <dgm:pt modelId="{FE6F0DCA-DE5E-6A44-83A2-A30C2D312AC1}" type="pres">
      <dgm:prSet presAssocID="{04F1AF29-8AA3-D640-8853-D9243E2FF284}" presName="child1group" presStyleCnt="0"/>
      <dgm:spPr/>
    </dgm:pt>
    <dgm:pt modelId="{4CE42A42-6830-6A4B-B911-9F2EB1C445EF}" type="pres">
      <dgm:prSet presAssocID="{04F1AF29-8AA3-D640-8853-D9243E2FF284}" presName="child1" presStyleLbl="bgAcc1" presStyleIdx="0" presStyleCnt="4" custScaleX="149247" custLinFactNeighborX="-19815" custLinFactNeighborY="54749"/>
      <dgm:spPr/>
      <dgm:t>
        <a:bodyPr/>
        <a:lstStyle/>
        <a:p>
          <a:endParaRPr lang="en-US"/>
        </a:p>
      </dgm:t>
    </dgm:pt>
    <dgm:pt modelId="{7309F36A-A211-C64C-8C1B-EA06EE6A4EBD}" type="pres">
      <dgm:prSet presAssocID="{04F1AF29-8AA3-D640-8853-D9243E2FF284}" presName="child1Text" presStyleLbl="bgAcc1" presStyleIdx="0" presStyleCnt="4">
        <dgm:presLayoutVars>
          <dgm:bulletEnabled val="1"/>
        </dgm:presLayoutVars>
      </dgm:prSet>
      <dgm:spPr/>
      <dgm:t>
        <a:bodyPr/>
        <a:lstStyle/>
        <a:p>
          <a:endParaRPr lang="en-US"/>
        </a:p>
      </dgm:t>
    </dgm:pt>
    <dgm:pt modelId="{DD10C054-7409-F04E-BDF2-24F0349E6319}" type="pres">
      <dgm:prSet presAssocID="{04F1AF29-8AA3-D640-8853-D9243E2FF284}" presName="child2group" presStyleCnt="0"/>
      <dgm:spPr/>
    </dgm:pt>
    <dgm:pt modelId="{18CB1922-A47F-6142-960E-E8761224A401}" type="pres">
      <dgm:prSet presAssocID="{04F1AF29-8AA3-D640-8853-D9243E2FF284}" presName="child2" presStyleLbl="bgAcc1" presStyleIdx="1" presStyleCnt="4" custScaleX="151888" custLinFactNeighborX="18781" custLinFactNeighborY="54749"/>
      <dgm:spPr/>
      <dgm:t>
        <a:bodyPr/>
        <a:lstStyle/>
        <a:p>
          <a:endParaRPr lang="en-US"/>
        </a:p>
      </dgm:t>
    </dgm:pt>
    <dgm:pt modelId="{CEDA3D06-2DC7-5D49-BFE0-F53E867DBAC1}" type="pres">
      <dgm:prSet presAssocID="{04F1AF29-8AA3-D640-8853-D9243E2FF284}" presName="child2Text" presStyleLbl="bgAcc1" presStyleIdx="1" presStyleCnt="4">
        <dgm:presLayoutVars>
          <dgm:bulletEnabled val="1"/>
        </dgm:presLayoutVars>
      </dgm:prSet>
      <dgm:spPr/>
      <dgm:t>
        <a:bodyPr/>
        <a:lstStyle/>
        <a:p>
          <a:endParaRPr lang="en-US"/>
        </a:p>
      </dgm:t>
    </dgm:pt>
    <dgm:pt modelId="{AEB54236-B395-9B48-A800-75E91B21481B}" type="pres">
      <dgm:prSet presAssocID="{04F1AF29-8AA3-D640-8853-D9243E2FF284}" presName="child3group" presStyleCnt="0"/>
      <dgm:spPr/>
    </dgm:pt>
    <dgm:pt modelId="{2B51AE7B-61B5-8943-9CF8-B5270F220264}" type="pres">
      <dgm:prSet presAssocID="{04F1AF29-8AA3-D640-8853-D9243E2FF284}" presName="child3" presStyleLbl="bgAcc1" presStyleIdx="2" presStyleCnt="4" custScaleX="151888" custLinFactNeighborX="19472" custLinFactNeighborY="0"/>
      <dgm:spPr/>
      <dgm:t>
        <a:bodyPr/>
        <a:lstStyle/>
        <a:p>
          <a:endParaRPr lang="en-US"/>
        </a:p>
      </dgm:t>
    </dgm:pt>
    <dgm:pt modelId="{1348CEC0-F860-C746-8818-3BE090F3F3C2}" type="pres">
      <dgm:prSet presAssocID="{04F1AF29-8AA3-D640-8853-D9243E2FF284}" presName="child3Text" presStyleLbl="bgAcc1" presStyleIdx="2" presStyleCnt="4">
        <dgm:presLayoutVars>
          <dgm:bulletEnabled val="1"/>
        </dgm:presLayoutVars>
      </dgm:prSet>
      <dgm:spPr/>
      <dgm:t>
        <a:bodyPr/>
        <a:lstStyle/>
        <a:p>
          <a:endParaRPr lang="en-US"/>
        </a:p>
      </dgm:t>
    </dgm:pt>
    <dgm:pt modelId="{2F64AD99-B8B1-B142-9D36-D6F490A7845B}" type="pres">
      <dgm:prSet presAssocID="{04F1AF29-8AA3-D640-8853-D9243E2FF284}" presName="child4group" presStyleCnt="0"/>
      <dgm:spPr/>
    </dgm:pt>
    <dgm:pt modelId="{450ADFB0-C38C-4040-9F08-BED482794C03}" type="pres">
      <dgm:prSet presAssocID="{04F1AF29-8AA3-D640-8853-D9243E2FF284}" presName="child4" presStyleLbl="bgAcc1" presStyleIdx="3" presStyleCnt="4" custScaleX="149247" custLinFactNeighborX="-19124" custLinFactNeighborY="0"/>
      <dgm:spPr/>
      <dgm:t>
        <a:bodyPr/>
        <a:lstStyle/>
        <a:p>
          <a:endParaRPr lang="en-US"/>
        </a:p>
      </dgm:t>
    </dgm:pt>
    <dgm:pt modelId="{6F4F6785-5CC0-4045-B90C-D782CA91709F}" type="pres">
      <dgm:prSet presAssocID="{04F1AF29-8AA3-D640-8853-D9243E2FF284}" presName="child4Text" presStyleLbl="bgAcc1" presStyleIdx="3" presStyleCnt="4">
        <dgm:presLayoutVars>
          <dgm:bulletEnabled val="1"/>
        </dgm:presLayoutVars>
      </dgm:prSet>
      <dgm:spPr/>
      <dgm:t>
        <a:bodyPr/>
        <a:lstStyle/>
        <a:p>
          <a:endParaRPr lang="en-US"/>
        </a:p>
      </dgm:t>
    </dgm:pt>
    <dgm:pt modelId="{39C41B5A-A5CB-0D45-AB9E-8D824430D473}" type="pres">
      <dgm:prSet presAssocID="{04F1AF29-8AA3-D640-8853-D9243E2FF284}" presName="childPlaceholder" presStyleCnt="0"/>
      <dgm:spPr/>
    </dgm:pt>
    <dgm:pt modelId="{B007C6A6-26F0-584D-AAEA-158599835CB3}" type="pres">
      <dgm:prSet presAssocID="{04F1AF29-8AA3-D640-8853-D9243E2FF284}" presName="circle" presStyleCnt="0"/>
      <dgm:spPr/>
    </dgm:pt>
    <dgm:pt modelId="{1E4159E5-D2D3-C94F-8495-06214B941C26}" type="pres">
      <dgm:prSet presAssocID="{04F1AF29-8AA3-D640-8853-D9243E2FF284}" presName="quadrant1" presStyleLbl="node1" presStyleIdx="0" presStyleCnt="4" custScaleY="69577" custLinFactNeighborX="-788" custLinFactNeighborY="29952">
        <dgm:presLayoutVars>
          <dgm:chMax val="1"/>
          <dgm:bulletEnabled val="1"/>
        </dgm:presLayoutVars>
      </dgm:prSet>
      <dgm:spPr/>
      <dgm:t>
        <a:bodyPr/>
        <a:lstStyle/>
        <a:p>
          <a:endParaRPr lang="en-US"/>
        </a:p>
      </dgm:t>
    </dgm:pt>
    <dgm:pt modelId="{81FF5604-2F45-5E4D-BA40-7A9BC974835D}" type="pres">
      <dgm:prSet presAssocID="{04F1AF29-8AA3-D640-8853-D9243E2FF284}" presName="quadrant2" presStyleLbl="node1" presStyleIdx="1" presStyleCnt="4" custScaleY="69577" custLinFactNeighborX="-788" custLinFactNeighborY="29952">
        <dgm:presLayoutVars>
          <dgm:chMax val="1"/>
          <dgm:bulletEnabled val="1"/>
        </dgm:presLayoutVars>
      </dgm:prSet>
      <dgm:spPr/>
      <dgm:t>
        <a:bodyPr/>
        <a:lstStyle/>
        <a:p>
          <a:endParaRPr lang="en-US"/>
        </a:p>
      </dgm:t>
    </dgm:pt>
    <dgm:pt modelId="{0281FF38-239A-3A4B-AD3D-B1F6F3C6A226}" type="pres">
      <dgm:prSet presAssocID="{04F1AF29-8AA3-D640-8853-D9243E2FF284}" presName="quadrant3" presStyleLbl="node1" presStyleIdx="2" presStyleCnt="4" custScaleY="69577">
        <dgm:presLayoutVars>
          <dgm:chMax val="1"/>
          <dgm:bulletEnabled val="1"/>
        </dgm:presLayoutVars>
      </dgm:prSet>
      <dgm:spPr/>
      <dgm:t>
        <a:bodyPr/>
        <a:lstStyle/>
        <a:p>
          <a:endParaRPr lang="en-US"/>
        </a:p>
      </dgm:t>
    </dgm:pt>
    <dgm:pt modelId="{45C8FBA0-65E1-774D-B57B-94F7F66D8419}" type="pres">
      <dgm:prSet presAssocID="{04F1AF29-8AA3-D640-8853-D9243E2FF284}" presName="quadrant4" presStyleLbl="node1" presStyleIdx="3" presStyleCnt="4" custScaleY="69577">
        <dgm:presLayoutVars>
          <dgm:chMax val="1"/>
          <dgm:bulletEnabled val="1"/>
        </dgm:presLayoutVars>
      </dgm:prSet>
      <dgm:spPr/>
      <dgm:t>
        <a:bodyPr/>
        <a:lstStyle/>
        <a:p>
          <a:endParaRPr lang="en-US"/>
        </a:p>
      </dgm:t>
    </dgm:pt>
    <dgm:pt modelId="{683A2150-9B9B-FE4C-8B33-98AFD5B9BE4F}" type="pres">
      <dgm:prSet presAssocID="{04F1AF29-8AA3-D640-8853-D9243E2FF284}" presName="quadrantPlaceholder" presStyleCnt="0"/>
      <dgm:spPr/>
    </dgm:pt>
    <dgm:pt modelId="{0ED9E8C5-C110-AF43-90B7-5EF66F96DD77}" type="pres">
      <dgm:prSet presAssocID="{04F1AF29-8AA3-D640-8853-D9243E2FF284}" presName="center1" presStyleLbl="fgShp" presStyleIdx="0" presStyleCnt="2" custLinFactNeighborX="2033" custLinFactNeighborY="44424"/>
      <dgm:spPr/>
    </dgm:pt>
    <dgm:pt modelId="{06C32812-3112-D247-8DE8-A7BC8F1D5540}" type="pres">
      <dgm:prSet presAssocID="{04F1AF29-8AA3-D640-8853-D9243E2FF284}" presName="center2" presStyleLbl="fgShp" presStyleIdx="1" presStyleCnt="2" custLinFactNeighborX="2033" custLinFactNeighborY="44424"/>
      <dgm:spPr/>
    </dgm:pt>
  </dgm:ptLst>
  <dgm:cxnLst>
    <dgm:cxn modelId="{91864079-65B8-C242-B45D-01F190E3793B}" srcId="{04F1AF29-8AA3-D640-8853-D9243E2FF284}" destId="{288FCCFE-3521-E148-9641-66ECD07D6481}" srcOrd="3" destOrd="0" parTransId="{0ECA599D-9C72-8F48-ACEC-2167BD8B0387}" sibTransId="{65BF5A14-8818-2744-83CB-2567465232F3}"/>
    <dgm:cxn modelId="{473F5987-38C6-734D-A042-675E7440CC02}" type="presOf" srcId="{BD2D643E-9DCF-2D45-A86F-AF4F63AA063A}" destId="{18CB1922-A47F-6142-960E-E8761224A401}" srcOrd="0" destOrd="0" presId="urn:microsoft.com/office/officeart/2005/8/layout/cycle4"/>
    <dgm:cxn modelId="{786AAF34-71AB-CD4E-8DEC-00734E82AD48}" srcId="{F86F268F-152E-754A-9CD7-335F2E64B9F7}" destId="{DF53C62E-CFE7-B04B-90F1-99074A0892C2}" srcOrd="0" destOrd="0" parTransId="{6A2D9286-9888-504F-B6B8-FF654B78C278}" sibTransId="{B252D1DD-B6F4-F944-BECA-33E3EAFC56E1}"/>
    <dgm:cxn modelId="{878A880A-F979-CA4E-87DC-9C80803F77AB}" srcId="{AEFB49D9-6474-5449-AF03-D3516194D324}" destId="{9B582294-C035-DE44-AF58-DB711275EE20}" srcOrd="0" destOrd="0" parTransId="{8AA73344-2BC3-2447-AA0D-D5B9C5059C46}" sibTransId="{545A137E-561C-0744-946C-84E167DC450A}"/>
    <dgm:cxn modelId="{197C0324-CEB4-D24A-B65E-4962C0F01142}" srcId="{AEFB49D9-6474-5449-AF03-D3516194D324}" destId="{72804937-A64B-EB4C-84A2-302495FCDBE3}" srcOrd="3" destOrd="0" parTransId="{600C9D96-AE10-244E-938A-B3F11BEF3B06}" sibTransId="{7A5D052C-DE9B-6945-BD23-5B1772B9B541}"/>
    <dgm:cxn modelId="{0CB934C1-71D2-EF4B-9E50-19759EB5F028}" type="presOf" srcId="{D6BA504A-73EB-224B-9FCB-F46B4D0AE13C}" destId="{81FF5604-2F45-5E4D-BA40-7A9BC974835D}" srcOrd="0" destOrd="0" presId="urn:microsoft.com/office/officeart/2005/8/layout/cycle4"/>
    <dgm:cxn modelId="{F548CF76-5D95-5D43-9289-5E82389521FA}" srcId="{AEFB49D9-6474-5449-AF03-D3516194D324}" destId="{D6B369A7-25F0-B644-B000-4389099E6DC6}" srcOrd="5" destOrd="0" parTransId="{AE0FD5D4-020B-9740-BDE5-DC36A977D7D1}" sibTransId="{A195F76B-9BC8-7849-BE55-DFC5765B847D}"/>
    <dgm:cxn modelId="{78955F71-4014-DF40-8141-6E8C3B38E88B}" srcId="{04F1AF29-8AA3-D640-8853-D9243E2FF284}" destId="{F86F268F-152E-754A-9CD7-335F2E64B9F7}" srcOrd="2" destOrd="0" parTransId="{C36DEDB8-00B1-A04D-A9D0-0826C5CB4F07}" sibTransId="{9E3AF326-71DD-F448-A350-E820C1D9E754}"/>
    <dgm:cxn modelId="{92278FD8-1F40-214A-A85E-2D7EF7B3AA52}" srcId="{D6BA504A-73EB-224B-9FCB-F46B4D0AE13C}" destId="{BD2D643E-9DCF-2D45-A86F-AF4F63AA063A}" srcOrd="0" destOrd="0" parTransId="{4CF1F7D8-0057-DD43-9974-F8F1E6826622}" sibTransId="{F3618248-451C-CB44-B62F-3612EA0DF312}"/>
    <dgm:cxn modelId="{83DB244F-0194-5A4A-BCFA-7EE2E3354C7B}" type="presOf" srcId="{A8EA8BF1-7426-DF47-BE47-2894DD51DB09}" destId="{450ADFB0-C38C-4040-9F08-BED482794C03}" srcOrd="0" destOrd="0" presId="urn:microsoft.com/office/officeart/2005/8/layout/cycle4"/>
    <dgm:cxn modelId="{E6EC462D-8E9C-7F40-A9FD-A200B614ABB3}" type="presOf" srcId="{DC88BEDA-1B9B-534F-B4FA-07332D357451}" destId="{18CB1922-A47F-6142-960E-E8761224A401}" srcOrd="0" destOrd="1" presId="urn:microsoft.com/office/officeart/2005/8/layout/cycle4"/>
    <dgm:cxn modelId="{BFB7F891-88F3-734D-83AA-D15DD1AFC0EE}" type="presOf" srcId="{855FA1A5-B77F-2441-A68B-5F286E1271D1}" destId="{CEDA3D06-2DC7-5D49-BFE0-F53E867DBAC1}" srcOrd="1" destOrd="2" presId="urn:microsoft.com/office/officeart/2005/8/layout/cycle4"/>
    <dgm:cxn modelId="{6D4D1978-4D05-3742-97E1-1CCACF623FEF}" type="presOf" srcId="{9B582294-C035-DE44-AF58-DB711275EE20}" destId="{7309F36A-A211-C64C-8C1B-EA06EE6A4EBD}" srcOrd="1" destOrd="0" presId="urn:microsoft.com/office/officeart/2005/8/layout/cycle4"/>
    <dgm:cxn modelId="{13EE23D4-5E5E-6944-8F06-A1409E0486DC}" type="presOf" srcId="{D6B369A7-25F0-B644-B000-4389099E6DC6}" destId="{7309F36A-A211-C64C-8C1B-EA06EE6A4EBD}" srcOrd="1" destOrd="5" presId="urn:microsoft.com/office/officeart/2005/8/layout/cycle4"/>
    <dgm:cxn modelId="{08AD8E0B-1E0A-D14A-8488-7F63E10F5A4A}" srcId="{AEFB49D9-6474-5449-AF03-D3516194D324}" destId="{95D158FF-9303-354F-924B-2442D82AB04B}" srcOrd="2" destOrd="0" parTransId="{CABB69D5-0830-1144-B5B4-BDBE939E0951}" sibTransId="{E947D67E-0995-F747-BC49-9E671F0300D2}"/>
    <dgm:cxn modelId="{82575C93-4889-BF4B-9E93-84FA7378C363}" type="presOf" srcId="{C8871C55-AC5D-6244-85BE-C23FA3CEAF43}" destId="{2B51AE7B-61B5-8943-9CF8-B5270F220264}" srcOrd="0" destOrd="1" presId="urn:microsoft.com/office/officeart/2005/8/layout/cycle4"/>
    <dgm:cxn modelId="{C6DE17CD-D7B0-FF45-AFEA-769D8AEEED26}" type="presOf" srcId="{AEFB49D9-6474-5449-AF03-D3516194D324}" destId="{1E4159E5-D2D3-C94F-8495-06214B941C26}" srcOrd="0" destOrd="0" presId="urn:microsoft.com/office/officeart/2005/8/layout/cycle4"/>
    <dgm:cxn modelId="{0F383C25-6372-E048-B692-C29A9841EBFB}" srcId="{AEFB49D9-6474-5449-AF03-D3516194D324}" destId="{F8F1145E-2E99-4643-BD66-E21F18552ED9}" srcOrd="4" destOrd="0" parTransId="{E0B97EFF-62D3-9B47-838C-6144D79FD1F4}" sibTransId="{2974B845-38D9-0844-A00F-924C81E7C492}"/>
    <dgm:cxn modelId="{BFFA2D3E-9823-DB43-8F74-AE6A78E682CD}" type="presOf" srcId="{C8871C55-AC5D-6244-85BE-C23FA3CEAF43}" destId="{1348CEC0-F860-C746-8818-3BE090F3F3C2}" srcOrd="1" destOrd="1" presId="urn:microsoft.com/office/officeart/2005/8/layout/cycle4"/>
    <dgm:cxn modelId="{1FB791B8-7BF2-DA47-B1F1-4B2B279E3A41}" type="presOf" srcId="{0555630F-0D83-5F4C-B251-5146631E91DA}" destId="{6F4F6785-5CC0-4045-B90C-D782CA91709F}" srcOrd="1" destOrd="2" presId="urn:microsoft.com/office/officeart/2005/8/layout/cycle4"/>
    <dgm:cxn modelId="{4053A5CF-1478-D344-AE1B-C99B12D21139}" srcId="{F86F268F-152E-754A-9CD7-335F2E64B9F7}" destId="{C8871C55-AC5D-6244-85BE-C23FA3CEAF43}" srcOrd="1" destOrd="0" parTransId="{E62312AE-36C9-3B48-BADB-1D60F9AF2DB5}" sibTransId="{D8BCA63C-F3C1-CE4E-AAFC-7891A14026CF}"/>
    <dgm:cxn modelId="{5E2B7206-2D01-064C-B9E1-56949AB231C9}" srcId="{288FCCFE-3521-E148-9641-66ECD07D6481}" destId="{0555630F-0D83-5F4C-B251-5146631E91DA}" srcOrd="2" destOrd="0" parTransId="{ED3829BA-40F4-7449-9AF6-2DB20B5F2DFD}" sibTransId="{FD7F4B63-A880-6D41-9050-817A9E442280}"/>
    <dgm:cxn modelId="{9276C406-C5E5-FB47-96E4-F06DBE0DC738}" type="presOf" srcId="{D6B369A7-25F0-B644-B000-4389099E6DC6}" destId="{4CE42A42-6830-6A4B-B911-9F2EB1C445EF}" srcOrd="0" destOrd="5" presId="urn:microsoft.com/office/officeart/2005/8/layout/cycle4"/>
    <dgm:cxn modelId="{B5044F04-368D-D745-92A3-2ED5FAEBB476}" srcId="{D6BA504A-73EB-224B-9FCB-F46B4D0AE13C}" destId="{855FA1A5-B77F-2441-A68B-5F286E1271D1}" srcOrd="2" destOrd="0" parTransId="{9D122FCD-E109-C34A-B940-E4E78F3416ED}" sibTransId="{1CBEC61D-0A8E-C24B-A0DA-8B3FB2A32AEA}"/>
    <dgm:cxn modelId="{B7ED23F5-FFF2-4C47-8639-17EB0A8F0443}" type="presOf" srcId="{60434C1C-1086-DF48-839E-61313CDE9B41}" destId="{7309F36A-A211-C64C-8C1B-EA06EE6A4EBD}" srcOrd="1" destOrd="1" presId="urn:microsoft.com/office/officeart/2005/8/layout/cycle4"/>
    <dgm:cxn modelId="{82C9B7A0-DB16-2D49-940B-B9BAE02D513F}" type="presOf" srcId="{F8F1145E-2E99-4643-BD66-E21F18552ED9}" destId="{4CE42A42-6830-6A4B-B911-9F2EB1C445EF}" srcOrd="0" destOrd="4" presId="urn:microsoft.com/office/officeart/2005/8/layout/cycle4"/>
    <dgm:cxn modelId="{088A4C1F-CDA4-6444-BC92-437264881939}" type="presOf" srcId="{72804937-A64B-EB4C-84A2-302495FCDBE3}" destId="{7309F36A-A211-C64C-8C1B-EA06EE6A4EBD}" srcOrd="1" destOrd="3" presId="urn:microsoft.com/office/officeart/2005/8/layout/cycle4"/>
    <dgm:cxn modelId="{74927637-45FF-B14A-8D54-057C28737E2A}" type="presOf" srcId="{95D158FF-9303-354F-924B-2442D82AB04B}" destId="{4CE42A42-6830-6A4B-B911-9F2EB1C445EF}" srcOrd="0" destOrd="2" presId="urn:microsoft.com/office/officeart/2005/8/layout/cycle4"/>
    <dgm:cxn modelId="{D28E8421-DC69-CE4F-AA56-AC35B491055B}" type="presOf" srcId="{0555630F-0D83-5F4C-B251-5146631E91DA}" destId="{450ADFB0-C38C-4040-9F08-BED482794C03}" srcOrd="0" destOrd="2" presId="urn:microsoft.com/office/officeart/2005/8/layout/cycle4"/>
    <dgm:cxn modelId="{22395DF7-2C74-A34D-AEE3-0AECBB2A24F0}" srcId="{AEFB49D9-6474-5449-AF03-D3516194D324}" destId="{60434C1C-1086-DF48-839E-61313CDE9B41}" srcOrd="1" destOrd="0" parTransId="{EF3D429A-1782-644A-96D3-546D39761E7C}" sibTransId="{F90A3019-B3BE-BB46-BF33-AEE3FA62DBD6}"/>
    <dgm:cxn modelId="{A95B8468-92EE-324E-A8A0-26C66BD4DF16}" type="presOf" srcId="{04F1AF29-8AA3-D640-8853-D9243E2FF284}" destId="{DFA00677-8F0B-FE45-A480-5CC2B5CB5497}" srcOrd="0" destOrd="0" presId="urn:microsoft.com/office/officeart/2005/8/layout/cycle4"/>
    <dgm:cxn modelId="{0E8F7DEA-0CD8-3B41-A6C0-619F419032B1}" type="presOf" srcId="{288FCCFE-3521-E148-9641-66ECD07D6481}" destId="{45C8FBA0-65E1-774D-B57B-94F7F66D8419}" srcOrd="0" destOrd="0" presId="urn:microsoft.com/office/officeart/2005/8/layout/cycle4"/>
    <dgm:cxn modelId="{AC6C4302-EC16-E840-9526-E879F09217B9}" srcId="{04F1AF29-8AA3-D640-8853-D9243E2FF284}" destId="{AEFB49D9-6474-5449-AF03-D3516194D324}" srcOrd="0" destOrd="0" parTransId="{33FEB39A-3888-384B-BD55-02E248D40956}" sibTransId="{3545527C-C8C6-6C41-8443-0B97B62AADD8}"/>
    <dgm:cxn modelId="{798174A7-2904-F443-8270-B81383698785}" srcId="{04F1AF29-8AA3-D640-8853-D9243E2FF284}" destId="{D6BA504A-73EB-224B-9FCB-F46B4D0AE13C}" srcOrd="1" destOrd="0" parTransId="{246C0C5D-FCDE-4B4C-A39F-2FD6C62AD9BD}" sibTransId="{2F135BF7-E096-C54C-9D26-362E304335DB}"/>
    <dgm:cxn modelId="{F86EAB70-AF0D-CC4C-BC4C-27692E207B9C}" type="presOf" srcId="{9B582294-C035-DE44-AF58-DB711275EE20}" destId="{4CE42A42-6830-6A4B-B911-9F2EB1C445EF}" srcOrd="0" destOrd="0" presId="urn:microsoft.com/office/officeart/2005/8/layout/cycle4"/>
    <dgm:cxn modelId="{79D2A0DC-33B1-BD43-8ECC-F5A8F3038BF9}" type="presOf" srcId="{72804937-A64B-EB4C-84A2-302495FCDBE3}" destId="{4CE42A42-6830-6A4B-B911-9F2EB1C445EF}" srcOrd="0" destOrd="3" presId="urn:microsoft.com/office/officeart/2005/8/layout/cycle4"/>
    <dgm:cxn modelId="{357E17AF-7561-DC40-AF3E-8C1A77118EB9}" type="presOf" srcId="{855FA1A5-B77F-2441-A68B-5F286E1271D1}" destId="{18CB1922-A47F-6142-960E-E8761224A401}" srcOrd="0" destOrd="2" presId="urn:microsoft.com/office/officeart/2005/8/layout/cycle4"/>
    <dgm:cxn modelId="{29B33505-E2F3-CF4E-962E-776C6A0BCED1}" srcId="{288FCCFE-3521-E148-9641-66ECD07D6481}" destId="{A8EA8BF1-7426-DF47-BE47-2894DD51DB09}" srcOrd="0" destOrd="0" parTransId="{FD285C88-0FB9-3344-9BD3-D4A60CDDCC9F}" sibTransId="{903B9D41-2AFA-CE4C-8185-E129C7E9918C}"/>
    <dgm:cxn modelId="{447ED70D-8855-7747-9F8D-B72F840B1972}" srcId="{D6BA504A-73EB-224B-9FCB-F46B4D0AE13C}" destId="{DC88BEDA-1B9B-534F-B4FA-07332D357451}" srcOrd="1" destOrd="0" parTransId="{CCE538FC-CC9F-D34E-BAAA-D262E55F312F}" sibTransId="{1558498B-B6D5-0642-8595-8036A4A2955D}"/>
    <dgm:cxn modelId="{7883E200-81BE-B64C-9A67-86EFF5752C6C}" type="presOf" srcId="{60434C1C-1086-DF48-839E-61313CDE9B41}" destId="{4CE42A42-6830-6A4B-B911-9F2EB1C445EF}" srcOrd="0" destOrd="1" presId="urn:microsoft.com/office/officeart/2005/8/layout/cycle4"/>
    <dgm:cxn modelId="{5ACE488F-C01D-2E40-A55E-F5AD34B3FCF2}" type="presOf" srcId="{AD81C9FD-69CC-1C49-975C-F93514CFA5AB}" destId="{450ADFB0-C38C-4040-9F08-BED482794C03}" srcOrd="0" destOrd="1" presId="urn:microsoft.com/office/officeart/2005/8/layout/cycle4"/>
    <dgm:cxn modelId="{D8E6F77D-EA6D-044A-B255-DA26E288D978}" type="presOf" srcId="{AD81C9FD-69CC-1C49-975C-F93514CFA5AB}" destId="{6F4F6785-5CC0-4045-B90C-D782CA91709F}" srcOrd="1" destOrd="1" presId="urn:microsoft.com/office/officeart/2005/8/layout/cycle4"/>
    <dgm:cxn modelId="{A26CC6CC-39B1-F84E-9F7A-B3F4967C7810}" type="presOf" srcId="{DF53C62E-CFE7-B04B-90F1-99074A0892C2}" destId="{1348CEC0-F860-C746-8818-3BE090F3F3C2}" srcOrd="1" destOrd="0" presId="urn:microsoft.com/office/officeart/2005/8/layout/cycle4"/>
    <dgm:cxn modelId="{9D797ECD-BCC6-4945-B2E6-D4C763FA2D5B}" type="presOf" srcId="{DC88BEDA-1B9B-534F-B4FA-07332D357451}" destId="{CEDA3D06-2DC7-5D49-BFE0-F53E867DBAC1}" srcOrd="1" destOrd="1" presId="urn:microsoft.com/office/officeart/2005/8/layout/cycle4"/>
    <dgm:cxn modelId="{2A411832-76D2-B74F-AC82-C764A5BC43CE}" type="presOf" srcId="{F8F1145E-2E99-4643-BD66-E21F18552ED9}" destId="{7309F36A-A211-C64C-8C1B-EA06EE6A4EBD}" srcOrd="1" destOrd="4" presId="urn:microsoft.com/office/officeart/2005/8/layout/cycle4"/>
    <dgm:cxn modelId="{EB5A94F7-BE87-3541-AAA7-EF6633920D2C}" srcId="{288FCCFE-3521-E148-9641-66ECD07D6481}" destId="{AD81C9FD-69CC-1C49-975C-F93514CFA5AB}" srcOrd="1" destOrd="0" parTransId="{66CC619D-790F-2144-BDBA-FC135ABFE9DE}" sibTransId="{8C7B5CE9-8241-BC49-A076-4773810BC735}"/>
    <dgm:cxn modelId="{7D499E62-C4F0-1147-A42F-BFC614207148}" type="presOf" srcId="{A8EA8BF1-7426-DF47-BE47-2894DD51DB09}" destId="{6F4F6785-5CC0-4045-B90C-D782CA91709F}" srcOrd="1" destOrd="0" presId="urn:microsoft.com/office/officeart/2005/8/layout/cycle4"/>
    <dgm:cxn modelId="{DA280D47-BC9F-F24E-B65C-A79852C3888A}" type="presOf" srcId="{95D158FF-9303-354F-924B-2442D82AB04B}" destId="{7309F36A-A211-C64C-8C1B-EA06EE6A4EBD}" srcOrd="1" destOrd="2" presId="urn:microsoft.com/office/officeart/2005/8/layout/cycle4"/>
    <dgm:cxn modelId="{4B9FC531-03F7-C946-80ED-DB054933A626}" type="presOf" srcId="{DF53C62E-CFE7-B04B-90F1-99074A0892C2}" destId="{2B51AE7B-61B5-8943-9CF8-B5270F220264}" srcOrd="0" destOrd="0" presId="urn:microsoft.com/office/officeart/2005/8/layout/cycle4"/>
    <dgm:cxn modelId="{D74E6213-DC44-864F-B74B-4F07008DCEDC}" type="presOf" srcId="{F86F268F-152E-754A-9CD7-335F2E64B9F7}" destId="{0281FF38-239A-3A4B-AD3D-B1F6F3C6A226}" srcOrd="0" destOrd="0" presId="urn:microsoft.com/office/officeart/2005/8/layout/cycle4"/>
    <dgm:cxn modelId="{0D9A6363-E2DF-514B-99D1-2884DF4F63A8}" type="presOf" srcId="{BD2D643E-9DCF-2D45-A86F-AF4F63AA063A}" destId="{CEDA3D06-2DC7-5D49-BFE0-F53E867DBAC1}" srcOrd="1" destOrd="0" presId="urn:microsoft.com/office/officeart/2005/8/layout/cycle4"/>
    <dgm:cxn modelId="{D807D422-85C5-0445-9BB9-7D431D42D1C7}" type="presParOf" srcId="{DFA00677-8F0B-FE45-A480-5CC2B5CB5497}" destId="{55A32959-AA0D-E841-B54A-CE1A710572D2}" srcOrd="0" destOrd="0" presId="urn:microsoft.com/office/officeart/2005/8/layout/cycle4"/>
    <dgm:cxn modelId="{E8FBD457-CCD5-F241-92DB-16EAD56DBC8A}" type="presParOf" srcId="{55A32959-AA0D-E841-B54A-CE1A710572D2}" destId="{FE6F0DCA-DE5E-6A44-83A2-A30C2D312AC1}" srcOrd="0" destOrd="0" presId="urn:microsoft.com/office/officeart/2005/8/layout/cycle4"/>
    <dgm:cxn modelId="{5274CBDD-ED0E-B444-898D-86E9809524CC}" type="presParOf" srcId="{FE6F0DCA-DE5E-6A44-83A2-A30C2D312AC1}" destId="{4CE42A42-6830-6A4B-B911-9F2EB1C445EF}" srcOrd="0" destOrd="0" presId="urn:microsoft.com/office/officeart/2005/8/layout/cycle4"/>
    <dgm:cxn modelId="{67BA57DE-6FCA-CF4A-B145-3B289A2A0E07}" type="presParOf" srcId="{FE6F0DCA-DE5E-6A44-83A2-A30C2D312AC1}" destId="{7309F36A-A211-C64C-8C1B-EA06EE6A4EBD}" srcOrd="1" destOrd="0" presId="urn:microsoft.com/office/officeart/2005/8/layout/cycle4"/>
    <dgm:cxn modelId="{3AB52136-30F6-5C48-973B-61A96A7FDCD4}" type="presParOf" srcId="{55A32959-AA0D-E841-B54A-CE1A710572D2}" destId="{DD10C054-7409-F04E-BDF2-24F0349E6319}" srcOrd="1" destOrd="0" presId="urn:microsoft.com/office/officeart/2005/8/layout/cycle4"/>
    <dgm:cxn modelId="{423D8032-1AE6-CF48-9CFD-067BEE06152E}" type="presParOf" srcId="{DD10C054-7409-F04E-BDF2-24F0349E6319}" destId="{18CB1922-A47F-6142-960E-E8761224A401}" srcOrd="0" destOrd="0" presId="urn:microsoft.com/office/officeart/2005/8/layout/cycle4"/>
    <dgm:cxn modelId="{7754C603-3EF6-324D-A4A8-E7594FE3F546}" type="presParOf" srcId="{DD10C054-7409-F04E-BDF2-24F0349E6319}" destId="{CEDA3D06-2DC7-5D49-BFE0-F53E867DBAC1}" srcOrd="1" destOrd="0" presId="urn:microsoft.com/office/officeart/2005/8/layout/cycle4"/>
    <dgm:cxn modelId="{EF2283BF-027E-5242-827F-F1992799B32E}" type="presParOf" srcId="{55A32959-AA0D-E841-B54A-CE1A710572D2}" destId="{AEB54236-B395-9B48-A800-75E91B21481B}" srcOrd="2" destOrd="0" presId="urn:microsoft.com/office/officeart/2005/8/layout/cycle4"/>
    <dgm:cxn modelId="{91EDF15E-CFFF-1D48-B73F-A2A25CDDE974}" type="presParOf" srcId="{AEB54236-B395-9B48-A800-75E91B21481B}" destId="{2B51AE7B-61B5-8943-9CF8-B5270F220264}" srcOrd="0" destOrd="0" presId="urn:microsoft.com/office/officeart/2005/8/layout/cycle4"/>
    <dgm:cxn modelId="{6A582FB6-C6DC-3A46-B77A-01736B787093}" type="presParOf" srcId="{AEB54236-B395-9B48-A800-75E91B21481B}" destId="{1348CEC0-F860-C746-8818-3BE090F3F3C2}" srcOrd="1" destOrd="0" presId="urn:microsoft.com/office/officeart/2005/8/layout/cycle4"/>
    <dgm:cxn modelId="{1D439B30-2BEB-DC45-8E15-FF69D75750D7}" type="presParOf" srcId="{55A32959-AA0D-E841-B54A-CE1A710572D2}" destId="{2F64AD99-B8B1-B142-9D36-D6F490A7845B}" srcOrd="3" destOrd="0" presId="urn:microsoft.com/office/officeart/2005/8/layout/cycle4"/>
    <dgm:cxn modelId="{C3F239C6-D346-FF45-B4A4-CE261C4E6D6A}" type="presParOf" srcId="{2F64AD99-B8B1-B142-9D36-D6F490A7845B}" destId="{450ADFB0-C38C-4040-9F08-BED482794C03}" srcOrd="0" destOrd="0" presId="urn:microsoft.com/office/officeart/2005/8/layout/cycle4"/>
    <dgm:cxn modelId="{F3712BCD-F1BF-B64C-9D84-5891ED8038AF}" type="presParOf" srcId="{2F64AD99-B8B1-B142-9D36-D6F490A7845B}" destId="{6F4F6785-5CC0-4045-B90C-D782CA91709F}" srcOrd="1" destOrd="0" presId="urn:microsoft.com/office/officeart/2005/8/layout/cycle4"/>
    <dgm:cxn modelId="{7EF62390-4DFF-6346-97CD-598A7B6026D2}" type="presParOf" srcId="{55A32959-AA0D-E841-B54A-CE1A710572D2}" destId="{39C41B5A-A5CB-0D45-AB9E-8D824430D473}" srcOrd="4" destOrd="0" presId="urn:microsoft.com/office/officeart/2005/8/layout/cycle4"/>
    <dgm:cxn modelId="{03DA380B-8CB1-FF4A-B022-E77273CDFA23}" type="presParOf" srcId="{DFA00677-8F0B-FE45-A480-5CC2B5CB5497}" destId="{B007C6A6-26F0-584D-AAEA-158599835CB3}" srcOrd="1" destOrd="0" presId="urn:microsoft.com/office/officeart/2005/8/layout/cycle4"/>
    <dgm:cxn modelId="{30D28562-8331-0046-B2F0-7CDF50B39F01}" type="presParOf" srcId="{B007C6A6-26F0-584D-AAEA-158599835CB3}" destId="{1E4159E5-D2D3-C94F-8495-06214B941C26}" srcOrd="0" destOrd="0" presId="urn:microsoft.com/office/officeart/2005/8/layout/cycle4"/>
    <dgm:cxn modelId="{FFE8113B-045A-9E4D-8181-814CD9BF6D85}" type="presParOf" srcId="{B007C6A6-26F0-584D-AAEA-158599835CB3}" destId="{81FF5604-2F45-5E4D-BA40-7A9BC974835D}" srcOrd="1" destOrd="0" presId="urn:microsoft.com/office/officeart/2005/8/layout/cycle4"/>
    <dgm:cxn modelId="{5682761B-6E1C-0240-840B-F49036DE6DCF}" type="presParOf" srcId="{B007C6A6-26F0-584D-AAEA-158599835CB3}" destId="{0281FF38-239A-3A4B-AD3D-B1F6F3C6A226}" srcOrd="2" destOrd="0" presId="urn:microsoft.com/office/officeart/2005/8/layout/cycle4"/>
    <dgm:cxn modelId="{0F60BC4E-88F0-724E-B518-6107EFA0971F}" type="presParOf" srcId="{B007C6A6-26F0-584D-AAEA-158599835CB3}" destId="{45C8FBA0-65E1-774D-B57B-94F7F66D8419}" srcOrd="3" destOrd="0" presId="urn:microsoft.com/office/officeart/2005/8/layout/cycle4"/>
    <dgm:cxn modelId="{9BA963CE-6D93-1C43-83D1-E36B24EC64F8}" type="presParOf" srcId="{B007C6A6-26F0-584D-AAEA-158599835CB3}" destId="{683A2150-9B9B-FE4C-8B33-98AFD5B9BE4F}" srcOrd="4" destOrd="0" presId="urn:microsoft.com/office/officeart/2005/8/layout/cycle4"/>
    <dgm:cxn modelId="{3DCBB0AF-BFDB-D24D-80DF-64FA1D373842}" type="presParOf" srcId="{DFA00677-8F0B-FE45-A480-5CC2B5CB5497}" destId="{0ED9E8C5-C110-AF43-90B7-5EF66F96DD77}" srcOrd="2" destOrd="0" presId="urn:microsoft.com/office/officeart/2005/8/layout/cycle4"/>
    <dgm:cxn modelId="{CA05C44E-A989-5845-B1D0-DBC1AC8C9BB2}" type="presParOf" srcId="{DFA00677-8F0B-FE45-A480-5CC2B5CB5497}" destId="{06C32812-3112-D247-8DE8-A7BC8F1D5540}"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51AE7B-61B5-8943-9CF8-B5270F220264}">
      <dsp:nvSpPr>
        <dsp:cNvPr id="0" name=""/>
        <dsp:cNvSpPr/>
      </dsp:nvSpPr>
      <dsp:spPr>
        <a:xfrm>
          <a:off x="5481273" y="3289189"/>
          <a:ext cx="3629363" cy="1547854"/>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Make OU safer for students and employees</a:t>
          </a:r>
          <a:endParaRPr lang="en-US" sz="1100" kern="1200" dirty="0"/>
        </a:p>
        <a:p>
          <a:pPr marL="57150" lvl="1" indent="-57150" algn="l" defTabSz="488950">
            <a:lnSpc>
              <a:spcPct val="90000"/>
            </a:lnSpc>
            <a:spcBef>
              <a:spcPct val="0"/>
            </a:spcBef>
            <a:spcAft>
              <a:spcPct val="15000"/>
            </a:spcAft>
            <a:buChar char="••"/>
          </a:pPr>
          <a:r>
            <a:rPr lang="en-US" sz="1100" kern="1200" dirty="0" smtClean="0"/>
            <a:t>Boost OU’s reputation by providing a safe and healthy campus/workplace</a:t>
          </a:r>
          <a:endParaRPr lang="en-US" sz="1100" kern="1200" dirty="0"/>
        </a:p>
      </dsp:txBody>
      <dsp:txXfrm>
        <a:off x="6604083" y="3710154"/>
        <a:ext cx="2472552" cy="1092888"/>
      </dsp:txXfrm>
    </dsp:sp>
    <dsp:sp modelId="{450ADFB0-C38C-4040-9F08-BED482794C03}">
      <dsp:nvSpPr>
        <dsp:cNvPr id="0" name=""/>
        <dsp:cNvSpPr/>
      </dsp:nvSpPr>
      <dsp:spPr>
        <a:xfrm>
          <a:off x="691918" y="3289189"/>
          <a:ext cx="3566256" cy="1547854"/>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Safety benefits outweigh training and repair costs</a:t>
          </a:r>
          <a:endParaRPr lang="en-US" sz="1100" kern="1200" dirty="0"/>
        </a:p>
        <a:p>
          <a:pPr marL="57150" lvl="1" indent="-57150" algn="l" defTabSz="488950">
            <a:lnSpc>
              <a:spcPct val="90000"/>
            </a:lnSpc>
            <a:spcBef>
              <a:spcPct val="0"/>
            </a:spcBef>
            <a:spcAft>
              <a:spcPct val="15000"/>
            </a:spcAft>
            <a:buChar char="••"/>
          </a:pPr>
          <a:r>
            <a:rPr lang="en-US" sz="1100" kern="1200" dirty="0" smtClean="0"/>
            <a:t>Training Costs: $400/Vehicle</a:t>
          </a:r>
          <a:endParaRPr lang="en-US" sz="1100" kern="1200" dirty="0"/>
        </a:p>
        <a:p>
          <a:pPr marL="57150" lvl="1" indent="-57150" algn="l" defTabSz="488950">
            <a:lnSpc>
              <a:spcPct val="90000"/>
            </a:lnSpc>
            <a:spcBef>
              <a:spcPct val="0"/>
            </a:spcBef>
            <a:spcAft>
              <a:spcPct val="15000"/>
            </a:spcAft>
            <a:buChar char="••"/>
          </a:pPr>
          <a:r>
            <a:rPr lang="en-US" sz="1100" kern="1200" dirty="0" smtClean="0"/>
            <a:t>Increased Repair Costs: $100/Year</a:t>
          </a:r>
          <a:endParaRPr lang="en-US" sz="1100" kern="1200" dirty="0"/>
        </a:p>
      </dsp:txBody>
      <dsp:txXfrm>
        <a:off x="725919" y="3710154"/>
        <a:ext cx="2428377" cy="1092888"/>
      </dsp:txXfrm>
    </dsp:sp>
    <dsp:sp modelId="{18CB1922-A47F-6142-960E-E8761224A401}">
      <dsp:nvSpPr>
        <dsp:cNvPr id="0" name=""/>
        <dsp:cNvSpPr/>
      </dsp:nvSpPr>
      <dsp:spPr>
        <a:xfrm>
          <a:off x="5464762" y="847434"/>
          <a:ext cx="3629363" cy="1547854"/>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Investing in safety features results in a higher return</a:t>
          </a:r>
          <a:endParaRPr lang="en-US" sz="1100" kern="1200" dirty="0"/>
        </a:p>
        <a:p>
          <a:pPr marL="57150" lvl="1" indent="-57150" algn="l" defTabSz="488950">
            <a:lnSpc>
              <a:spcPct val="90000"/>
            </a:lnSpc>
            <a:spcBef>
              <a:spcPct val="0"/>
            </a:spcBef>
            <a:spcAft>
              <a:spcPct val="15000"/>
            </a:spcAft>
            <a:buChar char="••"/>
          </a:pPr>
          <a:r>
            <a:rPr lang="en-US" sz="1100" kern="1200" dirty="0" smtClean="0"/>
            <a:t>Return on Investment: 8%</a:t>
          </a:r>
          <a:endParaRPr lang="en-US" sz="1100" kern="1200" dirty="0"/>
        </a:p>
        <a:p>
          <a:pPr marL="57150" lvl="1" indent="-57150" algn="l" defTabSz="488950">
            <a:lnSpc>
              <a:spcPct val="90000"/>
            </a:lnSpc>
            <a:spcBef>
              <a:spcPct val="0"/>
            </a:spcBef>
            <a:spcAft>
              <a:spcPct val="15000"/>
            </a:spcAft>
            <a:buChar char="••"/>
          </a:pPr>
          <a:r>
            <a:rPr lang="en-US" sz="1100" kern="1200" dirty="0" smtClean="0"/>
            <a:t>Conservative investment return: 4%</a:t>
          </a:r>
          <a:endParaRPr lang="en-US" sz="1100" kern="1200" dirty="0"/>
        </a:p>
      </dsp:txBody>
      <dsp:txXfrm>
        <a:off x="6587572" y="881435"/>
        <a:ext cx="2472552" cy="1092888"/>
      </dsp:txXfrm>
    </dsp:sp>
    <dsp:sp modelId="{4CE42A42-6830-6A4B-B911-9F2EB1C445EF}">
      <dsp:nvSpPr>
        <dsp:cNvPr id="0" name=""/>
        <dsp:cNvSpPr/>
      </dsp:nvSpPr>
      <dsp:spPr>
        <a:xfrm>
          <a:off x="675406" y="847434"/>
          <a:ext cx="3566256" cy="1547854"/>
        </a:xfrm>
        <a:prstGeom prst="roundRect">
          <a:avLst>
            <a:gd name="adj" fmla="val 10000"/>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57150" lvl="1" indent="-57150" algn="l" defTabSz="488950">
            <a:lnSpc>
              <a:spcPct val="90000"/>
            </a:lnSpc>
            <a:spcBef>
              <a:spcPct val="0"/>
            </a:spcBef>
            <a:spcAft>
              <a:spcPct val="15000"/>
            </a:spcAft>
            <a:buChar char="••"/>
          </a:pPr>
          <a:r>
            <a:rPr lang="en-US" sz="1100" kern="1200" dirty="0" smtClean="0"/>
            <a:t>Optimal combination of decreased risk and cost savings </a:t>
          </a:r>
          <a:endParaRPr lang="en-US" sz="1100" kern="1200" dirty="0"/>
        </a:p>
        <a:p>
          <a:pPr marL="57150" lvl="1" indent="-57150" algn="l" defTabSz="488950">
            <a:lnSpc>
              <a:spcPct val="90000"/>
            </a:lnSpc>
            <a:spcBef>
              <a:spcPct val="0"/>
            </a:spcBef>
            <a:spcAft>
              <a:spcPct val="15000"/>
            </a:spcAft>
            <a:buChar char="••"/>
          </a:pPr>
          <a:r>
            <a:rPr lang="en-US" sz="1100" kern="1200" dirty="0" smtClean="0"/>
            <a:t>50% Fewer accidents</a:t>
          </a:r>
          <a:endParaRPr lang="en-US" sz="1100" kern="1200" dirty="0"/>
        </a:p>
        <a:p>
          <a:pPr marL="57150" lvl="1" indent="-57150" algn="l" defTabSz="488950">
            <a:lnSpc>
              <a:spcPct val="90000"/>
            </a:lnSpc>
            <a:spcBef>
              <a:spcPct val="0"/>
            </a:spcBef>
            <a:spcAft>
              <a:spcPct val="15000"/>
            </a:spcAft>
            <a:buChar char="••"/>
          </a:pPr>
          <a:r>
            <a:rPr lang="en-US" sz="1100" kern="1200" dirty="0" smtClean="0"/>
            <a:t>27% Lower Crash Severity</a:t>
          </a:r>
          <a:endParaRPr lang="en-US" sz="1100" kern="1200" dirty="0"/>
        </a:p>
        <a:p>
          <a:pPr marL="57150" lvl="1" indent="-57150" algn="l" defTabSz="488950">
            <a:lnSpc>
              <a:spcPct val="90000"/>
            </a:lnSpc>
            <a:spcBef>
              <a:spcPct val="0"/>
            </a:spcBef>
            <a:spcAft>
              <a:spcPct val="15000"/>
            </a:spcAft>
            <a:buChar char="••"/>
          </a:pPr>
          <a:r>
            <a:rPr lang="en-US" sz="1100" kern="1200" dirty="0" smtClean="0"/>
            <a:t>Net Present Value of Investment: $633,000</a:t>
          </a:r>
          <a:endParaRPr lang="en-US" sz="1100" kern="1200" dirty="0"/>
        </a:p>
        <a:p>
          <a:pPr marL="57150" lvl="1" indent="-57150" algn="l" defTabSz="488950">
            <a:lnSpc>
              <a:spcPct val="90000"/>
            </a:lnSpc>
            <a:spcBef>
              <a:spcPct val="0"/>
            </a:spcBef>
            <a:spcAft>
              <a:spcPct val="15000"/>
            </a:spcAft>
            <a:buChar char="••"/>
          </a:pPr>
          <a:r>
            <a:rPr lang="en-US" sz="1100" kern="1200" dirty="0" smtClean="0"/>
            <a:t>Return on Investment: 8%</a:t>
          </a:r>
          <a:endParaRPr lang="en-US" sz="1100" kern="1200" dirty="0"/>
        </a:p>
        <a:p>
          <a:pPr marL="57150" lvl="1" indent="-57150" algn="l" defTabSz="488950">
            <a:lnSpc>
              <a:spcPct val="90000"/>
            </a:lnSpc>
            <a:spcBef>
              <a:spcPct val="0"/>
            </a:spcBef>
            <a:spcAft>
              <a:spcPct val="15000"/>
            </a:spcAft>
            <a:buChar char="••"/>
          </a:pPr>
          <a:r>
            <a:rPr lang="en-US" sz="1100" kern="1200" dirty="0" smtClean="0"/>
            <a:t>Payback Period: 9 Years</a:t>
          </a:r>
          <a:endParaRPr lang="en-US" sz="1100" kern="1200" dirty="0"/>
        </a:p>
      </dsp:txBody>
      <dsp:txXfrm>
        <a:off x="709407" y="881435"/>
        <a:ext cx="2428377" cy="1092888"/>
      </dsp:txXfrm>
    </dsp:sp>
    <dsp:sp modelId="{1E4159E5-D2D3-C94F-8495-06214B941C26}">
      <dsp:nvSpPr>
        <dsp:cNvPr id="0" name=""/>
        <dsp:cNvSpPr/>
      </dsp:nvSpPr>
      <dsp:spPr>
        <a:xfrm>
          <a:off x="2737805" y="1221633"/>
          <a:ext cx="2094440" cy="1457248"/>
        </a:xfrm>
        <a:prstGeom prst="pieWedg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Risk</a:t>
          </a:r>
          <a:endParaRPr lang="en-US" sz="1800" kern="1200" dirty="0"/>
        </a:p>
      </dsp:txBody>
      <dsp:txXfrm>
        <a:off x="3351252" y="1648451"/>
        <a:ext cx="1480993" cy="1030430"/>
      </dsp:txXfrm>
    </dsp:sp>
    <dsp:sp modelId="{81FF5604-2F45-5E4D-BA40-7A9BC974835D}">
      <dsp:nvSpPr>
        <dsp:cNvPr id="0" name=""/>
        <dsp:cNvSpPr/>
      </dsp:nvSpPr>
      <dsp:spPr>
        <a:xfrm rot="5400000">
          <a:off x="5247582" y="903038"/>
          <a:ext cx="1457248" cy="2094440"/>
        </a:xfrm>
        <a:prstGeom prst="pieWedge">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Finance</a:t>
          </a:r>
          <a:endParaRPr lang="en-US" sz="1800" kern="1200" dirty="0"/>
        </a:p>
      </dsp:txBody>
      <dsp:txXfrm rot="-5400000">
        <a:off x="4928987" y="1648452"/>
        <a:ext cx="1480993" cy="1030430"/>
      </dsp:txXfrm>
    </dsp:sp>
    <dsp:sp modelId="{0281FF38-239A-3A4B-AD3D-B1F6F3C6A226}">
      <dsp:nvSpPr>
        <dsp:cNvPr id="0" name=""/>
        <dsp:cNvSpPr/>
      </dsp:nvSpPr>
      <dsp:spPr>
        <a:xfrm rot="10800000">
          <a:off x="4945490" y="2785488"/>
          <a:ext cx="2094440" cy="1457248"/>
        </a:xfrm>
        <a:prstGeom prst="pieWedg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Marketing/ PR</a:t>
          </a:r>
          <a:endParaRPr lang="en-US" sz="1800" kern="1200" dirty="0"/>
        </a:p>
      </dsp:txBody>
      <dsp:txXfrm rot="10800000">
        <a:off x="4945490" y="2785488"/>
        <a:ext cx="1480993" cy="1030430"/>
      </dsp:txXfrm>
    </dsp:sp>
    <dsp:sp modelId="{45C8FBA0-65E1-774D-B57B-94F7F66D8419}">
      <dsp:nvSpPr>
        <dsp:cNvPr id="0" name=""/>
        <dsp:cNvSpPr/>
      </dsp:nvSpPr>
      <dsp:spPr>
        <a:xfrm rot="16200000">
          <a:off x="3072905" y="2466892"/>
          <a:ext cx="1457248" cy="2094440"/>
        </a:xfrm>
        <a:prstGeom prst="pieWedge">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en-US" sz="1800" kern="1200" dirty="0" smtClean="0"/>
            <a:t>Operations</a:t>
          </a:r>
          <a:endParaRPr lang="en-US" sz="1800" kern="1200" dirty="0"/>
        </a:p>
      </dsp:txBody>
      <dsp:txXfrm rot="5400000">
        <a:off x="3367757" y="2785488"/>
        <a:ext cx="1480993" cy="1030430"/>
      </dsp:txXfrm>
    </dsp:sp>
    <dsp:sp modelId="{0ED9E8C5-C110-AF43-90B7-5EF66F96DD77}">
      <dsp:nvSpPr>
        <dsp:cNvPr id="0" name=""/>
        <dsp:cNvSpPr/>
      </dsp:nvSpPr>
      <dsp:spPr>
        <a:xfrm>
          <a:off x="4550252" y="2262533"/>
          <a:ext cx="723138" cy="628815"/>
        </a:xfrm>
        <a:prstGeom prst="circularArrow">
          <a:avLst/>
        </a:prstGeom>
        <a:gradFill rotWithShape="0">
          <a:gsLst>
            <a:gs pos="0">
              <a:schemeClr val="accent2">
                <a:tint val="40000"/>
                <a:hueOff val="0"/>
                <a:satOff val="0"/>
                <a:lumOff val="0"/>
                <a:alphaOff val="0"/>
                <a:tint val="100000"/>
                <a:shade val="100000"/>
                <a:satMod val="130000"/>
              </a:schemeClr>
            </a:gs>
            <a:gs pos="100000">
              <a:schemeClr val="accent2">
                <a:tint val="4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06C32812-3112-D247-8DE8-A7BC8F1D5540}">
      <dsp:nvSpPr>
        <dsp:cNvPr id="0" name=""/>
        <dsp:cNvSpPr/>
      </dsp:nvSpPr>
      <dsp:spPr>
        <a:xfrm rot="10800000">
          <a:off x="4550252" y="2504385"/>
          <a:ext cx="723138" cy="628815"/>
        </a:xfrm>
        <a:prstGeom prst="circularArrow">
          <a:avLst/>
        </a:prstGeom>
        <a:gradFill rotWithShape="0">
          <a:gsLst>
            <a:gs pos="0">
              <a:schemeClr val="accent2">
                <a:tint val="40000"/>
                <a:hueOff val="0"/>
                <a:satOff val="0"/>
                <a:lumOff val="0"/>
                <a:alphaOff val="0"/>
                <a:tint val="100000"/>
                <a:shade val="100000"/>
                <a:satMod val="130000"/>
              </a:schemeClr>
            </a:gs>
            <a:gs pos="100000">
              <a:schemeClr val="accent2">
                <a:tint val="4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017160017"/>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Shape 4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51" name="Shape 4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CA" dirty="0" smtClean="0"/>
              <a:t>Hello everyone!</a:t>
            </a:r>
            <a:r>
              <a:rPr lang="en-CA" baseline="0" dirty="0" smtClean="0"/>
              <a:t> </a:t>
            </a:r>
            <a:r>
              <a:rPr lang="en-CA" dirty="0" smtClean="0"/>
              <a:t>We are happy to be here today</a:t>
            </a:r>
            <a:r>
              <a:rPr lang="en-CA" baseline="0" dirty="0" smtClean="0"/>
              <a:t> and to provide</a:t>
            </a:r>
            <a:r>
              <a:rPr lang="en-CA" dirty="0" smtClean="0"/>
              <a:t> P&amp;C</a:t>
            </a:r>
            <a:r>
              <a:rPr lang="en-CA" baseline="0" dirty="0" smtClean="0"/>
              <a:t> actuarial consulting services to Ontario University. As one of the premier universities in the world, your decisions on investing in a safer auto fleet will have a far reaching impact not only on the university’s finances and self-funded insurance program, but also on the safety of students and employees and the reputation of Ontario University in the community and around the world!</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CA" dirty="0" smtClean="0"/>
              <a:t>This table details how the return on investment of 8% and the payback period</a:t>
            </a:r>
            <a:r>
              <a:rPr lang="en-CA" baseline="0" dirty="0" smtClean="0"/>
              <a:t> of 9 years were determined. It also shows us that the net present value of this investment is $633,000. Note the net present value was calculated assuming a 4% interest rate.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CA" dirty="0" smtClean="0"/>
              <a:t>This graph visually shows the</a:t>
            </a:r>
            <a:r>
              <a:rPr lang="en-CA" baseline="0" dirty="0" smtClean="0"/>
              <a:t> decrease in loss costs for OU’s self insurance program. By implementing the safety features, OU will have much lower projected losses over the life of the new vehicles in the fleet. Trend factors were based on an exponential trend model.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CA" dirty="0" smtClean="0"/>
              <a:t>Go Stats has prepared the following list of benefits from the perspective</a:t>
            </a:r>
            <a:r>
              <a:rPr lang="en-CA" baseline="0" dirty="0" smtClean="0"/>
              <a:t> of different stakeholders:</a:t>
            </a:r>
          </a:p>
          <a:p>
            <a:pPr lvl="0">
              <a:spcBef>
                <a:spcPts val="0"/>
              </a:spcBef>
              <a:buNone/>
            </a:pPr>
            <a:endParaRPr lang="en-CA" baseline="0" dirty="0" smtClean="0"/>
          </a:p>
          <a:p>
            <a:pPr lvl="0">
              <a:spcBef>
                <a:spcPts val="0"/>
              </a:spcBef>
              <a:buNone/>
            </a:pPr>
            <a:r>
              <a:rPr lang="en-CA" u="sng" baseline="0" dirty="0" smtClean="0"/>
              <a:t>Risk:</a:t>
            </a:r>
          </a:p>
          <a:p>
            <a:pPr lvl="0">
              <a:spcBef>
                <a:spcPts val="0"/>
              </a:spcBef>
              <a:buNone/>
            </a:pPr>
            <a:r>
              <a:rPr lang="en-CA" baseline="0" dirty="0" smtClean="0"/>
              <a:t>These vehicles will provide the optimal combination of decreased risk and cost savings by significantly reducing the frequency and severity of crashes. </a:t>
            </a:r>
          </a:p>
          <a:p>
            <a:pPr lvl="0">
              <a:spcBef>
                <a:spcPts val="0"/>
              </a:spcBef>
              <a:buNone/>
            </a:pPr>
            <a:r>
              <a:rPr lang="en-CA" baseline="0" dirty="0" smtClean="0"/>
              <a:t>The present value of this investment is $633,000. It will provide a return of 8% and will be fully paid back in nine years.</a:t>
            </a:r>
          </a:p>
          <a:p>
            <a:pPr lvl="0">
              <a:spcBef>
                <a:spcPts val="0"/>
              </a:spcBef>
              <a:buNone/>
            </a:pPr>
            <a:endParaRPr lang="en-CA" baseline="0" dirty="0" smtClean="0"/>
          </a:p>
          <a:p>
            <a:pPr lvl="0">
              <a:spcBef>
                <a:spcPts val="0"/>
              </a:spcBef>
              <a:buNone/>
            </a:pPr>
            <a:r>
              <a:rPr lang="en-CA" u="sng" baseline="0" dirty="0" smtClean="0"/>
              <a:t>Finance: </a:t>
            </a:r>
          </a:p>
          <a:p>
            <a:pPr marL="0" marR="0" lvl="0" indent="0" algn="l" defTabSz="457200" rtl="0" eaLnBrk="1" fontAlgn="auto" latinLnBrk="0" hangingPunct="1">
              <a:lnSpc>
                <a:spcPct val="100000"/>
              </a:lnSpc>
              <a:spcBef>
                <a:spcPts val="0"/>
              </a:spcBef>
              <a:spcAft>
                <a:spcPts val="0"/>
              </a:spcAft>
              <a:buClrTx/>
              <a:buSzTx/>
              <a:buFontTx/>
              <a:buNone/>
              <a:tabLst/>
              <a:defRPr/>
            </a:pPr>
            <a:r>
              <a:rPr lang="en-CA" baseline="0" dirty="0" err="1" smtClean="0"/>
              <a:t>GoStats</a:t>
            </a:r>
            <a:r>
              <a:rPr lang="en-CA" baseline="0" dirty="0" smtClean="0"/>
              <a:t> can assure the finance department that this </a:t>
            </a:r>
            <a:r>
              <a:rPr lang="en-US" sz="1100" dirty="0" smtClean="0"/>
              <a:t>investment will provide a higher return to OU than if the money was otherwise invested</a:t>
            </a:r>
          </a:p>
          <a:p>
            <a:pPr lvl="0">
              <a:spcBef>
                <a:spcPts val="0"/>
              </a:spcBef>
              <a:buNone/>
            </a:pPr>
            <a:r>
              <a:rPr lang="en-CA" dirty="0" smtClean="0"/>
              <a:t>With a return of 8%, OU would</a:t>
            </a:r>
            <a:r>
              <a:rPr lang="en-CA" baseline="0" dirty="0" smtClean="0"/>
              <a:t> receive an excess return over a conservative investment return (4%). By increasing revenues and decreasing costs, this initiative will allow OU to make better use of their funding. There are other ripple effects of this initiative including reduced medical costs and reduced work loss costs (including workers compensation). </a:t>
            </a:r>
          </a:p>
          <a:p>
            <a:pPr lvl="0">
              <a:spcBef>
                <a:spcPts val="0"/>
              </a:spcBef>
              <a:buNone/>
            </a:pPr>
            <a:endParaRPr lang="en-CA" baseline="0" dirty="0" smtClean="0"/>
          </a:p>
          <a:p>
            <a:pPr lvl="0">
              <a:spcBef>
                <a:spcPts val="0"/>
              </a:spcBef>
              <a:buNone/>
            </a:pPr>
            <a:r>
              <a:rPr lang="en-CA" u="sng" baseline="0" dirty="0" smtClean="0"/>
              <a:t>Operations:</a:t>
            </a:r>
          </a:p>
          <a:p>
            <a:pPr lvl="0">
              <a:spcBef>
                <a:spcPts val="0"/>
              </a:spcBef>
              <a:buNone/>
            </a:pPr>
            <a:r>
              <a:rPr lang="en-CA" baseline="0" dirty="0" smtClean="0"/>
              <a:t>The benefits of a safer auto fleet outweigh the cost of additional training of $400/vehicle and increased repair costs of $100/Year</a:t>
            </a:r>
          </a:p>
          <a:p>
            <a:pPr lvl="0">
              <a:spcBef>
                <a:spcPts val="0"/>
              </a:spcBef>
              <a:buNone/>
            </a:pPr>
            <a:endParaRPr lang="en-CA" baseline="0" dirty="0" smtClean="0"/>
          </a:p>
          <a:p>
            <a:pPr lvl="0">
              <a:spcBef>
                <a:spcPts val="0"/>
              </a:spcBef>
              <a:buNone/>
            </a:pPr>
            <a:r>
              <a:rPr lang="en-CA" u="sng" baseline="0" dirty="0" smtClean="0"/>
              <a:t>Marketing/PR:</a:t>
            </a:r>
          </a:p>
          <a:p>
            <a:pPr lvl="0">
              <a:spcBef>
                <a:spcPts val="0"/>
              </a:spcBef>
              <a:buNone/>
            </a:pPr>
            <a:r>
              <a:rPr lang="en-CA" baseline="0" dirty="0" smtClean="0"/>
              <a:t>There are several benefits to this initiative that cannot be quantified financially for OU. Safer technologies will make OU safer for students and employees. This will boost OU’s reputation by providing a safe and healthy campus/workplace. This will increase the productivity of students and employees which would increase the calibre of Ontario University and it would also improve OU’s relations with the community and the world.</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err="1" smtClean="0"/>
              <a:t>GoStats</a:t>
            </a:r>
            <a:r>
              <a:rPr lang="en-CA" dirty="0" smtClean="0"/>
              <a:t> considered different combinations of safety features,</a:t>
            </a:r>
            <a:r>
              <a:rPr lang="en-CA" baseline="0" dirty="0" smtClean="0"/>
              <a:t> what return on investment would result and the overall benefit of those combinations. </a:t>
            </a:r>
          </a:p>
          <a:p>
            <a:pPr marL="0" marR="0" lvl="0" indent="0" algn="l" defTabSz="457200" rtl="0" eaLnBrk="1" fontAlgn="auto" latinLnBrk="0" hangingPunct="1">
              <a:lnSpc>
                <a:spcPct val="100000"/>
              </a:lnSpc>
              <a:spcBef>
                <a:spcPts val="0"/>
              </a:spcBef>
              <a:spcAft>
                <a:spcPts val="0"/>
              </a:spcAft>
              <a:buClrTx/>
              <a:buSzTx/>
              <a:buFontTx/>
              <a:buNone/>
              <a:tabLst/>
              <a:defRPr/>
            </a:pPr>
            <a:r>
              <a:rPr lang="en-CA" baseline="0" dirty="0" smtClean="0"/>
              <a:t>Some combinations, such as only using computerized collision avoidance, result in a high ROI. However this “combination” has no impact on reducing severity. There is a trade off the financial return and how safe to make the new fleet. For these reasons, </a:t>
            </a:r>
            <a:r>
              <a:rPr lang="en-CA" baseline="0" dirty="0" err="1" smtClean="0"/>
              <a:t>GoStats</a:t>
            </a:r>
            <a:r>
              <a:rPr lang="en-CA" baseline="0" dirty="0" smtClean="0"/>
              <a:t> selected the three safety features shown so as to significantly reduce frequency and severity, while driving and while parking. </a:t>
            </a:r>
            <a:endParaRPr lang="en-CA"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With these comparisons to alternatives</a:t>
            </a:r>
            <a:r>
              <a:rPr lang="en-CA" baseline="0" dirty="0" smtClean="0"/>
              <a:t> in mind, </a:t>
            </a:r>
            <a:r>
              <a:rPr lang="en-CA" baseline="0" dirty="0" err="1" smtClean="0"/>
              <a:t>GoStats</a:t>
            </a:r>
            <a:r>
              <a:rPr lang="en-CA" baseline="0" dirty="0" smtClean="0"/>
              <a:t> feels confident in our final recommendation that Ontario University should invest in three safety features for the new auto fleet: </a:t>
            </a:r>
            <a:r>
              <a:rPr lang="en-US" sz="1100" dirty="0" smtClean="0"/>
              <a:t>Computerized Collision Avoidance,</a:t>
            </a:r>
            <a:r>
              <a:rPr lang="en-US" sz="1100" baseline="0" dirty="0" smtClean="0"/>
              <a:t> </a:t>
            </a:r>
            <a:r>
              <a:rPr lang="en-US" sz="1100" dirty="0" smtClean="0"/>
              <a:t>Passenger-side Airbag</a:t>
            </a:r>
            <a:r>
              <a:rPr lang="en-US" sz="1100" baseline="0" dirty="0" smtClean="0"/>
              <a:t> and </a:t>
            </a:r>
            <a:r>
              <a:rPr lang="en-US" sz="1100" dirty="0" smtClean="0"/>
              <a:t>Parking Assistant Technology.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Shape 7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03" name="Shape 70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CA" dirty="0" smtClean="0"/>
              <a:t>Thank you that</a:t>
            </a:r>
            <a:r>
              <a:rPr lang="en-CA" baseline="0" dirty="0" smtClean="0"/>
              <a:t> concludes our presentation. At this point we will take any questions you have. Thank you very much for your attention and thank you for choosing </a:t>
            </a:r>
            <a:r>
              <a:rPr lang="en-CA" baseline="0" dirty="0" err="1" smtClean="0"/>
              <a:t>GoStats</a:t>
            </a:r>
            <a:r>
              <a:rPr lang="en-CA" baseline="0" dirty="0" smtClean="0"/>
              <a:t> consultants.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CA" dirty="0" smtClean="0"/>
              <a:t>Taking into consideration the increasing financial pressures</a:t>
            </a:r>
            <a:r>
              <a:rPr lang="en-CA" baseline="0" dirty="0" smtClean="0"/>
              <a:t> that Ontario University is currently facing, </a:t>
            </a:r>
            <a:r>
              <a:rPr lang="en-CA" baseline="0" dirty="0" err="1" smtClean="0"/>
              <a:t>GoStats</a:t>
            </a:r>
            <a:r>
              <a:rPr lang="en-CA" baseline="0" dirty="0" smtClean="0"/>
              <a:t> recommends that Ontario University invest in additional safety features for its auto fleet. This will provide huge cost savings to the university – higher than if they had otherwise invested the money. Safer technologies will provide an 8% return on investment as well as many non-financial benefits including increased safety for students and employees of OU and a boost to OU’s reputation as a great place to study and work.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CA" dirty="0" smtClean="0"/>
              <a:t>This will be achieved</a:t>
            </a:r>
            <a:r>
              <a:rPr lang="en-CA" baseline="0" dirty="0" smtClean="0"/>
              <a:t> by implementing the following safety features: computerized collision avoidance, passenger-side airbags, parking assistant technology. These safety features will significantly reduce the risk inherent in driving the vehicle fleet. This investment has a net present value of $633,000 and will be fully paid back after nine years.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CA" dirty="0" smtClean="0"/>
              <a:t>Today we</a:t>
            </a:r>
            <a:r>
              <a:rPr lang="en-CA" baseline="0" dirty="0" smtClean="0"/>
              <a:t> will go through the details of our recommendation including assumptions, safety features and costs, return on investments, projected loss costs and the various financial and non-financial benefits from different perspectives. We will also share some alternatives with you so you can be more confident in your final decision.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71" name="Shape 4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CA" dirty="0" smtClean="0"/>
              <a:t>Ontario University is under financial</a:t>
            </a:r>
            <a:r>
              <a:rPr lang="en-CA" baseline="0" dirty="0" smtClean="0"/>
              <a:t> pressures and is looking into initiatives to increase revenue while decreasing expenses. </a:t>
            </a:r>
            <a:r>
              <a:rPr lang="en-CA" dirty="0" smtClean="0"/>
              <a:t>It has proposed to replace its current auto fleet with 950 mid-size passenger sedans.</a:t>
            </a:r>
            <a:r>
              <a:rPr lang="en-CA" baseline="0" dirty="0" smtClean="0"/>
              <a:t> The fleet will be replaced next year. Our analysis was done assuming the average lifetime of a new vehicle is 10 years. A kind donor, Frederica Firestone, has given a donation to Ontario University which is substantial enough to cover the cost of the new fleet, but without safety features. Ontario University must cover the cost of any additional safety features. </a:t>
            </a:r>
            <a:endParaRPr lang="en-CA"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CA" dirty="0" smtClean="0"/>
              <a:t>The</a:t>
            </a:r>
            <a:r>
              <a:rPr lang="en-CA" baseline="0" dirty="0" smtClean="0"/>
              <a:t> following safety features were considered by </a:t>
            </a:r>
            <a:r>
              <a:rPr lang="en-CA" baseline="0" dirty="0" err="1" smtClean="0"/>
              <a:t>GoStats</a:t>
            </a:r>
            <a:r>
              <a:rPr lang="en-CA" baseline="0" dirty="0" smtClean="0"/>
              <a:t>. With the recent innovations in auto safety features, we felt it was best to describe each feature to you. Computerized Collision Avoidance helps to reduce the number of collisions by employing sensors </a:t>
            </a:r>
            <a:r>
              <a:rPr lang="en-CA" sz="1100" dirty="0" smtClean="0"/>
              <a:t>and cameras to alert drivers to dangers on the road. Passenger-side airbags reduce the severity of bodily</a:t>
            </a:r>
            <a:r>
              <a:rPr lang="en-CA" sz="1100" baseline="0" dirty="0" smtClean="0"/>
              <a:t> injury in </a:t>
            </a:r>
            <a:r>
              <a:rPr lang="en-CA" sz="1100" dirty="0" smtClean="0"/>
              <a:t>a crash by having an airbag between the passenger and the side</a:t>
            </a:r>
            <a:r>
              <a:rPr lang="en-CA" sz="1100" baseline="0" dirty="0" smtClean="0"/>
              <a:t> door. Adaptive headlights reduce the frequency of crashes by rotating to improve visibility. For example, they are particularly useful when one is driving in the dark and is making a turn. Parking assistant technology reduces the severity of property damage resulting from improper parking. It u</a:t>
            </a:r>
            <a:r>
              <a:rPr lang="en-CA" sz="1100" dirty="0" smtClean="0"/>
              <a:t>ses cameras and sensors to help the driver park safely. Anti-lock braking systems help</a:t>
            </a:r>
            <a:r>
              <a:rPr lang="en-CA" sz="1100" baseline="0" dirty="0" smtClean="0"/>
              <a:t> to reduce frequency of accidents by a</a:t>
            </a:r>
            <a:r>
              <a:rPr lang="en-CA" sz="1100" dirty="0" smtClean="0"/>
              <a:t>llows driver to maintain vehicle control while braking. Driver alertness detection system (DADS) helps to reduce the frequency of accidents caused by “sleeping</a:t>
            </a:r>
            <a:r>
              <a:rPr lang="en-CA" sz="1100" baseline="0" dirty="0" smtClean="0"/>
              <a:t> at the wheel”. It uses biometric sensors to detect and alert drowsy, fatigued drivers. Last but not least, lane departure warnings alert the driver when they are drifting out of their lane and help reduce the frequency of collisions.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CA" dirty="0" smtClean="0"/>
              <a:t>This table summarizes all of the safety features by what impact they will have on reducing</a:t>
            </a:r>
            <a:r>
              <a:rPr lang="en-CA" baseline="0" dirty="0" smtClean="0"/>
              <a:t> frequency or severity, the cost to implement the safety feature and to maintain the safety feature, as well as the individual return on investment if OU were to only implement that safety feature. The features are sorted by their individual return on investment and you will notice that computerized collision avoidance, parking assistant technology and passenger-side airbags all have a positive return. This means the benefit they will provide by making the vehicles safer outweighs the cost of the feature. Combining features actually gives diminishing returns on investment, but this only considers the financial return. We want the features to make significant contributions towards the safety of the vehicles (reducing frequency and severity of crashes). There are several benefits to safer vehicles which we can not put a price on.</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Shape 4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65" name="Shape 4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CA" dirty="0" err="1" smtClean="0"/>
              <a:t>GoStats</a:t>
            </a:r>
            <a:r>
              <a:rPr lang="en-CA" baseline="0" dirty="0" smtClean="0"/>
              <a:t> recommends Ontario University implement the following safety features: computerized collision avoidance, passenger-side airbags and parking assistant technology. These safety features were chosen because in combination they significantly reduce frequency as well as severity of crashes. By including parking assistant technology, we are improving the safety of vehicles when they are being driven and when they are being parked. With these new features, OU will need to spend $400/vehicle in order to train the drivers on these new technologies. The return on this investment is 8% and will be fully paid back in 9 years. This return is higher than what OU could otherwise get from investing the money, hence OU should invest in the safety features.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32"/>
        <p:cNvGrpSpPr/>
        <p:nvPr/>
      </p:nvGrpSpPr>
      <p:grpSpPr>
        <a:xfrm>
          <a:off x="0" y="0"/>
          <a:ext cx="0" cy="0"/>
          <a:chOff x="0" y="0"/>
          <a:chExt cx="0" cy="0"/>
        </a:xfrm>
      </p:grpSpPr>
      <p:sp>
        <p:nvSpPr>
          <p:cNvPr id="33" name="Shape 33"/>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4" name="Shape 34"/>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5" name="Shape 35"/>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6" name="Shape 36"/>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 name="Shape 37"/>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8" name="Shape 38"/>
          <p:cNvGrpSpPr/>
          <p:nvPr/>
        </p:nvGrpSpPr>
        <p:grpSpPr>
          <a:xfrm>
            <a:off x="-9525" y="2024075"/>
            <a:ext cx="9167825" cy="595300"/>
            <a:chOff x="-9525" y="4462475"/>
            <a:chExt cx="9167825" cy="595300"/>
          </a:xfrm>
        </p:grpSpPr>
        <p:sp>
          <p:nvSpPr>
            <p:cNvPr id="39" name="Shape 39"/>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0" name="Shape 40"/>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 name="Shape 41"/>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2" name="Shape 42"/>
          <p:cNvGrpSpPr/>
          <p:nvPr/>
        </p:nvGrpSpPr>
        <p:grpSpPr>
          <a:xfrm>
            <a:off x="-42837" y="2005087"/>
            <a:ext cx="9229574" cy="642787"/>
            <a:chOff x="-42837" y="4443487"/>
            <a:chExt cx="9229574" cy="642787"/>
          </a:xfrm>
        </p:grpSpPr>
        <p:sp>
          <p:nvSpPr>
            <p:cNvPr id="43" name="Shape 43"/>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 name="Shape 44"/>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5" name="Shape 45"/>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6" name="Shape 46"/>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7" name="Shape 47"/>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9" name="Shape 49"/>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0" name="Shape 50"/>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1" name="Shape 51"/>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2" name="Shape 52"/>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4" name="Shape 54"/>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8" name="Shape 58"/>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59" name="Shape 59"/>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0" name="Shape 60"/>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1" name="Shape 61"/>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3" name="Shape 63"/>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4" name="Shape 64"/>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5" name="Shape 65"/>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6" name="Shape 66"/>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67" name="Shape 67"/>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68" name="Shape 68"/>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69" name="Shape 69"/>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0" name="Shape 70"/>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1" name="Shape 71"/>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2" name="Shape 72"/>
          <p:cNvSpPr txBox="1">
            <a:spLocks noGrp="1"/>
          </p:cNvSpPr>
          <p:nvPr>
            <p:ph type="ctrTitle"/>
          </p:nvPr>
        </p:nvSpPr>
        <p:spPr>
          <a:xfrm>
            <a:off x="2847975" y="3363425"/>
            <a:ext cx="5610300" cy="1159799"/>
          </a:xfrm>
          <a:prstGeom prst="rect">
            <a:avLst/>
          </a:prstGeom>
        </p:spPr>
        <p:txBody>
          <a:bodyPr lIns="91425" tIns="91425" rIns="91425" bIns="91425" anchor="ctr" anchorCtr="0"/>
          <a:lstStyle>
            <a:lvl1pPr lvl="0" algn="r">
              <a:spcBef>
                <a:spcPts val="0"/>
              </a:spcBef>
              <a:buClr>
                <a:srgbClr val="FFFFFF"/>
              </a:buClr>
              <a:buSzPct val="100000"/>
              <a:defRPr sz="4800">
                <a:solidFill>
                  <a:srgbClr val="FFFFFF"/>
                </a:solidFill>
              </a:defRPr>
            </a:lvl1pPr>
            <a:lvl2pPr lvl="1" algn="r">
              <a:spcBef>
                <a:spcPts val="0"/>
              </a:spcBef>
              <a:buClr>
                <a:srgbClr val="FFFFFF"/>
              </a:buClr>
              <a:buSzPct val="100000"/>
              <a:defRPr sz="4800">
                <a:solidFill>
                  <a:srgbClr val="FFFFFF"/>
                </a:solidFill>
              </a:defRPr>
            </a:lvl2pPr>
            <a:lvl3pPr lvl="2" algn="r">
              <a:spcBef>
                <a:spcPts val="0"/>
              </a:spcBef>
              <a:buClr>
                <a:srgbClr val="FFFFFF"/>
              </a:buClr>
              <a:buSzPct val="100000"/>
              <a:defRPr sz="4800">
                <a:solidFill>
                  <a:srgbClr val="FFFFFF"/>
                </a:solidFill>
              </a:defRPr>
            </a:lvl3pPr>
            <a:lvl4pPr lvl="3" algn="r">
              <a:spcBef>
                <a:spcPts val="0"/>
              </a:spcBef>
              <a:buClr>
                <a:srgbClr val="FFFFFF"/>
              </a:buClr>
              <a:buSzPct val="100000"/>
              <a:defRPr sz="4800">
                <a:solidFill>
                  <a:srgbClr val="FFFFFF"/>
                </a:solidFill>
              </a:defRPr>
            </a:lvl4pPr>
            <a:lvl5pPr lvl="4" algn="r">
              <a:spcBef>
                <a:spcPts val="0"/>
              </a:spcBef>
              <a:buClr>
                <a:srgbClr val="FFFFFF"/>
              </a:buClr>
              <a:buSzPct val="100000"/>
              <a:defRPr sz="4800">
                <a:solidFill>
                  <a:srgbClr val="FFFFFF"/>
                </a:solidFill>
              </a:defRPr>
            </a:lvl5pPr>
            <a:lvl6pPr lvl="5" algn="r">
              <a:spcBef>
                <a:spcPts val="0"/>
              </a:spcBef>
              <a:buClr>
                <a:srgbClr val="FFFFFF"/>
              </a:buClr>
              <a:buSzPct val="100000"/>
              <a:defRPr sz="4800">
                <a:solidFill>
                  <a:srgbClr val="FFFFFF"/>
                </a:solidFill>
              </a:defRPr>
            </a:lvl6pPr>
            <a:lvl7pPr lvl="6" algn="r">
              <a:spcBef>
                <a:spcPts val="0"/>
              </a:spcBef>
              <a:buClr>
                <a:srgbClr val="FFFFFF"/>
              </a:buClr>
              <a:buSzPct val="100000"/>
              <a:defRPr sz="4800">
                <a:solidFill>
                  <a:srgbClr val="FFFFFF"/>
                </a:solidFill>
              </a:defRPr>
            </a:lvl7pPr>
            <a:lvl8pPr lvl="7" algn="r">
              <a:spcBef>
                <a:spcPts val="0"/>
              </a:spcBef>
              <a:buClr>
                <a:srgbClr val="FFFFFF"/>
              </a:buClr>
              <a:buSzPct val="100000"/>
              <a:defRPr sz="4800">
                <a:solidFill>
                  <a:srgbClr val="FFFFFF"/>
                </a:solidFill>
              </a:defRPr>
            </a:lvl8pPr>
            <a:lvl9pPr lvl="8" algn="r">
              <a:spcBef>
                <a:spcPts val="0"/>
              </a:spcBef>
              <a:buClr>
                <a:srgbClr val="FFFFFF"/>
              </a:buClr>
              <a:buSzPct val="100000"/>
              <a:defRPr sz="48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73"/>
        <p:cNvGrpSpPr/>
        <p:nvPr/>
      </p:nvGrpSpPr>
      <p:grpSpPr>
        <a:xfrm>
          <a:off x="0" y="0"/>
          <a:ext cx="0" cy="0"/>
          <a:chOff x="0" y="0"/>
          <a:chExt cx="0" cy="0"/>
        </a:xfrm>
      </p:grpSpPr>
      <p:sp>
        <p:nvSpPr>
          <p:cNvPr id="74" name="Shape 74"/>
          <p:cNvSpPr/>
          <p:nvPr/>
        </p:nvSpPr>
        <p:spPr>
          <a:xfrm>
            <a:off x="-26775" y="2008375"/>
            <a:ext cx="9210650" cy="3172625"/>
          </a:xfrm>
          <a:custGeom>
            <a:avLst/>
            <a:gdLst/>
            <a:ahLst/>
            <a:cxnLst/>
            <a:rect l="0" t="0" r="0" b="0"/>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5" name="Shape 75"/>
          <p:cNvSpPr/>
          <p:nvPr/>
        </p:nvSpPr>
        <p:spPr>
          <a:xfrm>
            <a:off x="-26775" y="2139700"/>
            <a:ext cx="9210650" cy="3041300"/>
          </a:xfrm>
          <a:custGeom>
            <a:avLst/>
            <a:gdLst/>
            <a:ahLst/>
            <a:cxnLst/>
            <a:rect l="0" t="0" r="0" b="0"/>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6" name="Shape 76"/>
          <p:cNvSpPr/>
          <p:nvPr/>
        </p:nvSpPr>
        <p:spPr>
          <a:xfrm rot="8100000">
            <a:off x="1847980" y="18145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77" name="Shape 77"/>
          <p:cNvSpPr/>
          <p:nvPr/>
        </p:nvSpPr>
        <p:spPr>
          <a:xfrm rot="8100000">
            <a:off x="6038980" y="20984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78" name="Shape 78"/>
          <p:cNvSpPr/>
          <p:nvPr/>
        </p:nvSpPr>
        <p:spPr>
          <a:xfrm rot="8100000">
            <a:off x="7181980" y="21317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79" name="Shape 79"/>
          <p:cNvGrpSpPr/>
          <p:nvPr/>
        </p:nvGrpSpPr>
        <p:grpSpPr>
          <a:xfrm>
            <a:off x="-9525" y="2024075"/>
            <a:ext cx="9167825" cy="595300"/>
            <a:chOff x="-9525" y="4462475"/>
            <a:chExt cx="9167825" cy="595300"/>
          </a:xfrm>
        </p:grpSpPr>
        <p:sp>
          <p:nvSpPr>
            <p:cNvPr id="80" name="Shape 80"/>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81" name="Shape 81"/>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82" name="Shape 82"/>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83" name="Shape 83"/>
          <p:cNvGrpSpPr/>
          <p:nvPr/>
        </p:nvGrpSpPr>
        <p:grpSpPr>
          <a:xfrm>
            <a:off x="-42837" y="2005087"/>
            <a:ext cx="9229574" cy="642787"/>
            <a:chOff x="-42837" y="4443487"/>
            <a:chExt cx="9229574" cy="642787"/>
          </a:xfrm>
        </p:grpSpPr>
        <p:sp>
          <p:nvSpPr>
            <p:cNvPr id="84" name="Shape 84"/>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5" name="Shape 85"/>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6" name="Shape 86"/>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7" name="Shape 87"/>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8" name="Shape 88"/>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89" name="Shape 89"/>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0" name="Shape 90"/>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1" name="Shape 91"/>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2" name="Shape 92"/>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3" name="Shape 93"/>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4" name="Shape 94"/>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5" name="Shape 95"/>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6" name="Shape 96"/>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7" name="Shape 97"/>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8" name="Shape 98"/>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99" name="Shape 99"/>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0" name="Shape 100"/>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2" name="Shape 102"/>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3" name="Shape 103"/>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4" name="Shape 104"/>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5" name="Shape 105"/>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7" name="Shape 107"/>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108" name="Shape 108"/>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109" name="Shape 109"/>
          <p:cNvSpPr/>
          <p:nvPr/>
        </p:nvSpPr>
        <p:spPr>
          <a:xfrm>
            <a:off x="2990700" y="21478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0" name="Shape 110"/>
          <p:cNvSpPr/>
          <p:nvPr/>
        </p:nvSpPr>
        <p:spPr>
          <a:xfrm>
            <a:off x="1085700" y="24335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1" name="Shape 111"/>
          <p:cNvSpPr/>
          <p:nvPr/>
        </p:nvSpPr>
        <p:spPr>
          <a:xfrm>
            <a:off x="4895700" y="20776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2" name="Shape 112"/>
          <p:cNvSpPr/>
          <p:nvPr/>
        </p:nvSpPr>
        <p:spPr>
          <a:xfrm rot="8100000">
            <a:off x="8699949" y="18907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ctrTitle"/>
          </p:nvPr>
        </p:nvSpPr>
        <p:spPr>
          <a:xfrm>
            <a:off x="2309350" y="3031150"/>
            <a:ext cx="5214599" cy="1159799"/>
          </a:xfrm>
          <a:prstGeom prst="rect">
            <a:avLst/>
          </a:prstGeom>
        </p:spPr>
        <p:txBody>
          <a:bodyPr lIns="91425" tIns="91425" rIns="91425" bIns="91425" anchor="b" anchorCtr="0"/>
          <a:lstStyle>
            <a:lvl1pPr lvl="0" algn="r" rtl="0">
              <a:spcBef>
                <a:spcPts val="0"/>
              </a:spcBef>
              <a:buClr>
                <a:srgbClr val="FFFFFF"/>
              </a:buClr>
              <a:buSzPct val="100000"/>
              <a:defRPr sz="3600">
                <a:solidFill>
                  <a:srgbClr val="FFFFFF"/>
                </a:solidFill>
              </a:defRPr>
            </a:lvl1pPr>
            <a:lvl2pPr lvl="1" algn="r" rtl="0">
              <a:spcBef>
                <a:spcPts val="0"/>
              </a:spcBef>
              <a:buClr>
                <a:srgbClr val="FFFFFF"/>
              </a:buClr>
              <a:buSzPct val="100000"/>
              <a:defRPr sz="3600">
                <a:solidFill>
                  <a:srgbClr val="FFFFFF"/>
                </a:solidFill>
              </a:defRPr>
            </a:lvl2pPr>
            <a:lvl3pPr lvl="2" algn="r" rtl="0">
              <a:spcBef>
                <a:spcPts val="0"/>
              </a:spcBef>
              <a:buClr>
                <a:srgbClr val="FFFFFF"/>
              </a:buClr>
              <a:buSzPct val="100000"/>
              <a:defRPr sz="3600">
                <a:solidFill>
                  <a:srgbClr val="FFFFFF"/>
                </a:solidFill>
              </a:defRPr>
            </a:lvl3pPr>
            <a:lvl4pPr lvl="3" algn="r" rtl="0">
              <a:spcBef>
                <a:spcPts val="0"/>
              </a:spcBef>
              <a:buClr>
                <a:srgbClr val="FFFFFF"/>
              </a:buClr>
              <a:buSzPct val="100000"/>
              <a:defRPr sz="3600">
                <a:solidFill>
                  <a:srgbClr val="FFFFFF"/>
                </a:solidFill>
              </a:defRPr>
            </a:lvl4pPr>
            <a:lvl5pPr lvl="4" algn="r" rtl="0">
              <a:spcBef>
                <a:spcPts val="0"/>
              </a:spcBef>
              <a:buClr>
                <a:srgbClr val="FFFFFF"/>
              </a:buClr>
              <a:buSzPct val="100000"/>
              <a:defRPr sz="3600">
                <a:solidFill>
                  <a:srgbClr val="FFFFFF"/>
                </a:solidFill>
              </a:defRPr>
            </a:lvl5pPr>
            <a:lvl6pPr lvl="5" algn="r" rtl="0">
              <a:spcBef>
                <a:spcPts val="0"/>
              </a:spcBef>
              <a:buClr>
                <a:srgbClr val="FFFFFF"/>
              </a:buClr>
              <a:buSzPct val="100000"/>
              <a:defRPr sz="3600">
                <a:solidFill>
                  <a:srgbClr val="FFFFFF"/>
                </a:solidFill>
              </a:defRPr>
            </a:lvl6pPr>
            <a:lvl7pPr lvl="6" algn="r" rtl="0">
              <a:spcBef>
                <a:spcPts val="0"/>
              </a:spcBef>
              <a:buClr>
                <a:srgbClr val="FFFFFF"/>
              </a:buClr>
              <a:buSzPct val="100000"/>
              <a:defRPr sz="3600">
                <a:solidFill>
                  <a:srgbClr val="FFFFFF"/>
                </a:solidFill>
              </a:defRPr>
            </a:lvl7pPr>
            <a:lvl8pPr lvl="7" algn="r" rtl="0">
              <a:spcBef>
                <a:spcPts val="0"/>
              </a:spcBef>
              <a:buClr>
                <a:srgbClr val="FFFFFF"/>
              </a:buClr>
              <a:buSzPct val="100000"/>
              <a:defRPr sz="3600">
                <a:solidFill>
                  <a:srgbClr val="FFFFFF"/>
                </a:solidFill>
              </a:defRPr>
            </a:lvl8pPr>
            <a:lvl9pPr lvl="8" algn="r" rtl="0">
              <a:spcBef>
                <a:spcPts val="0"/>
              </a:spcBef>
              <a:buClr>
                <a:srgbClr val="FFFFFF"/>
              </a:buClr>
              <a:buSzPct val="100000"/>
              <a:defRPr sz="3600">
                <a:solidFill>
                  <a:srgbClr val="FFFFFF"/>
                </a:solidFill>
              </a:defRPr>
            </a:lvl9pPr>
          </a:lstStyle>
          <a:p>
            <a:endParaRPr/>
          </a:p>
        </p:txBody>
      </p:sp>
      <p:sp>
        <p:nvSpPr>
          <p:cNvPr id="114" name="Shape 114"/>
          <p:cNvSpPr txBox="1">
            <a:spLocks noGrp="1"/>
          </p:cNvSpPr>
          <p:nvPr>
            <p:ph type="subTitle" idx="1"/>
          </p:nvPr>
        </p:nvSpPr>
        <p:spPr>
          <a:xfrm>
            <a:off x="2309440" y="4059250"/>
            <a:ext cx="5214599" cy="784799"/>
          </a:xfrm>
          <a:prstGeom prst="rect">
            <a:avLst/>
          </a:prstGeom>
        </p:spPr>
        <p:txBody>
          <a:bodyPr lIns="91425" tIns="91425" rIns="91425" bIns="91425" anchor="t" anchorCtr="0"/>
          <a:lstStyle>
            <a:lvl1pPr lvl="0" algn="r" rtl="0">
              <a:spcBef>
                <a:spcPts val="0"/>
              </a:spcBef>
              <a:buClr>
                <a:srgbClr val="FFFFFF"/>
              </a:buClr>
              <a:buNone/>
              <a:defRPr>
                <a:solidFill>
                  <a:srgbClr val="FFFFFF"/>
                </a:solidFill>
              </a:defRPr>
            </a:lvl1pPr>
            <a:lvl2pPr lvl="1" algn="r" rtl="0">
              <a:spcBef>
                <a:spcPts val="0"/>
              </a:spcBef>
              <a:buClr>
                <a:srgbClr val="FFFFFF"/>
              </a:buClr>
              <a:buSzPct val="100000"/>
              <a:buNone/>
              <a:defRPr sz="3000">
                <a:solidFill>
                  <a:srgbClr val="FFFFFF"/>
                </a:solidFill>
              </a:defRPr>
            </a:lvl2pPr>
            <a:lvl3pPr lvl="2" algn="r" rtl="0">
              <a:spcBef>
                <a:spcPts val="0"/>
              </a:spcBef>
              <a:buClr>
                <a:srgbClr val="FFFFFF"/>
              </a:buClr>
              <a:buSzPct val="100000"/>
              <a:buNone/>
              <a:defRPr sz="3000">
                <a:solidFill>
                  <a:srgbClr val="FFFFFF"/>
                </a:solidFill>
              </a:defRPr>
            </a:lvl3pPr>
            <a:lvl4pPr lvl="3" algn="r" rtl="0">
              <a:spcBef>
                <a:spcPts val="0"/>
              </a:spcBef>
              <a:buClr>
                <a:srgbClr val="FFFFFF"/>
              </a:buClr>
              <a:buSzPct val="100000"/>
              <a:buNone/>
              <a:defRPr sz="3000">
                <a:solidFill>
                  <a:srgbClr val="FFFFFF"/>
                </a:solidFill>
              </a:defRPr>
            </a:lvl4pPr>
            <a:lvl5pPr lvl="4" algn="r" rtl="0">
              <a:spcBef>
                <a:spcPts val="0"/>
              </a:spcBef>
              <a:buClr>
                <a:srgbClr val="FFFFFF"/>
              </a:buClr>
              <a:buSzPct val="100000"/>
              <a:buNone/>
              <a:defRPr sz="3000">
                <a:solidFill>
                  <a:srgbClr val="FFFFFF"/>
                </a:solidFill>
              </a:defRPr>
            </a:lvl5pPr>
            <a:lvl6pPr lvl="5" algn="r" rtl="0">
              <a:spcBef>
                <a:spcPts val="0"/>
              </a:spcBef>
              <a:buClr>
                <a:srgbClr val="FFFFFF"/>
              </a:buClr>
              <a:buSzPct val="100000"/>
              <a:buNone/>
              <a:defRPr sz="3000">
                <a:solidFill>
                  <a:srgbClr val="FFFFFF"/>
                </a:solidFill>
              </a:defRPr>
            </a:lvl6pPr>
            <a:lvl7pPr lvl="6" algn="r" rtl="0">
              <a:spcBef>
                <a:spcPts val="0"/>
              </a:spcBef>
              <a:buClr>
                <a:srgbClr val="FFFFFF"/>
              </a:buClr>
              <a:buSzPct val="100000"/>
              <a:buNone/>
              <a:defRPr sz="3000">
                <a:solidFill>
                  <a:srgbClr val="FFFFFF"/>
                </a:solidFill>
              </a:defRPr>
            </a:lvl7pPr>
            <a:lvl8pPr lvl="7" algn="r" rtl="0">
              <a:spcBef>
                <a:spcPts val="0"/>
              </a:spcBef>
              <a:buClr>
                <a:srgbClr val="FFFFFF"/>
              </a:buClr>
              <a:buSzPct val="100000"/>
              <a:buNone/>
              <a:defRPr sz="3000">
                <a:solidFill>
                  <a:srgbClr val="FFFFFF"/>
                </a:solidFill>
              </a:defRPr>
            </a:lvl8pPr>
            <a:lvl9pPr lvl="8" algn="r" rtl="0">
              <a:spcBef>
                <a:spcPts val="0"/>
              </a:spcBef>
              <a:buClr>
                <a:srgbClr val="FFFFFF"/>
              </a:buClr>
              <a:buSzPct val="100000"/>
              <a:buNone/>
              <a:defRPr sz="3000">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68"/>
        <p:cNvGrpSpPr/>
        <p:nvPr/>
      </p:nvGrpSpPr>
      <p:grpSpPr>
        <a:xfrm>
          <a:off x="0" y="0"/>
          <a:ext cx="0" cy="0"/>
          <a:chOff x="0" y="0"/>
          <a:chExt cx="0" cy="0"/>
        </a:xfrm>
      </p:grpSpPr>
      <p:sp>
        <p:nvSpPr>
          <p:cNvPr id="369" name="Shape 369"/>
          <p:cNvSpPr/>
          <p:nvPr/>
        </p:nvSpPr>
        <p:spPr>
          <a:xfrm>
            <a:off x="-28575" y="4446775"/>
            <a:ext cx="9191625" cy="712477"/>
          </a:xfrm>
          <a:custGeom>
            <a:avLst/>
            <a:gdLst/>
            <a:ahLst/>
            <a:cxnLst/>
            <a:rect l="0" t="0" r="0" b="0"/>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0" name="Shape 370"/>
          <p:cNvSpPr/>
          <p:nvPr/>
        </p:nvSpPr>
        <p:spPr>
          <a:xfrm>
            <a:off x="-28575" y="4578111"/>
            <a:ext cx="9191625" cy="584438"/>
          </a:xfrm>
          <a:custGeom>
            <a:avLst/>
            <a:gdLst/>
            <a:ahLst/>
            <a:cxnLst/>
            <a:rect l="0" t="0" r="0" b="0"/>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1" name="Shape 371"/>
          <p:cNvSpPr/>
          <p:nvPr/>
        </p:nvSpPr>
        <p:spPr>
          <a:xfrm rot="8100000">
            <a:off x="1847980" y="425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372" name="Shape 372"/>
          <p:cNvSpPr/>
          <p:nvPr/>
        </p:nvSpPr>
        <p:spPr>
          <a:xfrm rot="8100000">
            <a:off x="6038980" y="453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373" name="Shape 373"/>
          <p:cNvSpPr/>
          <p:nvPr/>
        </p:nvSpPr>
        <p:spPr>
          <a:xfrm rot="8100000">
            <a:off x="7181980" y="457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374" name="Shape 374"/>
          <p:cNvGrpSpPr/>
          <p:nvPr/>
        </p:nvGrpSpPr>
        <p:grpSpPr>
          <a:xfrm>
            <a:off x="-9525" y="4462475"/>
            <a:ext cx="9167825" cy="595300"/>
            <a:chOff x="-9525" y="4462475"/>
            <a:chExt cx="9167825" cy="595300"/>
          </a:xfrm>
        </p:grpSpPr>
        <p:sp>
          <p:nvSpPr>
            <p:cNvPr id="375" name="Shape 37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376" name="Shape 37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377" name="Shape 37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378" name="Shape 378"/>
          <p:cNvGrpSpPr/>
          <p:nvPr/>
        </p:nvGrpSpPr>
        <p:grpSpPr>
          <a:xfrm>
            <a:off x="-42837" y="4443487"/>
            <a:ext cx="9229574" cy="642787"/>
            <a:chOff x="-42837" y="4443487"/>
            <a:chExt cx="9229574" cy="642787"/>
          </a:xfrm>
        </p:grpSpPr>
        <p:sp>
          <p:nvSpPr>
            <p:cNvPr id="379" name="Shape 37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0" name="Shape 38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1" name="Shape 38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2" name="Shape 38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3" name="Shape 38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4" name="Shape 38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5" name="Shape 38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6" name="Shape 38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7" name="Shape 38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8" name="Shape 38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89" name="Shape 38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0" name="Shape 39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1" name="Shape 39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2" name="Shape 39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3" name="Shape 39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4" name="Shape 39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5" name="Shape 39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6" name="Shape 39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7" name="Shape 39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8" name="Shape 39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399" name="Shape 39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0" name="Shape 40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1" name="Shape 40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2" name="Shape 40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03" name="Shape 40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404" name="Shape 404"/>
          <p:cNvSpPr/>
          <p:nvPr/>
        </p:nvSpPr>
        <p:spPr>
          <a:xfrm>
            <a:off x="2990700" y="458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5" name="Shape 405"/>
          <p:cNvSpPr/>
          <p:nvPr/>
        </p:nvSpPr>
        <p:spPr>
          <a:xfrm>
            <a:off x="1085700" y="487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6" name="Shape 406"/>
          <p:cNvSpPr/>
          <p:nvPr/>
        </p:nvSpPr>
        <p:spPr>
          <a:xfrm>
            <a:off x="4895700" y="451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07" name="Shape 407"/>
          <p:cNvSpPr/>
          <p:nvPr/>
        </p:nvSpPr>
        <p:spPr>
          <a:xfrm rot="8100000">
            <a:off x="8699949" y="432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All graph">
    <p:spTree>
      <p:nvGrpSpPr>
        <p:cNvPr id="1" name="Shape 408"/>
        <p:cNvGrpSpPr/>
        <p:nvPr/>
      </p:nvGrpSpPr>
      <p:grpSpPr>
        <a:xfrm>
          <a:off x="0" y="0"/>
          <a:ext cx="0" cy="0"/>
          <a:chOff x="0" y="0"/>
          <a:chExt cx="0" cy="0"/>
        </a:xfrm>
      </p:grpSpPr>
      <p:sp>
        <p:nvSpPr>
          <p:cNvPr id="409" name="Shape 409"/>
          <p:cNvSpPr/>
          <p:nvPr/>
        </p:nvSpPr>
        <p:spPr>
          <a:xfrm>
            <a:off x="-20075" y="636775"/>
            <a:ext cx="9203950" cy="4550900"/>
          </a:xfrm>
          <a:custGeom>
            <a:avLst/>
            <a:gdLst/>
            <a:ahLst/>
            <a:cxnLst/>
            <a:rect l="0" t="0" r="0" b="0"/>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0" name="Shape 410"/>
          <p:cNvSpPr/>
          <p:nvPr/>
        </p:nvSpPr>
        <p:spPr>
          <a:xfrm>
            <a:off x="-33475" y="768100"/>
            <a:ext cx="9210650" cy="4406200"/>
          </a:xfrm>
          <a:custGeom>
            <a:avLst/>
            <a:gdLst/>
            <a:ahLst/>
            <a:cxnLst/>
            <a:rect l="0" t="0" r="0" b="0"/>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11" name="Shape 411"/>
          <p:cNvSpPr/>
          <p:nvPr/>
        </p:nvSpPr>
        <p:spPr>
          <a:xfrm rot="8100000">
            <a:off x="1847980" y="442968"/>
            <a:ext cx="122612" cy="122612"/>
          </a:xfrm>
          <a:prstGeom prst="teardrop">
            <a:avLst>
              <a:gd name="adj" fmla="val 100000"/>
            </a:avLst>
          </a:prstGeom>
          <a:solidFill>
            <a:srgbClr val="AFF000"/>
          </a:solidFill>
          <a:ln>
            <a:noFill/>
          </a:ln>
        </p:spPr>
        <p:txBody>
          <a:bodyPr lIns="91425" tIns="91425" rIns="91425" bIns="91425" anchor="ctr" anchorCtr="0">
            <a:noAutofit/>
          </a:bodyPr>
          <a:lstStyle/>
          <a:p>
            <a:pPr lvl="0">
              <a:spcBef>
                <a:spcPts val="0"/>
              </a:spcBef>
              <a:buNone/>
            </a:pPr>
            <a:endParaRPr/>
          </a:p>
        </p:txBody>
      </p:sp>
      <p:sp>
        <p:nvSpPr>
          <p:cNvPr id="412" name="Shape 412"/>
          <p:cNvSpPr/>
          <p:nvPr/>
        </p:nvSpPr>
        <p:spPr>
          <a:xfrm rot="8100000">
            <a:off x="6038980" y="726818"/>
            <a:ext cx="122612" cy="122612"/>
          </a:xfrm>
          <a:prstGeom prst="teardrop">
            <a:avLst>
              <a:gd name="adj" fmla="val 100000"/>
            </a:avLst>
          </a:prstGeom>
          <a:noFill/>
          <a:ln w="28575" cap="flat" cmpd="sng">
            <a:solidFill>
              <a:srgbClr val="00CEF6"/>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13" name="Shape 413"/>
          <p:cNvSpPr/>
          <p:nvPr/>
        </p:nvSpPr>
        <p:spPr>
          <a:xfrm rot="8100000">
            <a:off x="7181980" y="760168"/>
            <a:ext cx="122612" cy="122612"/>
          </a:xfrm>
          <a:prstGeom prst="teardrop">
            <a:avLst>
              <a:gd name="adj" fmla="val 100000"/>
            </a:avLst>
          </a:prstGeom>
          <a:solidFill>
            <a:srgbClr val="00CEF6"/>
          </a:solidFill>
          <a:ln>
            <a:noFill/>
          </a:ln>
        </p:spPr>
        <p:txBody>
          <a:bodyPr lIns="91425" tIns="91425" rIns="91425" bIns="91425" anchor="ctr" anchorCtr="0">
            <a:noAutofit/>
          </a:bodyPr>
          <a:lstStyle/>
          <a:p>
            <a:pPr lvl="0">
              <a:spcBef>
                <a:spcPts val="0"/>
              </a:spcBef>
              <a:buNone/>
            </a:pPr>
            <a:endParaRPr/>
          </a:p>
        </p:txBody>
      </p:sp>
      <p:grpSp>
        <p:nvGrpSpPr>
          <p:cNvPr id="414" name="Shape 414"/>
          <p:cNvGrpSpPr/>
          <p:nvPr/>
        </p:nvGrpSpPr>
        <p:grpSpPr>
          <a:xfrm>
            <a:off x="-9525" y="652475"/>
            <a:ext cx="9167825" cy="595300"/>
            <a:chOff x="-9525" y="4462475"/>
            <a:chExt cx="9167825" cy="595300"/>
          </a:xfrm>
        </p:grpSpPr>
        <p:sp>
          <p:nvSpPr>
            <p:cNvPr id="415" name="Shape 415"/>
            <p:cNvSpPr/>
            <p:nvPr/>
          </p:nvSpPr>
          <p:spPr>
            <a:xfrm>
              <a:off x="-9525" y="4581525"/>
              <a:ext cx="4205300" cy="476250"/>
            </a:xfrm>
            <a:custGeom>
              <a:avLst/>
              <a:gdLst/>
              <a:ahLst/>
              <a:cxnLst/>
              <a:rect l="0" t="0" r="0" b="0"/>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lg" len="lg"/>
              <a:tailEnd type="none" w="lg" len="lg"/>
            </a:ln>
          </p:spPr>
        </p:sp>
        <p:sp>
          <p:nvSpPr>
            <p:cNvPr id="416" name="Shape 416"/>
            <p:cNvSpPr/>
            <p:nvPr/>
          </p:nvSpPr>
          <p:spPr>
            <a:xfrm>
              <a:off x="4195775" y="4462475"/>
              <a:ext cx="3424225" cy="590550"/>
            </a:xfrm>
            <a:custGeom>
              <a:avLst/>
              <a:gdLst/>
              <a:ahLst/>
              <a:cxnLst/>
              <a:rect l="0" t="0" r="0" b="0"/>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lg" len="lg"/>
              <a:tailEnd type="none" w="lg" len="lg"/>
            </a:ln>
          </p:spPr>
        </p:sp>
        <p:sp>
          <p:nvSpPr>
            <p:cNvPr id="417" name="Shape 417"/>
            <p:cNvSpPr/>
            <p:nvPr/>
          </p:nvSpPr>
          <p:spPr>
            <a:xfrm>
              <a:off x="7624775" y="4472000"/>
              <a:ext cx="1533525" cy="414325"/>
            </a:xfrm>
            <a:custGeom>
              <a:avLst/>
              <a:gdLst/>
              <a:ahLst/>
              <a:cxnLst/>
              <a:rect l="0" t="0" r="0" b="0"/>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lg" len="lg"/>
              <a:tailEnd type="none" w="lg" len="lg"/>
            </a:ln>
          </p:spPr>
        </p:sp>
      </p:grpSp>
      <p:grpSp>
        <p:nvGrpSpPr>
          <p:cNvPr id="418" name="Shape 418"/>
          <p:cNvGrpSpPr/>
          <p:nvPr/>
        </p:nvGrpSpPr>
        <p:grpSpPr>
          <a:xfrm>
            <a:off x="-42837" y="633487"/>
            <a:ext cx="9229574" cy="642787"/>
            <a:chOff x="-42837" y="4443487"/>
            <a:chExt cx="9229574" cy="642787"/>
          </a:xfrm>
        </p:grpSpPr>
        <p:sp>
          <p:nvSpPr>
            <p:cNvPr id="419" name="Shape 419"/>
            <p:cNvSpPr/>
            <p:nvPr/>
          </p:nvSpPr>
          <p:spPr>
            <a:xfrm>
              <a:off x="1114450" y="49006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0" name="Shape 420"/>
            <p:cNvSpPr/>
            <p:nvPr/>
          </p:nvSpPr>
          <p:spPr>
            <a:xfrm>
              <a:off x="1495450" y="502927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1" name="Shape 421"/>
            <p:cNvSpPr/>
            <p:nvPr/>
          </p:nvSpPr>
          <p:spPr>
            <a:xfrm>
              <a:off x="733450" y="49721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2" name="Shape 422"/>
            <p:cNvSpPr/>
            <p:nvPr/>
          </p:nvSpPr>
          <p:spPr>
            <a:xfrm>
              <a:off x="352450" y="49626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3" name="Shape 423"/>
            <p:cNvSpPr/>
            <p:nvPr/>
          </p:nvSpPr>
          <p:spPr>
            <a:xfrm>
              <a:off x="-42837" y="46054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4" name="Shape 424"/>
            <p:cNvSpPr/>
            <p:nvPr/>
          </p:nvSpPr>
          <p:spPr>
            <a:xfrm>
              <a:off x="1876450" y="48340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5" name="Shape 425"/>
            <p:cNvSpPr/>
            <p:nvPr/>
          </p:nvSpPr>
          <p:spPr>
            <a:xfrm>
              <a:off x="2257450" y="48292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6" name="Shape 426"/>
            <p:cNvSpPr/>
            <p:nvPr/>
          </p:nvSpPr>
          <p:spPr>
            <a:xfrm>
              <a:off x="2638450" y="454826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7" name="Shape 427"/>
            <p:cNvSpPr/>
            <p:nvPr/>
          </p:nvSpPr>
          <p:spPr>
            <a:xfrm>
              <a:off x="3019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8" name="Shape 428"/>
            <p:cNvSpPr/>
            <p:nvPr/>
          </p:nvSpPr>
          <p:spPr>
            <a:xfrm>
              <a:off x="3400450" y="46149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29" name="Shape 429"/>
            <p:cNvSpPr/>
            <p:nvPr/>
          </p:nvSpPr>
          <p:spPr>
            <a:xfrm>
              <a:off x="3781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0" name="Shape 430"/>
            <p:cNvSpPr/>
            <p:nvPr/>
          </p:nvSpPr>
          <p:spPr>
            <a:xfrm>
              <a:off x="4162450" y="49483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1" name="Shape 431"/>
            <p:cNvSpPr/>
            <p:nvPr/>
          </p:nvSpPr>
          <p:spPr>
            <a:xfrm>
              <a:off x="4543450" y="4667325"/>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2" name="Shape 432"/>
            <p:cNvSpPr/>
            <p:nvPr/>
          </p:nvSpPr>
          <p:spPr>
            <a:xfrm>
              <a:off x="4924450" y="45435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3" name="Shape 433"/>
            <p:cNvSpPr/>
            <p:nvPr/>
          </p:nvSpPr>
          <p:spPr>
            <a:xfrm>
              <a:off x="5305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4" name="Shape 434"/>
            <p:cNvSpPr/>
            <p:nvPr/>
          </p:nvSpPr>
          <p:spPr>
            <a:xfrm>
              <a:off x="5686450" y="47721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5" name="Shape 435"/>
            <p:cNvSpPr/>
            <p:nvPr/>
          </p:nvSpPr>
          <p:spPr>
            <a:xfrm>
              <a:off x="6067450" y="484830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6" name="Shape 436"/>
            <p:cNvSpPr/>
            <p:nvPr/>
          </p:nvSpPr>
          <p:spPr>
            <a:xfrm>
              <a:off x="6448450" y="472923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7" name="Shape 437"/>
            <p:cNvSpPr/>
            <p:nvPr/>
          </p:nvSpPr>
          <p:spPr>
            <a:xfrm>
              <a:off x="6829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8" name="Shape 438"/>
            <p:cNvSpPr/>
            <p:nvPr/>
          </p:nvSpPr>
          <p:spPr>
            <a:xfrm>
              <a:off x="7210450" y="5024512"/>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39" name="Shape 439"/>
            <p:cNvSpPr/>
            <p:nvPr/>
          </p:nvSpPr>
          <p:spPr>
            <a:xfrm>
              <a:off x="7591450" y="44434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0" name="Shape 440"/>
            <p:cNvSpPr/>
            <p:nvPr/>
          </p:nvSpPr>
          <p:spPr>
            <a:xfrm>
              <a:off x="7972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1" name="Shape 441"/>
            <p:cNvSpPr/>
            <p:nvPr/>
          </p:nvSpPr>
          <p:spPr>
            <a:xfrm>
              <a:off x="8353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2" name="Shape 442"/>
            <p:cNvSpPr/>
            <p:nvPr/>
          </p:nvSpPr>
          <p:spPr>
            <a:xfrm>
              <a:off x="8734450" y="4557787"/>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sp>
          <p:nvSpPr>
            <p:cNvPr id="443" name="Shape 443"/>
            <p:cNvSpPr/>
            <p:nvPr/>
          </p:nvSpPr>
          <p:spPr>
            <a:xfrm>
              <a:off x="9129737" y="4867350"/>
              <a:ext cx="56999" cy="56999"/>
            </a:xfrm>
            <a:prstGeom prst="ellipse">
              <a:avLst/>
            </a:prstGeom>
            <a:solidFill>
              <a:srgbClr val="3C78D8"/>
            </a:solidFill>
            <a:ln>
              <a:noFill/>
            </a:ln>
          </p:spPr>
          <p:txBody>
            <a:bodyPr lIns="91425" tIns="91425" rIns="91425" bIns="91425" anchor="ctr" anchorCtr="0">
              <a:noAutofit/>
            </a:bodyPr>
            <a:lstStyle/>
            <a:p>
              <a:pPr lvl="0">
                <a:spcBef>
                  <a:spcPts val="0"/>
                </a:spcBef>
                <a:buNone/>
              </a:pPr>
              <a:endParaRPr/>
            </a:p>
          </p:txBody>
        </p:sp>
      </p:grpSp>
      <p:sp>
        <p:nvSpPr>
          <p:cNvPr id="444" name="Shape 444"/>
          <p:cNvSpPr/>
          <p:nvPr/>
        </p:nvSpPr>
        <p:spPr>
          <a:xfrm>
            <a:off x="2990700" y="77620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5" name="Shape 445"/>
          <p:cNvSpPr/>
          <p:nvPr/>
        </p:nvSpPr>
        <p:spPr>
          <a:xfrm>
            <a:off x="1085700" y="1061950"/>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6" name="Shape 446"/>
          <p:cNvSpPr/>
          <p:nvPr/>
        </p:nvSpPr>
        <p:spPr>
          <a:xfrm>
            <a:off x="4895700" y="706031"/>
            <a:ext cx="114599" cy="114599"/>
          </a:xfrm>
          <a:prstGeom prst="ellipse">
            <a:avLst/>
          </a:prstGeom>
          <a:noFill/>
          <a:ln w="9525" cap="flat" cmpd="sng">
            <a:solidFill>
              <a:srgbClr val="3C78D8"/>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
        <p:nvSpPr>
          <p:cNvPr id="447" name="Shape 447"/>
          <p:cNvSpPr/>
          <p:nvPr/>
        </p:nvSpPr>
        <p:spPr>
          <a:xfrm rot="8100000">
            <a:off x="8699949" y="519168"/>
            <a:ext cx="122612" cy="122612"/>
          </a:xfrm>
          <a:prstGeom prst="teardrop">
            <a:avLst>
              <a:gd name="adj" fmla="val 100000"/>
            </a:avLst>
          </a:prstGeom>
          <a:noFill/>
          <a:ln w="28575" cap="flat" cmpd="sng">
            <a:solidFill>
              <a:srgbClr val="AFF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Shape 6"/>
          <p:cNvGrpSpPr/>
          <p:nvPr/>
        </p:nvGrpSpPr>
        <p:grpSpPr>
          <a:xfrm>
            <a:off x="381000" y="7"/>
            <a:ext cx="8382000" cy="5162348"/>
            <a:chOff x="381000" y="-18750"/>
            <a:chExt cx="8382000" cy="5180999"/>
          </a:xfrm>
        </p:grpSpPr>
        <p:cxnSp>
          <p:nvCxnSpPr>
            <p:cNvPr id="7" name="Shape 7"/>
            <p:cNvCxnSpPr/>
            <p:nvPr/>
          </p:nvCxnSpPr>
          <p:spPr>
            <a:xfrm>
              <a:off x="76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8" name="Shape 8"/>
            <p:cNvCxnSpPr/>
            <p:nvPr/>
          </p:nvCxnSpPr>
          <p:spPr>
            <a:xfrm>
              <a:off x="152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9" name="Shape 9"/>
            <p:cNvCxnSpPr/>
            <p:nvPr/>
          </p:nvCxnSpPr>
          <p:spPr>
            <a:xfrm>
              <a:off x="228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0" name="Shape 10"/>
            <p:cNvCxnSpPr/>
            <p:nvPr/>
          </p:nvCxnSpPr>
          <p:spPr>
            <a:xfrm>
              <a:off x="304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1" name="Shape 11"/>
            <p:cNvCxnSpPr/>
            <p:nvPr/>
          </p:nvCxnSpPr>
          <p:spPr>
            <a:xfrm>
              <a:off x="381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2" name="Shape 12"/>
            <p:cNvCxnSpPr/>
            <p:nvPr/>
          </p:nvCxnSpPr>
          <p:spPr>
            <a:xfrm>
              <a:off x="457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3" name="Shape 13"/>
            <p:cNvCxnSpPr/>
            <p:nvPr/>
          </p:nvCxnSpPr>
          <p:spPr>
            <a:xfrm>
              <a:off x="5334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4" name="Shape 14"/>
            <p:cNvCxnSpPr/>
            <p:nvPr/>
          </p:nvCxnSpPr>
          <p:spPr>
            <a:xfrm>
              <a:off x="6096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5" name="Shape 15"/>
            <p:cNvCxnSpPr/>
            <p:nvPr/>
          </p:nvCxnSpPr>
          <p:spPr>
            <a:xfrm>
              <a:off x="6858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6" name="Shape 16"/>
            <p:cNvCxnSpPr/>
            <p:nvPr/>
          </p:nvCxnSpPr>
          <p:spPr>
            <a:xfrm>
              <a:off x="7620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7" name="Shape 17"/>
            <p:cNvCxnSpPr/>
            <p:nvPr/>
          </p:nvCxnSpPr>
          <p:spPr>
            <a:xfrm>
              <a:off x="8382000" y="-18750"/>
              <a:ext cx="0" cy="5180999"/>
            </a:xfrm>
            <a:prstGeom prst="straightConnector1">
              <a:avLst/>
            </a:prstGeom>
            <a:noFill/>
            <a:ln w="9525" cap="flat" cmpd="sng">
              <a:solidFill>
                <a:srgbClr val="F3F3F3"/>
              </a:solidFill>
              <a:prstDash val="solid"/>
              <a:round/>
              <a:headEnd type="none" w="lg" len="lg"/>
              <a:tailEnd type="none" w="lg" len="lg"/>
            </a:ln>
          </p:spPr>
        </p:cxnSp>
        <p:cxnSp>
          <p:nvCxnSpPr>
            <p:cNvPr id="18" name="Shape 18"/>
            <p:cNvCxnSpPr/>
            <p:nvPr/>
          </p:nvCxnSpPr>
          <p:spPr>
            <a:xfrm>
              <a:off x="38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19" name="Shape 19"/>
            <p:cNvCxnSpPr/>
            <p:nvPr/>
          </p:nvCxnSpPr>
          <p:spPr>
            <a:xfrm>
              <a:off x="114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0" name="Shape 20"/>
            <p:cNvCxnSpPr/>
            <p:nvPr/>
          </p:nvCxnSpPr>
          <p:spPr>
            <a:xfrm>
              <a:off x="190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1" name="Shape 21"/>
            <p:cNvCxnSpPr/>
            <p:nvPr/>
          </p:nvCxnSpPr>
          <p:spPr>
            <a:xfrm>
              <a:off x="266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2" name="Shape 22"/>
            <p:cNvCxnSpPr/>
            <p:nvPr/>
          </p:nvCxnSpPr>
          <p:spPr>
            <a:xfrm>
              <a:off x="342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3" name="Shape 23"/>
            <p:cNvCxnSpPr/>
            <p:nvPr/>
          </p:nvCxnSpPr>
          <p:spPr>
            <a:xfrm>
              <a:off x="419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4" name="Shape 24"/>
            <p:cNvCxnSpPr/>
            <p:nvPr/>
          </p:nvCxnSpPr>
          <p:spPr>
            <a:xfrm>
              <a:off x="4953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5" name="Shape 25"/>
            <p:cNvCxnSpPr/>
            <p:nvPr/>
          </p:nvCxnSpPr>
          <p:spPr>
            <a:xfrm>
              <a:off x="5715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6" name="Shape 26"/>
            <p:cNvCxnSpPr/>
            <p:nvPr/>
          </p:nvCxnSpPr>
          <p:spPr>
            <a:xfrm>
              <a:off x="6477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7" name="Shape 27"/>
            <p:cNvCxnSpPr/>
            <p:nvPr/>
          </p:nvCxnSpPr>
          <p:spPr>
            <a:xfrm>
              <a:off x="7239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8" name="Shape 28"/>
            <p:cNvCxnSpPr/>
            <p:nvPr/>
          </p:nvCxnSpPr>
          <p:spPr>
            <a:xfrm>
              <a:off x="8001000" y="-18750"/>
              <a:ext cx="0" cy="5180999"/>
            </a:xfrm>
            <a:prstGeom prst="straightConnector1">
              <a:avLst/>
            </a:prstGeom>
            <a:noFill/>
            <a:ln w="9525" cap="flat" cmpd="sng">
              <a:solidFill>
                <a:srgbClr val="F3F3F3"/>
              </a:solidFill>
              <a:prstDash val="dash"/>
              <a:round/>
              <a:headEnd type="none" w="lg" len="lg"/>
              <a:tailEnd type="none" w="lg" len="lg"/>
            </a:ln>
          </p:spPr>
        </p:cxnSp>
        <p:cxnSp>
          <p:nvCxnSpPr>
            <p:cNvPr id="29" name="Shape 29"/>
            <p:cNvCxnSpPr/>
            <p:nvPr/>
          </p:nvCxnSpPr>
          <p:spPr>
            <a:xfrm>
              <a:off x="8763000" y="-18750"/>
              <a:ext cx="0" cy="5180999"/>
            </a:xfrm>
            <a:prstGeom prst="straightConnector1">
              <a:avLst/>
            </a:prstGeom>
            <a:noFill/>
            <a:ln w="9525" cap="flat" cmpd="sng">
              <a:solidFill>
                <a:srgbClr val="F3F3F3"/>
              </a:solidFill>
              <a:prstDash val="dash"/>
              <a:round/>
              <a:headEnd type="none" w="lg" len="lg"/>
              <a:tailEnd type="none" w="lg" len="lg"/>
            </a:ln>
          </p:spPr>
        </p:cxnSp>
      </p:grpSp>
      <p:sp>
        <p:nvSpPr>
          <p:cNvPr id="30" name="Shape 30"/>
          <p:cNvSpPr txBox="1">
            <a:spLocks noGrp="1"/>
          </p:cNvSpPr>
          <p:nvPr>
            <p:ph type="title"/>
          </p:nvPr>
        </p:nvSpPr>
        <p:spPr>
          <a:xfrm>
            <a:off x="1047750" y="634125"/>
            <a:ext cx="6996600" cy="715800"/>
          </a:xfrm>
          <a:prstGeom prst="rect">
            <a:avLst/>
          </a:prstGeom>
          <a:noFill/>
          <a:ln>
            <a:noFill/>
          </a:ln>
        </p:spPr>
        <p:txBody>
          <a:bodyPr lIns="91425" tIns="91425" rIns="91425" bIns="91425" anchor="b" anchorCtr="0"/>
          <a:lstStyle>
            <a:lvl1pPr lvl="0" algn="ctr">
              <a:spcBef>
                <a:spcPts val="0"/>
              </a:spcBef>
              <a:buClr>
                <a:srgbClr val="00CEF6"/>
              </a:buClr>
              <a:buSzPct val="100000"/>
              <a:buFont typeface="Oswald"/>
              <a:buNone/>
              <a:defRPr sz="2000" b="1">
                <a:solidFill>
                  <a:srgbClr val="00CEF6"/>
                </a:solidFill>
                <a:latin typeface="Oswald"/>
                <a:ea typeface="Oswald"/>
                <a:cs typeface="Oswald"/>
                <a:sym typeface="Oswald"/>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endParaRPr/>
          </a:p>
        </p:txBody>
      </p:sp>
      <p:sp>
        <p:nvSpPr>
          <p:cNvPr id="31" name="Shape 31"/>
          <p:cNvSpPr txBox="1">
            <a:spLocks noGrp="1"/>
          </p:cNvSpPr>
          <p:nvPr>
            <p:ph type="body" idx="1"/>
          </p:nvPr>
        </p:nvSpPr>
        <p:spPr>
          <a:xfrm>
            <a:off x="1075850" y="1540175"/>
            <a:ext cx="6996600" cy="1922099"/>
          </a:xfrm>
          <a:prstGeom prst="rect">
            <a:avLst/>
          </a:prstGeom>
          <a:noFill/>
          <a:ln>
            <a:noFill/>
          </a:ln>
        </p:spPr>
        <p:txBody>
          <a:bodyPr lIns="91425" tIns="91425" rIns="91425" bIns="91425" anchor="t" anchorCtr="0"/>
          <a:lstStyle>
            <a:lvl1pPr lvl="0">
              <a:spcBef>
                <a:spcPts val="600"/>
              </a:spcBef>
              <a:buClr>
                <a:srgbClr val="28324A"/>
              </a:buClr>
              <a:buSzPct val="100000"/>
              <a:buFont typeface="Source Sans Pro"/>
              <a:buChar char="◉"/>
              <a:defRPr sz="2000">
                <a:solidFill>
                  <a:srgbClr val="28324A"/>
                </a:solidFill>
                <a:latin typeface="Source Sans Pro"/>
                <a:ea typeface="Source Sans Pro"/>
                <a:cs typeface="Source Sans Pro"/>
                <a:sym typeface="Source Sans Pro"/>
              </a:defRPr>
            </a:lvl1pPr>
            <a:lvl2pPr lvl="1">
              <a:spcBef>
                <a:spcPts val="480"/>
              </a:spcBef>
              <a:buClr>
                <a:srgbClr val="28324A"/>
              </a:buClr>
              <a:buSzPct val="100000"/>
              <a:buFont typeface="Source Sans Pro"/>
              <a:buChar char="◉"/>
              <a:defRPr sz="1800">
                <a:solidFill>
                  <a:srgbClr val="28324A"/>
                </a:solidFill>
                <a:latin typeface="Source Sans Pro"/>
                <a:ea typeface="Source Sans Pro"/>
                <a:cs typeface="Source Sans Pro"/>
                <a:sym typeface="Source Sans Pro"/>
              </a:defRPr>
            </a:lvl2pPr>
            <a:lvl3pPr lvl="2">
              <a:spcBef>
                <a:spcPts val="480"/>
              </a:spcBef>
              <a:buClr>
                <a:srgbClr val="28324A"/>
              </a:buClr>
              <a:buSzPct val="100000"/>
              <a:buFont typeface="Source Sans Pro"/>
              <a:defRPr sz="1800">
                <a:solidFill>
                  <a:srgbClr val="28324A"/>
                </a:solidFill>
                <a:latin typeface="Source Sans Pro"/>
                <a:ea typeface="Source Sans Pro"/>
                <a:cs typeface="Source Sans Pro"/>
                <a:sym typeface="Source Sans Pro"/>
              </a:defRPr>
            </a:lvl3pPr>
            <a:lvl4pPr lvl="3">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4pPr>
            <a:lvl5pPr lvl="4">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5pPr>
            <a:lvl6pPr lvl="5">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6pPr>
            <a:lvl7pPr lvl="6">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7pPr>
            <a:lvl8pPr lvl="7">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8pPr>
            <a:lvl9pPr lvl="8">
              <a:spcBef>
                <a:spcPts val="360"/>
              </a:spcBef>
              <a:buClr>
                <a:srgbClr val="28324A"/>
              </a:buClr>
              <a:buSzPct val="100000"/>
              <a:buFont typeface="Source Sans Pro"/>
              <a:defRPr sz="1800">
                <a:solidFill>
                  <a:srgbClr val="28324A"/>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57"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Shape 453"/>
          <p:cNvSpPr txBox="1">
            <a:spLocks noGrp="1"/>
          </p:cNvSpPr>
          <p:nvPr>
            <p:ph type="ctrTitle"/>
          </p:nvPr>
        </p:nvSpPr>
        <p:spPr>
          <a:xfrm>
            <a:off x="252364" y="3003168"/>
            <a:ext cx="8371509" cy="1434025"/>
          </a:xfrm>
          <a:prstGeom prst="rect">
            <a:avLst/>
          </a:prstGeom>
        </p:spPr>
        <p:txBody>
          <a:bodyPr lIns="91425" tIns="91425" rIns="91425" bIns="91425" anchor="ctr" anchorCtr="0">
            <a:noAutofit/>
          </a:bodyPr>
          <a:lstStyle/>
          <a:p>
            <a:pPr lvl="0">
              <a:spcBef>
                <a:spcPts val="0"/>
              </a:spcBef>
              <a:buNone/>
            </a:pPr>
            <a:r>
              <a:rPr lang="en-CA" sz="2800" dirty="0" smtClean="0"/>
              <a:t>Presentation by </a:t>
            </a:r>
            <a:r>
              <a:rPr lang="en-CA" sz="2800" dirty="0" err="1" smtClean="0"/>
              <a:t>GoStats</a:t>
            </a:r>
            <a:r>
              <a:rPr lang="en-CA" sz="2800" dirty="0" smtClean="0"/>
              <a:t> Consultants:</a:t>
            </a:r>
            <a:br>
              <a:rPr lang="en-CA" sz="2800" dirty="0" smtClean="0"/>
            </a:br>
            <a:r>
              <a:rPr lang="en-CA" sz="2000" dirty="0" err="1" smtClean="0"/>
              <a:t>Una</a:t>
            </a:r>
            <a:r>
              <a:rPr lang="en-CA" sz="2000" dirty="0" smtClean="0"/>
              <a:t> Li, Nathan Esau, Layla Trummer, Lillian Yan Lin &amp; Adelaide Wu</a:t>
            </a:r>
            <a:br>
              <a:rPr lang="en-CA" sz="2000" dirty="0" smtClean="0"/>
            </a:br>
            <a:r>
              <a:rPr lang="en-CA" sz="2000" dirty="0" smtClean="0"/>
              <a:t>Simon Fraser University</a:t>
            </a:r>
            <a:endParaRPr lang="en" sz="2000" dirty="0"/>
          </a:p>
        </p:txBody>
      </p:sp>
      <p:pic>
        <p:nvPicPr>
          <p:cNvPr id="2" name="Picture 1"/>
          <p:cNvPicPr>
            <a:picLocks noChangeAspect="1"/>
          </p:cNvPicPr>
          <p:nvPr/>
        </p:nvPicPr>
        <p:blipFill rotWithShape="1">
          <a:blip r:embed="rId3"/>
          <a:srcRect r="793"/>
          <a:stretch/>
        </p:blipFill>
        <p:spPr>
          <a:xfrm>
            <a:off x="407036" y="2940058"/>
            <a:ext cx="1312384" cy="658560"/>
          </a:xfrm>
          <a:prstGeom prst="rect">
            <a:avLst/>
          </a:prstGeom>
        </p:spPr>
      </p:pic>
      <p:sp>
        <p:nvSpPr>
          <p:cNvPr id="4" name="Shape 453"/>
          <p:cNvSpPr txBox="1">
            <a:spLocks/>
          </p:cNvSpPr>
          <p:nvPr/>
        </p:nvSpPr>
        <p:spPr>
          <a:xfrm>
            <a:off x="252364" y="383574"/>
            <a:ext cx="8677944" cy="1244760"/>
          </a:xfrm>
          <a:prstGeom prst="rect">
            <a:avLst/>
          </a:prstGeom>
          <a:no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ct val="100000"/>
              <a:buFont typeface="Oswald"/>
              <a:buNone/>
              <a:defRPr sz="4800" b="1" i="0" u="none" strike="noStrike" cap="none">
                <a:solidFill>
                  <a:srgbClr val="FFFFFF"/>
                </a:solidFill>
                <a:latin typeface="Oswald"/>
                <a:ea typeface="Oswald"/>
                <a:cs typeface="Oswald"/>
                <a:sym typeface="Oswald"/>
                <a:rtl val="0"/>
              </a:defRPr>
            </a:lvl1pPr>
            <a:lvl2pPr lvl="1" algn="r">
              <a:spcBef>
                <a:spcPts val="0"/>
              </a:spcBef>
              <a:buClr>
                <a:srgbClr val="FFFFFF"/>
              </a:buClr>
              <a:buSzPct val="100000"/>
              <a:buFont typeface="Oswald"/>
              <a:buNone/>
              <a:defRPr sz="4800" b="1">
                <a:solidFill>
                  <a:srgbClr val="FFFFFF"/>
                </a:solidFill>
                <a:latin typeface="Oswald"/>
                <a:ea typeface="Oswald"/>
                <a:cs typeface="Oswald"/>
                <a:sym typeface="Oswald"/>
              </a:defRPr>
            </a:lvl2pPr>
            <a:lvl3pPr lvl="2" algn="r">
              <a:spcBef>
                <a:spcPts val="0"/>
              </a:spcBef>
              <a:buClr>
                <a:srgbClr val="FFFFFF"/>
              </a:buClr>
              <a:buSzPct val="100000"/>
              <a:buFont typeface="Oswald"/>
              <a:buNone/>
              <a:defRPr sz="4800" b="1">
                <a:solidFill>
                  <a:srgbClr val="FFFFFF"/>
                </a:solidFill>
                <a:latin typeface="Oswald"/>
                <a:ea typeface="Oswald"/>
                <a:cs typeface="Oswald"/>
                <a:sym typeface="Oswald"/>
              </a:defRPr>
            </a:lvl3pPr>
            <a:lvl4pPr lvl="3" algn="r">
              <a:spcBef>
                <a:spcPts val="0"/>
              </a:spcBef>
              <a:buClr>
                <a:srgbClr val="FFFFFF"/>
              </a:buClr>
              <a:buSzPct val="100000"/>
              <a:buFont typeface="Oswald"/>
              <a:buNone/>
              <a:defRPr sz="4800" b="1">
                <a:solidFill>
                  <a:srgbClr val="FFFFFF"/>
                </a:solidFill>
                <a:latin typeface="Oswald"/>
                <a:ea typeface="Oswald"/>
                <a:cs typeface="Oswald"/>
                <a:sym typeface="Oswald"/>
              </a:defRPr>
            </a:lvl4pPr>
            <a:lvl5pPr lvl="4" algn="r">
              <a:spcBef>
                <a:spcPts val="0"/>
              </a:spcBef>
              <a:buClr>
                <a:srgbClr val="FFFFFF"/>
              </a:buClr>
              <a:buSzPct val="100000"/>
              <a:buFont typeface="Oswald"/>
              <a:buNone/>
              <a:defRPr sz="4800" b="1">
                <a:solidFill>
                  <a:srgbClr val="FFFFFF"/>
                </a:solidFill>
                <a:latin typeface="Oswald"/>
                <a:ea typeface="Oswald"/>
                <a:cs typeface="Oswald"/>
                <a:sym typeface="Oswald"/>
              </a:defRPr>
            </a:lvl5pPr>
            <a:lvl6pPr lvl="5" algn="r">
              <a:spcBef>
                <a:spcPts val="0"/>
              </a:spcBef>
              <a:buClr>
                <a:srgbClr val="FFFFFF"/>
              </a:buClr>
              <a:buSzPct val="100000"/>
              <a:buFont typeface="Oswald"/>
              <a:buNone/>
              <a:defRPr sz="4800" b="1">
                <a:solidFill>
                  <a:srgbClr val="FFFFFF"/>
                </a:solidFill>
                <a:latin typeface="Oswald"/>
                <a:ea typeface="Oswald"/>
                <a:cs typeface="Oswald"/>
                <a:sym typeface="Oswald"/>
              </a:defRPr>
            </a:lvl6pPr>
            <a:lvl7pPr lvl="6" algn="r">
              <a:spcBef>
                <a:spcPts val="0"/>
              </a:spcBef>
              <a:buClr>
                <a:srgbClr val="FFFFFF"/>
              </a:buClr>
              <a:buSzPct val="100000"/>
              <a:buFont typeface="Oswald"/>
              <a:buNone/>
              <a:defRPr sz="4800" b="1">
                <a:solidFill>
                  <a:srgbClr val="FFFFFF"/>
                </a:solidFill>
                <a:latin typeface="Oswald"/>
                <a:ea typeface="Oswald"/>
                <a:cs typeface="Oswald"/>
                <a:sym typeface="Oswald"/>
              </a:defRPr>
            </a:lvl7pPr>
            <a:lvl8pPr lvl="7" algn="r">
              <a:spcBef>
                <a:spcPts val="0"/>
              </a:spcBef>
              <a:buClr>
                <a:srgbClr val="FFFFFF"/>
              </a:buClr>
              <a:buSzPct val="100000"/>
              <a:buFont typeface="Oswald"/>
              <a:buNone/>
              <a:defRPr sz="4800" b="1">
                <a:solidFill>
                  <a:srgbClr val="FFFFFF"/>
                </a:solidFill>
                <a:latin typeface="Oswald"/>
                <a:ea typeface="Oswald"/>
                <a:cs typeface="Oswald"/>
                <a:sym typeface="Oswald"/>
              </a:defRPr>
            </a:lvl8pPr>
            <a:lvl9pPr lvl="8" algn="r">
              <a:spcBef>
                <a:spcPts val="0"/>
              </a:spcBef>
              <a:buClr>
                <a:srgbClr val="FFFFFF"/>
              </a:buClr>
              <a:buSzPct val="100000"/>
              <a:buFont typeface="Oswald"/>
              <a:buNone/>
              <a:defRPr sz="4800" b="1">
                <a:solidFill>
                  <a:srgbClr val="FFFFFF"/>
                </a:solidFill>
                <a:latin typeface="Oswald"/>
                <a:ea typeface="Oswald"/>
                <a:cs typeface="Oswald"/>
                <a:sym typeface="Oswald"/>
              </a:defRPr>
            </a:lvl9pPr>
          </a:lstStyle>
          <a:p>
            <a:pPr algn="ctr"/>
            <a:r>
              <a:rPr lang="en-CA" sz="4400" dirty="0" smtClean="0">
                <a:solidFill>
                  <a:srgbClr val="00CEF6"/>
                </a:solidFill>
              </a:rPr>
              <a:t>Ontario University </a:t>
            </a:r>
            <a:br>
              <a:rPr lang="en-CA" sz="4400" dirty="0" smtClean="0">
                <a:solidFill>
                  <a:srgbClr val="00CEF6"/>
                </a:solidFill>
              </a:rPr>
            </a:br>
            <a:r>
              <a:rPr lang="en-CA" sz="4400" dirty="0" smtClean="0">
                <a:solidFill>
                  <a:srgbClr val="00CEF6"/>
                </a:solidFill>
              </a:rPr>
              <a:t>Auto Fleet Recommendations</a:t>
            </a:r>
            <a:endParaRPr lang="en" sz="4400" dirty="0">
              <a:solidFill>
                <a:schemeClr val="accent1"/>
              </a:solidFill>
            </a:endParaRP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ctrTitle" idx="4294967295"/>
          </p:nvPr>
        </p:nvSpPr>
        <p:spPr>
          <a:xfrm>
            <a:off x="1" y="-6656"/>
            <a:ext cx="9143998" cy="1159799"/>
          </a:xfrm>
          <a:prstGeom prst="rect">
            <a:avLst/>
          </a:prstGeom>
          <a:noFill/>
          <a:ln>
            <a:noFill/>
          </a:ln>
        </p:spPr>
        <p:txBody>
          <a:bodyPr lIns="91425" tIns="91425" rIns="91425" bIns="91425" anchor="b" anchorCtr="0">
            <a:noAutofit/>
          </a:bodyPr>
          <a:lstStyle/>
          <a:p>
            <a:pPr lvl="0">
              <a:spcBef>
                <a:spcPts val="0"/>
              </a:spcBef>
              <a:buNone/>
            </a:pPr>
            <a:r>
              <a:rPr lang="en-CA" sz="4400" dirty="0" smtClean="0"/>
              <a:t>Return on Investment</a:t>
            </a:r>
            <a:endParaRPr lang="en" sz="4400" dirty="0"/>
          </a:p>
        </p:txBody>
      </p:sp>
      <p:graphicFrame>
        <p:nvGraphicFramePr>
          <p:cNvPr id="3" name="Table 2"/>
          <p:cNvGraphicFramePr>
            <a:graphicFrameLocks noGrp="1"/>
          </p:cNvGraphicFramePr>
          <p:nvPr>
            <p:extLst>
              <p:ext uri="{D42A27DB-BD31-4B8C-83A1-F6EECF244321}">
                <p14:modId xmlns:p14="http://schemas.microsoft.com/office/powerpoint/2010/main" val="1391049295"/>
              </p:ext>
            </p:extLst>
          </p:nvPr>
        </p:nvGraphicFramePr>
        <p:xfrm>
          <a:off x="1072748" y="1173332"/>
          <a:ext cx="7461915" cy="3296397"/>
        </p:xfrm>
        <a:graphic>
          <a:graphicData uri="http://schemas.openxmlformats.org/drawingml/2006/table">
            <a:tbl>
              <a:tblPr/>
              <a:tblGrid>
                <a:gridCol w="402238"/>
                <a:gridCol w="1727485"/>
                <a:gridCol w="1727441"/>
                <a:gridCol w="1001758"/>
                <a:gridCol w="1273568"/>
                <a:gridCol w="1329425"/>
              </a:tblGrid>
              <a:tr h="222087">
                <a:tc gridSpan="6">
                  <a:txBody>
                    <a:bodyPr/>
                    <a:lstStyle/>
                    <a:p>
                      <a:pPr algn="ctr" fontAlgn="b"/>
                      <a:r>
                        <a:rPr lang="en-US" sz="2400" b="1" i="0" u="none" strike="noStrike" dirty="0" smtClean="0">
                          <a:solidFill>
                            <a:schemeClr val="bg1"/>
                          </a:solidFill>
                          <a:effectLst/>
                          <a:latin typeface="Calibri"/>
                        </a:rPr>
                        <a:t>($000s</a:t>
                      </a:r>
                      <a:r>
                        <a:rPr lang="en-US" sz="2400" b="1" i="0" u="none" strike="noStrike" dirty="0">
                          <a:solidFill>
                            <a:schemeClr val="bg1"/>
                          </a:solidFill>
                          <a:effectLst/>
                          <a:latin typeface="Calibri"/>
                        </a:rPr>
                        <a:t>)</a:t>
                      </a:r>
                    </a:p>
                  </a:txBody>
                  <a:tcPr marL="0" marR="0" marT="0" marB="0" anchor="b">
                    <a:lnL>
                      <a:noFill/>
                    </a:lnL>
                    <a:lnR>
                      <a:noFill/>
                    </a:lnR>
                    <a:lnT>
                      <a:noFill/>
                    </a:lnT>
                    <a:lnB>
                      <a:noFill/>
                    </a:lnB>
                    <a:solidFill>
                      <a:schemeClr val="accent3"/>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222087">
                <a:tc>
                  <a:txBody>
                    <a:bodyPr/>
                    <a:lstStyle/>
                    <a:p>
                      <a:pPr algn="l" fontAlgn="b"/>
                      <a:r>
                        <a:rPr lang="en-US" sz="1600" b="0" i="0" u="none" strike="noStrike" dirty="0" smtClean="0">
                          <a:solidFill>
                            <a:schemeClr val="bg1"/>
                          </a:solidFill>
                          <a:effectLst/>
                          <a:latin typeface="Calibri"/>
                        </a:rPr>
                        <a:t>Year</a:t>
                      </a:r>
                      <a:br>
                        <a:rPr lang="en-US" sz="1600" b="0" i="0" u="none" strike="noStrike" dirty="0" smtClean="0">
                          <a:solidFill>
                            <a:schemeClr val="bg1"/>
                          </a:solidFill>
                          <a:effectLst/>
                          <a:latin typeface="Calibri"/>
                        </a:rPr>
                      </a:br>
                      <a:endParaRPr lang="en-US" sz="1600" b="0" i="0" u="none" strike="noStrike" dirty="0">
                        <a:solidFill>
                          <a:schemeClr val="bg1"/>
                        </a:solidFill>
                        <a:effectLst/>
                        <a:latin typeface="Calibri"/>
                      </a:endParaRPr>
                    </a:p>
                  </a:txBody>
                  <a:tcPr marL="0" marR="0" marT="0" marB="0" anchor="b">
                    <a:lnL>
                      <a:noFill/>
                    </a:lnL>
                    <a:lnR>
                      <a:noFill/>
                    </a:lnR>
                    <a:lnT>
                      <a:noFill/>
                    </a:lnT>
                    <a:lnB>
                      <a:noFill/>
                    </a:lnB>
                    <a:solidFill>
                      <a:schemeClr val="accent3"/>
                    </a:solidFill>
                  </a:tcPr>
                </a:tc>
                <a:tc>
                  <a:txBody>
                    <a:bodyPr/>
                    <a:lstStyle/>
                    <a:p>
                      <a:pPr algn="r" fontAlgn="b"/>
                      <a:r>
                        <a:rPr lang="en-US" sz="1600" b="0" i="0" u="none" strike="noStrike" dirty="0">
                          <a:solidFill>
                            <a:schemeClr val="bg1"/>
                          </a:solidFill>
                          <a:effectLst/>
                          <a:latin typeface="Calibri"/>
                        </a:rPr>
                        <a:t>Savings from Having Safer Vehicles</a:t>
                      </a:r>
                    </a:p>
                  </a:txBody>
                  <a:tcPr marL="0" marR="0" marT="0" marB="0" anchor="b">
                    <a:lnL>
                      <a:noFill/>
                    </a:lnL>
                    <a:lnR>
                      <a:noFill/>
                    </a:lnR>
                    <a:lnT>
                      <a:noFill/>
                    </a:lnT>
                    <a:lnB>
                      <a:noFill/>
                    </a:lnB>
                    <a:solidFill>
                      <a:schemeClr val="accent3"/>
                    </a:solidFill>
                  </a:tcPr>
                </a:tc>
                <a:tc>
                  <a:txBody>
                    <a:bodyPr/>
                    <a:lstStyle/>
                    <a:p>
                      <a:pPr algn="r" fontAlgn="b"/>
                      <a:r>
                        <a:rPr lang="en-US" sz="1600" b="0" i="0" u="none" strike="noStrike" dirty="0">
                          <a:solidFill>
                            <a:schemeClr val="bg1"/>
                          </a:solidFill>
                          <a:effectLst/>
                          <a:latin typeface="Calibri"/>
                        </a:rPr>
                        <a:t>Cost of Having Safety Features</a:t>
                      </a:r>
                    </a:p>
                  </a:txBody>
                  <a:tcPr marL="0" marR="0" marT="0" marB="0" anchor="b">
                    <a:lnL>
                      <a:noFill/>
                    </a:lnL>
                    <a:lnR>
                      <a:noFill/>
                    </a:lnR>
                    <a:lnT>
                      <a:noFill/>
                    </a:lnT>
                    <a:lnB>
                      <a:noFill/>
                    </a:lnB>
                    <a:solidFill>
                      <a:schemeClr val="accent3"/>
                    </a:solidFill>
                  </a:tcPr>
                </a:tc>
                <a:tc>
                  <a:txBody>
                    <a:bodyPr/>
                    <a:lstStyle/>
                    <a:p>
                      <a:pPr algn="r" fontAlgn="b"/>
                      <a:r>
                        <a:rPr lang="en-US" sz="1600" b="0" i="0" u="none" strike="noStrike" dirty="0" smtClean="0">
                          <a:solidFill>
                            <a:schemeClr val="bg1"/>
                          </a:solidFill>
                          <a:effectLst/>
                          <a:latin typeface="Calibri"/>
                        </a:rPr>
                        <a:t>Training</a:t>
                      </a:r>
                      <a:br>
                        <a:rPr lang="en-US" sz="1600" b="0" i="0" u="none" strike="noStrike" dirty="0" smtClean="0">
                          <a:solidFill>
                            <a:schemeClr val="bg1"/>
                          </a:solidFill>
                          <a:effectLst/>
                          <a:latin typeface="Calibri"/>
                        </a:rPr>
                      </a:br>
                      <a:r>
                        <a:rPr lang="en-US" sz="1600" b="0" i="0" u="none" strike="noStrike" dirty="0" smtClean="0">
                          <a:solidFill>
                            <a:schemeClr val="bg1"/>
                          </a:solidFill>
                          <a:effectLst/>
                          <a:latin typeface="Calibri"/>
                        </a:rPr>
                        <a:t> </a:t>
                      </a:r>
                      <a:r>
                        <a:rPr lang="en-US" sz="1600" b="0" i="0" u="none" strike="noStrike" dirty="0">
                          <a:solidFill>
                            <a:schemeClr val="bg1"/>
                          </a:solidFill>
                          <a:effectLst/>
                          <a:latin typeface="Calibri"/>
                        </a:rPr>
                        <a:t>Cost</a:t>
                      </a:r>
                    </a:p>
                  </a:txBody>
                  <a:tcPr marL="0" marR="0" marT="0" marB="0" anchor="b">
                    <a:lnL>
                      <a:noFill/>
                    </a:lnL>
                    <a:lnR>
                      <a:noFill/>
                    </a:lnR>
                    <a:lnT>
                      <a:noFill/>
                    </a:lnT>
                    <a:lnB>
                      <a:noFill/>
                    </a:lnB>
                    <a:solidFill>
                      <a:schemeClr val="accent3"/>
                    </a:solidFill>
                  </a:tcPr>
                </a:tc>
                <a:tc>
                  <a:txBody>
                    <a:bodyPr/>
                    <a:lstStyle/>
                    <a:p>
                      <a:pPr algn="r" fontAlgn="b"/>
                      <a:r>
                        <a:rPr lang="en-US" sz="1600" b="0" i="0" u="none" strike="noStrike" dirty="0">
                          <a:solidFill>
                            <a:schemeClr val="bg1"/>
                          </a:solidFill>
                          <a:effectLst/>
                          <a:latin typeface="Calibri"/>
                        </a:rPr>
                        <a:t>Net </a:t>
                      </a:r>
                      <a:r>
                        <a:rPr lang="en-US" sz="1600" b="0" i="0" u="none" strike="noStrike" dirty="0" smtClean="0">
                          <a:solidFill>
                            <a:schemeClr val="bg1"/>
                          </a:solidFill>
                          <a:effectLst/>
                          <a:latin typeface="Calibri"/>
                        </a:rPr>
                        <a:t>Cash</a:t>
                      </a:r>
                      <a:br>
                        <a:rPr lang="en-US" sz="1600" b="0" i="0" u="none" strike="noStrike" dirty="0" smtClean="0">
                          <a:solidFill>
                            <a:schemeClr val="bg1"/>
                          </a:solidFill>
                          <a:effectLst/>
                          <a:latin typeface="Calibri"/>
                        </a:rPr>
                      </a:br>
                      <a:r>
                        <a:rPr lang="en-US" sz="1600" b="0" i="0" u="none" strike="noStrike" dirty="0" smtClean="0">
                          <a:solidFill>
                            <a:schemeClr val="bg1"/>
                          </a:solidFill>
                          <a:effectLst/>
                          <a:latin typeface="Calibri"/>
                        </a:rPr>
                        <a:t> </a:t>
                      </a:r>
                      <a:r>
                        <a:rPr lang="en-US" sz="1600" b="0" i="0" u="none" strike="noStrike" dirty="0">
                          <a:solidFill>
                            <a:schemeClr val="bg1"/>
                          </a:solidFill>
                          <a:effectLst/>
                          <a:latin typeface="Calibri"/>
                        </a:rPr>
                        <a:t>Flow</a:t>
                      </a:r>
                    </a:p>
                  </a:txBody>
                  <a:tcPr marL="0" marR="0" marT="0" marB="0" anchor="b">
                    <a:lnL>
                      <a:noFill/>
                    </a:lnL>
                    <a:lnR>
                      <a:noFill/>
                    </a:lnR>
                    <a:lnT>
                      <a:noFill/>
                    </a:lnT>
                    <a:lnB>
                      <a:noFill/>
                    </a:lnB>
                    <a:solidFill>
                      <a:schemeClr val="accent3"/>
                    </a:solidFill>
                  </a:tcPr>
                </a:tc>
                <a:tc>
                  <a:txBody>
                    <a:bodyPr/>
                    <a:lstStyle/>
                    <a:p>
                      <a:pPr algn="r" fontAlgn="b"/>
                      <a:r>
                        <a:rPr lang="en-US" sz="1600" b="0" i="0" u="none" strike="noStrike" dirty="0">
                          <a:solidFill>
                            <a:schemeClr val="bg1"/>
                          </a:solidFill>
                          <a:effectLst/>
                          <a:latin typeface="Calibri"/>
                        </a:rPr>
                        <a:t>Net Present Value</a:t>
                      </a:r>
                    </a:p>
                  </a:txBody>
                  <a:tcPr marL="0" marR="0" marT="0" marB="0" anchor="b">
                    <a:lnL>
                      <a:noFill/>
                    </a:lnL>
                    <a:lnR>
                      <a:noFill/>
                    </a:lnR>
                    <a:lnT>
                      <a:noFill/>
                    </a:lnT>
                    <a:lnB>
                      <a:noFill/>
                    </a:lnB>
                    <a:solidFill>
                      <a:schemeClr val="accent3"/>
                    </a:solidFill>
                  </a:tcPr>
                </a:tc>
              </a:tr>
              <a:tr h="222087">
                <a:tc>
                  <a:txBody>
                    <a:bodyPr/>
                    <a:lstStyle/>
                    <a:p>
                      <a:pPr algn="l" fontAlgn="b"/>
                      <a:r>
                        <a:rPr lang="en-US" sz="1200" b="0" i="0" u="none" strike="noStrike">
                          <a:solidFill>
                            <a:srgbClr val="000000"/>
                          </a:solidFill>
                          <a:effectLst/>
                          <a:latin typeface="Calibri"/>
                        </a:rPr>
                        <a:t>2015</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$499 </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$3,658 </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$380,000 </a:t>
                      </a:r>
                    </a:p>
                  </a:txBody>
                  <a:tcPr marL="0" marR="0" marT="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 $(3,159)</a:t>
                      </a:r>
                    </a:p>
                  </a:txBody>
                  <a:tcPr marL="0" marR="0" marT="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 $(3,159)</a:t>
                      </a:r>
                    </a:p>
                  </a:txBody>
                  <a:tcPr marL="0" marR="0" marT="0" marB="0" anchor="b">
                    <a:lnL>
                      <a:noFill/>
                    </a:lnL>
                    <a:lnR>
                      <a:noFill/>
                    </a:lnR>
                    <a:lnT>
                      <a:noFill/>
                    </a:lnT>
                    <a:lnB>
                      <a:noFill/>
                    </a:lnB>
                  </a:tcPr>
                </a:tc>
              </a:tr>
              <a:tr h="222087">
                <a:tc>
                  <a:txBody>
                    <a:bodyPr/>
                    <a:lstStyle/>
                    <a:p>
                      <a:pPr algn="l" fontAlgn="b"/>
                      <a:r>
                        <a:rPr lang="en-US" sz="1200" b="0" i="0" u="none" strike="noStrike">
                          <a:solidFill>
                            <a:srgbClr val="000000"/>
                          </a:solidFill>
                          <a:effectLst/>
                          <a:latin typeface="Calibri"/>
                        </a:rPr>
                        <a:t>2016</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$519 </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$95 </a:t>
                      </a:r>
                    </a:p>
                  </a:txBody>
                  <a:tcPr marL="0" marR="0" marT="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   </a:t>
                      </a:r>
                      <a:endParaRPr lang="en-US" sz="12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$424 </a:t>
                      </a:r>
                    </a:p>
                  </a:txBody>
                  <a:tcPr marL="0" marR="0" marT="0" marB="0" anchor="b">
                    <a:lnL>
                      <a:noFill/>
                    </a:lnL>
                    <a:lnR>
                      <a:noFill/>
                    </a:lnR>
                    <a:lnT>
                      <a:noFill/>
                    </a:lnT>
                    <a:lnB>
                      <a:noFill/>
                    </a:lnB>
                  </a:tcPr>
                </a:tc>
                <a:tc>
                  <a:txBody>
                    <a:bodyPr/>
                    <a:lstStyle/>
                    <a:p>
                      <a:pPr algn="r" fontAlgn="b"/>
                      <a:r>
                        <a:rPr lang="en-US" sz="1200" b="0" i="0" u="none" strike="noStrike">
                          <a:solidFill>
                            <a:srgbClr val="FF0000"/>
                          </a:solidFill>
                          <a:effectLst/>
                          <a:latin typeface="Calibri"/>
                        </a:rPr>
                        <a:t> $(2,751)</a:t>
                      </a:r>
                    </a:p>
                  </a:txBody>
                  <a:tcPr marL="0" marR="0" marT="0" marB="0" anchor="b">
                    <a:lnL>
                      <a:noFill/>
                    </a:lnL>
                    <a:lnR>
                      <a:noFill/>
                    </a:lnR>
                    <a:lnT>
                      <a:noFill/>
                    </a:lnT>
                    <a:lnB>
                      <a:noFill/>
                    </a:lnB>
                  </a:tcPr>
                </a:tc>
              </a:tr>
              <a:tr h="222087">
                <a:tc>
                  <a:txBody>
                    <a:bodyPr/>
                    <a:lstStyle/>
                    <a:p>
                      <a:pPr algn="l" fontAlgn="b"/>
                      <a:r>
                        <a:rPr lang="en-US" sz="1200" b="0" i="0" u="none" strike="noStrike">
                          <a:solidFill>
                            <a:srgbClr val="000000"/>
                          </a:solidFill>
                          <a:effectLst/>
                          <a:latin typeface="Calibri"/>
                        </a:rPr>
                        <a:t>2017</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$540 </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$95 </a:t>
                      </a:r>
                    </a:p>
                  </a:txBody>
                  <a:tcPr marL="0" marR="0" marT="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   </a:t>
                      </a:r>
                      <a:endParaRPr lang="en-US" sz="12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$445 </a:t>
                      </a:r>
                    </a:p>
                  </a:txBody>
                  <a:tcPr marL="0" marR="0" marT="0" marB="0" anchor="b">
                    <a:lnL>
                      <a:noFill/>
                    </a:lnL>
                    <a:lnR>
                      <a:noFill/>
                    </a:lnR>
                    <a:lnT>
                      <a:noFill/>
                    </a:lnT>
                    <a:lnB>
                      <a:noFill/>
                    </a:lnB>
                  </a:tcPr>
                </a:tc>
                <a:tc>
                  <a:txBody>
                    <a:bodyPr/>
                    <a:lstStyle/>
                    <a:p>
                      <a:pPr algn="r" fontAlgn="b"/>
                      <a:r>
                        <a:rPr lang="en-US" sz="1200" b="0" i="0" u="none" strike="noStrike">
                          <a:solidFill>
                            <a:srgbClr val="FF0000"/>
                          </a:solidFill>
                          <a:effectLst/>
                          <a:latin typeface="Calibri"/>
                        </a:rPr>
                        <a:t> $(2,340)</a:t>
                      </a:r>
                    </a:p>
                  </a:txBody>
                  <a:tcPr marL="0" marR="0" marT="0" marB="0" anchor="b">
                    <a:lnL>
                      <a:noFill/>
                    </a:lnL>
                    <a:lnR>
                      <a:noFill/>
                    </a:lnR>
                    <a:lnT>
                      <a:noFill/>
                    </a:lnT>
                    <a:lnB>
                      <a:noFill/>
                    </a:lnB>
                  </a:tcPr>
                </a:tc>
              </a:tr>
              <a:tr h="222087">
                <a:tc>
                  <a:txBody>
                    <a:bodyPr/>
                    <a:lstStyle/>
                    <a:p>
                      <a:pPr algn="l" fontAlgn="b"/>
                      <a:r>
                        <a:rPr lang="en-US" sz="1200" b="0" i="0" u="none" strike="noStrike">
                          <a:solidFill>
                            <a:srgbClr val="000000"/>
                          </a:solidFill>
                          <a:effectLst/>
                          <a:latin typeface="Calibri"/>
                        </a:rPr>
                        <a:t>2018</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$562 </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$95 </a:t>
                      </a:r>
                    </a:p>
                  </a:txBody>
                  <a:tcPr marL="0" marR="0" marT="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   </a:t>
                      </a:r>
                      <a:endParaRPr lang="en-US" sz="12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 $467 </a:t>
                      </a:r>
                    </a:p>
                  </a:txBody>
                  <a:tcPr marL="0" marR="0" marT="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 $(1,925)</a:t>
                      </a:r>
                    </a:p>
                  </a:txBody>
                  <a:tcPr marL="0" marR="0" marT="0" marB="0" anchor="b">
                    <a:lnL>
                      <a:noFill/>
                    </a:lnL>
                    <a:lnR>
                      <a:noFill/>
                    </a:lnR>
                    <a:lnT>
                      <a:noFill/>
                    </a:lnT>
                    <a:lnB>
                      <a:noFill/>
                    </a:lnB>
                  </a:tcPr>
                </a:tc>
              </a:tr>
              <a:tr h="222087">
                <a:tc>
                  <a:txBody>
                    <a:bodyPr/>
                    <a:lstStyle/>
                    <a:p>
                      <a:pPr algn="l" fontAlgn="b"/>
                      <a:r>
                        <a:rPr lang="en-US" sz="1200" b="0" i="0" u="none" strike="noStrike">
                          <a:solidFill>
                            <a:srgbClr val="000000"/>
                          </a:solidFill>
                          <a:effectLst/>
                          <a:latin typeface="Calibri"/>
                        </a:rPr>
                        <a:t>2019</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$585 </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$95 </a:t>
                      </a:r>
                    </a:p>
                  </a:txBody>
                  <a:tcPr marL="0" marR="0" marT="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   </a:t>
                      </a:r>
                      <a:endParaRPr lang="en-US" sz="12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$490 </a:t>
                      </a:r>
                    </a:p>
                  </a:txBody>
                  <a:tcPr marL="0" marR="0" marT="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 $(1,506)</a:t>
                      </a:r>
                    </a:p>
                  </a:txBody>
                  <a:tcPr marL="0" marR="0" marT="0" marB="0" anchor="b">
                    <a:lnL>
                      <a:noFill/>
                    </a:lnL>
                    <a:lnR>
                      <a:noFill/>
                    </a:lnR>
                    <a:lnT>
                      <a:noFill/>
                    </a:lnT>
                    <a:lnB>
                      <a:noFill/>
                    </a:lnB>
                  </a:tcPr>
                </a:tc>
              </a:tr>
              <a:tr h="222087">
                <a:tc>
                  <a:txBody>
                    <a:bodyPr/>
                    <a:lstStyle/>
                    <a:p>
                      <a:pPr algn="l" fontAlgn="b"/>
                      <a:r>
                        <a:rPr lang="en-US" sz="1200" b="0" i="0" u="none" strike="noStrike">
                          <a:solidFill>
                            <a:srgbClr val="000000"/>
                          </a:solidFill>
                          <a:effectLst/>
                          <a:latin typeface="Calibri"/>
                        </a:rPr>
                        <a:t>2020</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$608 </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$95 </a:t>
                      </a:r>
                    </a:p>
                  </a:txBody>
                  <a:tcPr marL="0" marR="0" marT="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 </a:t>
                      </a:r>
                      <a:r>
                        <a:rPr lang="en-US" sz="1200" b="0" i="0" u="none" strike="noStrike" dirty="0" smtClean="0">
                          <a:solidFill>
                            <a:srgbClr val="000000"/>
                          </a:solidFill>
                          <a:effectLst/>
                          <a:latin typeface="Calibri"/>
                        </a:rPr>
                        <a:t>   </a:t>
                      </a:r>
                      <a:endParaRPr lang="en-US" sz="12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 $513 </a:t>
                      </a:r>
                    </a:p>
                  </a:txBody>
                  <a:tcPr marL="0" marR="0" marT="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 $(1,084)</a:t>
                      </a:r>
                    </a:p>
                  </a:txBody>
                  <a:tcPr marL="0" marR="0" marT="0" marB="0" anchor="b">
                    <a:lnL>
                      <a:noFill/>
                    </a:lnL>
                    <a:lnR>
                      <a:noFill/>
                    </a:lnR>
                    <a:lnT>
                      <a:noFill/>
                    </a:lnT>
                    <a:lnB>
                      <a:noFill/>
                    </a:lnB>
                  </a:tcPr>
                </a:tc>
              </a:tr>
              <a:tr h="222087">
                <a:tc>
                  <a:txBody>
                    <a:bodyPr/>
                    <a:lstStyle/>
                    <a:p>
                      <a:pPr algn="l" fontAlgn="b"/>
                      <a:r>
                        <a:rPr lang="en-US" sz="1200" b="0" i="0" u="none" strike="noStrike">
                          <a:solidFill>
                            <a:srgbClr val="000000"/>
                          </a:solidFill>
                          <a:effectLst/>
                          <a:latin typeface="Calibri"/>
                        </a:rPr>
                        <a:t>2021</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$633 </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$95 </a:t>
                      </a:r>
                    </a:p>
                  </a:txBody>
                  <a:tcPr marL="0" marR="0" marT="0" marB="0" anchor="b">
                    <a:lnL>
                      <a:noFill/>
                    </a:lnL>
                    <a:lnR>
                      <a:noFill/>
                    </a:lnR>
                    <a:lnT>
                      <a:noFill/>
                    </a:lnT>
                    <a:lnB>
                      <a:noFill/>
                    </a:lnB>
                  </a:tcPr>
                </a:tc>
                <a:tc>
                  <a:txBody>
                    <a:bodyPr/>
                    <a:lstStyle/>
                    <a:p>
                      <a:pPr algn="r" fontAlgn="b"/>
                      <a:r>
                        <a:rPr lang="en-US" sz="1200" b="0" i="0" u="none" strike="noStrike" dirty="0" smtClean="0">
                          <a:solidFill>
                            <a:srgbClr val="000000"/>
                          </a:solidFill>
                          <a:effectLst/>
                          <a:latin typeface="Calibri"/>
                        </a:rPr>
                        <a:t>   </a:t>
                      </a:r>
                      <a:endParaRPr lang="en-US" sz="12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$538 </a:t>
                      </a:r>
                    </a:p>
                  </a:txBody>
                  <a:tcPr marL="0" marR="0" marT="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 $(659)</a:t>
                      </a:r>
                    </a:p>
                  </a:txBody>
                  <a:tcPr marL="0" marR="0" marT="0" marB="0" anchor="b">
                    <a:lnL>
                      <a:noFill/>
                    </a:lnL>
                    <a:lnR>
                      <a:noFill/>
                    </a:lnR>
                    <a:lnT>
                      <a:noFill/>
                    </a:lnT>
                    <a:lnB>
                      <a:noFill/>
                    </a:lnB>
                  </a:tcPr>
                </a:tc>
              </a:tr>
              <a:tr h="222087">
                <a:tc>
                  <a:txBody>
                    <a:bodyPr/>
                    <a:lstStyle/>
                    <a:p>
                      <a:pPr algn="l" fontAlgn="b"/>
                      <a:r>
                        <a:rPr lang="en-US" sz="1200" b="0" i="0" u="none" strike="noStrike">
                          <a:solidFill>
                            <a:srgbClr val="000000"/>
                          </a:solidFill>
                          <a:effectLst/>
                          <a:latin typeface="Calibri"/>
                        </a:rPr>
                        <a:t>2022</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$658 </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$95 </a:t>
                      </a:r>
                    </a:p>
                  </a:txBody>
                  <a:tcPr marL="0" marR="0" marT="0" marB="0" anchor="b">
                    <a:lnL>
                      <a:noFill/>
                    </a:lnL>
                    <a:lnR>
                      <a:noFill/>
                    </a:lnR>
                    <a:lnT>
                      <a:noFill/>
                    </a:lnT>
                    <a:lnB>
                      <a:noFill/>
                    </a:lnB>
                  </a:tcPr>
                </a:tc>
                <a:tc>
                  <a:txBody>
                    <a:bodyPr/>
                    <a:lstStyle/>
                    <a:p>
                      <a:pPr algn="r" fontAlgn="b"/>
                      <a:r>
                        <a:rPr lang="en-US" sz="1200" b="0" i="0" u="none" strike="noStrike" dirty="0" smtClean="0">
                          <a:solidFill>
                            <a:srgbClr val="000000"/>
                          </a:solidFill>
                          <a:effectLst/>
                          <a:latin typeface="Calibri"/>
                        </a:rPr>
                        <a:t>   </a:t>
                      </a:r>
                      <a:endParaRPr lang="en-US" sz="12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$563 </a:t>
                      </a:r>
                    </a:p>
                  </a:txBody>
                  <a:tcPr marL="0" marR="0" marT="0" marB="0" anchor="b">
                    <a:lnL>
                      <a:noFill/>
                    </a:lnL>
                    <a:lnR>
                      <a:noFill/>
                    </a:lnR>
                    <a:lnT>
                      <a:noFill/>
                    </a:lnT>
                    <a:lnB>
                      <a:noFill/>
                    </a:lnB>
                  </a:tcPr>
                </a:tc>
                <a:tc>
                  <a:txBody>
                    <a:bodyPr/>
                    <a:lstStyle/>
                    <a:p>
                      <a:pPr algn="r" fontAlgn="b"/>
                      <a:r>
                        <a:rPr lang="en-US" sz="1200" b="0" i="0" u="none" strike="noStrike" dirty="0">
                          <a:solidFill>
                            <a:srgbClr val="FF0000"/>
                          </a:solidFill>
                          <a:effectLst/>
                          <a:latin typeface="Calibri"/>
                        </a:rPr>
                        <a:t> $(231)</a:t>
                      </a:r>
                    </a:p>
                  </a:txBody>
                  <a:tcPr marL="0" marR="0" marT="0" marB="0" anchor="b">
                    <a:lnL>
                      <a:noFill/>
                    </a:lnL>
                    <a:lnR>
                      <a:noFill/>
                    </a:lnR>
                    <a:lnT>
                      <a:noFill/>
                    </a:lnT>
                    <a:lnB>
                      <a:noFill/>
                    </a:lnB>
                  </a:tcPr>
                </a:tc>
              </a:tr>
              <a:tr h="222087">
                <a:tc>
                  <a:txBody>
                    <a:bodyPr/>
                    <a:lstStyle/>
                    <a:p>
                      <a:pPr algn="l" fontAlgn="b"/>
                      <a:r>
                        <a:rPr lang="en-US" sz="1200" b="0" i="0" u="none" strike="noStrike">
                          <a:solidFill>
                            <a:srgbClr val="000000"/>
                          </a:solidFill>
                          <a:effectLst/>
                          <a:latin typeface="Calibri"/>
                        </a:rPr>
                        <a:t>2023</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$685 </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$95 </a:t>
                      </a:r>
                    </a:p>
                  </a:txBody>
                  <a:tcPr marL="0" marR="0" marT="0" marB="0" anchor="b">
                    <a:lnL>
                      <a:noFill/>
                    </a:lnL>
                    <a:lnR>
                      <a:noFill/>
                    </a:lnR>
                    <a:lnT>
                      <a:noFill/>
                    </a:lnT>
                    <a:lnB>
                      <a:noFill/>
                    </a:lnB>
                  </a:tcPr>
                </a:tc>
                <a:tc>
                  <a:txBody>
                    <a:bodyPr/>
                    <a:lstStyle/>
                    <a:p>
                      <a:pPr algn="r" fontAlgn="b"/>
                      <a:r>
                        <a:rPr lang="en-US" sz="1200" b="0" i="0" u="none" strike="noStrike" dirty="0" smtClean="0">
                          <a:solidFill>
                            <a:srgbClr val="000000"/>
                          </a:solidFill>
                          <a:effectLst/>
                          <a:latin typeface="Calibri"/>
                        </a:rPr>
                        <a:t>   </a:t>
                      </a:r>
                      <a:endParaRPr lang="en-US" sz="12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 $590 </a:t>
                      </a:r>
                    </a:p>
                  </a:txBody>
                  <a:tcPr marL="0" marR="0" marT="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 $200 </a:t>
                      </a:r>
                    </a:p>
                  </a:txBody>
                  <a:tcPr marL="0" marR="0" marT="0" marB="0" anchor="b">
                    <a:lnL>
                      <a:noFill/>
                    </a:lnL>
                    <a:lnR>
                      <a:noFill/>
                    </a:lnR>
                    <a:lnT>
                      <a:noFill/>
                    </a:lnT>
                    <a:lnB w="12700" cap="flat" cmpd="sng" algn="ctr">
                      <a:solidFill>
                        <a:srgbClr val="8BAB42"/>
                      </a:solidFill>
                      <a:prstDash val="solid"/>
                      <a:round/>
                      <a:headEnd type="none" w="med" len="med"/>
                      <a:tailEnd type="none" w="med" len="med"/>
                    </a:lnB>
                  </a:tcPr>
                </a:tc>
              </a:tr>
              <a:tr h="222087">
                <a:tc>
                  <a:txBody>
                    <a:bodyPr/>
                    <a:lstStyle/>
                    <a:p>
                      <a:pPr algn="l" fontAlgn="b"/>
                      <a:r>
                        <a:rPr lang="en-US" sz="1200" b="0" i="0" u="none" strike="noStrike">
                          <a:solidFill>
                            <a:srgbClr val="000000"/>
                          </a:solidFill>
                          <a:effectLst/>
                          <a:latin typeface="Calibri"/>
                        </a:rPr>
                        <a:t>2024</a:t>
                      </a:r>
                    </a:p>
                  </a:txBody>
                  <a:tcPr marL="0" marR="0" marT="0" marB="0" anchor="b">
                    <a:lnL>
                      <a:noFill/>
                    </a:lnL>
                    <a:lnR>
                      <a:noFill/>
                    </a:lnR>
                    <a:lnT>
                      <a:noFill/>
                    </a:lnT>
                    <a:lnB>
                      <a:noFill/>
                    </a:lnB>
                  </a:tcPr>
                </a:tc>
                <a:tc>
                  <a:txBody>
                    <a:bodyPr/>
                    <a:lstStyle/>
                    <a:p>
                      <a:pPr algn="r" fontAlgn="b"/>
                      <a:r>
                        <a:rPr lang="en-US" sz="1200" b="0" i="0" u="none" strike="noStrike">
                          <a:solidFill>
                            <a:srgbClr val="000000"/>
                          </a:solidFill>
                          <a:effectLst/>
                          <a:latin typeface="Calibri"/>
                        </a:rPr>
                        <a:t> $712 </a:t>
                      </a:r>
                    </a:p>
                  </a:txBody>
                  <a:tcPr marL="0" marR="0" marT="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 $95 </a:t>
                      </a:r>
                    </a:p>
                  </a:txBody>
                  <a:tcPr marL="0" marR="0" marT="0" marB="0" anchor="b">
                    <a:lnL>
                      <a:noFill/>
                    </a:lnL>
                    <a:lnR>
                      <a:noFill/>
                    </a:lnR>
                    <a:lnT>
                      <a:noFill/>
                    </a:lnT>
                    <a:lnB>
                      <a:noFill/>
                    </a:lnB>
                  </a:tcPr>
                </a:tc>
                <a:tc>
                  <a:txBody>
                    <a:bodyPr/>
                    <a:lstStyle/>
                    <a:p>
                      <a:pPr algn="r" fontAlgn="b"/>
                      <a:r>
                        <a:rPr lang="en-US" sz="1200" b="0" i="0" u="none" strike="noStrike" dirty="0" smtClean="0">
                          <a:solidFill>
                            <a:srgbClr val="000000"/>
                          </a:solidFill>
                          <a:effectLst/>
                          <a:latin typeface="Calibri"/>
                        </a:rPr>
                        <a:t>   </a:t>
                      </a:r>
                      <a:endParaRPr lang="en-US" sz="12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r" fontAlgn="b"/>
                      <a:r>
                        <a:rPr lang="en-US" sz="1200" b="0" i="0" u="none" strike="noStrike" dirty="0">
                          <a:solidFill>
                            <a:srgbClr val="000000"/>
                          </a:solidFill>
                          <a:effectLst/>
                          <a:latin typeface="Calibri"/>
                        </a:rPr>
                        <a:t> $617 </a:t>
                      </a:r>
                    </a:p>
                  </a:txBody>
                  <a:tcPr marL="0" marR="0" marT="0" marB="0" anchor="b">
                    <a:lnL>
                      <a:noFill/>
                    </a:lnL>
                    <a:lnR w="12700" cap="flat" cmpd="sng" algn="ctr">
                      <a:solidFill>
                        <a:srgbClr val="8BAB42"/>
                      </a:solidFill>
                      <a:prstDash val="solid"/>
                      <a:round/>
                      <a:headEnd type="none" w="med" len="med"/>
                      <a:tailEnd type="none" w="med" len="med"/>
                    </a:lnR>
                    <a:lnT>
                      <a:noFill/>
                    </a:lnT>
                    <a:lnB w="12700" cap="flat" cmpd="sng" algn="ctr">
                      <a:solidFill>
                        <a:srgbClr val="8BAB42"/>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Calibri"/>
                        </a:rPr>
                        <a:t> $633 </a:t>
                      </a:r>
                    </a:p>
                  </a:txBody>
                  <a:tcPr marL="0" marR="0" marT="0" marB="0" anchor="b">
                    <a:lnL w="12700" cap="flat" cmpd="sng" algn="ctr">
                      <a:solidFill>
                        <a:srgbClr val="8BAB42"/>
                      </a:solidFill>
                      <a:prstDash val="solid"/>
                      <a:round/>
                      <a:headEnd type="none" w="med" len="med"/>
                      <a:tailEnd type="none" w="med" len="med"/>
                    </a:lnL>
                    <a:lnR w="12700" cap="flat" cmpd="sng" algn="ctr">
                      <a:solidFill>
                        <a:srgbClr val="8BAB42"/>
                      </a:solidFill>
                      <a:prstDash val="solid"/>
                      <a:round/>
                      <a:headEnd type="none" w="med" len="med"/>
                      <a:tailEnd type="none" w="med" len="med"/>
                    </a:lnR>
                    <a:lnT w="12700" cap="flat" cmpd="sng" algn="ctr">
                      <a:solidFill>
                        <a:srgbClr val="8BAB42"/>
                      </a:solidFill>
                      <a:prstDash val="solid"/>
                      <a:round/>
                      <a:headEnd type="none" w="med" len="med"/>
                      <a:tailEnd type="none" w="med" len="med"/>
                    </a:lnT>
                    <a:lnB w="12700" cap="flat" cmpd="sng" algn="ctr">
                      <a:solidFill>
                        <a:srgbClr val="8BAB42"/>
                      </a:solidFill>
                      <a:prstDash val="solid"/>
                      <a:round/>
                      <a:headEnd type="none" w="med" len="med"/>
                      <a:tailEnd type="none" w="med" len="med"/>
                    </a:lnB>
                  </a:tcPr>
                </a:tc>
              </a:tr>
              <a:tr h="222087">
                <a:tc>
                  <a:txBody>
                    <a:bodyPr/>
                    <a:lstStyle/>
                    <a:p>
                      <a:pPr algn="l" fontAlgn="b"/>
                      <a:endParaRPr lang="en-US" sz="12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r" fontAlgn="b"/>
                      <a:endParaRPr lang="en-US" sz="12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r" fontAlgn="b"/>
                      <a:endParaRPr lang="en-US" sz="1200" b="0" i="0" u="none" strike="noStrike" dirty="0">
                        <a:solidFill>
                          <a:srgbClr val="000000"/>
                        </a:solidFill>
                        <a:effectLst/>
                        <a:latin typeface="Calibri"/>
                      </a:endParaRPr>
                    </a:p>
                  </a:txBody>
                  <a:tcPr marL="0" marR="0" marT="0" marB="0" anchor="b">
                    <a:lnL>
                      <a:noFill/>
                    </a:lnL>
                    <a:lnR>
                      <a:noFill/>
                    </a:lnR>
                    <a:lnT>
                      <a:noFill/>
                    </a:lnT>
                    <a:lnB>
                      <a:noFill/>
                    </a:lnB>
                  </a:tcPr>
                </a:tc>
                <a:tc>
                  <a:txBody>
                    <a:bodyPr/>
                    <a:lstStyle/>
                    <a:p>
                      <a:pPr algn="r" fontAlgn="b"/>
                      <a:endParaRPr lang="en-US" sz="1200" b="0" i="0" u="none" strike="noStrike" dirty="0">
                        <a:solidFill>
                          <a:srgbClr val="000000"/>
                        </a:solidFill>
                        <a:effectLst/>
                        <a:latin typeface="Calibri"/>
                      </a:endParaRPr>
                    </a:p>
                  </a:txBody>
                  <a:tcPr marL="0" marR="0" marT="0" marB="0" anchor="b">
                    <a:lnL>
                      <a:noFill/>
                    </a:lnL>
                    <a:lnR w="12700" cap="flat" cmpd="sng" algn="ctr">
                      <a:solidFill>
                        <a:srgbClr val="8BAB42"/>
                      </a:solidFill>
                      <a:prstDash val="solid"/>
                      <a:round/>
                      <a:headEnd type="none" w="med" len="med"/>
                      <a:tailEnd type="none" w="med" len="med"/>
                    </a:lnR>
                    <a:lnT>
                      <a:noFill/>
                    </a:lnT>
                    <a:lnB>
                      <a:noFill/>
                    </a:lnB>
                  </a:tcPr>
                </a:tc>
                <a:tc>
                  <a:txBody>
                    <a:bodyPr/>
                    <a:lstStyle/>
                    <a:p>
                      <a:pPr algn="r" fontAlgn="b"/>
                      <a:r>
                        <a:rPr lang="en-US" sz="1200" b="1" i="0" u="none" strike="noStrike" dirty="0" smtClean="0">
                          <a:solidFill>
                            <a:srgbClr val="000000"/>
                          </a:solidFill>
                          <a:effectLst/>
                          <a:latin typeface="Calibri"/>
                        </a:rPr>
                        <a:t>ROI:</a:t>
                      </a:r>
                      <a:r>
                        <a:rPr lang="en-US" sz="1200" b="1" i="0" u="none" strike="noStrike" baseline="0" dirty="0" smtClean="0">
                          <a:solidFill>
                            <a:srgbClr val="000000"/>
                          </a:solidFill>
                          <a:effectLst/>
                          <a:latin typeface="Calibri"/>
                        </a:rPr>
                        <a:t>   8%  </a:t>
                      </a:r>
                      <a:endParaRPr lang="en-US" sz="1200" b="1" i="0" u="none" strike="noStrike" dirty="0">
                        <a:solidFill>
                          <a:srgbClr val="000000"/>
                        </a:solidFill>
                        <a:effectLst/>
                        <a:latin typeface="Calibri"/>
                      </a:endParaRPr>
                    </a:p>
                  </a:txBody>
                  <a:tcPr marL="0" marR="0" marT="0" marB="0" anchor="b">
                    <a:lnL w="12700" cap="flat" cmpd="sng" algn="ctr">
                      <a:solidFill>
                        <a:srgbClr val="8BAB42"/>
                      </a:solidFill>
                      <a:prstDash val="solid"/>
                      <a:round/>
                      <a:headEnd type="none" w="med" len="med"/>
                      <a:tailEnd type="none" w="med" len="med"/>
                    </a:lnL>
                    <a:lnR w="12700" cap="flat" cmpd="sng" algn="ctr">
                      <a:solidFill>
                        <a:srgbClr val="8BAB42"/>
                      </a:solidFill>
                      <a:prstDash val="solid"/>
                      <a:round/>
                      <a:headEnd type="none" w="med" len="med"/>
                      <a:tailEnd type="none" w="med" len="med"/>
                    </a:lnR>
                    <a:lnT w="12700" cap="flat" cmpd="sng" algn="ctr">
                      <a:solidFill>
                        <a:srgbClr val="8BAB42"/>
                      </a:solidFill>
                      <a:prstDash val="solid"/>
                      <a:round/>
                      <a:headEnd type="none" w="med" len="med"/>
                      <a:tailEnd type="none" w="med" len="med"/>
                    </a:lnT>
                    <a:lnB w="12700" cap="flat" cmpd="sng" algn="ctr">
                      <a:solidFill>
                        <a:srgbClr val="8BAB42"/>
                      </a:solidFill>
                      <a:prstDash val="solid"/>
                      <a:round/>
                      <a:headEnd type="none" w="med" len="med"/>
                      <a:tailEnd type="none" w="med" len="med"/>
                    </a:lnB>
                  </a:tcPr>
                </a:tc>
                <a:tc>
                  <a:txBody>
                    <a:bodyPr/>
                    <a:lstStyle/>
                    <a:p>
                      <a:pPr algn="r" fontAlgn="b"/>
                      <a:endParaRPr lang="en-US" sz="1200" b="0" i="0" u="none" strike="noStrike" dirty="0">
                        <a:solidFill>
                          <a:srgbClr val="000000"/>
                        </a:solidFill>
                        <a:effectLst/>
                        <a:latin typeface="Calibri"/>
                      </a:endParaRPr>
                    </a:p>
                  </a:txBody>
                  <a:tcPr marL="0" marR="0" marT="0" marB="0" anchor="b">
                    <a:lnL w="12700" cap="flat" cmpd="sng" algn="ctr">
                      <a:solidFill>
                        <a:srgbClr val="8BAB42"/>
                      </a:solidFill>
                      <a:prstDash val="solid"/>
                      <a:round/>
                      <a:headEnd type="none" w="med" len="med"/>
                      <a:tailEnd type="none" w="med" len="med"/>
                    </a:lnL>
                    <a:lnR>
                      <a:noFill/>
                    </a:lnR>
                    <a:lnT w="12700" cap="flat" cmpd="sng" algn="ctr">
                      <a:solidFill>
                        <a:srgbClr val="8BAB42"/>
                      </a:solidFill>
                      <a:prstDash val="solid"/>
                      <a:round/>
                      <a:headEnd type="none" w="med" len="med"/>
                      <a:tailEnd type="none" w="med" len="med"/>
                    </a:lnT>
                    <a:lnB>
                      <a:noFill/>
                    </a:lnB>
                  </a:tcPr>
                </a:tc>
              </a:tr>
            </a:tbl>
          </a:graphicData>
        </a:graphic>
      </p:graphicFrame>
    </p:spTree>
    <p:extLst>
      <p:ext uri="{BB962C8B-B14F-4D97-AF65-F5344CB8AC3E}">
        <p14:creationId xmlns:p14="http://schemas.microsoft.com/office/powerpoint/2010/main" val="210307378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ctrTitle" idx="4294967295"/>
          </p:nvPr>
        </p:nvSpPr>
        <p:spPr>
          <a:xfrm>
            <a:off x="750957" y="135342"/>
            <a:ext cx="7631043" cy="1159799"/>
          </a:xfrm>
          <a:prstGeom prst="rect">
            <a:avLst/>
          </a:prstGeom>
          <a:noFill/>
          <a:ln>
            <a:noFill/>
          </a:ln>
        </p:spPr>
        <p:txBody>
          <a:bodyPr lIns="91425" tIns="91425" rIns="91425" bIns="91425" anchor="b" anchorCtr="0">
            <a:noAutofit/>
          </a:bodyPr>
          <a:lstStyle/>
          <a:p>
            <a:pPr lvl="0">
              <a:spcBef>
                <a:spcPts val="0"/>
              </a:spcBef>
              <a:buNone/>
            </a:pPr>
            <a:r>
              <a:rPr lang="en-CA" sz="4400" dirty="0" smtClean="0"/>
              <a:t>Projected Loss Costs</a:t>
            </a:r>
            <a:endParaRPr lang="en" sz="4400" dirty="0"/>
          </a:p>
        </p:txBody>
      </p:sp>
      <p:sp>
        <p:nvSpPr>
          <p:cNvPr id="4" name="Shape 468"/>
          <p:cNvSpPr txBox="1">
            <a:spLocks/>
          </p:cNvSpPr>
          <p:nvPr/>
        </p:nvSpPr>
        <p:spPr>
          <a:xfrm>
            <a:off x="6984847" y="1380541"/>
            <a:ext cx="2159153" cy="267879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28324A"/>
              </a:buClr>
              <a:buSzPct val="100000"/>
              <a:buFont typeface="Source Sans Pro"/>
              <a:buChar char="◉"/>
              <a:defRPr sz="2000" b="0" i="0" u="none" strike="noStrike" cap="none">
                <a:solidFill>
                  <a:srgbClr val="28324A"/>
                </a:solidFill>
                <a:latin typeface="Source Sans Pro"/>
                <a:ea typeface="Source Sans Pro"/>
                <a:cs typeface="Source Sans Pro"/>
                <a:sym typeface="Source Sans Pro"/>
                <a:rtl val="0"/>
              </a:defRPr>
            </a:lvl1pPr>
            <a:lvl2pPr marR="0" lvl="1" algn="l" rtl="0">
              <a:lnSpc>
                <a:spcPct val="100000"/>
              </a:lnSpc>
              <a:spcBef>
                <a:spcPts val="480"/>
              </a:spcBef>
              <a:spcAft>
                <a:spcPts val="0"/>
              </a:spcAft>
              <a:buClr>
                <a:srgbClr val="28324A"/>
              </a:buClr>
              <a:buSzPct val="100000"/>
              <a:buFont typeface="Source Sans Pro"/>
              <a:buChar char="◉"/>
              <a:defRPr sz="1800" b="0" i="0" u="none" strike="noStrike" cap="none">
                <a:solidFill>
                  <a:srgbClr val="28324A"/>
                </a:solidFill>
                <a:latin typeface="Source Sans Pro"/>
                <a:ea typeface="Source Sans Pro"/>
                <a:cs typeface="Source Sans Pro"/>
                <a:sym typeface="Source Sans Pro"/>
                <a:rtl val="0"/>
              </a:defRPr>
            </a:lvl2pPr>
            <a:lvl3pPr marR="0" lvl="2" algn="l" rtl="0">
              <a:lnSpc>
                <a:spcPct val="100000"/>
              </a:lnSpc>
              <a:spcBef>
                <a:spcPts val="48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3pPr>
            <a:lvl4pPr marR="0" lvl="3"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4pPr>
            <a:lvl5pPr marR="0" lvl="4"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5pPr>
            <a:lvl6pPr marR="0" lvl="5"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6pPr>
            <a:lvl7pPr marR="0" lvl="6"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7pPr>
            <a:lvl8pPr marR="0" lvl="7"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8pPr>
            <a:lvl9pPr marR="0" lvl="8"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9pPr>
          </a:lstStyle>
          <a:p>
            <a:pPr fontAlgn="t"/>
            <a:r>
              <a:rPr lang="en-CA" sz="1400" b="1" dirty="0" smtClean="0"/>
              <a:t>Projected 2015 Trend Factor: 8%</a:t>
            </a:r>
            <a:br>
              <a:rPr lang="en-CA" sz="1400" b="1" dirty="0" smtClean="0"/>
            </a:br>
            <a:endParaRPr lang="en-CA" sz="1400" dirty="0" smtClean="0">
              <a:solidFill>
                <a:srgbClr val="000090"/>
              </a:solidFill>
            </a:endParaRPr>
          </a:p>
          <a:p>
            <a:pPr fontAlgn="t"/>
            <a:r>
              <a:rPr lang="en-CA" sz="1400" b="1" dirty="0" smtClean="0"/>
              <a:t>Projected 2016 to 2024 Trend Factor: 4%</a:t>
            </a:r>
            <a:br>
              <a:rPr lang="en-CA" sz="1400" b="1" dirty="0" smtClean="0"/>
            </a:br>
            <a:endParaRPr lang="en-CA" sz="1400" b="1" dirty="0" smtClean="0"/>
          </a:p>
          <a:p>
            <a:pPr fontAlgn="t"/>
            <a:r>
              <a:rPr lang="en-CA" sz="1400" b="1" dirty="0" smtClean="0"/>
              <a:t>Loss Cost is the Ultimate Loss averaged over the 950 vehicles</a:t>
            </a:r>
          </a:p>
        </p:txBody>
      </p:sp>
      <p:graphicFrame>
        <p:nvGraphicFramePr>
          <p:cNvPr id="5" name="Chart 4"/>
          <p:cNvGraphicFramePr>
            <a:graphicFrameLocks/>
          </p:cNvGraphicFramePr>
          <p:nvPr>
            <p:extLst>
              <p:ext uri="{D42A27DB-BD31-4B8C-83A1-F6EECF244321}">
                <p14:modId xmlns:p14="http://schemas.microsoft.com/office/powerpoint/2010/main" val="601618119"/>
              </p:ext>
            </p:extLst>
          </p:nvPr>
        </p:nvGraphicFramePr>
        <p:xfrm>
          <a:off x="417966" y="1206578"/>
          <a:ext cx="6643832" cy="3219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4165205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ctrTitle" idx="4294967295"/>
          </p:nvPr>
        </p:nvSpPr>
        <p:spPr>
          <a:xfrm>
            <a:off x="1275149" y="1"/>
            <a:ext cx="6593700" cy="856074"/>
          </a:xfrm>
          <a:prstGeom prst="rect">
            <a:avLst/>
          </a:prstGeom>
          <a:noFill/>
          <a:ln>
            <a:noFill/>
          </a:ln>
        </p:spPr>
        <p:txBody>
          <a:bodyPr lIns="91425" tIns="91425" rIns="91425" bIns="91425" anchor="b" anchorCtr="0">
            <a:noAutofit/>
          </a:bodyPr>
          <a:lstStyle/>
          <a:p>
            <a:pPr lvl="0">
              <a:spcBef>
                <a:spcPts val="0"/>
              </a:spcBef>
              <a:buNone/>
            </a:pPr>
            <a:r>
              <a:rPr lang="en-CA" sz="4400" dirty="0" smtClean="0"/>
              <a:t> </a:t>
            </a:r>
            <a:endParaRPr lang="en" sz="4400" dirty="0"/>
          </a:p>
        </p:txBody>
      </p:sp>
      <p:graphicFrame>
        <p:nvGraphicFramePr>
          <p:cNvPr id="4" name="Diagram 3"/>
          <p:cNvGraphicFramePr/>
          <p:nvPr>
            <p:extLst>
              <p:ext uri="{D42A27DB-BD31-4B8C-83A1-F6EECF244321}">
                <p14:modId xmlns:p14="http://schemas.microsoft.com/office/powerpoint/2010/main" val="2117960349"/>
              </p:ext>
            </p:extLst>
          </p:nvPr>
        </p:nvGraphicFramePr>
        <p:xfrm>
          <a:off x="-355600" y="-553094"/>
          <a:ext cx="9794240" cy="48370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334540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1221100" y="3031150"/>
            <a:ext cx="6302850" cy="1159799"/>
          </a:xfrm>
          <a:prstGeom prst="rect">
            <a:avLst/>
          </a:prstGeom>
        </p:spPr>
        <p:txBody>
          <a:bodyPr lIns="91425" tIns="91425" rIns="91425" bIns="91425" anchor="b" anchorCtr="0">
            <a:noAutofit/>
          </a:bodyPr>
          <a:lstStyle/>
          <a:p>
            <a:pPr lvl="0" rtl="0">
              <a:spcBef>
                <a:spcPts val="0"/>
              </a:spcBef>
              <a:buNone/>
            </a:pPr>
            <a:r>
              <a:rPr lang="en-CA" dirty="0" smtClean="0"/>
              <a:t>Comparison of Alternatives</a:t>
            </a:r>
            <a:endParaRPr lang="en" dirty="0"/>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CA" sz="12000" b="1" dirty="0" smtClean="0">
                <a:solidFill>
                  <a:srgbClr val="3C78D8"/>
                </a:solidFill>
                <a:latin typeface="Oswald"/>
                <a:ea typeface="Oswald"/>
                <a:cs typeface="Oswald"/>
                <a:sym typeface="Oswald"/>
              </a:rPr>
              <a:t>2</a:t>
            </a:r>
            <a:endParaRPr lang="en" sz="12000" b="1" dirty="0">
              <a:solidFill>
                <a:srgbClr val="3C78D8"/>
              </a:solidFill>
              <a:latin typeface="Oswald"/>
              <a:ea typeface="Oswald"/>
              <a:cs typeface="Oswald"/>
              <a:sym typeface="Oswald"/>
            </a:endParaRPr>
          </a:p>
        </p:txBody>
      </p:sp>
    </p:spTree>
    <p:extLst>
      <p:ext uri="{BB962C8B-B14F-4D97-AF65-F5344CB8AC3E}">
        <p14:creationId xmlns:p14="http://schemas.microsoft.com/office/powerpoint/2010/main" val="83878296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ctrTitle" idx="4294967295"/>
          </p:nvPr>
        </p:nvSpPr>
        <p:spPr>
          <a:xfrm>
            <a:off x="1" y="3114"/>
            <a:ext cx="9143998" cy="1159799"/>
          </a:xfrm>
          <a:prstGeom prst="rect">
            <a:avLst/>
          </a:prstGeom>
          <a:noFill/>
          <a:ln>
            <a:noFill/>
          </a:ln>
        </p:spPr>
        <p:txBody>
          <a:bodyPr lIns="91425" tIns="91425" rIns="91425" bIns="91425" anchor="b" anchorCtr="0">
            <a:noAutofit/>
          </a:bodyPr>
          <a:lstStyle/>
          <a:p>
            <a:pPr lvl="0">
              <a:spcBef>
                <a:spcPts val="0"/>
              </a:spcBef>
              <a:buNone/>
            </a:pPr>
            <a:r>
              <a:rPr lang="en-CA" sz="4400" dirty="0" smtClean="0"/>
              <a:t>Safety Feature Combinations</a:t>
            </a:r>
            <a:endParaRPr lang="en" sz="4400" dirty="0"/>
          </a:p>
        </p:txBody>
      </p:sp>
      <p:graphicFrame>
        <p:nvGraphicFramePr>
          <p:cNvPr id="5" name="Table 4"/>
          <p:cNvGraphicFramePr>
            <a:graphicFrameLocks noGrp="1"/>
          </p:cNvGraphicFramePr>
          <p:nvPr>
            <p:extLst>
              <p:ext uri="{D42A27DB-BD31-4B8C-83A1-F6EECF244321}">
                <p14:modId xmlns:p14="http://schemas.microsoft.com/office/powerpoint/2010/main" val="2496921913"/>
              </p:ext>
            </p:extLst>
          </p:nvPr>
        </p:nvGraphicFramePr>
        <p:xfrm>
          <a:off x="386520" y="1161681"/>
          <a:ext cx="8376890" cy="3200400"/>
        </p:xfrm>
        <a:graphic>
          <a:graphicData uri="http://schemas.openxmlformats.org/drawingml/2006/table">
            <a:tbl>
              <a:tblPr firstRow="1" bandRow="1">
                <a:tableStyleId>{F2DE63D5-997A-4646-A377-4702673A728D}</a:tableStyleId>
              </a:tblPr>
              <a:tblGrid>
                <a:gridCol w="1369631"/>
                <a:gridCol w="1369631"/>
                <a:gridCol w="1369631"/>
                <a:gridCol w="1369631"/>
                <a:gridCol w="1352074"/>
                <a:gridCol w="1546292"/>
              </a:tblGrid>
              <a:tr h="542301">
                <a:tc>
                  <a:txBody>
                    <a:bodyPr/>
                    <a:lstStyle/>
                    <a:p>
                      <a:pPr algn="ctr"/>
                      <a:r>
                        <a:rPr lang="en-US" sz="1200" dirty="0" smtClean="0"/>
                        <a:t>Computerized Collision Avoidance</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Passenger-side Airbag</a:t>
                      </a:r>
                    </a:p>
                    <a:p>
                      <a:pPr algn="ct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Parking Assistant Technology</a:t>
                      </a:r>
                    </a:p>
                  </a:txBody>
                  <a:tcPr/>
                </a:tc>
                <a:tc>
                  <a:txBody>
                    <a:bodyPr/>
                    <a:lstStyle/>
                    <a:p>
                      <a:pPr algn="ctr"/>
                      <a:r>
                        <a:rPr lang="en-US" sz="1200" dirty="0" smtClean="0"/>
                        <a:t>Reduction</a:t>
                      </a:r>
                      <a:r>
                        <a:rPr lang="en-US" sz="1200" baseline="0" dirty="0" smtClean="0"/>
                        <a:t> in </a:t>
                      </a:r>
                      <a:r>
                        <a:rPr lang="en-US" sz="1200" dirty="0" smtClean="0"/>
                        <a:t>Frequency</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Reduction</a:t>
                      </a:r>
                      <a:r>
                        <a:rPr lang="en-US" sz="1200" baseline="0" dirty="0" smtClean="0"/>
                        <a:t> in </a:t>
                      </a:r>
                      <a:r>
                        <a:rPr lang="en-US" sz="1200" dirty="0" smtClean="0"/>
                        <a:t>Severity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t>Return on Investment</a:t>
                      </a:r>
                    </a:p>
                  </a:txBody>
                  <a:tcPr/>
                </a:tc>
              </a:tr>
              <a:tr h="3236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nchor="ctr"/>
                </a:tc>
                <a:tc>
                  <a:txBody>
                    <a:bodyPr/>
                    <a:lstStyle/>
                    <a:p>
                      <a:pPr algn="ctr"/>
                      <a:r>
                        <a:rPr lang="en-US" sz="1100" dirty="0" smtClean="0"/>
                        <a:t>50%</a:t>
                      </a:r>
                      <a:endParaRPr lang="en-US" sz="1100" dirty="0"/>
                    </a:p>
                  </a:txBody>
                  <a:tcPr anchor="ctr"/>
                </a:tc>
                <a:tc>
                  <a:txBody>
                    <a:bodyPr/>
                    <a:lstStyle/>
                    <a:p>
                      <a:pPr algn="ctr"/>
                      <a:endParaRPr lang="en-US" sz="1100" dirty="0"/>
                    </a:p>
                  </a:txBody>
                  <a:tcPr anchor="ctr"/>
                </a:tc>
                <a:tc>
                  <a:txBody>
                    <a:bodyPr/>
                    <a:lstStyle/>
                    <a:p>
                      <a:pPr algn="ctr"/>
                      <a:r>
                        <a:rPr lang="en-US" sz="1100" b="1" dirty="0" smtClean="0">
                          <a:solidFill>
                            <a:schemeClr val="tx1"/>
                          </a:solidFill>
                        </a:rPr>
                        <a:t>19%</a:t>
                      </a:r>
                      <a:endParaRPr lang="en-US" sz="1100" b="1" dirty="0">
                        <a:solidFill>
                          <a:schemeClr val="tx1"/>
                        </a:solidFill>
                      </a:endParaRPr>
                    </a:p>
                  </a:txBody>
                  <a:tcPr anchor="ctr"/>
                </a:tc>
              </a:tr>
              <a:tr h="339106">
                <a:tc>
                  <a:txBody>
                    <a:bodyPr/>
                    <a:lstStyle/>
                    <a:p>
                      <a:pPr algn="ctr"/>
                      <a:endParaRPr lang="en-US" sz="1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endParaRPr lang="en-US" sz="1100" dirty="0"/>
                    </a:p>
                  </a:txBody>
                  <a:tcPr anchor="ctr"/>
                </a:tc>
                <a:tc>
                  <a:txBody>
                    <a:bodyPr/>
                    <a:lstStyle/>
                    <a:p>
                      <a:pPr algn="ctr"/>
                      <a:r>
                        <a:rPr lang="en-US" sz="1100" dirty="0" smtClean="0"/>
                        <a:t>7% </a:t>
                      </a:r>
                      <a:endParaRPr lang="en-US" sz="1100" dirty="0"/>
                    </a:p>
                  </a:txBody>
                  <a:tcPr anchor="ctr"/>
                </a:tc>
                <a:tc>
                  <a:txBody>
                    <a:bodyPr/>
                    <a:lstStyle/>
                    <a:p>
                      <a:pPr algn="ctr"/>
                      <a:r>
                        <a:rPr lang="en-US" sz="1100" b="1" dirty="0" smtClean="0">
                          <a:solidFill>
                            <a:schemeClr val="tx1"/>
                          </a:solidFill>
                        </a:rPr>
                        <a:t>17%</a:t>
                      </a:r>
                      <a:endParaRPr lang="en-US" sz="1100" b="1" dirty="0">
                        <a:solidFill>
                          <a:schemeClr val="tx1"/>
                        </a:solidFill>
                      </a:endParaRPr>
                    </a:p>
                  </a:txBody>
                  <a:tcPr anchor="ctr"/>
                </a:tc>
              </a:tr>
              <a:tr h="339106">
                <a:tc>
                  <a:txBody>
                    <a:bodyPr/>
                    <a:lstStyle/>
                    <a:p>
                      <a:pPr algn="ctr"/>
                      <a:r>
                        <a:rPr lang="en-US" sz="1800" dirty="0" smtClean="0">
                          <a:latin typeface="Zapf Dingbats"/>
                          <a:ea typeface="Zapf Dingbats"/>
                          <a:cs typeface="Zapf Dingbats"/>
                          <a:sym typeface="Zapf Dingbats"/>
                        </a:rPr>
                        <a:t>✔</a:t>
                      </a:r>
                      <a:endParaRPr lang="en-US" sz="1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r>
                        <a:rPr lang="en-US" sz="1100" dirty="0" smtClean="0"/>
                        <a:t>50%</a:t>
                      </a:r>
                      <a:endParaRPr lang="en-US" sz="1100" dirty="0"/>
                    </a:p>
                  </a:txBody>
                  <a:tcPr anchor="ctr"/>
                </a:tc>
                <a:tc>
                  <a:txBody>
                    <a:bodyPr/>
                    <a:lstStyle/>
                    <a:p>
                      <a:pPr algn="ctr"/>
                      <a:r>
                        <a:rPr lang="en-US" sz="1100" dirty="0" smtClean="0"/>
                        <a:t>7%</a:t>
                      </a:r>
                      <a:endParaRPr lang="en-US" sz="1100" dirty="0"/>
                    </a:p>
                  </a:txBody>
                  <a:tcPr anchor="ctr"/>
                </a:tc>
                <a:tc>
                  <a:txBody>
                    <a:bodyPr/>
                    <a:lstStyle/>
                    <a:p>
                      <a:pPr algn="ctr"/>
                      <a:r>
                        <a:rPr lang="en-US" sz="1100" b="1" dirty="0" smtClean="0">
                          <a:solidFill>
                            <a:schemeClr val="tx1"/>
                          </a:solidFill>
                        </a:rPr>
                        <a:t>16%</a:t>
                      </a:r>
                      <a:endParaRPr lang="en-US" sz="1100" b="1" dirty="0">
                        <a:solidFill>
                          <a:schemeClr val="tx1"/>
                        </a:solidFill>
                      </a:endParaRPr>
                    </a:p>
                  </a:txBody>
                  <a:tcPr anchor="ctr"/>
                </a:tc>
              </a:tr>
              <a:tr h="339106">
                <a:tc>
                  <a:txBody>
                    <a:bodyPr/>
                    <a:lstStyle/>
                    <a:p>
                      <a:pPr algn="ctr"/>
                      <a:r>
                        <a:rPr lang="en-US" sz="1800" dirty="0" smtClean="0">
                          <a:latin typeface="Zapf Dingbats"/>
                          <a:ea typeface="Zapf Dingbats"/>
                          <a:cs typeface="Zapf Dingbats"/>
                          <a:sym typeface="Zapf Dingbats"/>
                        </a:rPr>
                        <a:t>✔</a:t>
                      </a:r>
                      <a:endParaRPr lang="en-US" sz="1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nchor="ctr"/>
                </a:tc>
                <a:tc>
                  <a:txBody>
                    <a:bodyPr/>
                    <a:lstStyle/>
                    <a:p>
                      <a:pPr algn="ctr"/>
                      <a:r>
                        <a:rPr lang="en-US" sz="1100" dirty="0" smtClean="0"/>
                        <a:t>50%</a:t>
                      </a:r>
                      <a:endParaRPr lang="en-US" sz="1100" dirty="0"/>
                    </a:p>
                  </a:txBody>
                  <a:tcPr anchor="ctr"/>
                </a:tc>
                <a:tc>
                  <a:txBody>
                    <a:bodyPr/>
                    <a:lstStyle/>
                    <a:p>
                      <a:pPr algn="ctr"/>
                      <a:r>
                        <a:rPr lang="en-US" sz="1100" dirty="0" smtClean="0"/>
                        <a:t>20%</a:t>
                      </a:r>
                      <a:endParaRPr lang="en-US" sz="1100" dirty="0"/>
                    </a:p>
                  </a:txBody>
                  <a:tcPr anchor="ctr"/>
                </a:tc>
                <a:tc>
                  <a:txBody>
                    <a:bodyPr/>
                    <a:lstStyle/>
                    <a:p>
                      <a:pPr algn="ctr"/>
                      <a:r>
                        <a:rPr lang="en-US" sz="1100" b="1" dirty="0" smtClean="0">
                          <a:solidFill>
                            <a:schemeClr val="tx1"/>
                          </a:solidFill>
                        </a:rPr>
                        <a:t>9%</a:t>
                      </a:r>
                      <a:endParaRPr lang="en-US" sz="1100" b="1" dirty="0">
                        <a:solidFill>
                          <a:schemeClr val="tx1"/>
                        </a:solidFill>
                      </a:endParaRPr>
                    </a:p>
                  </a:txBody>
                  <a:tcPr anchor="ctr"/>
                </a:tc>
              </a:tr>
              <a:tr h="339106">
                <a:tc>
                  <a:txBody>
                    <a:bodyPr/>
                    <a:lstStyle/>
                    <a:p>
                      <a:pPr algn="ctr"/>
                      <a:endParaRPr lang="en-US" sz="1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algn="ctr"/>
                      <a:endParaRPr lang="en-US" sz="1100" dirty="0"/>
                    </a:p>
                  </a:txBody>
                  <a:tcPr anchor="ctr"/>
                </a:tc>
                <a:tc>
                  <a:txBody>
                    <a:bodyPr/>
                    <a:lstStyle/>
                    <a:p>
                      <a:pPr algn="ctr"/>
                      <a:r>
                        <a:rPr lang="en-US" sz="1100" dirty="0" smtClean="0"/>
                        <a:t>27%</a:t>
                      </a:r>
                      <a:endParaRPr lang="en-US" sz="1100" dirty="0"/>
                    </a:p>
                  </a:txBody>
                  <a:tcPr anchor="ctr"/>
                </a:tc>
                <a:tc>
                  <a:txBody>
                    <a:bodyPr/>
                    <a:lstStyle/>
                    <a:p>
                      <a:pPr algn="ctr"/>
                      <a:r>
                        <a:rPr lang="en-US" sz="1100" b="1" dirty="0" smtClean="0">
                          <a:solidFill>
                            <a:schemeClr val="tx1"/>
                          </a:solidFill>
                        </a:rPr>
                        <a:t>9%</a:t>
                      </a:r>
                      <a:endParaRPr lang="en-US" sz="1100" b="1" dirty="0">
                        <a:solidFill>
                          <a:schemeClr val="tx1"/>
                        </a:solidFill>
                      </a:endParaRPr>
                    </a:p>
                  </a:txBody>
                  <a:tcPr anchor="ctr"/>
                </a:tc>
              </a:tr>
              <a:tr h="339106">
                <a:tc>
                  <a:txBody>
                    <a:bodyPr/>
                    <a:lstStyle/>
                    <a:p>
                      <a:pPr algn="ctr"/>
                      <a:endParaRPr lang="en-US" sz="1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nchor="ctr"/>
                </a:tc>
                <a:tc>
                  <a:txBody>
                    <a:bodyPr/>
                    <a:lstStyle/>
                    <a:p>
                      <a:pPr algn="ctr"/>
                      <a:endParaRPr lang="en-US" sz="1100" dirty="0"/>
                    </a:p>
                  </a:txBody>
                  <a:tcPr anchor="ctr"/>
                </a:tc>
                <a:tc>
                  <a:txBody>
                    <a:bodyPr/>
                    <a:lstStyle/>
                    <a:p>
                      <a:pPr algn="ctr"/>
                      <a:r>
                        <a:rPr lang="en-US" sz="1100" dirty="0" smtClean="0"/>
                        <a:t>20%</a:t>
                      </a:r>
                      <a:endParaRPr lang="en-US" sz="1100" dirty="0"/>
                    </a:p>
                  </a:txBody>
                  <a:tcPr anchor="ctr"/>
                </a:tc>
                <a:tc>
                  <a:txBody>
                    <a:bodyPr/>
                    <a:lstStyle/>
                    <a:p>
                      <a:pPr algn="ctr"/>
                      <a:r>
                        <a:rPr lang="en-US" sz="1100" b="1" dirty="0" smtClean="0">
                          <a:solidFill>
                            <a:schemeClr val="tx1"/>
                          </a:solidFill>
                        </a:rPr>
                        <a:t>9%</a:t>
                      </a:r>
                      <a:endParaRPr lang="en-US" sz="1100" b="1" dirty="0">
                        <a:solidFill>
                          <a:schemeClr val="tx1"/>
                        </a:solidFill>
                      </a:endParaRPr>
                    </a:p>
                  </a:txBody>
                  <a:tcPr anchor="ctr"/>
                </a:tc>
              </a:tr>
              <a:tr h="339106">
                <a:tc>
                  <a:txBody>
                    <a:bodyPr/>
                    <a:lstStyle/>
                    <a:p>
                      <a:pPr algn="ctr"/>
                      <a:r>
                        <a:rPr lang="en-US" sz="1800" dirty="0" smtClean="0">
                          <a:latin typeface="Zapf Dingbats"/>
                          <a:ea typeface="Zapf Dingbats"/>
                          <a:cs typeface="Zapf Dingbats"/>
                          <a:sym typeface="Zapf Dingbats"/>
                        </a:rPr>
                        <a:t>✔</a:t>
                      </a:r>
                      <a:endParaRPr lang="en-US" sz="1800" dirty="0"/>
                    </a:p>
                  </a:txBody>
                  <a:tcPr anchor="ctr">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solidFill>
                      <a:schemeClr val="accent3">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latin typeface="Zapf Dingbats"/>
                          <a:ea typeface="Zapf Dingbats"/>
                          <a:cs typeface="Zapf Dingbats"/>
                          <a:sym typeface="Zapf Dingbats"/>
                        </a:rPr>
                        <a:t>✔</a:t>
                      </a:r>
                      <a:endParaRPr lang="en-US" sz="1800" dirty="0" smtClean="0"/>
                    </a:p>
                  </a:txBody>
                  <a:tcPr anchor="ctr">
                    <a:solidFill>
                      <a:schemeClr val="accent3">
                        <a:lumMod val="20000"/>
                        <a:lumOff val="80000"/>
                      </a:schemeClr>
                    </a:solidFill>
                  </a:tcPr>
                </a:tc>
                <a:tc>
                  <a:txBody>
                    <a:bodyPr/>
                    <a:lstStyle/>
                    <a:p>
                      <a:pPr algn="ctr"/>
                      <a:r>
                        <a:rPr lang="en-US" sz="1100" dirty="0" smtClean="0"/>
                        <a:t>50%</a:t>
                      </a:r>
                      <a:endParaRPr lang="en-US" sz="1100" dirty="0"/>
                    </a:p>
                  </a:txBody>
                  <a:tcPr anchor="ctr">
                    <a:solidFill>
                      <a:schemeClr val="accent3">
                        <a:lumMod val="20000"/>
                        <a:lumOff val="80000"/>
                      </a:schemeClr>
                    </a:solidFill>
                  </a:tcPr>
                </a:tc>
                <a:tc>
                  <a:txBody>
                    <a:bodyPr/>
                    <a:lstStyle/>
                    <a:p>
                      <a:pPr algn="ctr"/>
                      <a:r>
                        <a:rPr lang="en-US" sz="1100" dirty="0" smtClean="0"/>
                        <a:t>27%</a:t>
                      </a:r>
                      <a:endParaRPr lang="en-US" sz="1100" dirty="0"/>
                    </a:p>
                  </a:txBody>
                  <a:tcPr anchor="ctr">
                    <a:solidFill>
                      <a:schemeClr val="accent3">
                        <a:lumMod val="20000"/>
                        <a:lumOff val="80000"/>
                      </a:schemeClr>
                    </a:solidFill>
                  </a:tcPr>
                </a:tc>
                <a:tc>
                  <a:txBody>
                    <a:bodyPr/>
                    <a:lstStyle/>
                    <a:p>
                      <a:pPr algn="ctr"/>
                      <a:r>
                        <a:rPr lang="en-US" sz="1100" b="1" dirty="0" smtClean="0">
                          <a:solidFill>
                            <a:schemeClr val="tx1"/>
                          </a:solidFill>
                        </a:rPr>
                        <a:t>8%</a:t>
                      </a:r>
                      <a:endParaRPr lang="en-US" sz="1100" b="1" dirty="0">
                        <a:solidFill>
                          <a:schemeClr val="tx1"/>
                        </a:solidFill>
                      </a:endParaRPr>
                    </a:p>
                  </a:txBody>
                  <a:tcPr anchor="ctr">
                    <a:solidFill>
                      <a:schemeClr val="accent3">
                        <a:lumMod val="20000"/>
                        <a:lumOff val="80000"/>
                      </a:schemeClr>
                    </a:solidFill>
                  </a:tcPr>
                </a:tc>
              </a:tr>
            </a:tbl>
          </a:graphicData>
        </a:graphic>
      </p:graphicFrame>
    </p:spTree>
    <p:extLst>
      <p:ext uri="{BB962C8B-B14F-4D97-AF65-F5344CB8AC3E}">
        <p14:creationId xmlns:p14="http://schemas.microsoft.com/office/powerpoint/2010/main" val="115215200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ctrTitle" idx="4294967295"/>
          </p:nvPr>
        </p:nvSpPr>
        <p:spPr>
          <a:xfrm>
            <a:off x="1275149" y="0"/>
            <a:ext cx="6593700" cy="1159799"/>
          </a:xfrm>
          <a:prstGeom prst="rect">
            <a:avLst/>
          </a:prstGeom>
          <a:noFill/>
          <a:ln>
            <a:noFill/>
          </a:ln>
        </p:spPr>
        <p:txBody>
          <a:bodyPr lIns="91425" tIns="91425" rIns="91425" bIns="91425" anchor="b" anchorCtr="0">
            <a:noAutofit/>
          </a:bodyPr>
          <a:lstStyle/>
          <a:p>
            <a:pPr lvl="0">
              <a:spcBef>
                <a:spcPts val="0"/>
              </a:spcBef>
              <a:buNone/>
            </a:pPr>
            <a:r>
              <a:rPr lang="en-CA" sz="4400" dirty="0" smtClean="0"/>
              <a:t>Final Recommendation</a:t>
            </a:r>
            <a:endParaRPr lang="en" sz="4400" dirty="0"/>
          </a:p>
        </p:txBody>
      </p:sp>
      <p:graphicFrame>
        <p:nvGraphicFramePr>
          <p:cNvPr id="2" name="Table 1"/>
          <p:cNvGraphicFramePr>
            <a:graphicFrameLocks noGrp="1"/>
          </p:cNvGraphicFramePr>
          <p:nvPr>
            <p:extLst>
              <p:ext uri="{D42A27DB-BD31-4B8C-83A1-F6EECF244321}">
                <p14:modId xmlns:p14="http://schemas.microsoft.com/office/powerpoint/2010/main" val="1224784321"/>
              </p:ext>
            </p:extLst>
          </p:nvPr>
        </p:nvGraphicFramePr>
        <p:xfrm>
          <a:off x="324914" y="1159799"/>
          <a:ext cx="8565085" cy="2763246"/>
        </p:xfrm>
        <a:graphic>
          <a:graphicData uri="http://schemas.openxmlformats.org/drawingml/2006/table">
            <a:tbl>
              <a:tblPr firstRow="1" bandRow="1">
                <a:tableStyleId>{3B4B98B0-60AC-42C2-AFA5-B58CD77FA1E5}</a:tableStyleId>
              </a:tblPr>
              <a:tblGrid>
                <a:gridCol w="2367486"/>
                <a:gridCol w="6197599"/>
              </a:tblGrid>
              <a:tr h="586189">
                <a:tc>
                  <a:txBody>
                    <a:bodyPr/>
                    <a:lstStyle/>
                    <a:p>
                      <a:r>
                        <a:rPr lang="en-US" sz="1200" b="0" dirty="0" smtClean="0"/>
                        <a:t>Invest in Three Safety Features:</a:t>
                      </a:r>
                      <a:endParaRPr lang="en-US" sz="1200" b="0" dirty="0">
                        <a:solidFill>
                          <a:srgbClr val="00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Computerized Collision Avoidance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Passenger-side Airbag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dirty="0" smtClean="0"/>
                        <a:t>Parking Assistant Technology</a:t>
                      </a:r>
                      <a:endParaRPr lang="en-US" sz="1200" b="0" dirty="0" smtClean="0">
                        <a:solidFill>
                          <a:srgbClr val="000000"/>
                        </a:solidFill>
                      </a:endParaRPr>
                    </a:p>
                  </a:txBody>
                  <a:tcPr/>
                </a:tc>
              </a:tr>
              <a:tr h="244245">
                <a:tc>
                  <a:txBody>
                    <a:bodyPr/>
                    <a:lstStyle/>
                    <a:p>
                      <a:r>
                        <a:rPr lang="en-US" sz="1200" dirty="0" smtClean="0"/>
                        <a:t>Reduction in Frequency</a:t>
                      </a:r>
                      <a:endParaRPr lang="en-US" sz="1200" dirty="0"/>
                    </a:p>
                  </a:txBody>
                  <a:tcPr/>
                </a:tc>
                <a:tc>
                  <a:txBody>
                    <a:bodyPr/>
                    <a:lstStyle/>
                    <a:p>
                      <a:r>
                        <a:rPr lang="en-US" sz="1200" dirty="0" smtClean="0"/>
                        <a:t>50%</a:t>
                      </a:r>
                    </a:p>
                  </a:txBody>
                  <a:tcPr/>
                </a:tc>
              </a:tr>
              <a:tr h="294366">
                <a:tc>
                  <a:txBody>
                    <a:bodyPr/>
                    <a:lstStyle/>
                    <a:p>
                      <a:r>
                        <a:rPr lang="en-US" sz="1200" dirty="0" smtClean="0"/>
                        <a:t>Reduction in Severity</a:t>
                      </a:r>
                      <a:endParaRPr lang="en-US" sz="1200" dirty="0"/>
                    </a:p>
                  </a:txBody>
                  <a:tcPr/>
                </a:tc>
                <a:tc>
                  <a:txBody>
                    <a:bodyPr/>
                    <a:lstStyle/>
                    <a:p>
                      <a:r>
                        <a:rPr lang="en-US" sz="1200" dirty="0" smtClean="0"/>
                        <a:t>27%</a:t>
                      </a:r>
                    </a:p>
                  </a:txBody>
                  <a:tcPr/>
                </a:tc>
              </a:tr>
              <a:tr h="283848">
                <a:tc>
                  <a:txBody>
                    <a:bodyPr/>
                    <a:lstStyle/>
                    <a:p>
                      <a:r>
                        <a:rPr lang="en-US" sz="1200" dirty="0" smtClean="0"/>
                        <a:t>Costs</a:t>
                      </a:r>
                      <a:endParaRPr lang="en-US" sz="1200" dirty="0"/>
                    </a:p>
                  </a:txBody>
                  <a:tcPr/>
                </a:tc>
                <a:tc>
                  <a:txBody>
                    <a:bodyPr/>
                    <a:lstStyle/>
                    <a:p>
                      <a:r>
                        <a:rPr lang="en-US" sz="1200" dirty="0" smtClean="0"/>
                        <a:t>Initial Costs:                $3,657,500</a:t>
                      </a:r>
                    </a:p>
                    <a:p>
                      <a:r>
                        <a:rPr lang="en-US" sz="1200" dirty="0" smtClean="0"/>
                        <a:t>Annual</a:t>
                      </a:r>
                      <a:r>
                        <a:rPr lang="en-US" sz="1200" baseline="0" dirty="0" smtClean="0"/>
                        <a:t> Maintenance:</a:t>
                      </a:r>
                      <a:r>
                        <a:rPr lang="en-US" sz="1200" dirty="0" smtClean="0"/>
                        <a:t>  $     95,000</a:t>
                      </a:r>
                    </a:p>
                    <a:p>
                      <a:r>
                        <a:rPr lang="en-US" sz="1200" dirty="0" smtClean="0"/>
                        <a:t>Training:                      $</a:t>
                      </a:r>
                      <a:r>
                        <a:rPr lang="en-US" sz="1200" baseline="0" dirty="0" smtClean="0"/>
                        <a:t>   380,000  </a:t>
                      </a:r>
                      <a:endParaRPr lang="en-US" sz="1200" dirty="0" smtClean="0"/>
                    </a:p>
                  </a:txBody>
                  <a:tcPr/>
                </a:tc>
              </a:tr>
              <a:tr h="270934">
                <a:tc>
                  <a:txBody>
                    <a:bodyPr/>
                    <a:lstStyle/>
                    <a:p>
                      <a:r>
                        <a:rPr lang="en-US" sz="1200" dirty="0" smtClean="0"/>
                        <a:t>Return on Investment</a:t>
                      </a:r>
                      <a:endParaRPr lang="en-US" sz="1200" dirty="0"/>
                    </a:p>
                  </a:txBody>
                  <a:tcPr/>
                </a:tc>
                <a:tc>
                  <a:txBody>
                    <a:bodyPr/>
                    <a:lstStyle/>
                    <a:p>
                      <a:r>
                        <a:rPr lang="en-US" sz="1200" dirty="0" smtClean="0"/>
                        <a:t>8% (Higher than return from a conservative investment, 4%)</a:t>
                      </a:r>
                    </a:p>
                    <a:p>
                      <a:r>
                        <a:rPr lang="en-US" sz="1200" dirty="0" smtClean="0"/>
                        <a:t>Paid back in </a:t>
                      </a:r>
                      <a:r>
                        <a:rPr lang="en-US" sz="1200" baseline="0" dirty="0" smtClean="0"/>
                        <a:t>9 years</a:t>
                      </a:r>
                      <a:endParaRPr lang="en-US" sz="1200" dirty="0" smtClean="0"/>
                    </a:p>
                  </a:txBody>
                  <a:tcPr/>
                </a:tc>
              </a:tr>
              <a:tr h="270934">
                <a:tc>
                  <a:txBody>
                    <a:bodyPr/>
                    <a:lstStyle/>
                    <a:p>
                      <a:r>
                        <a:rPr lang="en-US" sz="1200" dirty="0" smtClean="0"/>
                        <a:t>Non-financial Benefits</a:t>
                      </a:r>
                      <a:endParaRPr lang="en-US" sz="1200" dirty="0"/>
                    </a:p>
                  </a:txBody>
                  <a:tcPr/>
                </a:tc>
                <a:tc>
                  <a:txBody>
                    <a:bodyPr/>
                    <a:lstStyle/>
                    <a:p>
                      <a:pPr marL="171450" indent="-171450">
                        <a:buFont typeface="Arial"/>
                        <a:buChar char="•"/>
                      </a:pPr>
                      <a:r>
                        <a:rPr lang="en-US" sz="1200" dirty="0" smtClean="0"/>
                        <a:t>Increased safety for students and employees of Ontario University</a:t>
                      </a:r>
                    </a:p>
                    <a:p>
                      <a:pPr marL="171450" indent="-171450">
                        <a:buFont typeface="Arial"/>
                        <a:buChar char="•"/>
                      </a:pPr>
                      <a:r>
                        <a:rPr lang="en-US" sz="1200" dirty="0" smtClean="0"/>
                        <a:t>Boost OU’s reputation</a:t>
                      </a:r>
                      <a:r>
                        <a:rPr lang="en-US" sz="1200" baseline="0" dirty="0" smtClean="0"/>
                        <a:t> as a great school and workplace by making it safer for everyone</a:t>
                      </a:r>
                      <a:endParaRPr lang="en-US" sz="1200" dirty="0" smtClean="0">
                        <a:solidFill>
                          <a:schemeClr val="tx1"/>
                        </a:solidFill>
                      </a:endParaRPr>
                    </a:p>
                  </a:txBody>
                  <a:tcPr/>
                </a:tc>
              </a:tr>
            </a:tbl>
          </a:graphicData>
        </a:graphic>
      </p:graphicFrame>
    </p:spTree>
    <p:extLst>
      <p:ext uri="{BB962C8B-B14F-4D97-AF65-F5344CB8AC3E}">
        <p14:creationId xmlns:p14="http://schemas.microsoft.com/office/powerpoint/2010/main" val="260393811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5" name="Shape 453"/>
          <p:cNvSpPr txBox="1">
            <a:spLocks/>
          </p:cNvSpPr>
          <p:nvPr/>
        </p:nvSpPr>
        <p:spPr>
          <a:xfrm>
            <a:off x="172720" y="2792062"/>
            <a:ext cx="8382001" cy="1375027"/>
          </a:xfrm>
          <a:prstGeom prst="rect">
            <a:avLst/>
          </a:prstGeom>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rtl val="0"/>
              </a:defRPr>
            </a:lvl1pPr>
          </a:lstStyle>
          <a:p>
            <a:pPr algn="r"/>
            <a:r>
              <a:rPr lang="en-CA" sz="3600" dirty="0" smtClean="0">
                <a:solidFill>
                  <a:schemeClr val="bg1"/>
                </a:solidFill>
                <a:latin typeface="Oswald"/>
                <a:cs typeface="Oswald"/>
              </a:rPr>
              <a:t>QUESTIONS?</a:t>
            </a:r>
          </a:p>
          <a:p>
            <a:pPr algn="r"/>
            <a:endParaRPr lang="en-CA" sz="3600" dirty="0">
              <a:solidFill>
                <a:schemeClr val="bg1"/>
              </a:solidFill>
              <a:latin typeface="Oswald"/>
              <a:cs typeface="Oswald"/>
            </a:endParaRPr>
          </a:p>
          <a:p>
            <a:pPr algn="r"/>
            <a:r>
              <a:rPr lang="en-CA" sz="3600" dirty="0" smtClean="0">
                <a:solidFill>
                  <a:schemeClr val="bg1"/>
                </a:solidFill>
                <a:latin typeface="Oswald"/>
                <a:cs typeface="Oswald"/>
              </a:rPr>
              <a:t>THANK YOU FOR YOUR ATTENTION!</a:t>
            </a:r>
          </a:p>
        </p:txBody>
      </p:sp>
    </p:spTree>
    <p:extLst>
      <p:ext uri="{BB962C8B-B14F-4D97-AF65-F5344CB8AC3E}">
        <p14:creationId xmlns:p14="http://schemas.microsoft.com/office/powerpoint/2010/main" val="378998920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ctrTitle" idx="4294967295"/>
          </p:nvPr>
        </p:nvSpPr>
        <p:spPr>
          <a:xfrm>
            <a:off x="1275149" y="0"/>
            <a:ext cx="6593700" cy="1159799"/>
          </a:xfrm>
          <a:prstGeom prst="rect">
            <a:avLst/>
          </a:prstGeom>
          <a:noFill/>
          <a:ln>
            <a:noFill/>
          </a:ln>
        </p:spPr>
        <p:txBody>
          <a:bodyPr lIns="91425" tIns="91425" rIns="91425" bIns="91425" anchor="b" anchorCtr="0">
            <a:noAutofit/>
          </a:bodyPr>
          <a:lstStyle/>
          <a:p>
            <a:pPr lvl="0">
              <a:spcBef>
                <a:spcPts val="0"/>
              </a:spcBef>
              <a:buNone/>
            </a:pPr>
            <a:r>
              <a:rPr lang="en-CA" sz="4400" dirty="0" smtClean="0"/>
              <a:t>Summary</a:t>
            </a:r>
            <a:endParaRPr lang="en" sz="4400" dirty="0"/>
          </a:p>
        </p:txBody>
      </p:sp>
      <p:sp>
        <p:nvSpPr>
          <p:cNvPr id="468" name="Shape 468"/>
          <p:cNvSpPr txBox="1">
            <a:spLocks noGrp="1"/>
          </p:cNvSpPr>
          <p:nvPr>
            <p:ph type="subTitle" idx="4294967295"/>
          </p:nvPr>
        </p:nvSpPr>
        <p:spPr>
          <a:xfrm>
            <a:off x="390753" y="1365033"/>
            <a:ext cx="8384882" cy="1745086"/>
          </a:xfrm>
          <a:prstGeom prst="rect">
            <a:avLst/>
          </a:prstGeom>
          <a:noFill/>
          <a:ln>
            <a:noFill/>
          </a:ln>
        </p:spPr>
        <p:txBody>
          <a:bodyPr lIns="91425" tIns="91425" rIns="91425" bIns="91425" anchor="t" anchorCtr="0">
            <a:noAutofit/>
          </a:bodyPr>
          <a:lstStyle/>
          <a:p>
            <a:pPr marL="571500" indent="-571500">
              <a:spcBef>
                <a:spcPts val="0"/>
              </a:spcBef>
            </a:pPr>
            <a:r>
              <a:rPr lang="en-CA" sz="2400" b="1" dirty="0" smtClean="0"/>
              <a:t>Ontario University (OU) would benefit from investing in safety features for their new auto fleet</a:t>
            </a:r>
          </a:p>
          <a:p>
            <a:pPr marL="571500" indent="-571500">
              <a:spcBef>
                <a:spcPts val="0"/>
              </a:spcBef>
            </a:pPr>
            <a:endParaRPr lang="en-CA" sz="2400" b="1" dirty="0"/>
          </a:p>
          <a:p>
            <a:pPr marL="571500" indent="-571500">
              <a:spcBef>
                <a:spcPts val="0"/>
              </a:spcBef>
            </a:pPr>
            <a:r>
              <a:rPr lang="en-CA" sz="2400" b="1" dirty="0" smtClean="0"/>
              <a:t>Benefits include</a:t>
            </a:r>
          </a:p>
          <a:p>
            <a:pPr lvl="0" algn="ctr">
              <a:spcBef>
                <a:spcPts val="0"/>
              </a:spcBef>
              <a:buNone/>
            </a:pPr>
            <a:endParaRPr sz="3600" b="1" dirty="0"/>
          </a:p>
        </p:txBody>
      </p:sp>
      <p:sp>
        <p:nvSpPr>
          <p:cNvPr id="6" name="Shape 468"/>
          <p:cNvSpPr txBox="1">
            <a:spLocks/>
          </p:cNvSpPr>
          <p:nvPr/>
        </p:nvSpPr>
        <p:spPr>
          <a:xfrm>
            <a:off x="1505872" y="2935606"/>
            <a:ext cx="7638127" cy="116931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28324A"/>
              </a:buClr>
              <a:buSzPct val="100000"/>
              <a:buFont typeface="Source Sans Pro"/>
              <a:buChar char="◉"/>
              <a:defRPr sz="2000" b="0" i="0" u="none" strike="noStrike" cap="none">
                <a:solidFill>
                  <a:srgbClr val="28324A"/>
                </a:solidFill>
                <a:latin typeface="Source Sans Pro"/>
                <a:ea typeface="Source Sans Pro"/>
                <a:cs typeface="Source Sans Pro"/>
                <a:sym typeface="Source Sans Pro"/>
                <a:rtl val="0"/>
              </a:defRPr>
            </a:lvl1pPr>
            <a:lvl2pPr marR="0" lvl="1" algn="l" rtl="0">
              <a:lnSpc>
                <a:spcPct val="100000"/>
              </a:lnSpc>
              <a:spcBef>
                <a:spcPts val="480"/>
              </a:spcBef>
              <a:spcAft>
                <a:spcPts val="0"/>
              </a:spcAft>
              <a:buClr>
                <a:srgbClr val="28324A"/>
              </a:buClr>
              <a:buSzPct val="100000"/>
              <a:buFont typeface="Source Sans Pro"/>
              <a:buChar char="◉"/>
              <a:defRPr sz="1800" b="0" i="0" u="none" strike="noStrike" cap="none">
                <a:solidFill>
                  <a:srgbClr val="28324A"/>
                </a:solidFill>
                <a:latin typeface="Source Sans Pro"/>
                <a:ea typeface="Source Sans Pro"/>
                <a:cs typeface="Source Sans Pro"/>
                <a:sym typeface="Source Sans Pro"/>
                <a:rtl val="0"/>
              </a:defRPr>
            </a:lvl2pPr>
            <a:lvl3pPr marR="0" lvl="2" algn="l" rtl="0">
              <a:lnSpc>
                <a:spcPct val="100000"/>
              </a:lnSpc>
              <a:spcBef>
                <a:spcPts val="48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3pPr>
            <a:lvl4pPr marR="0" lvl="3"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4pPr>
            <a:lvl5pPr marR="0" lvl="4"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5pPr>
            <a:lvl6pPr marR="0" lvl="5"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6pPr>
            <a:lvl7pPr marR="0" lvl="6"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7pPr>
            <a:lvl8pPr marR="0" lvl="7"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8pPr>
            <a:lvl9pPr marR="0" lvl="8"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9pPr>
          </a:lstStyle>
          <a:p>
            <a:pPr lvl="1"/>
            <a:r>
              <a:rPr lang="en-CA" sz="2000" dirty="0" smtClean="0">
                <a:solidFill>
                  <a:srgbClr val="000000"/>
                </a:solidFill>
              </a:rPr>
              <a:t>  8% return on the investment </a:t>
            </a:r>
          </a:p>
          <a:p>
            <a:pPr lvl="1"/>
            <a:r>
              <a:rPr lang="en-CA" sz="2000" dirty="0" smtClean="0">
                <a:solidFill>
                  <a:srgbClr val="000000"/>
                </a:solidFill>
              </a:rPr>
              <a:t>  Increased safety for students and employees of OU</a:t>
            </a:r>
          </a:p>
          <a:p>
            <a:pPr lvl="1"/>
            <a:r>
              <a:rPr lang="en-CA" sz="2000" dirty="0">
                <a:solidFill>
                  <a:srgbClr val="000000"/>
                </a:solidFill>
              </a:rPr>
              <a:t> </a:t>
            </a:r>
            <a:r>
              <a:rPr lang="en-CA" sz="2000" dirty="0" smtClean="0">
                <a:solidFill>
                  <a:srgbClr val="000000"/>
                </a:solidFill>
              </a:rPr>
              <a:t> Reputation boost to OU</a:t>
            </a:r>
          </a:p>
        </p:txBody>
      </p:sp>
    </p:spTree>
    <p:extLst>
      <p:ext uri="{BB962C8B-B14F-4D97-AF65-F5344CB8AC3E}">
        <p14:creationId xmlns:p14="http://schemas.microsoft.com/office/powerpoint/2010/main" val="99262315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ctrTitle" idx="4294967295"/>
          </p:nvPr>
        </p:nvSpPr>
        <p:spPr>
          <a:xfrm>
            <a:off x="1275149" y="0"/>
            <a:ext cx="6593700" cy="1159799"/>
          </a:xfrm>
          <a:prstGeom prst="rect">
            <a:avLst/>
          </a:prstGeom>
          <a:noFill/>
          <a:ln>
            <a:noFill/>
          </a:ln>
        </p:spPr>
        <p:txBody>
          <a:bodyPr lIns="91425" tIns="91425" rIns="91425" bIns="91425" anchor="b" anchorCtr="0">
            <a:noAutofit/>
          </a:bodyPr>
          <a:lstStyle/>
          <a:p>
            <a:pPr lvl="0">
              <a:spcBef>
                <a:spcPts val="0"/>
              </a:spcBef>
              <a:buNone/>
            </a:pPr>
            <a:r>
              <a:rPr lang="en-CA" sz="4400" dirty="0" smtClean="0"/>
              <a:t>Summary</a:t>
            </a:r>
            <a:endParaRPr lang="en" sz="4400" dirty="0"/>
          </a:p>
        </p:txBody>
      </p:sp>
      <p:sp>
        <p:nvSpPr>
          <p:cNvPr id="468" name="Shape 468"/>
          <p:cNvSpPr txBox="1">
            <a:spLocks noGrp="1"/>
          </p:cNvSpPr>
          <p:nvPr>
            <p:ph type="subTitle" idx="4294967295"/>
          </p:nvPr>
        </p:nvSpPr>
        <p:spPr>
          <a:xfrm>
            <a:off x="390752" y="1365032"/>
            <a:ext cx="8753247" cy="2656289"/>
          </a:xfrm>
          <a:prstGeom prst="rect">
            <a:avLst/>
          </a:prstGeom>
          <a:noFill/>
          <a:ln>
            <a:noFill/>
          </a:ln>
        </p:spPr>
        <p:txBody>
          <a:bodyPr lIns="91425" tIns="91425" rIns="91425" bIns="91425" anchor="t" anchorCtr="0">
            <a:noAutofit/>
          </a:bodyPr>
          <a:lstStyle/>
          <a:p>
            <a:pPr marL="571500" indent="-571500">
              <a:spcBef>
                <a:spcPts val="0"/>
              </a:spcBef>
            </a:pPr>
            <a:r>
              <a:rPr lang="en-CA" sz="2400" b="1" dirty="0"/>
              <a:t>We recommend </a:t>
            </a:r>
            <a:r>
              <a:rPr lang="en-CA" sz="2400" b="1" dirty="0" smtClean="0"/>
              <a:t>the </a:t>
            </a:r>
            <a:r>
              <a:rPr lang="en-CA" sz="2400" b="1" dirty="0"/>
              <a:t>following safety features</a:t>
            </a:r>
            <a:r>
              <a:rPr lang="en-CA" sz="2400" b="1" dirty="0" smtClean="0"/>
              <a:t>:</a:t>
            </a:r>
          </a:p>
          <a:p>
            <a:pPr marL="571500" indent="-571500">
              <a:spcBef>
                <a:spcPts val="0"/>
              </a:spcBef>
            </a:pPr>
            <a:endParaRPr lang="en-CA" sz="2400" b="1" dirty="0"/>
          </a:p>
          <a:p>
            <a:pPr marL="571500" indent="-571500">
              <a:spcBef>
                <a:spcPts val="0"/>
              </a:spcBef>
            </a:pPr>
            <a:endParaRPr lang="en-CA" sz="2400" b="1" dirty="0" smtClean="0"/>
          </a:p>
          <a:p>
            <a:pPr marL="571500" indent="-571500">
              <a:spcBef>
                <a:spcPts val="0"/>
              </a:spcBef>
            </a:pPr>
            <a:endParaRPr lang="en" sz="3400" b="1" dirty="0"/>
          </a:p>
          <a:p>
            <a:pPr marL="571500" indent="-571500">
              <a:spcBef>
                <a:spcPts val="0"/>
              </a:spcBef>
            </a:pPr>
            <a:r>
              <a:rPr lang="en-CA" sz="2400" b="1" dirty="0" smtClean="0"/>
              <a:t>The present value of this investment is $633,000</a:t>
            </a:r>
          </a:p>
          <a:p>
            <a:pPr marL="571500" indent="-571500">
              <a:spcBef>
                <a:spcPts val="0"/>
              </a:spcBef>
            </a:pPr>
            <a:endParaRPr lang="en-CA" sz="2400" b="1" dirty="0"/>
          </a:p>
          <a:p>
            <a:pPr marL="571500" indent="-571500">
              <a:spcBef>
                <a:spcPts val="0"/>
              </a:spcBef>
            </a:pPr>
            <a:r>
              <a:rPr lang="en-CA" sz="2400" b="1" dirty="0" smtClean="0"/>
              <a:t>This investment will be fully paid back after nine years</a:t>
            </a:r>
            <a:endParaRPr sz="3600" b="1" dirty="0"/>
          </a:p>
        </p:txBody>
      </p:sp>
      <p:sp>
        <p:nvSpPr>
          <p:cNvPr id="4" name="Shape 468"/>
          <p:cNvSpPr txBox="1">
            <a:spLocks/>
          </p:cNvSpPr>
          <p:nvPr/>
        </p:nvSpPr>
        <p:spPr>
          <a:xfrm>
            <a:off x="1505873" y="1705206"/>
            <a:ext cx="5635453" cy="116931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28324A"/>
              </a:buClr>
              <a:buSzPct val="100000"/>
              <a:buFont typeface="Source Sans Pro"/>
              <a:buChar char="◉"/>
              <a:defRPr sz="2000" b="0" i="0" u="none" strike="noStrike" cap="none">
                <a:solidFill>
                  <a:srgbClr val="28324A"/>
                </a:solidFill>
                <a:latin typeface="Source Sans Pro"/>
                <a:ea typeface="Source Sans Pro"/>
                <a:cs typeface="Source Sans Pro"/>
                <a:sym typeface="Source Sans Pro"/>
                <a:rtl val="0"/>
              </a:defRPr>
            </a:lvl1pPr>
            <a:lvl2pPr marR="0" lvl="1" algn="l" rtl="0">
              <a:lnSpc>
                <a:spcPct val="100000"/>
              </a:lnSpc>
              <a:spcBef>
                <a:spcPts val="480"/>
              </a:spcBef>
              <a:spcAft>
                <a:spcPts val="0"/>
              </a:spcAft>
              <a:buClr>
                <a:srgbClr val="28324A"/>
              </a:buClr>
              <a:buSzPct val="100000"/>
              <a:buFont typeface="Source Sans Pro"/>
              <a:buChar char="◉"/>
              <a:defRPr sz="1800" b="0" i="0" u="none" strike="noStrike" cap="none">
                <a:solidFill>
                  <a:srgbClr val="28324A"/>
                </a:solidFill>
                <a:latin typeface="Source Sans Pro"/>
                <a:ea typeface="Source Sans Pro"/>
                <a:cs typeface="Source Sans Pro"/>
                <a:sym typeface="Source Sans Pro"/>
                <a:rtl val="0"/>
              </a:defRPr>
            </a:lvl2pPr>
            <a:lvl3pPr marR="0" lvl="2" algn="l" rtl="0">
              <a:lnSpc>
                <a:spcPct val="100000"/>
              </a:lnSpc>
              <a:spcBef>
                <a:spcPts val="48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3pPr>
            <a:lvl4pPr marR="0" lvl="3"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4pPr>
            <a:lvl5pPr marR="0" lvl="4"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5pPr>
            <a:lvl6pPr marR="0" lvl="5"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6pPr>
            <a:lvl7pPr marR="0" lvl="6"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7pPr>
            <a:lvl8pPr marR="0" lvl="7"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8pPr>
            <a:lvl9pPr marR="0" lvl="8"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9pPr>
          </a:lstStyle>
          <a:p>
            <a:pPr lvl="1"/>
            <a:r>
              <a:rPr lang="en-CA" sz="2000" dirty="0" smtClean="0">
                <a:solidFill>
                  <a:srgbClr val="000000"/>
                </a:solidFill>
              </a:rPr>
              <a:t>  Computerized collision avoidance </a:t>
            </a:r>
          </a:p>
          <a:p>
            <a:pPr lvl="1"/>
            <a:r>
              <a:rPr lang="en-CA" sz="2000" dirty="0" smtClean="0">
                <a:solidFill>
                  <a:srgbClr val="000000"/>
                </a:solidFill>
              </a:rPr>
              <a:t>  Passenger-side airbags</a:t>
            </a:r>
          </a:p>
          <a:p>
            <a:pPr lvl="1"/>
            <a:r>
              <a:rPr lang="en-CA" sz="2000" dirty="0" smtClean="0">
                <a:solidFill>
                  <a:srgbClr val="000000"/>
                </a:solidFill>
              </a:rPr>
              <a:t>  Parking assistant technology</a:t>
            </a:r>
          </a:p>
        </p:txBody>
      </p:sp>
    </p:spTree>
    <p:extLst>
      <p:ext uri="{BB962C8B-B14F-4D97-AF65-F5344CB8AC3E}">
        <p14:creationId xmlns:p14="http://schemas.microsoft.com/office/powerpoint/2010/main" val="136020217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ctrTitle" idx="4294967295"/>
          </p:nvPr>
        </p:nvSpPr>
        <p:spPr>
          <a:xfrm>
            <a:off x="1275149" y="0"/>
            <a:ext cx="6593700" cy="1159799"/>
          </a:xfrm>
          <a:prstGeom prst="rect">
            <a:avLst/>
          </a:prstGeom>
          <a:noFill/>
          <a:ln>
            <a:noFill/>
          </a:ln>
        </p:spPr>
        <p:txBody>
          <a:bodyPr lIns="91425" tIns="91425" rIns="91425" bIns="91425" anchor="b" anchorCtr="0">
            <a:noAutofit/>
          </a:bodyPr>
          <a:lstStyle/>
          <a:p>
            <a:pPr lvl="0">
              <a:spcBef>
                <a:spcPts val="0"/>
              </a:spcBef>
              <a:buNone/>
            </a:pPr>
            <a:r>
              <a:rPr lang="en-CA" sz="4400" dirty="0" smtClean="0"/>
              <a:t>Agenda</a:t>
            </a:r>
            <a:endParaRPr lang="en" sz="4400" dirty="0"/>
          </a:p>
        </p:txBody>
      </p:sp>
      <p:sp>
        <p:nvSpPr>
          <p:cNvPr id="468" name="Shape 468"/>
          <p:cNvSpPr txBox="1">
            <a:spLocks noGrp="1"/>
          </p:cNvSpPr>
          <p:nvPr>
            <p:ph type="subTitle" idx="4294967295"/>
          </p:nvPr>
        </p:nvSpPr>
        <p:spPr>
          <a:xfrm>
            <a:off x="390753" y="1082143"/>
            <a:ext cx="8384882" cy="2762794"/>
          </a:xfrm>
          <a:prstGeom prst="rect">
            <a:avLst/>
          </a:prstGeom>
          <a:noFill/>
          <a:ln>
            <a:noFill/>
          </a:ln>
        </p:spPr>
        <p:txBody>
          <a:bodyPr lIns="91425" tIns="91425" rIns="91425" bIns="91425" anchor="t" anchorCtr="0">
            <a:noAutofit/>
          </a:bodyPr>
          <a:lstStyle/>
          <a:p>
            <a:pPr>
              <a:spcBef>
                <a:spcPts val="0"/>
              </a:spcBef>
              <a:buNone/>
            </a:pPr>
            <a:r>
              <a:rPr lang="en-CA" sz="2800" b="1" dirty="0" smtClean="0"/>
              <a:t>1. Details of Recommendation</a:t>
            </a:r>
          </a:p>
          <a:p>
            <a:pPr>
              <a:spcBef>
                <a:spcPts val="0"/>
              </a:spcBef>
              <a:buNone/>
            </a:pPr>
            <a:r>
              <a:rPr lang="en-CA" sz="2800" b="1" dirty="0" smtClean="0"/>
              <a:t/>
            </a:r>
            <a:br>
              <a:rPr lang="en-CA" sz="2800" b="1" dirty="0" smtClean="0"/>
            </a:br>
            <a:r>
              <a:rPr lang="en-CA" sz="2800" b="1" dirty="0" smtClean="0"/>
              <a:t/>
            </a:r>
            <a:br>
              <a:rPr lang="en-CA" sz="2800" b="1" dirty="0" smtClean="0"/>
            </a:br>
            <a:r>
              <a:rPr lang="en-CA" sz="2800" b="1" dirty="0" smtClean="0"/>
              <a:t/>
            </a:r>
            <a:br>
              <a:rPr lang="en-CA" sz="2800" b="1" dirty="0" smtClean="0"/>
            </a:br>
            <a:endParaRPr lang="en-CA" sz="2800" b="1" dirty="0" smtClean="0"/>
          </a:p>
          <a:p>
            <a:pPr>
              <a:spcBef>
                <a:spcPts val="0"/>
              </a:spcBef>
              <a:buNone/>
            </a:pPr>
            <a:endParaRPr lang="en-CA" sz="2800" b="1" dirty="0"/>
          </a:p>
          <a:p>
            <a:pPr>
              <a:spcBef>
                <a:spcPts val="0"/>
              </a:spcBef>
              <a:buNone/>
            </a:pPr>
            <a:r>
              <a:rPr lang="en-CA" sz="2800" b="1" dirty="0" smtClean="0"/>
              <a:t>2. Comparison of Alternatives</a:t>
            </a:r>
            <a:endParaRPr sz="3600" b="1" dirty="0"/>
          </a:p>
        </p:txBody>
      </p:sp>
      <p:sp>
        <p:nvSpPr>
          <p:cNvPr id="6" name="Shape 468"/>
          <p:cNvSpPr txBox="1">
            <a:spLocks/>
          </p:cNvSpPr>
          <p:nvPr/>
        </p:nvSpPr>
        <p:spPr>
          <a:xfrm>
            <a:off x="962631" y="1664201"/>
            <a:ext cx="7158579" cy="1761368"/>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28324A"/>
              </a:buClr>
              <a:buSzPct val="100000"/>
              <a:buFont typeface="Source Sans Pro"/>
              <a:buChar char="◉"/>
              <a:defRPr sz="2000" b="0" i="0" u="none" strike="noStrike" cap="none">
                <a:solidFill>
                  <a:srgbClr val="28324A"/>
                </a:solidFill>
                <a:latin typeface="Source Sans Pro"/>
                <a:ea typeface="Source Sans Pro"/>
                <a:cs typeface="Source Sans Pro"/>
                <a:sym typeface="Source Sans Pro"/>
                <a:rtl val="0"/>
              </a:defRPr>
            </a:lvl1pPr>
            <a:lvl2pPr marR="0" lvl="1" algn="l" rtl="0">
              <a:lnSpc>
                <a:spcPct val="100000"/>
              </a:lnSpc>
              <a:spcBef>
                <a:spcPts val="480"/>
              </a:spcBef>
              <a:spcAft>
                <a:spcPts val="0"/>
              </a:spcAft>
              <a:buClr>
                <a:srgbClr val="28324A"/>
              </a:buClr>
              <a:buSzPct val="100000"/>
              <a:buFont typeface="Source Sans Pro"/>
              <a:buChar char="◉"/>
              <a:defRPr sz="1800" b="0" i="0" u="none" strike="noStrike" cap="none">
                <a:solidFill>
                  <a:srgbClr val="28324A"/>
                </a:solidFill>
                <a:latin typeface="Source Sans Pro"/>
                <a:ea typeface="Source Sans Pro"/>
                <a:cs typeface="Source Sans Pro"/>
                <a:sym typeface="Source Sans Pro"/>
                <a:rtl val="0"/>
              </a:defRPr>
            </a:lvl2pPr>
            <a:lvl3pPr marR="0" lvl="2" algn="l" rtl="0">
              <a:lnSpc>
                <a:spcPct val="100000"/>
              </a:lnSpc>
              <a:spcBef>
                <a:spcPts val="48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3pPr>
            <a:lvl4pPr marR="0" lvl="3"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4pPr>
            <a:lvl5pPr marR="0" lvl="4"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5pPr>
            <a:lvl6pPr marR="0" lvl="5"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6pPr>
            <a:lvl7pPr marR="0" lvl="6"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7pPr>
            <a:lvl8pPr marR="0" lvl="7"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8pPr>
            <a:lvl9pPr marR="0" lvl="8"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9pPr>
          </a:lstStyle>
          <a:p>
            <a:pPr marL="571500" indent="-571500">
              <a:spcBef>
                <a:spcPts val="0"/>
              </a:spcBef>
            </a:pPr>
            <a:r>
              <a:rPr lang="en-CA" sz="2400" b="1" dirty="0" smtClean="0"/>
              <a:t>Assumptions</a:t>
            </a:r>
          </a:p>
          <a:p>
            <a:pPr marL="571500" indent="-571500">
              <a:spcBef>
                <a:spcPts val="0"/>
              </a:spcBef>
            </a:pPr>
            <a:r>
              <a:rPr lang="en-CA" sz="2400" b="1" dirty="0" smtClean="0"/>
              <a:t>Safety Features and Costs</a:t>
            </a:r>
          </a:p>
          <a:p>
            <a:pPr marL="571500" indent="-571500">
              <a:spcBef>
                <a:spcPts val="0"/>
              </a:spcBef>
            </a:pPr>
            <a:r>
              <a:rPr lang="en-CA" sz="2400" b="1" dirty="0"/>
              <a:t>Return on Investments</a:t>
            </a:r>
          </a:p>
          <a:p>
            <a:pPr marL="571500" indent="-571500">
              <a:spcBef>
                <a:spcPts val="0"/>
              </a:spcBef>
            </a:pPr>
            <a:r>
              <a:rPr lang="en-CA" sz="2400" b="1" dirty="0" smtClean="0"/>
              <a:t>Projected </a:t>
            </a:r>
            <a:r>
              <a:rPr lang="en-CA" sz="2400" b="1" dirty="0"/>
              <a:t>Loss Costs</a:t>
            </a:r>
          </a:p>
          <a:p>
            <a:pPr marL="571500" indent="-571500">
              <a:spcBef>
                <a:spcPts val="0"/>
              </a:spcBef>
            </a:pPr>
            <a:r>
              <a:rPr lang="en-CA" sz="2400" b="1" dirty="0" smtClean="0"/>
              <a:t>Benefits for Different Stakeholders</a:t>
            </a:r>
            <a:endParaRPr lang="en-CA" sz="3200" b="1" dirty="0"/>
          </a:p>
        </p:txBody>
      </p:sp>
    </p:spTree>
    <p:extLst>
      <p:ext uri="{BB962C8B-B14F-4D97-AF65-F5344CB8AC3E}">
        <p14:creationId xmlns:p14="http://schemas.microsoft.com/office/powerpoint/2010/main" val="229571815"/>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Shape 473"/>
          <p:cNvSpPr txBox="1">
            <a:spLocks noGrp="1"/>
          </p:cNvSpPr>
          <p:nvPr>
            <p:ph type="ctrTitle"/>
          </p:nvPr>
        </p:nvSpPr>
        <p:spPr>
          <a:xfrm>
            <a:off x="1221100" y="3031150"/>
            <a:ext cx="6302850" cy="1159799"/>
          </a:xfrm>
          <a:prstGeom prst="rect">
            <a:avLst/>
          </a:prstGeom>
        </p:spPr>
        <p:txBody>
          <a:bodyPr lIns="91425" tIns="91425" rIns="91425" bIns="91425" anchor="b" anchorCtr="0">
            <a:noAutofit/>
          </a:bodyPr>
          <a:lstStyle/>
          <a:p>
            <a:pPr lvl="0" rtl="0">
              <a:spcBef>
                <a:spcPts val="0"/>
              </a:spcBef>
              <a:buNone/>
            </a:pPr>
            <a:r>
              <a:rPr lang="en-CA" dirty="0" smtClean="0"/>
              <a:t>Details of Recommendation</a:t>
            </a:r>
            <a:endParaRPr lang="en" dirty="0"/>
          </a:p>
        </p:txBody>
      </p:sp>
      <p:sp>
        <p:nvSpPr>
          <p:cNvPr id="475" name="Shape 475"/>
          <p:cNvSpPr txBox="1"/>
          <p:nvPr/>
        </p:nvSpPr>
        <p:spPr>
          <a:xfrm>
            <a:off x="7416725" y="3661925"/>
            <a:ext cx="1760399" cy="1204800"/>
          </a:xfrm>
          <a:prstGeom prst="rect">
            <a:avLst/>
          </a:prstGeom>
          <a:noFill/>
          <a:ln>
            <a:noFill/>
          </a:ln>
        </p:spPr>
        <p:txBody>
          <a:bodyPr lIns="91425" tIns="91425" rIns="91425" bIns="91425" anchor="b" anchorCtr="0">
            <a:noAutofit/>
          </a:bodyPr>
          <a:lstStyle/>
          <a:p>
            <a:pPr lvl="0" algn="ctr" rtl="0">
              <a:spcBef>
                <a:spcPts val="0"/>
              </a:spcBef>
              <a:buNone/>
            </a:pPr>
            <a:r>
              <a:rPr lang="en" sz="12000" b="1">
                <a:solidFill>
                  <a:srgbClr val="3C78D8"/>
                </a:solidFill>
                <a:latin typeface="Oswald"/>
                <a:ea typeface="Oswald"/>
                <a:cs typeface="Oswald"/>
                <a:sym typeface="Oswald"/>
              </a:rPr>
              <a:t>1</a:t>
            </a:r>
          </a:p>
        </p:txBody>
      </p:sp>
    </p:spTree>
    <p:extLst>
      <p:ext uri="{BB962C8B-B14F-4D97-AF65-F5344CB8AC3E}">
        <p14:creationId xmlns:p14="http://schemas.microsoft.com/office/powerpoint/2010/main" val="3862888503"/>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ctrTitle" idx="4294967295"/>
          </p:nvPr>
        </p:nvSpPr>
        <p:spPr>
          <a:xfrm>
            <a:off x="1275149" y="9121"/>
            <a:ext cx="6593700" cy="1159799"/>
          </a:xfrm>
          <a:prstGeom prst="rect">
            <a:avLst/>
          </a:prstGeom>
          <a:noFill/>
          <a:ln>
            <a:noFill/>
          </a:ln>
        </p:spPr>
        <p:txBody>
          <a:bodyPr lIns="91425" tIns="91425" rIns="91425" bIns="91425" anchor="b" anchorCtr="0">
            <a:noAutofit/>
          </a:bodyPr>
          <a:lstStyle/>
          <a:p>
            <a:pPr lvl="0">
              <a:spcBef>
                <a:spcPts val="0"/>
              </a:spcBef>
              <a:buNone/>
            </a:pPr>
            <a:r>
              <a:rPr lang="en-CA" sz="4400" dirty="0" smtClean="0"/>
              <a:t>Assumptions</a:t>
            </a:r>
            <a:endParaRPr lang="en" sz="4400" dirty="0"/>
          </a:p>
        </p:txBody>
      </p:sp>
      <p:sp>
        <p:nvSpPr>
          <p:cNvPr id="468" name="Shape 468"/>
          <p:cNvSpPr txBox="1">
            <a:spLocks noGrp="1"/>
          </p:cNvSpPr>
          <p:nvPr>
            <p:ph type="subTitle" idx="4294967295"/>
          </p:nvPr>
        </p:nvSpPr>
        <p:spPr>
          <a:xfrm>
            <a:off x="390752" y="1365033"/>
            <a:ext cx="8753247" cy="3262184"/>
          </a:xfrm>
          <a:prstGeom prst="rect">
            <a:avLst/>
          </a:prstGeom>
          <a:noFill/>
          <a:ln>
            <a:noFill/>
          </a:ln>
        </p:spPr>
        <p:txBody>
          <a:bodyPr lIns="91425" tIns="91425" rIns="91425" bIns="91425" anchor="t" anchorCtr="0">
            <a:noAutofit/>
          </a:bodyPr>
          <a:lstStyle/>
          <a:p>
            <a:pPr marL="571500" indent="-571500">
              <a:spcBef>
                <a:spcPts val="0"/>
              </a:spcBef>
            </a:pPr>
            <a:r>
              <a:rPr lang="en-CA" sz="2400" b="1" dirty="0" smtClean="0"/>
              <a:t>New fleet consists of 950 mid-size passenger sedans</a:t>
            </a:r>
          </a:p>
          <a:p>
            <a:pPr marL="571500" indent="-571500">
              <a:spcBef>
                <a:spcPts val="0"/>
              </a:spcBef>
            </a:pPr>
            <a:r>
              <a:rPr lang="en-CA" sz="2400" b="1" dirty="0" smtClean="0"/>
              <a:t>The fleet will be replaced next year </a:t>
            </a:r>
          </a:p>
          <a:p>
            <a:pPr marL="571500" indent="-571500">
              <a:spcBef>
                <a:spcPts val="0"/>
              </a:spcBef>
            </a:pPr>
            <a:r>
              <a:rPr lang="en-CA" sz="2400" b="1" dirty="0" smtClean="0"/>
              <a:t>The average lifetime of a new vehicle is 10 years</a:t>
            </a:r>
          </a:p>
          <a:p>
            <a:pPr marL="571500" indent="-571500">
              <a:spcBef>
                <a:spcPts val="0"/>
              </a:spcBef>
            </a:pPr>
            <a:r>
              <a:rPr lang="en-CA" sz="2400" b="1" dirty="0" smtClean="0"/>
              <a:t>Frederica Firestone’s donation is enough to cover costs to replace 950 autos with new standard models but Ontario University will cover the cost of safety features</a:t>
            </a:r>
            <a:endParaRPr sz="3600" b="1" dirty="0">
              <a:solidFill>
                <a:srgbClr val="000000"/>
              </a:solidFill>
            </a:endParaRPr>
          </a:p>
        </p:txBody>
      </p:sp>
    </p:spTree>
    <p:extLst>
      <p:ext uri="{BB962C8B-B14F-4D97-AF65-F5344CB8AC3E}">
        <p14:creationId xmlns:p14="http://schemas.microsoft.com/office/powerpoint/2010/main" val="368886974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 name="Shape 467"/>
          <p:cNvSpPr txBox="1">
            <a:spLocks/>
          </p:cNvSpPr>
          <p:nvPr/>
        </p:nvSpPr>
        <p:spPr>
          <a:xfrm>
            <a:off x="1275149" y="24899"/>
            <a:ext cx="6593700" cy="11597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ct val="100000"/>
              <a:buFont typeface="Oswald"/>
              <a:buNone/>
              <a:defRPr sz="2000" b="1" i="0" u="none" strike="noStrike" cap="none">
                <a:solidFill>
                  <a:srgbClr val="00CEF6"/>
                </a:solidFill>
                <a:latin typeface="Oswald"/>
                <a:ea typeface="Oswald"/>
                <a:cs typeface="Oswald"/>
                <a:sym typeface="Oswald"/>
                <a:rtl val="0"/>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r>
              <a:rPr lang="en-CA" sz="4400" dirty="0" smtClean="0"/>
              <a:t>Safety Features</a:t>
            </a:r>
            <a:endParaRPr lang="en" sz="4400" dirty="0"/>
          </a:p>
        </p:txBody>
      </p:sp>
      <p:sp>
        <p:nvSpPr>
          <p:cNvPr id="5" name="Shape 468"/>
          <p:cNvSpPr txBox="1">
            <a:spLocks/>
          </p:cNvSpPr>
          <p:nvPr/>
        </p:nvSpPr>
        <p:spPr>
          <a:xfrm>
            <a:off x="390752" y="1184698"/>
            <a:ext cx="8753247" cy="326218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28324A"/>
              </a:buClr>
              <a:buSzPct val="100000"/>
              <a:buFont typeface="Source Sans Pro"/>
              <a:buChar char="◉"/>
              <a:defRPr sz="2000" b="0" i="0" u="none" strike="noStrike" cap="none">
                <a:solidFill>
                  <a:srgbClr val="28324A"/>
                </a:solidFill>
                <a:latin typeface="Source Sans Pro"/>
                <a:ea typeface="Source Sans Pro"/>
                <a:cs typeface="Source Sans Pro"/>
                <a:sym typeface="Source Sans Pro"/>
                <a:rtl val="0"/>
              </a:defRPr>
            </a:lvl1pPr>
            <a:lvl2pPr marR="0" lvl="1" algn="l" rtl="0">
              <a:lnSpc>
                <a:spcPct val="100000"/>
              </a:lnSpc>
              <a:spcBef>
                <a:spcPts val="480"/>
              </a:spcBef>
              <a:spcAft>
                <a:spcPts val="0"/>
              </a:spcAft>
              <a:buClr>
                <a:srgbClr val="28324A"/>
              </a:buClr>
              <a:buSzPct val="100000"/>
              <a:buFont typeface="Source Sans Pro"/>
              <a:buChar char="◉"/>
              <a:defRPr sz="1800" b="0" i="0" u="none" strike="noStrike" cap="none">
                <a:solidFill>
                  <a:srgbClr val="28324A"/>
                </a:solidFill>
                <a:latin typeface="Source Sans Pro"/>
                <a:ea typeface="Source Sans Pro"/>
                <a:cs typeface="Source Sans Pro"/>
                <a:sym typeface="Source Sans Pro"/>
                <a:rtl val="0"/>
              </a:defRPr>
            </a:lvl2pPr>
            <a:lvl3pPr marR="0" lvl="2" algn="l" rtl="0">
              <a:lnSpc>
                <a:spcPct val="100000"/>
              </a:lnSpc>
              <a:spcBef>
                <a:spcPts val="48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3pPr>
            <a:lvl4pPr marR="0" lvl="3"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4pPr>
            <a:lvl5pPr marR="0" lvl="4"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5pPr>
            <a:lvl6pPr marR="0" lvl="5"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6pPr>
            <a:lvl7pPr marR="0" lvl="6"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7pPr>
            <a:lvl8pPr marR="0" lvl="7"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8pPr>
            <a:lvl9pPr marR="0" lvl="8"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9pPr>
          </a:lstStyle>
          <a:p>
            <a:pPr fontAlgn="t"/>
            <a:r>
              <a:rPr lang="en-CA" sz="1600" b="1" dirty="0" smtClean="0"/>
              <a:t>Computerized </a:t>
            </a:r>
            <a:r>
              <a:rPr lang="en-CA" sz="1600" b="1" dirty="0"/>
              <a:t>Collision </a:t>
            </a:r>
            <a:r>
              <a:rPr lang="en-CA" sz="1600" b="1" dirty="0" smtClean="0"/>
              <a:t>Avoidance: </a:t>
            </a:r>
            <a:r>
              <a:rPr lang="en-CA" sz="1600" dirty="0" smtClean="0"/>
              <a:t>Employs sensors and cameras to alert drivers to dangers on the road.</a:t>
            </a:r>
            <a:endParaRPr lang="en-CA" sz="1600" dirty="0"/>
          </a:p>
          <a:p>
            <a:pPr fontAlgn="t"/>
            <a:r>
              <a:rPr lang="en-CA" sz="1600" b="1" dirty="0"/>
              <a:t>Passenger-side </a:t>
            </a:r>
            <a:r>
              <a:rPr lang="en-CA" sz="1600" b="1" dirty="0" smtClean="0"/>
              <a:t>Airbag: </a:t>
            </a:r>
            <a:r>
              <a:rPr lang="en-CA" sz="1600" dirty="0" smtClean="0"/>
              <a:t>Airbag between passenger and side door. </a:t>
            </a:r>
            <a:endParaRPr lang="en-CA" sz="1600" dirty="0"/>
          </a:p>
          <a:p>
            <a:pPr fontAlgn="t"/>
            <a:r>
              <a:rPr lang="en-CA" sz="1600" b="1" dirty="0"/>
              <a:t>Adaptive </a:t>
            </a:r>
            <a:r>
              <a:rPr lang="en-CA" sz="1600" b="1" dirty="0" smtClean="0"/>
              <a:t>Headlights: </a:t>
            </a:r>
            <a:r>
              <a:rPr lang="en-CA" sz="1600" dirty="0" smtClean="0"/>
              <a:t>Headlights that will rotate to improve visibility i.e. when making turns</a:t>
            </a:r>
          </a:p>
          <a:p>
            <a:pPr fontAlgn="t"/>
            <a:r>
              <a:rPr lang="en-CA" sz="1600" b="1" dirty="0" smtClean="0"/>
              <a:t>Parking </a:t>
            </a:r>
            <a:r>
              <a:rPr lang="en-CA" sz="1600" b="1" dirty="0"/>
              <a:t>Assistant </a:t>
            </a:r>
            <a:r>
              <a:rPr lang="en-CA" sz="1600" b="1" dirty="0" smtClean="0"/>
              <a:t>Technology: </a:t>
            </a:r>
            <a:r>
              <a:rPr lang="en-CA" sz="1600" dirty="0" smtClean="0"/>
              <a:t>Uses cameras and sensors to help the driver park safely</a:t>
            </a:r>
            <a:endParaRPr lang="en-CA" sz="1600" dirty="0"/>
          </a:p>
          <a:p>
            <a:pPr fontAlgn="t"/>
            <a:r>
              <a:rPr lang="en-CA" sz="1600" b="1" dirty="0"/>
              <a:t>Anti-lock Braking </a:t>
            </a:r>
            <a:r>
              <a:rPr lang="en-CA" sz="1600" b="1" dirty="0" smtClean="0"/>
              <a:t>System: </a:t>
            </a:r>
            <a:r>
              <a:rPr lang="en-CA" sz="1600" dirty="0" smtClean="0"/>
              <a:t>Prevents skidding and lockups by allowing the driver to maintain vehicle control while braking</a:t>
            </a:r>
            <a:endParaRPr lang="en-CA" sz="1600" dirty="0"/>
          </a:p>
          <a:p>
            <a:pPr fontAlgn="t"/>
            <a:r>
              <a:rPr lang="en-CA" sz="1600" b="1" dirty="0"/>
              <a:t>Driver Alertness Detection </a:t>
            </a:r>
            <a:r>
              <a:rPr lang="en-CA" sz="1600" b="1" dirty="0" smtClean="0"/>
              <a:t>System: </a:t>
            </a:r>
            <a:r>
              <a:rPr lang="en-CA" sz="1600" dirty="0" smtClean="0"/>
              <a:t>Detects and alerts drowsy, fatigued drivers using biometric sensors</a:t>
            </a:r>
          </a:p>
          <a:p>
            <a:pPr fontAlgn="t"/>
            <a:r>
              <a:rPr lang="en-CA" sz="1600" b="1" dirty="0" smtClean="0"/>
              <a:t>Lane Departure Warning: </a:t>
            </a:r>
            <a:r>
              <a:rPr lang="en-CA" sz="1600" dirty="0" smtClean="0"/>
              <a:t>Alerts </a:t>
            </a:r>
            <a:r>
              <a:rPr lang="en-CA" sz="1600" dirty="0"/>
              <a:t>d</a:t>
            </a:r>
            <a:r>
              <a:rPr lang="en-CA" sz="1600" dirty="0" smtClean="0"/>
              <a:t>river when they are drifting out of their lane</a:t>
            </a:r>
            <a:endParaRPr lang="en-CA" sz="1200" dirty="0">
              <a:solidFill>
                <a:srgbClr val="FF0000"/>
              </a:solidFill>
            </a:endParaRPr>
          </a:p>
        </p:txBody>
      </p:sp>
    </p:spTree>
    <p:extLst>
      <p:ext uri="{BB962C8B-B14F-4D97-AF65-F5344CB8AC3E}">
        <p14:creationId xmlns:p14="http://schemas.microsoft.com/office/powerpoint/2010/main" val="438262969"/>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53574836"/>
              </p:ext>
            </p:extLst>
          </p:nvPr>
        </p:nvGraphicFramePr>
        <p:xfrm>
          <a:off x="386523" y="1214969"/>
          <a:ext cx="8398068" cy="3021493"/>
        </p:xfrm>
        <a:graphic>
          <a:graphicData uri="http://schemas.openxmlformats.org/drawingml/2006/table">
            <a:tbl>
              <a:tblPr firstRow="1" bandRow="1">
                <a:tableStyleId>{F2DE63D5-997A-4646-A377-4702673A728D}</a:tableStyleId>
              </a:tblPr>
              <a:tblGrid>
                <a:gridCol w="2697630"/>
                <a:gridCol w="1388263"/>
                <a:gridCol w="1277833"/>
                <a:gridCol w="1332106"/>
                <a:gridCol w="1702236"/>
              </a:tblGrid>
              <a:tr h="503910">
                <a:tc>
                  <a:txBody>
                    <a:bodyPr/>
                    <a:lstStyle/>
                    <a:p>
                      <a:r>
                        <a:rPr lang="en-US" dirty="0" smtClean="0"/>
                        <a:t>Safety Feature</a:t>
                      </a:r>
                      <a:endParaRPr lang="en-US" dirty="0"/>
                    </a:p>
                  </a:txBody>
                  <a:tcPr/>
                </a:tc>
                <a:tc>
                  <a:txBody>
                    <a:bodyPr/>
                    <a:lstStyle/>
                    <a:p>
                      <a:pPr algn="ctr"/>
                      <a:r>
                        <a:rPr lang="en-US" dirty="0" smtClean="0"/>
                        <a:t>Reduction</a:t>
                      </a:r>
                      <a:r>
                        <a:rPr lang="en-US" baseline="0" dirty="0" smtClean="0"/>
                        <a:t> in </a:t>
                      </a:r>
                      <a:r>
                        <a:rPr lang="en-US" dirty="0" smtClean="0"/>
                        <a:t>Frequency</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Reduction</a:t>
                      </a:r>
                      <a:r>
                        <a:rPr lang="en-US" baseline="0" dirty="0" smtClean="0"/>
                        <a:t> in </a:t>
                      </a:r>
                      <a:r>
                        <a:rPr lang="en-US" dirty="0" smtClean="0"/>
                        <a:t>Severity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Cost</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(per vehicle)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Individual Return on Investment</a:t>
                      </a:r>
                    </a:p>
                  </a:txBody>
                  <a:tcPr/>
                </a:tc>
              </a:tr>
              <a:tr h="438047">
                <a:tc>
                  <a:txBody>
                    <a:bodyPr/>
                    <a:lstStyle/>
                    <a:p>
                      <a:r>
                        <a:rPr lang="en-US" sz="1200" dirty="0" smtClean="0"/>
                        <a:t>Computerized Collision Avoidance</a:t>
                      </a:r>
                      <a:endParaRPr lang="en-US" sz="1200" dirty="0"/>
                    </a:p>
                  </a:txBody>
                  <a:tcPr/>
                </a:tc>
                <a:tc>
                  <a:txBody>
                    <a:bodyPr/>
                    <a:lstStyle/>
                    <a:p>
                      <a:pPr algn="ctr"/>
                      <a:r>
                        <a:rPr lang="en-US" sz="1200" dirty="0" smtClean="0"/>
                        <a:t>50%</a:t>
                      </a:r>
                      <a:endParaRPr lang="en-US" sz="1200" dirty="0"/>
                    </a:p>
                  </a:txBody>
                  <a:tcPr/>
                </a:tc>
                <a:tc>
                  <a:txBody>
                    <a:bodyPr/>
                    <a:lstStyle/>
                    <a:p>
                      <a:pPr algn="ct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Initial: $2000</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Annual:</a:t>
                      </a:r>
                      <a:r>
                        <a:rPr lang="en-US" sz="1200" baseline="0" dirty="0" smtClean="0"/>
                        <a:t> $100</a:t>
                      </a:r>
                      <a:endParaRPr lang="en-US" sz="1200" dirty="0"/>
                    </a:p>
                  </a:txBody>
                  <a:tcPr/>
                </a:tc>
                <a:tc>
                  <a:txBody>
                    <a:bodyPr/>
                    <a:lstStyle/>
                    <a:p>
                      <a:pPr algn="ctr"/>
                      <a:r>
                        <a:rPr lang="en-US" sz="1200" b="1" dirty="0" smtClean="0"/>
                        <a:t>19%</a:t>
                      </a:r>
                      <a:endParaRPr lang="en-US" sz="1200" b="1" dirty="0"/>
                    </a:p>
                  </a:txBody>
                  <a:tcPr/>
                </a:tc>
              </a:tr>
              <a:tr h="276338">
                <a:tc>
                  <a:txBody>
                    <a:bodyPr/>
                    <a:lstStyle/>
                    <a:p>
                      <a:r>
                        <a:rPr lang="en-US" sz="1200" dirty="0" smtClean="0"/>
                        <a:t>Parking Assistant Technology</a:t>
                      </a:r>
                      <a:endParaRPr lang="en-US" sz="1200" dirty="0"/>
                    </a:p>
                  </a:txBody>
                  <a:tcPr/>
                </a:tc>
                <a:tc>
                  <a:txBody>
                    <a:bodyPr/>
                    <a:lstStyle/>
                    <a:p>
                      <a:pPr algn="ctr"/>
                      <a:endParaRPr lang="en-US" sz="1200" dirty="0"/>
                    </a:p>
                  </a:txBody>
                  <a:tcPr/>
                </a:tc>
                <a:tc>
                  <a:txBody>
                    <a:bodyPr/>
                    <a:lstStyle/>
                    <a:p>
                      <a:pPr algn="ctr"/>
                      <a:r>
                        <a:rPr lang="en-US" sz="1200" dirty="0" smtClean="0"/>
                        <a:t>7%*</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Initial: $350</a:t>
                      </a:r>
                    </a:p>
                  </a:txBody>
                  <a:tcPr/>
                </a:tc>
                <a:tc>
                  <a:txBody>
                    <a:bodyPr/>
                    <a:lstStyle/>
                    <a:p>
                      <a:pPr algn="ctr"/>
                      <a:r>
                        <a:rPr lang="en-US" sz="1200" b="1" dirty="0" smtClean="0"/>
                        <a:t>17%</a:t>
                      </a:r>
                      <a:endParaRPr lang="en-US" sz="1200" b="1" dirty="0"/>
                    </a:p>
                  </a:txBody>
                  <a:tcPr/>
                </a:tc>
              </a:tr>
              <a:tr h="276338">
                <a:tc>
                  <a:txBody>
                    <a:bodyPr/>
                    <a:lstStyle/>
                    <a:p>
                      <a:r>
                        <a:rPr lang="en-US" sz="1200" dirty="0" smtClean="0"/>
                        <a:t>Passenger-side Airbag</a:t>
                      </a:r>
                      <a:endParaRPr lang="en-US" sz="1200" dirty="0"/>
                    </a:p>
                  </a:txBody>
                  <a:tcPr/>
                </a:tc>
                <a:tc>
                  <a:txBody>
                    <a:bodyPr/>
                    <a:lstStyle/>
                    <a:p>
                      <a:pPr algn="ctr"/>
                      <a:endParaRPr lang="en-US" sz="1200" dirty="0"/>
                    </a:p>
                  </a:txBody>
                  <a:tcPr/>
                </a:tc>
                <a:tc>
                  <a:txBody>
                    <a:bodyPr/>
                    <a:lstStyle/>
                    <a:p>
                      <a:pPr algn="ctr"/>
                      <a:r>
                        <a:rPr lang="en-US" sz="1200" dirty="0" smtClean="0"/>
                        <a:t>20%*</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Initial: $1500</a:t>
                      </a:r>
                    </a:p>
                  </a:txBody>
                  <a:tcPr/>
                </a:tc>
                <a:tc>
                  <a:txBody>
                    <a:bodyPr/>
                    <a:lstStyle/>
                    <a:p>
                      <a:pPr algn="ctr"/>
                      <a:r>
                        <a:rPr lang="en-US" sz="1200" b="1" dirty="0" smtClean="0"/>
                        <a:t>6%</a:t>
                      </a:r>
                      <a:endParaRPr lang="en-US" sz="1200" b="1" dirty="0"/>
                    </a:p>
                  </a:txBody>
                  <a:tcPr/>
                </a:tc>
              </a:tr>
              <a:tr h="276338">
                <a:tc>
                  <a:txBody>
                    <a:bodyPr/>
                    <a:lstStyle/>
                    <a:p>
                      <a:r>
                        <a:rPr lang="en-US" sz="1200" dirty="0" smtClean="0"/>
                        <a:t>Adaptive Headlights</a:t>
                      </a:r>
                      <a:endParaRPr lang="en-US" sz="1200" dirty="0"/>
                    </a:p>
                  </a:txBody>
                  <a:tcPr/>
                </a:tc>
                <a:tc>
                  <a:txBody>
                    <a:bodyPr/>
                    <a:lstStyle/>
                    <a:p>
                      <a:pPr algn="ctr"/>
                      <a:r>
                        <a:rPr lang="en-US" sz="1200" dirty="0" smtClean="0"/>
                        <a:t>6%</a:t>
                      </a:r>
                      <a:endParaRPr lang="en-US" sz="1200" dirty="0"/>
                    </a:p>
                  </a:txBody>
                  <a:tcPr/>
                </a:tc>
                <a:tc>
                  <a:txBody>
                    <a:bodyPr/>
                    <a:lstStyle/>
                    <a:p>
                      <a:pPr algn="ct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Initial: $1000</a:t>
                      </a:r>
                    </a:p>
                  </a:txBody>
                  <a:tcPr/>
                </a:tc>
                <a:tc>
                  <a:txBody>
                    <a:bodyPr/>
                    <a:lstStyle/>
                    <a:p>
                      <a:pPr algn="ctr"/>
                      <a:r>
                        <a:rPr lang="en-US" sz="1200" b="1" dirty="0" smtClean="0">
                          <a:solidFill>
                            <a:srgbClr val="FF0000"/>
                          </a:solidFill>
                        </a:rPr>
                        <a:t>(9%)</a:t>
                      </a:r>
                      <a:r>
                        <a:rPr lang="en-US" sz="1200" b="1" baseline="0" dirty="0" smtClean="0">
                          <a:solidFill>
                            <a:srgbClr val="FF0000"/>
                          </a:solidFill>
                        </a:rPr>
                        <a:t> </a:t>
                      </a:r>
                      <a:endParaRPr lang="en-US" sz="1200" b="1" dirty="0">
                        <a:solidFill>
                          <a:srgbClr val="FF0000"/>
                        </a:solidFill>
                      </a:endParaRPr>
                    </a:p>
                  </a:txBody>
                  <a:tcPr/>
                </a:tc>
              </a:tr>
              <a:tr h="276338">
                <a:tc>
                  <a:txBody>
                    <a:bodyPr/>
                    <a:lstStyle/>
                    <a:p>
                      <a:r>
                        <a:rPr lang="en-US" sz="1200" dirty="0" smtClean="0"/>
                        <a:t>Lane Departure Warning</a:t>
                      </a:r>
                      <a:endParaRPr lang="en-US" sz="1200" dirty="0"/>
                    </a:p>
                  </a:txBody>
                  <a:tcPr/>
                </a:tc>
                <a:tc>
                  <a:txBody>
                    <a:bodyPr/>
                    <a:lstStyle/>
                    <a:p>
                      <a:pPr algn="ctr"/>
                      <a:r>
                        <a:rPr lang="en-US" sz="1200" dirty="0" smtClean="0"/>
                        <a:t>3%</a:t>
                      </a:r>
                      <a:endParaRPr lang="en-US" sz="1200" dirty="0"/>
                    </a:p>
                  </a:txBody>
                  <a:tcPr/>
                </a:tc>
                <a:tc>
                  <a:txBody>
                    <a:bodyPr/>
                    <a:lstStyle/>
                    <a:p>
                      <a:pPr algn="ct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Initial: $600</a:t>
                      </a: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(10%)</a:t>
                      </a:r>
                    </a:p>
                  </a:txBody>
                  <a:tcPr/>
                </a:tc>
              </a:tr>
              <a:tr h="276338">
                <a:tc>
                  <a:txBody>
                    <a:bodyPr/>
                    <a:lstStyle/>
                    <a:p>
                      <a:r>
                        <a:rPr lang="en-US" sz="1200" dirty="0" smtClean="0"/>
                        <a:t>Anti-lock Braking System</a:t>
                      </a:r>
                      <a:endParaRPr lang="en-US" sz="1200" dirty="0"/>
                    </a:p>
                  </a:txBody>
                  <a:tcPr/>
                </a:tc>
                <a:tc>
                  <a:txBody>
                    <a:bodyPr/>
                    <a:lstStyle/>
                    <a:p>
                      <a:pPr algn="ctr"/>
                      <a:r>
                        <a:rPr lang="en-US" sz="1200" dirty="0" smtClean="0"/>
                        <a:t>3%</a:t>
                      </a:r>
                      <a:endParaRPr lang="en-US" sz="1200" dirty="0"/>
                    </a:p>
                  </a:txBody>
                  <a:tcPr/>
                </a:tc>
                <a:tc>
                  <a:txBody>
                    <a:bodyPr/>
                    <a:lstStyle/>
                    <a:p>
                      <a:pPr algn="ct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Initial: $800</a:t>
                      </a:r>
                    </a:p>
                  </a:txBody>
                  <a:tcPr/>
                </a:tc>
                <a:tc>
                  <a:txBody>
                    <a:bodyPr/>
                    <a:lstStyle/>
                    <a:p>
                      <a:pPr algn="ctr"/>
                      <a:r>
                        <a:rPr lang="en-US" sz="1200" b="1" dirty="0" smtClean="0">
                          <a:solidFill>
                            <a:srgbClr val="FF0000"/>
                          </a:solidFill>
                        </a:rPr>
                        <a:t>(15%)</a:t>
                      </a:r>
                      <a:endParaRPr lang="en-US" sz="1200" b="1" dirty="0">
                        <a:solidFill>
                          <a:srgbClr val="FF0000"/>
                        </a:solidFill>
                      </a:endParaRPr>
                    </a:p>
                  </a:txBody>
                  <a:tcPr/>
                </a:tc>
              </a:tr>
              <a:tr h="262828">
                <a:tc>
                  <a:txBody>
                    <a:bodyPr/>
                    <a:lstStyle/>
                    <a:p>
                      <a:r>
                        <a:rPr lang="en-US" sz="1200" b="0" dirty="0" smtClean="0">
                          <a:solidFill>
                            <a:srgbClr val="000000"/>
                          </a:solidFill>
                        </a:rPr>
                        <a:t>Driver</a:t>
                      </a:r>
                      <a:r>
                        <a:rPr lang="en-US" sz="1200" b="0" baseline="0" dirty="0" smtClean="0">
                          <a:solidFill>
                            <a:srgbClr val="000000"/>
                          </a:solidFill>
                        </a:rPr>
                        <a:t> Alertness Detection System</a:t>
                      </a:r>
                      <a:endParaRPr lang="en-US" sz="1200" b="0" dirty="0">
                        <a:solidFill>
                          <a:srgbClr val="000000"/>
                        </a:solidFill>
                      </a:endParaRPr>
                    </a:p>
                  </a:txBody>
                  <a:tcPr/>
                </a:tc>
                <a:tc>
                  <a:txBody>
                    <a:bodyPr/>
                    <a:lstStyle/>
                    <a:p>
                      <a:pPr algn="ctr"/>
                      <a:r>
                        <a:rPr lang="en-US" sz="1200" b="0" dirty="0" smtClean="0">
                          <a:solidFill>
                            <a:srgbClr val="000000"/>
                          </a:solidFill>
                        </a:rPr>
                        <a:t>1%</a:t>
                      </a:r>
                      <a:endParaRPr lang="en-US" sz="1200" b="0" dirty="0">
                        <a:solidFill>
                          <a:srgbClr val="000000"/>
                        </a:solidFill>
                      </a:endParaRPr>
                    </a:p>
                  </a:txBody>
                  <a:tcPr/>
                </a:tc>
                <a:tc>
                  <a:txBody>
                    <a:bodyPr/>
                    <a:lstStyle/>
                    <a:p>
                      <a:pPr algn="ctr"/>
                      <a:endParaRPr lang="en-US" sz="1200" b="1"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Initial: $500</a:t>
                      </a:r>
                    </a:p>
                  </a:txBody>
                  <a:tcPr/>
                </a:tc>
                <a:tc>
                  <a:txBody>
                    <a:bodyPr/>
                    <a:lstStyle/>
                    <a:p>
                      <a:pPr algn="ctr"/>
                      <a:r>
                        <a:rPr lang="en-US" sz="1200" b="1" dirty="0" smtClean="0">
                          <a:solidFill>
                            <a:srgbClr val="FF0000"/>
                          </a:solidFill>
                        </a:rPr>
                        <a:t>(23%)</a:t>
                      </a:r>
                      <a:endParaRPr lang="en-US" sz="1200" b="1" dirty="0">
                        <a:solidFill>
                          <a:srgbClr val="FF0000"/>
                        </a:solidFill>
                      </a:endParaRPr>
                    </a:p>
                  </a:txBody>
                  <a:tcPr/>
                </a:tc>
              </a:tr>
              <a:tr h="390124">
                <a:tc gridSpan="5">
                  <a:txBody>
                    <a:bodyPr/>
                    <a:lstStyle/>
                    <a:p>
                      <a:r>
                        <a:rPr lang="en-US" sz="1200" b="0" dirty="0" smtClean="0">
                          <a:solidFill>
                            <a:srgbClr val="000000"/>
                          </a:solidFill>
                        </a:rPr>
                        <a:t>*Note: Parking</a:t>
                      </a:r>
                      <a:r>
                        <a:rPr lang="en-US" sz="1200" b="0" baseline="0" dirty="0" smtClean="0">
                          <a:solidFill>
                            <a:srgbClr val="000000"/>
                          </a:solidFill>
                        </a:rPr>
                        <a:t> assistant technology reduces property damage while passenger-side airbags reduce bodily injury</a:t>
                      </a:r>
                      <a:endParaRPr lang="en-US" sz="1200" b="0" dirty="0">
                        <a:solidFill>
                          <a:srgbClr val="000000"/>
                        </a:solidFill>
                      </a:endParaRPr>
                    </a:p>
                  </a:txBody>
                  <a:tcPr/>
                </a:tc>
                <a:tc hMerge="1">
                  <a:txBody>
                    <a:bodyPr/>
                    <a:lstStyle/>
                    <a:p>
                      <a:pPr algn="ctr"/>
                      <a:endParaRPr lang="en-US" sz="1200" b="0" dirty="0">
                        <a:solidFill>
                          <a:srgbClr val="000000"/>
                        </a:solidFill>
                      </a:endParaRPr>
                    </a:p>
                  </a:txBody>
                  <a:tcPr/>
                </a:tc>
                <a:tc hMerge="1">
                  <a:txBody>
                    <a:bodyPr/>
                    <a:lstStyle/>
                    <a:p>
                      <a:pPr algn="ctr"/>
                      <a:endParaRPr lang="en-US" sz="1200" b="1" dirty="0">
                        <a:solidFill>
                          <a:srgbClr val="FF0000"/>
                        </a:solidFill>
                      </a:endParaRPr>
                    </a:p>
                  </a:txBody>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c hMerge="1">
                  <a:txBody>
                    <a:bodyPr/>
                    <a:lstStyle/>
                    <a:p>
                      <a:pPr algn="ctr"/>
                      <a:endParaRPr lang="en-US" sz="1200" b="0" dirty="0">
                        <a:solidFill>
                          <a:srgbClr val="FF0000"/>
                        </a:solidFill>
                      </a:endParaRPr>
                    </a:p>
                  </a:txBody>
                  <a:tcPr/>
                </a:tc>
              </a:tr>
            </a:tbl>
          </a:graphicData>
        </a:graphic>
      </p:graphicFrame>
      <p:sp>
        <p:nvSpPr>
          <p:cNvPr id="4" name="Shape 467"/>
          <p:cNvSpPr txBox="1">
            <a:spLocks/>
          </p:cNvSpPr>
          <p:nvPr/>
        </p:nvSpPr>
        <p:spPr>
          <a:xfrm>
            <a:off x="1272465" y="-6006"/>
            <a:ext cx="6593700" cy="1159799"/>
          </a:xfrm>
          <a:prstGeom prst="rect">
            <a:avLst/>
          </a:prstGeom>
          <a:noFill/>
          <a:ln>
            <a:noFill/>
          </a:ln>
        </p:spPr>
        <p:txBody>
          <a:bodyPr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ct val="100000"/>
              <a:buFont typeface="Oswald"/>
              <a:buNone/>
              <a:defRPr sz="2000" b="1" i="0" u="none" strike="noStrike" cap="none">
                <a:solidFill>
                  <a:srgbClr val="00CEF6"/>
                </a:solidFill>
                <a:latin typeface="Oswald"/>
                <a:ea typeface="Oswald"/>
                <a:cs typeface="Oswald"/>
                <a:sym typeface="Oswald"/>
                <a:rtl val="0"/>
              </a:defRPr>
            </a:lvl1pPr>
            <a:lvl2pPr lvl="1" algn="ctr">
              <a:spcBef>
                <a:spcPts val="0"/>
              </a:spcBef>
              <a:buClr>
                <a:srgbClr val="00CEF6"/>
              </a:buClr>
              <a:buSzPct val="100000"/>
              <a:buFont typeface="Oswald"/>
              <a:buNone/>
              <a:defRPr sz="2000" b="1">
                <a:solidFill>
                  <a:srgbClr val="00CEF6"/>
                </a:solidFill>
                <a:latin typeface="Oswald"/>
                <a:ea typeface="Oswald"/>
                <a:cs typeface="Oswald"/>
                <a:sym typeface="Oswald"/>
              </a:defRPr>
            </a:lvl2pPr>
            <a:lvl3pPr lvl="2" algn="ctr">
              <a:spcBef>
                <a:spcPts val="0"/>
              </a:spcBef>
              <a:buClr>
                <a:srgbClr val="00CEF6"/>
              </a:buClr>
              <a:buSzPct val="100000"/>
              <a:buFont typeface="Oswald"/>
              <a:buNone/>
              <a:defRPr sz="2000" b="1">
                <a:solidFill>
                  <a:srgbClr val="00CEF6"/>
                </a:solidFill>
                <a:latin typeface="Oswald"/>
                <a:ea typeface="Oswald"/>
                <a:cs typeface="Oswald"/>
                <a:sym typeface="Oswald"/>
              </a:defRPr>
            </a:lvl3pPr>
            <a:lvl4pPr lvl="3" algn="ctr">
              <a:spcBef>
                <a:spcPts val="0"/>
              </a:spcBef>
              <a:buClr>
                <a:srgbClr val="00CEF6"/>
              </a:buClr>
              <a:buSzPct val="100000"/>
              <a:buFont typeface="Oswald"/>
              <a:buNone/>
              <a:defRPr sz="2000" b="1">
                <a:solidFill>
                  <a:srgbClr val="00CEF6"/>
                </a:solidFill>
                <a:latin typeface="Oswald"/>
                <a:ea typeface="Oswald"/>
                <a:cs typeface="Oswald"/>
                <a:sym typeface="Oswald"/>
              </a:defRPr>
            </a:lvl4pPr>
            <a:lvl5pPr lvl="4" algn="ctr">
              <a:spcBef>
                <a:spcPts val="0"/>
              </a:spcBef>
              <a:buClr>
                <a:srgbClr val="00CEF6"/>
              </a:buClr>
              <a:buSzPct val="100000"/>
              <a:buFont typeface="Oswald"/>
              <a:buNone/>
              <a:defRPr sz="2000" b="1">
                <a:solidFill>
                  <a:srgbClr val="00CEF6"/>
                </a:solidFill>
                <a:latin typeface="Oswald"/>
                <a:ea typeface="Oswald"/>
                <a:cs typeface="Oswald"/>
                <a:sym typeface="Oswald"/>
              </a:defRPr>
            </a:lvl5pPr>
            <a:lvl6pPr lvl="5" algn="ctr">
              <a:spcBef>
                <a:spcPts val="0"/>
              </a:spcBef>
              <a:buClr>
                <a:srgbClr val="00CEF6"/>
              </a:buClr>
              <a:buSzPct val="100000"/>
              <a:buFont typeface="Oswald"/>
              <a:buNone/>
              <a:defRPr sz="2000" b="1">
                <a:solidFill>
                  <a:srgbClr val="00CEF6"/>
                </a:solidFill>
                <a:latin typeface="Oswald"/>
                <a:ea typeface="Oswald"/>
                <a:cs typeface="Oswald"/>
                <a:sym typeface="Oswald"/>
              </a:defRPr>
            </a:lvl6pPr>
            <a:lvl7pPr lvl="6" algn="ctr">
              <a:spcBef>
                <a:spcPts val="0"/>
              </a:spcBef>
              <a:buClr>
                <a:srgbClr val="00CEF6"/>
              </a:buClr>
              <a:buSzPct val="100000"/>
              <a:buFont typeface="Oswald"/>
              <a:buNone/>
              <a:defRPr sz="2000" b="1">
                <a:solidFill>
                  <a:srgbClr val="00CEF6"/>
                </a:solidFill>
                <a:latin typeface="Oswald"/>
                <a:ea typeface="Oswald"/>
                <a:cs typeface="Oswald"/>
                <a:sym typeface="Oswald"/>
              </a:defRPr>
            </a:lvl7pPr>
            <a:lvl8pPr lvl="7" algn="ctr">
              <a:spcBef>
                <a:spcPts val="0"/>
              </a:spcBef>
              <a:buClr>
                <a:srgbClr val="00CEF6"/>
              </a:buClr>
              <a:buSzPct val="100000"/>
              <a:buFont typeface="Oswald"/>
              <a:buNone/>
              <a:defRPr sz="2000" b="1">
                <a:solidFill>
                  <a:srgbClr val="00CEF6"/>
                </a:solidFill>
                <a:latin typeface="Oswald"/>
                <a:ea typeface="Oswald"/>
                <a:cs typeface="Oswald"/>
                <a:sym typeface="Oswald"/>
              </a:defRPr>
            </a:lvl8pPr>
            <a:lvl9pPr lvl="8" algn="ctr">
              <a:spcBef>
                <a:spcPts val="0"/>
              </a:spcBef>
              <a:buClr>
                <a:srgbClr val="00CEF6"/>
              </a:buClr>
              <a:buSzPct val="100000"/>
              <a:buFont typeface="Oswald"/>
              <a:buNone/>
              <a:defRPr sz="2000" b="1">
                <a:solidFill>
                  <a:srgbClr val="00CEF6"/>
                </a:solidFill>
                <a:latin typeface="Oswald"/>
                <a:ea typeface="Oswald"/>
                <a:cs typeface="Oswald"/>
                <a:sym typeface="Oswald"/>
              </a:defRPr>
            </a:lvl9pPr>
          </a:lstStyle>
          <a:p>
            <a:r>
              <a:rPr lang="en-CA" sz="4400" dirty="0" smtClean="0"/>
              <a:t>Safety Features</a:t>
            </a:r>
            <a:endParaRPr lang="en" sz="4400" dirty="0"/>
          </a:p>
        </p:txBody>
      </p:sp>
    </p:spTree>
    <p:extLst>
      <p:ext uri="{BB962C8B-B14F-4D97-AF65-F5344CB8AC3E}">
        <p14:creationId xmlns:p14="http://schemas.microsoft.com/office/powerpoint/2010/main" val="226671745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Shape 467"/>
          <p:cNvSpPr txBox="1">
            <a:spLocks noGrp="1"/>
          </p:cNvSpPr>
          <p:nvPr>
            <p:ph type="ctrTitle" idx="4294967295"/>
          </p:nvPr>
        </p:nvSpPr>
        <p:spPr>
          <a:xfrm>
            <a:off x="0" y="-14545"/>
            <a:ext cx="9143998" cy="1159799"/>
          </a:xfrm>
          <a:prstGeom prst="rect">
            <a:avLst/>
          </a:prstGeom>
          <a:noFill/>
          <a:ln>
            <a:noFill/>
          </a:ln>
        </p:spPr>
        <p:txBody>
          <a:bodyPr lIns="91425" tIns="91425" rIns="91425" bIns="91425" anchor="b" anchorCtr="0">
            <a:noAutofit/>
          </a:bodyPr>
          <a:lstStyle/>
          <a:p>
            <a:pPr lvl="0">
              <a:spcBef>
                <a:spcPts val="0"/>
              </a:spcBef>
              <a:buNone/>
            </a:pPr>
            <a:r>
              <a:rPr lang="en-CA" sz="4400" dirty="0" smtClean="0"/>
              <a:t>Recommended Safety Features</a:t>
            </a:r>
            <a:endParaRPr lang="en" sz="4400" dirty="0"/>
          </a:p>
        </p:txBody>
      </p:sp>
      <p:graphicFrame>
        <p:nvGraphicFramePr>
          <p:cNvPr id="5" name="Table 4"/>
          <p:cNvGraphicFramePr>
            <a:graphicFrameLocks noGrp="1"/>
          </p:cNvGraphicFramePr>
          <p:nvPr>
            <p:extLst>
              <p:ext uri="{D42A27DB-BD31-4B8C-83A1-F6EECF244321}">
                <p14:modId xmlns:p14="http://schemas.microsoft.com/office/powerpoint/2010/main" val="3771574274"/>
              </p:ext>
            </p:extLst>
          </p:nvPr>
        </p:nvGraphicFramePr>
        <p:xfrm>
          <a:off x="386522" y="1145254"/>
          <a:ext cx="8389247" cy="1897543"/>
        </p:xfrm>
        <a:graphic>
          <a:graphicData uri="http://schemas.openxmlformats.org/drawingml/2006/table">
            <a:tbl>
              <a:tblPr firstRow="1" bandRow="1">
                <a:tableStyleId>{F2DE63D5-997A-4646-A377-4702673A728D}</a:tableStyleId>
              </a:tblPr>
              <a:tblGrid>
                <a:gridCol w="2276325"/>
                <a:gridCol w="1370136"/>
                <a:gridCol w="1352572"/>
                <a:gridCol w="1546863"/>
                <a:gridCol w="1843351"/>
              </a:tblGrid>
              <a:tr h="525943">
                <a:tc>
                  <a:txBody>
                    <a:bodyPr/>
                    <a:lstStyle/>
                    <a:p>
                      <a:pPr algn="ctr"/>
                      <a:r>
                        <a:rPr lang="en-US" dirty="0" smtClean="0"/>
                        <a:t>Combination</a:t>
                      </a:r>
                      <a:endParaRPr lang="en-US" dirty="0"/>
                    </a:p>
                  </a:txBody>
                  <a:tcPr/>
                </a:tc>
                <a:tc>
                  <a:txBody>
                    <a:bodyPr/>
                    <a:lstStyle/>
                    <a:p>
                      <a:pPr algn="ctr"/>
                      <a:r>
                        <a:rPr lang="en-US" dirty="0" smtClean="0"/>
                        <a:t>Reduction</a:t>
                      </a:r>
                      <a:r>
                        <a:rPr lang="en-US" baseline="0" dirty="0" smtClean="0"/>
                        <a:t> in </a:t>
                      </a:r>
                      <a:r>
                        <a:rPr lang="en-US" dirty="0" smtClean="0"/>
                        <a:t>Frequency</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Reduction</a:t>
                      </a:r>
                      <a:r>
                        <a:rPr lang="en-US" baseline="0" dirty="0" smtClean="0"/>
                        <a:t> in </a:t>
                      </a:r>
                      <a:r>
                        <a:rPr lang="en-US" dirty="0" smtClean="0"/>
                        <a:t>Severity</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Return on Investment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Payback Period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b="0" dirty="0" smtClean="0"/>
                        <a:t>(Based on 4% interest)</a:t>
                      </a:r>
                    </a:p>
                  </a:txBody>
                  <a:tcPr/>
                </a:tc>
              </a:tr>
              <a:tr h="40718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Computerized Collision Avoidance</a:t>
                      </a:r>
                      <a:br>
                        <a:rPr lang="en-US" sz="1200" dirty="0" smtClean="0"/>
                      </a:br>
                      <a:r>
                        <a:rPr lang="en-US" sz="1200" dirty="0" smtClean="0"/>
                        <a:t>+</a:t>
                      </a:r>
                      <a:br>
                        <a:rPr lang="en-US" sz="1200" dirty="0" smtClean="0"/>
                      </a:br>
                      <a:r>
                        <a:rPr lang="en-US" sz="1200" dirty="0" smtClean="0"/>
                        <a:t>Passenger-side Airbag</a:t>
                      </a:r>
                    </a:p>
                    <a:p>
                      <a:pPr algn="ctr"/>
                      <a:r>
                        <a:rPr lang="en-US" sz="1200" dirty="0" smtClean="0"/>
                        <a: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Parking Assistant Technology</a:t>
                      </a:r>
                    </a:p>
                    <a:p>
                      <a:endParaRPr lang="en-US" sz="1200" dirty="0"/>
                    </a:p>
                  </a:txBody>
                  <a:tcPr anchor="ctr"/>
                </a:tc>
                <a:tc>
                  <a:txBody>
                    <a:bodyPr/>
                    <a:lstStyle/>
                    <a:p>
                      <a:pPr algn="ctr"/>
                      <a:r>
                        <a:rPr lang="en-US" sz="1200" dirty="0" smtClean="0"/>
                        <a:t>50%</a:t>
                      </a:r>
                      <a:endParaRPr lang="en-US" sz="1200" dirty="0"/>
                    </a:p>
                  </a:txBody>
                  <a:tcPr anchor="ctr"/>
                </a:tc>
                <a:tc>
                  <a:txBody>
                    <a:bodyPr/>
                    <a:lstStyle/>
                    <a:p>
                      <a:pPr algn="ctr"/>
                      <a:r>
                        <a:rPr lang="en-US" sz="1200" dirty="0" smtClean="0"/>
                        <a:t>27%</a:t>
                      </a:r>
                      <a:endParaRPr lang="en-US" sz="1200" dirty="0"/>
                    </a:p>
                  </a:txBody>
                  <a:tcPr anchor="ctr"/>
                </a:tc>
                <a:tc>
                  <a:txBody>
                    <a:bodyPr/>
                    <a:lstStyle/>
                    <a:p>
                      <a:pPr algn="ctr"/>
                      <a:r>
                        <a:rPr lang="en-US" sz="1200" dirty="0" smtClean="0">
                          <a:solidFill>
                            <a:schemeClr val="tx1"/>
                          </a:solidFill>
                        </a:rPr>
                        <a:t>8%</a:t>
                      </a:r>
                      <a:endParaRPr lang="en-US" sz="1200" dirty="0">
                        <a:solidFill>
                          <a:schemeClr val="tx1"/>
                        </a:solidFill>
                      </a:endParaRPr>
                    </a:p>
                  </a:txBody>
                  <a:tcPr anchor="ctr"/>
                </a:tc>
                <a:tc>
                  <a:txBody>
                    <a:bodyPr/>
                    <a:lstStyle/>
                    <a:p>
                      <a:pPr algn="ctr"/>
                      <a:r>
                        <a:rPr lang="en-US" sz="1200" dirty="0" smtClean="0">
                          <a:solidFill>
                            <a:schemeClr val="tx1"/>
                          </a:solidFill>
                        </a:rPr>
                        <a:t>9</a:t>
                      </a:r>
                      <a:r>
                        <a:rPr lang="en-US" sz="1200" baseline="0" dirty="0" smtClean="0">
                          <a:solidFill>
                            <a:schemeClr val="tx1"/>
                          </a:solidFill>
                        </a:rPr>
                        <a:t> Years</a:t>
                      </a:r>
                    </a:p>
                  </a:txBody>
                  <a:tcPr anchor="ctr"/>
                </a:tc>
              </a:tr>
            </a:tbl>
          </a:graphicData>
        </a:graphic>
      </p:graphicFrame>
      <p:sp>
        <p:nvSpPr>
          <p:cNvPr id="6" name="Shape 468"/>
          <p:cNvSpPr txBox="1">
            <a:spLocks/>
          </p:cNvSpPr>
          <p:nvPr/>
        </p:nvSpPr>
        <p:spPr>
          <a:xfrm>
            <a:off x="386521" y="3042797"/>
            <a:ext cx="8757479" cy="1461061"/>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600"/>
              </a:spcBef>
              <a:spcAft>
                <a:spcPts val="0"/>
              </a:spcAft>
              <a:buClr>
                <a:srgbClr val="28324A"/>
              </a:buClr>
              <a:buSzPct val="100000"/>
              <a:buFont typeface="Source Sans Pro"/>
              <a:buChar char="◉"/>
              <a:defRPr sz="2000" b="0" i="0" u="none" strike="noStrike" cap="none">
                <a:solidFill>
                  <a:srgbClr val="28324A"/>
                </a:solidFill>
                <a:latin typeface="Source Sans Pro"/>
                <a:ea typeface="Source Sans Pro"/>
                <a:cs typeface="Source Sans Pro"/>
                <a:sym typeface="Source Sans Pro"/>
                <a:rtl val="0"/>
              </a:defRPr>
            </a:lvl1pPr>
            <a:lvl2pPr marR="0" lvl="1" algn="l" rtl="0">
              <a:lnSpc>
                <a:spcPct val="100000"/>
              </a:lnSpc>
              <a:spcBef>
                <a:spcPts val="480"/>
              </a:spcBef>
              <a:spcAft>
                <a:spcPts val="0"/>
              </a:spcAft>
              <a:buClr>
                <a:srgbClr val="28324A"/>
              </a:buClr>
              <a:buSzPct val="100000"/>
              <a:buFont typeface="Source Sans Pro"/>
              <a:buChar char="◉"/>
              <a:defRPr sz="1800" b="0" i="0" u="none" strike="noStrike" cap="none">
                <a:solidFill>
                  <a:srgbClr val="28324A"/>
                </a:solidFill>
                <a:latin typeface="Source Sans Pro"/>
                <a:ea typeface="Source Sans Pro"/>
                <a:cs typeface="Source Sans Pro"/>
                <a:sym typeface="Source Sans Pro"/>
                <a:rtl val="0"/>
              </a:defRPr>
            </a:lvl2pPr>
            <a:lvl3pPr marR="0" lvl="2" algn="l" rtl="0">
              <a:lnSpc>
                <a:spcPct val="100000"/>
              </a:lnSpc>
              <a:spcBef>
                <a:spcPts val="48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3pPr>
            <a:lvl4pPr marR="0" lvl="3"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4pPr>
            <a:lvl5pPr marR="0" lvl="4"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5pPr>
            <a:lvl6pPr marR="0" lvl="5"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6pPr>
            <a:lvl7pPr marR="0" lvl="6"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7pPr>
            <a:lvl8pPr marR="0" lvl="7"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8pPr>
            <a:lvl9pPr marR="0" lvl="8" algn="l" rtl="0">
              <a:lnSpc>
                <a:spcPct val="100000"/>
              </a:lnSpc>
              <a:spcBef>
                <a:spcPts val="360"/>
              </a:spcBef>
              <a:spcAft>
                <a:spcPts val="0"/>
              </a:spcAft>
              <a:buClr>
                <a:srgbClr val="28324A"/>
              </a:buClr>
              <a:buSzPct val="100000"/>
              <a:buFont typeface="Source Sans Pro"/>
              <a:buNone/>
              <a:defRPr sz="1800" b="0" i="0" u="none" strike="noStrike" cap="none">
                <a:solidFill>
                  <a:srgbClr val="28324A"/>
                </a:solidFill>
                <a:latin typeface="Source Sans Pro"/>
                <a:ea typeface="Source Sans Pro"/>
                <a:cs typeface="Source Sans Pro"/>
                <a:sym typeface="Source Sans Pro"/>
                <a:rtl val="0"/>
              </a:defRPr>
            </a:lvl9pPr>
          </a:lstStyle>
          <a:p>
            <a:pPr marL="285750" indent="-285750">
              <a:spcBef>
                <a:spcPts val="0"/>
              </a:spcBef>
            </a:pPr>
            <a:r>
              <a:rPr lang="en-CA" sz="1800" b="1" dirty="0" smtClean="0"/>
              <a:t>This combination will significantly reduce frequency and severity</a:t>
            </a:r>
          </a:p>
          <a:p>
            <a:pPr marL="285750" indent="-285750">
              <a:spcBef>
                <a:spcPts val="0"/>
              </a:spcBef>
            </a:pPr>
            <a:r>
              <a:rPr lang="en-CA" sz="1800" b="1" dirty="0" smtClean="0"/>
              <a:t>Training costs are $400/Vehicle with new safety features</a:t>
            </a:r>
          </a:p>
          <a:p>
            <a:pPr marL="285750" indent="-285750">
              <a:spcBef>
                <a:spcPts val="0"/>
              </a:spcBef>
            </a:pPr>
            <a:r>
              <a:rPr lang="en-CA" sz="1800" b="1" dirty="0" smtClean="0"/>
              <a:t>The return on this investment, 8%, is higher than the return from a conservative investment, 4%</a:t>
            </a:r>
            <a:endParaRPr lang="en-CA" sz="1800" b="1" dirty="0" smtClean="0"/>
          </a:p>
        </p:txBody>
      </p:sp>
    </p:spTree>
    <p:extLst>
      <p:ext uri="{BB962C8B-B14F-4D97-AF65-F5344CB8AC3E}">
        <p14:creationId xmlns:p14="http://schemas.microsoft.com/office/powerpoint/2010/main" val="118789281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1545</TotalTime>
  <Words>2404</Words>
  <Application>Microsoft Macintosh PowerPoint</Application>
  <PresentationFormat>On-screen Show (16:9)</PresentationFormat>
  <Paragraphs>282</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Quince template</vt:lpstr>
      <vt:lpstr>Presentation by GoStats Consultants: Una Li, Nathan Esau, Layla Trummer, Lillian Yan Lin &amp; Adelaide Wu Simon Fraser University</vt:lpstr>
      <vt:lpstr>Summary</vt:lpstr>
      <vt:lpstr>Summary</vt:lpstr>
      <vt:lpstr>Agenda</vt:lpstr>
      <vt:lpstr>Details of Recommendation</vt:lpstr>
      <vt:lpstr>Assumptions</vt:lpstr>
      <vt:lpstr>PowerPoint Presentation</vt:lpstr>
      <vt:lpstr>PowerPoint Presentation</vt:lpstr>
      <vt:lpstr>Recommended Safety Features</vt:lpstr>
      <vt:lpstr>Return on Investment</vt:lpstr>
      <vt:lpstr>Projected Loss Costs</vt:lpstr>
      <vt:lpstr> </vt:lpstr>
      <vt:lpstr>Comparison of Alternatives</vt:lpstr>
      <vt:lpstr>Safety Feature Combinations</vt:lpstr>
      <vt:lpstr>Final Recommendation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by GoStats Consultants: Una Li, Nathan Esau, Layla Trummer, Li </dc:title>
  <cp:lastModifiedBy>Layla Trummer</cp:lastModifiedBy>
  <cp:revision>108</cp:revision>
  <dcterms:modified xsi:type="dcterms:W3CDTF">2015-12-18T02:17:41Z</dcterms:modified>
</cp:coreProperties>
</file>