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337" r:id="rId3"/>
    <p:sldId id="338" r:id="rId4"/>
    <p:sldId id="339" r:id="rId5"/>
    <p:sldId id="309" r:id="rId6"/>
    <p:sldId id="288" r:id="rId7"/>
    <p:sldId id="289" r:id="rId8"/>
    <p:sldId id="327" r:id="rId9"/>
    <p:sldId id="290" r:id="rId10"/>
    <p:sldId id="293" r:id="rId11"/>
    <p:sldId id="291" r:id="rId12"/>
    <p:sldId id="334" r:id="rId13"/>
    <p:sldId id="322" r:id="rId14"/>
    <p:sldId id="310" r:id="rId15"/>
    <p:sldId id="315" r:id="rId16"/>
    <p:sldId id="320" r:id="rId17"/>
    <p:sldId id="321" r:id="rId18"/>
    <p:sldId id="329" r:id="rId19"/>
    <p:sldId id="324" r:id="rId20"/>
    <p:sldId id="340" r:id="rId21"/>
    <p:sldId id="300" r:id="rId22"/>
    <p:sldId id="336" r:id="rId23"/>
    <p:sldId id="29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FC2206-006C-422E-818E-52F39A9188B2}">
  <a:tblStyle styleId="{15FC2206-006C-422E-818E-52F39A9188B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990" autoAdjust="0"/>
  </p:normalViewPr>
  <p:slideViewPr>
    <p:cSldViewPr snapToGrid="0" snapToObjects="1">
      <p:cViewPr varScale="1">
        <p:scale>
          <a:sx n="110" d="100"/>
          <a:sy n="110" d="100"/>
        </p:scale>
        <p:origin x="-112" y="-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ayla:Downloads:ou_case_comp_dec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ayla:Downloads:SFU_ExcelWork_ASNACaseComp2016-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ayla:Downloads:SFU_ExcelWork_ASNACaseComp2016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'Loss Costs Plot'!$B$3</c:f>
              <c:strCache>
                <c:ptCount val="1"/>
                <c:pt idx="0">
                  <c:v>Without Safety Features</c:v>
                </c:pt>
              </c:strCache>
            </c:strRef>
          </c:tx>
          <c:marker>
            <c:symbol val="none"/>
          </c:marker>
          <c:cat>
            <c:numRef>
              <c:f>'Loss Costs Plot'!$A$4:$A$18</c:f>
              <c:numCache>
                <c:formatCode>General</c:formatCode>
                <c:ptCount val="15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 formatCode="0">
                  <c:v>2015.0</c:v>
                </c:pt>
                <c:pt idx="6" formatCode="0">
                  <c:v>2016.0</c:v>
                </c:pt>
                <c:pt idx="7" formatCode="0">
                  <c:v>2017.0</c:v>
                </c:pt>
                <c:pt idx="8" formatCode="0">
                  <c:v>2018.0</c:v>
                </c:pt>
                <c:pt idx="9" formatCode="0">
                  <c:v>2019.0</c:v>
                </c:pt>
                <c:pt idx="10" formatCode="0">
                  <c:v>2020.0</c:v>
                </c:pt>
                <c:pt idx="11" formatCode="0">
                  <c:v>2021.0</c:v>
                </c:pt>
                <c:pt idx="12" formatCode="0">
                  <c:v>2022.0</c:v>
                </c:pt>
                <c:pt idx="13" formatCode="0">
                  <c:v>2023.0</c:v>
                </c:pt>
                <c:pt idx="14" formatCode="0">
                  <c:v>2024.0</c:v>
                </c:pt>
              </c:numCache>
            </c:numRef>
          </c:cat>
          <c:val>
            <c:numRef>
              <c:f>'Loss Costs Plot'!$B$4:$B$18</c:f>
              <c:numCache>
                <c:formatCode>"$"#,##0;[Red]"$"#,##0</c:formatCode>
                <c:ptCount val="15"/>
                <c:pt idx="0">
                  <c:v>885.0715136381431</c:v>
                </c:pt>
                <c:pt idx="1">
                  <c:v>827.1793221672585</c:v>
                </c:pt>
                <c:pt idx="2">
                  <c:v>707.9678570724074</c:v>
                </c:pt>
                <c:pt idx="3">
                  <c:v>791.8041575316053</c:v>
                </c:pt>
                <c:pt idx="4">
                  <c:v>931.8520389515079</c:v>
                </c:pt>
                <c:pt idx="5">
                  <c:v>828.774977872185</c:v>
                </c:pt>
                <c:pt idx="6">
                  <c:v>862.1746094804329</c:v>
                </c:pt>
                <c:pt idx="7">
                  <c:v>896.9202462424951</c:v>
                </c:pt>
                <c:pt idx="8">
                  <c:v>933.0661321660676</c:v>
                </c:pt>
                <c:pt idx="9">
                  <c:v>970.6686972923602</c:v>
                </c:pt>
                <c:pt idx="10">
                  <c:v>1009.786645793242</c:v>
                </c:pt>
                <c:pt idx="11">
                  <c:v>1050.48104761871</c:v>
                </c:pt>
                <c:pt idx="12">
                  <c:v>1092.815433837744</c:v>
                </c:pt>
                <c:pt idx="13">
                  <c:v>1136.855895821405</c:v>
                </c:pt>
                <c:pt idx="14">
                  <c:v>1182.671188423008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'Loss Costs Plot'!$C$3</c:f>
              <c:strCache>
                <c:ptCount val="1"/>
                <c:pt idx="0">
                  <c:v>With Safety Features</c:v>
                </c:pt>
              </c:strCache>
            </c:strRef>
          </c:tx>
          <c:marker>
            <c:symbol val="none"/>
          </c:marker>
          <c:cat>
            <c:numRef>
              <c:f>'Loss Costs Plot'!$A$4:$A$18</c:f>
              <c:numCache>
                <c:formatCode>General</c:formatCode>
                <c:ptCount val="15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 formatCode="0">
                  <c:v>2015.0</c:v>
                </c:pt>
                <c:pt idx="6" formatCode="0">
                  <c:v>2016.0</c:v>
                </c:pt>
                <c:pt idx="7" formatCode="0">
                  <c:v>2017.0</c:v>
                </c:pt>
                <c:pt idx="8" formatCode="0">
                  <c:v>2018.0</c:v>
                </c:pt>
                <c:pt idx="9" formatCode="0">
                  <c:v>2019.0</c:v>
                </c:pt>
                <c:pt idx="10" formatCode="0">
                  <c:v>2020.0</c:v>
                </c:pt>
                <c:pt idx="11" formatCode="0">
                  <c:v>2021.0</c:v>
                </c:pt>
                <c:pt idx="12" formatCode="0">
                  <c:v>2022.0</c:v>
                </c:pt>
                <c:pt idx="13" formatCode="0">
                  <c:v>2023.0</c:v>
                </c:pt>
                <c:pt idx="14" formatCode="0">
                  <c:v>2024.0</c:v>
                </c:pt>
              </c:numCache>
            </c:numRef>
          </c:cat>
          <c:val>
            <c:numRef>
              <c:f>'Loss Costs Plot'!$C$4:$C$18</c:f>
              <c:numCache>
                <c:formatCode>General</c:formatCode>
                <c:ptCount val="15"/>
                <c:pt idx="5" formatCode="&quot;$&quot;#,##0;[Red]&quot;$&quot;#,##0">
                  <c:v>303.3316419012189</c:v>
                </c:pt>
                <c:pt idx="6" formatCode="&quot;$&quot;#,##0;[Red]&quot;$&quot;#,##0">
                  <c:v>315.5559070698386</c:v>
                </c:pt>
                <c:pt idx="7" formatCode="&quot;$&quot;#,##0;[Red]&quot;$&quot;#,##0">
                  <c:v>328.2728101247533</c:v>
                </c:pt>
                <c:pt idx="8" formatCode="&quot;$&quot;#,##0;[Red]&quot;$&quot;#,##0">
                  <c:v>341.5022043727807</c:v>
                </c:pt>
                <c:pt idx="9" formatCode="&quot;$&quot;#,##0;[Red]&quot;$&quot;#,##0">
                  <c:v>355.264743209004</c:v>
                </c:pt>
                <c:pt idx="10" formatCode="&quot;$&quot;#,##0;[Red]&quot;$&quot;#,##0">
                  <c:v>369.5819123603267</c:v>
                </c:pt>
                <c:pt idx="11" formatCode="&quot;$&quot;#,##0;[Red]&quot;$&quot;#,##0">
                  <c:v>384.4760634284476</c:v>
                </c:pt>
                <c:pt idx="12" formatCode="&quot;$&quot;#,##0;[Red]&quot;$&quot;#,##0">
                  <c:v>399.9704487846141</c:v>
                </c:pt>
                <c:pt idx="13" formatCode="&quot;$&quot;#,##0;[Red]&quot;$&quot;#,##0">
                  <c:v>416.0892578706342</c:v>
                </c:pt>
                <c:pt idx="14" formatCode="&quot;$&quot;#,##0;[Red]&quot;$&quot;#,##0">
                  <c:v>432.8576549628208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965240"/>
        <c:axId val="2019734472"/>
      </c:lineChart>
      <c:catAx>
        <c:axId val="-2081965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Accident</a:t>
                </a:r>
                <a:r>
                  <a:rPr lang="en-US" baseline="0"/>
                  <a:t> Year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19734472"/>
        <c:crosses val="autoZero"/>
        <c:auto val="1"/>
        <c:lblAlgn val="ctr"/>
        <c:lblOffset val="100"/>
        <c:noMultiLvlLbl val="0"/>
      </c:catAx>
      <c:valAx>
        <c:axId val="2019734472"/>
        <c:scaling>
          <c:orientation val="minMax"/>
          <c:max val="12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/>
                  <a:t>Loss Costs</a:t>
                </a:r>
                <a:endParaRPr lang="en-US"/>
              </a:p>
            </c:rich>
          </c:tx>
          <c:layout/>
          <c:overlay val="0"/>
        </c:title>
        <c:numFmt formatCode="&quot;$&quot;#,##0;[Red]&quot;$&quot;#,##0" sourceLinked="1"/>
        <c:majorTickMark val="out"/>
        <c:minorTickMark val="none"/>
        <c:tickLblPos val="nextTo"/>
        <c:crossAx val="-2081965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0684183465205"/>
          <c:y val="0.291783379148612"/>
          <c:w val="0.27242711736239"/>
          <c:h val="0.174224168724472"/>
        </c:manualLayout>
      </c:layout>
      <c:overlay val="1"/>
      <c:spPr>
        <a:solidFill>
          <a:srgbClr val="FFFFFF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Return</a:t>
            </a:r>
            <a:r>
              <a:rPr lang="en-US" baseline="0"/>
              <a:t> on Investment at Various Premium Levels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4753937007874"/>
          <c:y val="0.152443597979855"/>
          <c:w val="0.810852362204724"/>
          <c:h val="0.53485827037733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'ROI Plot'!$A$2:$A$14</c:f>
              <c:numCache>
                <c:formatCode>_("$"* #,##0_);_("$"* \(#,##0\);_("$"* "-"??_);_(@_)</c:formatCode>
                <c:ptCount val="13"/>
                <c:pt idx="0">
                  <c:v>418950.0</c:v>
                </c:pt>
                <c:pt idx="1">
                  <c:v>403750.0</c:v>
                </c:pt>
                <c:pt idx="2">
                  <c:v>388550.0</c:v>
                </c:pt>
                <c:pt idx="3">
                  <c:v>372400.0</c:v>
                </c:pt>
                <c:pt idx="4">
                  <c:v>356250.0</c:v>
                </c:pt>
                <c:pt idx="5">
                  <c:v>340100.0</c:v>
                </c:pt>
                <c:pt idx="6">
                  <c:v>323000.0</c:v>
                </c:pt>
                <c:pt idx="7">
                  <c:v>305900.0</c:v>
                </c:pt>
                <c:pt idx="8">
                  <c:v>288800.0</c:v>
                </c:pt>
                <c:pt idx="9">
                  <c:v>271700.0</c:v>
                </c:pt>
                <c:pt idx="10">
                  <c:v>253650.0</c:v>
                </c:pt>
                <c:pt idx="11">
                  <c:v>235600.0</c:v>
                </c:pt>
                <c:pt idx="12">
                  <c:v>217550.0</c:v>
                </c:pt>
              </c:numCache>
            </c:numRef>
          </c:xVal>
          <c:yVal>
            <c:numRef>
              <c:f>'ROI Plot'!$B$2:$B$14</c:f>
              <c:numCache>
                <c:formatCode>0.00%</c:formatCode>
                <c:ptCount val="13"/>
                <c:pt idx="0" formatCode="0%">
                  <c:v>-0.02</c:v>
                </c:pt>
                <c:pt idx="1">
                  <c:v>-0.01</c:v>
                </c:pt>
                <c:pt idx="2">
                  <c:v>0.0</c:v>
                </c:pt>
                <c:pt idx="3">
                  <c:v>0.01</c:v>
                </c:pt>
                <c:pt idx="4">
                  <c:v>0.02</c:v>
                </c:pt>
                <c:pt idx="5">
                  <c:v>0.03</c:v>
                </c:pt>
                <c:pt idx="6">
                  <c:v>0.04</c:v>
                </c:pt>
                <c:pt idx="7">
                  <c:v>0.05</c:v>
                </c:pt>
                <c:pt idx="8">
                  <c:v>0.06</c:v>
                </c:pt>
                <c:pt idx="9">
                  <c:v>0.07</c:v>
                </c:pt>
                <c:pt idx="10">
                  <c:v>0.08</c:v>
                </c:pt>
                <c:pt idx="11">
                  <c:v>0.09</c:v>
                </c:pt>
                <c:pt idx="12">
                  <c:v>0.1</c:v>
                </c:pt>
              </c:numCache>
            </c:numRef>
          </c:yVal>
          <c:smooth val="1"/>
        </c:ser>
        <c:ser>
          <c:idx val="1"/>
          <c:order val="1"/>
          <c:tx>
            <c:v>Breakeven Premium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'ROI Plot'!$A$15:$A$33</c:f>
              <c:numCache>
                <c:formatCode>_("$"* #,##0_);_("$"* \(#,##0\);_("$"* "-"??_);_(@_)</c:formatCode>
                <c:ptCount val="19"/>
                <c:pt idx="0">
                  <c:v>288165.0598061585</c:v>
                </c:pt>
                <c:pt idx="1">
                  <c:v>288165.0598061585</c:v>
                </c:pt>
                <c:pt idx="2">
                  <c:v>288165.0598061585</c:v>
                </c:pt>
                <c:pt idx="3">
                  <c:v>288165.0598061585</c:v>
                </c:pt>
                <c:pt idx="4">
                  <c:v>288165.0598061585</c:v>
                </c:pt>
                <c:pt idx="5">
                  <c:v>288165.0598061585</c:v>
                </c:pt>
                <c:pt idx="6">
                  <c:v>288165.0598061585</c:v>
                </c:pt>
                <c:pt idx="7">
                  <c:v>288165.0598061585</c:v>
                </c:pt>
                <c:pt idx="8">
                  <c:v>288165.0598061585</c:v>
                </c:pt>
                <c:pt idx="9">
                  <c:v>288165.0598061585</c:v>
                </c:pt>
                <c:pt idx="10">
                  <c:v>288165.0598061585</c:v>
                </c:pt>
                <c:pt idx="11">
                  <c:v>288165.0598061585</c:v>
                </c:pt>
                <c:pt idx="12">
                  <c:v>288165.0598061585</c:v>
                </c:pt>
                <c:pt idx="13">
                  <c:v>288165.0598061585</c:v>
                </c:pt>
                <c:pt idx="14">
                  <c:v>288165.0598061585</c:v>
                </c:pt>
                <c:pt idx="15">
                  <c:v>288165.0598061585</c:v>
                </c:pt>
                <c:pt idx="16">
                  <c:v>288165.0598061585</c:v>
                </c:pt>
                <c:pt idx="17">
                  <c:v>288165.0598061585</c:v>
                </c:pt>
                <c:pt idx="18">
                  <c:v>288165.0598061585</c:v>
                </c:pt>
              </c:numCache>
            </c:numRef>
          </c:xVal>
          <c:yVal>
            <c:numRef>
              <c:f>'ROI Plot'!$B$15:$B$33</c:f>
              <c:numCache>
                <c:formatCode>0.00%</c:formatCode>
                <c:ptCount val="19"/>
                <c:pt idx="0" formatCode="0%">
                  <c:v>-0.05</c:v>
                </c:pt>
                <c:pt idx="1">
                  <c:v>-0.04</c:v>
                </c:pt>
                <c:pt idx="2">
                  <c:v>-0.03</c:v>
                </c:pt>
                <c:pt idx="3">
                  <c:v>-0.02</c:v>
                </c:pt>
                <c:pt idx="4">
                  <c:v>-0.00999999999999999</c:v>
                </c:pt>
                <c:pt idx="5">
                  <c:v>0.0</c:v>
                </c:pt>
                <c:pt idx="6">
                  <c:v>0.01</c:v>
                </c:pt>
                <c:pt idx="7">
                  <c:v>0.02</c:v>
                </c:pt>
                <c:pt idx="8">
                  <c:v>0.03</c:v>
                </c:pt>
                <c:pt idx="9">
                  <c:v>0.04</c:v>
                </c:pt>
                <c:pt idx="10">
                  <c:v>0.05</c:v>
                </c:pt>
                <c:pt idx="11">
                  <c:v>0.06</c:v>
                </c:pt>
                <c:pt idx="12">
                  <c:v>0.07</c:v>
                </c:pt>
                <c:pt idx="13">
                  <c:v>0.08</c:v>
                </c:pt>
                <c:pt idx="14">
                  <c:v>0.09</c:v>
                </c:pt>
                <c:pt idx="15">
                  <c:v>0.1</c:v>
                </c:pt>
                <c:pt idx="16">
                  <c:v>0.11</c:v>
                </c:pt>
                <c:pt idx="17">
                  <c:v>0.12</c:v>
                </c:pt>
                <c:pt idx="18">
                  <c:v>0.13</c:v>
                </c:pt>
              </c:numCache>
            </c:numRef>
          </c:yVal>
          <c:smooth val="1"/>
        </c:ser>
        <c:ser>
          <c:idx val="2"/>
          <c:order val="2"/>
          <c:tx>
            <c:v>Max Premium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'ROI Plot'!$A$34:$A$52</c:f>
              <c:numCache>
                <c:formatCode>_("$"* #,##0_);_("$"* \(#,##0\);_("$"* "-"??_);_(@_)</c:formatCode>
                <c:ptCount val="19"/>
                <c:pt idx="0">
                  <c:v>323000.0</c:v>
                </c:pt>
                <c:pt idx="1">
                  <c:v>323000.0</c:v>
                </c:pt>
                <c:pt idx="2">
                  <c:v>323000.0</c:v>
                </c:pt>
                <c:pt idx="3">
                  <c:v>323000.0</c:v>
                </c:pt>
                <c:pt idx="4">
                  <c:v>323000.0</c:v>
                </c:pt>
                <c:pt idx="5">
                  <c:v>323000.0</c:v>
                </c:pt>
                <c:pt idx="6">
                  <c:v>323000.0</c:v>
                </c:pt>
                <c:pt idx="7">
                  <c:v>323000.0</c:v>
                </c:pt>
                <c:pt idx="8">
                  <c:v>323000.0</c:v>
                </c:pt>
                <c:pt idx="9">
                  <c:v>323000.0</c:v>
                </c:pt>
                <c:pt idx="10">
                  <c:v>323000.0</c:v>
                </c:pt>
                <c:pt idx="11">
                  <c:v>323000.0</c:v>
                </c:pt>
                <c:pt idx="12">
                  <c:v>323000.0</c:v>
                </c:pt>
                <c:pt idx="13">
                  <c:v>323000.0</c:v>
                </c:pt>
                <c:pt idx="14">
                  <c:v>323000.0</c:v>
                </c:pt>
                <c:pt idx="15">
                  <c:v>323000.0</c:v>
                </c:pt>
                <c:pt idx="16">
                  <c:v>323000.0</c:v>
                </c:pt>
                <c:pt idx="17">
                  <c:v>323000.0</c:v>
                </c:pt>
                <c:pt idx="18">
                  <c:v>323000.0</c:v>
                </c:pt>
              </c:numCache>
            </c:numRef>
          </c:xVal>
          <c:yVal>
            <c:numRef>
              <c:f>'ROI Plot'!$B$34:$B$52</c:f>
              <c:numCache>
                <c:formatCode>0.00%</c:formatCode>
                <c:ptCount val="19"/>
                <c:pt idx="0" formatCode="0%">
                  <c:v>-0.05</c:v>
                </c:pt>
                <c:pt idx="1">
                  <c:v>-0.04</c:v>
                </c:pt>
                <c:pt idx="2">
                  <c:v>-0.03</c:v>
                </c:pt>
                <c:pt idx="3">
                  <c:v>-0.02</c:v>
                </c:pt>
                <c:pt idx="4">
                  <c:v>-0.00999999999999999</c:v>
                </c:pt>
                <c:pt idx="5">
                  <c:v>0.0</c:v>
                </c:pt>
                <c:pt idx="6">
                  <c:v>0.01</c:v>
                </c:pt>
                <c:pt idx="7">
                  <c:v>0.02</c:v>
                </c:pt>
                <c:pt idx="8">
                  <c:v>0.03</c:v>
                </c:pt>
                <c:pt idx="9">
                  <c:v>0.04</c:v>
                </c:pt>
                <c:pt idx="10">
                  <c:v>0.05</c:v>
                </c:pt>
                <c:pt idx="11">
                  <c:v>0.06</c:v>
                </c:pt>
                <c:pt idx="12">
                  <c:v>0.07</c:v>
                </c:pt>
                <c:pt idx="13">
                  <c:v>0.08</c:v>
                </c:pt>
                <c:pt idx="14">
                  <c:v>0.09</c:v>
                </c:pt>
                <c:pt idx="15">
                  <c:v>0.1</c:v>
                </c:pt>
                <c:pt idx="16">
                  <c:v>0.11</c:v>
                </c:pt>
                <c:pt idx="17">
                  <c:v>0.12</c:v>
                </c:pt>
                <c:pt idx="18">
                  <c:v>0.13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4857864"/>
        <c:axId val="2039768584"/>
      </c:scatterChart>
      <c:valAx>
        <c:axId val="-2134857864"/>
        <c:scaling>
          <c:orientation val="minMax"/>
          <c:min val="2150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Premium</a:t>
                </a:r>
              </a:p>
            </c:rich>
          </c:tx>
          <c:layout>
            <c:manualLayout>
              <c:xMode val="edge"/>
              <c:yMode val="edge"/>
              <c:x val="0.462659808586455"/>
              <c:y val="0.89481146076771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(&quot;$&quot;* #,##0_);_(&quot;$&quot;* \(#,##0\);_(&quot;$&quot;* &quot;-&quot;??_);_(@_)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768584"/>
        <c:crosses val="autoZero"/>
        <c:crossBetween val="midCat"/>
      </c:valAx>
      <c:valAx>
        <c:axId val="2039768584"/>
        <c:scaling>
          <c:orientation val="minMax"/>
          <c:max val="0.12"/>
          <c:min val="-0.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857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57473188976378"/>
          <c:y val="0.258964723272407"/>
          <c:w val="0.263036220472441"/>
          <c:h val="0.11971232837772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Savings </a:t>
            </a:r>
            <a:r>
              <a:rPr lang="en-US" b="0" dirty="0"/>
              <a:t>(per</a:t>
            </a:r>
            <a:r>
              <a:rPr lang="en-US" b="0" baseline="0" dirty="0"/>
              <a:t> </a:t>
            </a:r>
            <a:r>
              <a:rPr lang="en-US" b="0" baseline="0" dirty="0" smtClean="0"/>
              <a:t>Vehicle</a:t>
            </a:r>
            <a:r>
              <a:rPr lang="en-US" b="0" baseline="0" dirty="0"/>
              <a:t>) from </a:t>
            </a:r>
            <a:r>
              <a:rPr lang="en-US" b="0" baseline="0" dirty="0" smtClean="0"/>
              <a:t>Buying Third Party Insurance</a:t>
            </a:r>
            <a:endParaRPr lang="en-US" b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With safety features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'Premium Summary'!$A$3:$A$13</c:f>
              <c:numCache>
                <c:formatCode>0%</c:formatCode>
                <c:ptCount val="11"/>
                <c:pt idx="0">
                  <c:v>0.75</c:v>
                </c:pt>
                <c:pt idx="1">
                  <c:v>0.8</c:v>
                </c:pt>
                <c:pt idx="2">
                  <c:v>0.85</c:v>
                </c:pt>
                <c:pt idx="3">
                  <c:v>0.9</c:v>
                </c:pt>
                <c:pt idx="4">
                  <c:v>0.95</c:v>
                </c:pt>
                <c:pt idx="5">
                  <c:v>1.0</c:v>
                </c:pt>
                <c:pt idx="6">
                  <c:v>1.05</c:v>
                </c:pt>
                <c:pt idx="7">
                  <c:v>1.1</c:v>
                </c:pt>
                <c:pt idx="8">
                  <c:v>1.15</c:v>
                </c:pt>
                <c:pt idx="9">
                  <c:v>1.2</c:v>
                </c:pt>
                <c:pt idx="10">
                  <c:v>1.25</c:v>
                </c:pt>
              </c:numCache>
            </c:numRef>
          </c:xVal>
          <c:yVal>
            <c:numRef>
              <c:f>'Premium Summary'!$G$3:$G$13</c:f>
              <c:numCache>
                <c:formatCode>_("$"* #,##0_);_("$"* \(#,##0\);_("$"* "-"??_);_(@_)</c:formatCode>
                <c:ptCount val="11"/>
                <c:pt idx="0">
                  <c:v>-1160.697534879775</c:v>
                </c:pt>
                <c:pt idx="1">
                  <c:v>-928.5580279038197</c:v>
                </c:pt>
                <c:pt idx="2">
                  <c:v>-696.4185209278655</c:v>
                </c:pt>
                <c:pt idx="3">
                  <c:v>-464.27901395191</c:v>
                </c:pt>
                <c:pt idx="4">
                  <c:v>-232.1395069759556</c:v>
                </c:pt>
                <c:pt idx="5">
                  <c:v>0.0</c:v>
                </c:pt>
                <c:pt idx="6">
                  <c:v>232.1395069759556</c:v>
                </c:pt>
                <c:pt idx="7">
                  <c:v>464.27901395191</c:v>
                </c:pt>
                <c:pt idx="8">
                  <c:v>696.4185209278648</c:v>
                </c:pt>
                <c:pt idx="9">
                  <c:v>928.5580279038204</c:v>
                </c:pt>
                <c:pt idx="10">
                  <c:v>1160.697534879775</c:v>
                </c:pt>
              </c:numCache>
            </c:numRef>
          </c:yVal>
          <c:smooth val="1"/>
        </c:ser>
        <c:ser>
          <c:idx val="1"/>
          <c:order val="1"/>
          <c:tx>
            <c:v>No safety features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'Premium Summary'!$A$3:$A$13</c:f>
              <c:numCache>
                <c:formatCode>0%</c:formatCode>
                <c:ptCount val="11"/>
                <c:pt idx="0">
                  <c:v>0.75</c:v>
                </c:pt>
                <c:pt idx="1">
                  <c:v>0.8</c:v>
                </c:pt>
                <c:pt idx="2">
                  <c:v>0.85</c:v>
                </c:pt>
                <c:pt idx="3">
                  <c:v>0.9</c:v>
                </c:pt>
                <c:pt idx="4">
                  <c:v>0.95</c:v>
                </c:pt>
                <c:pt idx="5">
                  <c:v>1.0</c:v>
                </c:pt>
                <c:pt idx="6">
                  <c:v>1.05</c:v>
                </c:pt>
                <c:pt idx="7">
                  <c:v>1.1</c:v>
                </c:pt>
                <c:pt idx="8">
                  <c:v>1.15</c:v>
                </c:pt>
                <c:pt idx="9">
                  <c:v>1.2</c:v>
                </c:pt>
                <c:pt idx="10">
                  <c:v>1.25</c:v>
                </c:pt>
              </c:numCache>
            </c:numRef>
          </c:xVal>
          <c:yVal>
            <c:numRef>
              <c:f>'Premium Summary'!$D$3:$D$13</c:f>
              <c:numCache>
                <c:formatCode>_("$"* #,##0_);_("$"* \(#,##0\);_("$"* "-"??_);_(@_)</c:formatCode>
                <c:ptCount val="11"/>
                <c:pt idx="0">
                  <c:v>-2074.629048780653</c:v>
                </c:pt>
                <c:pt idx="1">
                  <c:v>-1659.703239024521</c:v>
                </c:pt>
                <c:pt idx="2">
                  <c:v>-1244.777429268392</c:v>
                </c:pt>
                <c:pt idx="3">
                  <c:v>-829.8516195122609</c:v>
                </c:pt>
                <c:pt idx="4">
                  <c:v>-414.9258097561303</c:v>
                </c:pt>
                <c:pt idx="5">
                  <c:v>0.0</c:v>
                </c:pt>
                <c:pt idx="6">
                  <c:v>414.9258097561303</c:v>
                </c:pt>
                <c:pt idx="7">
                  <c:v>829.8516195122609</c:v>
                </c:pt>
                <c:pt idx="8">
                  <c:v>1244.77742926839</c:v>
                </c:pt>
                <c:pt idx="9">
                  <c:v>1659.703239024522</c:v>
                </c:pt>
                <c:pt idx="10">
                  <c:v>2074.629048780653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4794760"/>
        <c:axId val="-2106661576"/>
      </c:scatterChart>
      <c:valAx>
        <c:axId val="-2134794760"/>
        <c:scaling>
          <c:orientation val="minMax"/>
          <c:max val="1.3"/>
          <c:min val="0.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Losses (% of expected)</a:t>
                </a:r>
              </a:p>
            </c:rich>
          </c:tx>
          <c:layout>
            <c:manualLayout>
              <c:xMode val="edge"/>
              <c:yMode val="edge"/>
              <c:x val="0.440837940324043"/>
              <c:y val="0.9042706002468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661576"/>
        <c:crosses val="autoZero"/>
        <c:crossBetween val="midCat"/>
      </c:valAx>
      <c:valAx>
        <c:axId val="-210666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 smtClean="0"/>
                  <a:t>Savings</a:t>
                </a:r>
                <a:endParaRPr lang="en-US" b="0" dirty="0"/>
              </a:p>
            </c:rich>
          </c:tx>
          <c:layout/>
          <c:overlay val="0"/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794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4859821373973"/>
          <c:y val="0.658594836138802"/>
          <c:w val="0.24664933403309"/>
          <c:h val="0.152704738218285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1AF29-8AA3-D640-8853-D9243E2FF284}" type="doc">
      <dgm:prSet loTypeId="urn:microsoft.com/office/officeart/2005/8/layout/cycle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FB49D9-6474-5449-AF03-D3516194D324}">
      <dgm:prSet phldrT="[Text]" custT="1"/>
      <dgm:spPr/>
      <dgm:t>
        <a:bodyPr/>
        <a:lstStyle/>
        <a:p>
          <a:pPr algn="r"/>
          <a:r>
            <a:rPr lang="en-US" sz="1700" dirty="0" smtClean="0">
              <a:solidFill>
                <a:srgbClr val="000000"/>
              </a:solidFill>
            </a:rPr>
            <a:t>Risk</a:t>
          </a:r>
          <a:r>
            <a:rPr lang="en-US" sz="1800" dirty="0" smtClean="0"/>
            <a:t> </a:t>
          </a:r>
          <a:br>
            <a:rPr lang="en-US" sz="1800" dirty="0" smtClean="0"/>
          </a:br>
          <a:r>
            <a:rPr lang="en-US" sz="1050" dirty="0" smtClean="0">
              <a:solidFill>
                <a:schemeClr val="tx1"/>
              </a:solidFill>
            </a:rPr>
            <a:t>Optimal combination of decreased risk and cost savings </a:t>
          </a:r>
          <a:endParaRPr lang="en-US" sz="1050" dirty="0">
            <a:solidFill>
              <a:schemeClr val="tx1"/>
            </a:solidFill>
          </a:endParaRPr>
        </a:p>
      </dgm:t>
    </dgm:pt>
    <dgm:pt modelId="{33FEB39A-3888-384B-BD55-02E248D40956}" type="parTrans" cxnId="{AC6C4302-EC16-E840-9526-E879F09217B9}">
      <dgm:prSet/>
      <dgm:spPr/>
      <dgm:t>
        <a:bodyPr/>
        <a:lstStyle/>
        <a:p>
          <a:endParaRPr lang="en-US"/>
        </a:p>
      </dgm:t>
    </dgm:pt>
    <dgm:pt modelId="{3545527C-C8C6-6C41-8443-0B97B62AADD8}" type="sibTrans" cxnId="{AC6C4302-EC16-E840-9526-E879F09217B9}">
      <dgm:prSet/>
      <dgm:spPr/>
      <dgm:t>
        <a:bodyPr/>
        <a:lstStyle/>
        <a:p>
          <a:endParaRPr lang="en-US"/>
        </a:p>
      </dgm:t>
    </dgm:pt>
    <dgm:pt modelId="{D6BA504A-73EB-224B-9FCB-F46B4D0AE13C}">
      <dgm:prSet phldrT="[Text]" custT="1"/>
      <dgm:spPr/>
      <dgm:t>
        <a:bodyPr/>
        <a:lstStyle/>
        <a:p>
          <a:pPr algn="l"/>
          <a:r>
            <a:rPr lang="en-US" sz="1700" dirty="0" smtClean="0">
              <a:solidFill>
                <a:srgbClr val="000000"/>
              </a:solidFill>
            </a:rPr>
            <a:t>Finance</a:t>
          </a:r>
          <a:br>
            <a:rPr lang="en-US" sz="1700" dirty="0" smtClean="0">
              <a:solidFill>
                <a:srgbClr val="000000"/>
              </a:solidFill>
            </a:rPr>
          </a:br>
          <a:r>
            <a:rPr lang="en-US" sz="1050" dirty="0" smtClean="0">
              <a:solidFill>
                <a:srgbClr val="000000"/>
              </a:solidFill>
            </a:rPr>
            <a:t>Investing in safety features results in a higher return</a:t>
          </a:r>
          <a:br>
            <a:rPr lang="en-US" sz="1050" dirty="0" smtClean="0">
              <a:solidFill>
                <a:srgbClr val="000000"/>
              </a:solidFill>
            </a:rPr>
          </a:br>
          <a:endParaRPr lang="en-US" sz="1050" dirty="0">
            <a:solidFill>
              <a:srgbClr val="000000"/>
            </a:solidFill>
          </a:endParaRPr>
        </a:p>
      </dgm:t>
    </dgm:pt>
    <dgm:pt modelId="{246C0C5D-FCDE-4B4C-A39F-2FD6C62AD9BD}" type="parTrans" cxnId="{798174A7-2904-F443-8270-B81383698785}">
      <dgm:prSet/>
      <dgm:spPr/>
      <dgm:t>
        <a:bodyPr/>
        <a:lstStyle/>
        <a:p>
          <a:endParaRPr lang="en-US"/>
        </a:p>
      </dgm:t>
    </dgm:pt>
    <dgm:pt modelId="{2F135BF7-E096-C54C-9D26-362E304335DB}" type="sibTrans" cxnId="{798174A7-2904-F443-8270-B81383698785}">
      <dgm:prSet/>
      <dgm:spPr/>
      <dgm:t>
        <a:bodyPr/>
        <a:lstStyle/>
        <a:p>
          <a:endParaRPr lang="en-US"/>
        </a:p>
      </dgm:t>
    </dgm:pt>
    <dgm:pt modelId="{F86F268F-152E-754A-9CD7-335F2E64B9F7}">
      <dgm:prSet phldrT="[Text]" custT="1"/>
      <dgm:spPr/>
      <dgm:t>
        <a:bodyPr/>
        <a:lstStyle/>
        <a:p>
          <a:pPr algn="l"/>
          <a:r>
            <a:rPr lang="en-US" sz="1700" dirty="0" smtClean="0">
              <a:solidFill>
                <a:srgbClr val="000000"/>
              </a:solidFill>
            </a:rPr>
            <a:t>Marketing/ PR</a:t>
          </a:r>
          <a:r>
            <a:rPr lang="en-US" sz="1800" dirty="0" smtClean="0">
              <a:solidFill>
                <a:srgbClr val="000000"/>
              </a:solidFill>
            </a:rPr>
            <a:t/>
          </a:r>
          <a:br>
            <a:rPr lang="en-US" sz="1800" dirty="0" smtClean="0">
              <a:solidFill>
                <a:srgbClr val="000000"/>
              </a:solidFill>
            </a:rPr>
          </a:br>
          <a:r>
            <a:rPr lang="en-US" sz="1050" dirty="0" smtClean="0">
              <a:solidFill>
                <a:srgbClr val="000000"/>
              </a:solidFill>
            </a:rPr>
            <a:t>Boost OU’s reputation</a:t>
          </a:r>
          <a:endParaRPr lang="en-US" sz="1050" dirty="0">
            <a:solidFill>
              <a:srgbClr val="000000"/>
            </a:solidFill>
          </a:endParaRPr>
        </a:p>
      </dgm:t>
    </dgm:pt>
    <dgm:pt modelId="{C36DEDB8-00B1-A04D-A9D0-0826C5CB4F07}" type="parTrans" cxnId="{78955F71-4014-DF40-8141-6E8C3B38E88B}">
      <dgm:prSet/>
      <dgm:spPr/>
      <dgm:t>
        <a:bodyPr/>
        <a:lstStyle/>
        <a:p>
          <a:endParaRPr lang="en-US"/>
        </a:p>
      </dgm:t>
    </dgm:pt>
    <dgm:pt modelId="{9E3AF326-71DD-F448-A350-E820C1D9E754}" type="sibTrans" cxnId="{78955F71-4014-DF40-8141-6E8C3B38E88B}">
      <dgm:prSet/>
      <dgm:spPr/>
      <dgm:t>
        <a:bodyPr/>
        <a:lstStyle/>
        <a:p>
          <a:endParaRPr lang="en-US"/>
        </a:p>
      </dgm:t>
    </dgm:pt>
    <dgm:pt modelId="{288FCCFE-3521-E148-9641-66ECD07D6481}">
      <dgm:prSet phldrT="[Text]" custT="1"/>
      <dgm:spPr/>
      <dgm:t>
        <a:bodyPr/>
        <a:lstStyle/>
        <a:p>
          <a:pPr algn="r"/>
          <a:r>
            <a:rPr lang="en-US" sz="1700" dirty="0" smtClean="0">
              <a:solidFill>
                <a:srgbClr val="000000"/>
              </a:solidFill>
            </a:rPr>
            <a:t>Operations</a:t>
          </a:r>
          <a:br>
            <a:rPr lang="en-US" sz="1700" dirty="0" smtClean="0">
              <a:solidFill>
                <a:srgbClr val="000000"/>
              </a:solidFill>
            </a:rPr>
          </a:br>
          <a:r>
            <a:rPr lang="en-US" sz="1050" dirty="0" smtClean="0">
              <a:solidFill>
                <a:srgbClr val="000000"/>
              </a:solidFill>
            </a:rPr>
            <a:t>Safety benefits outweigh training and repair costs</a:t>
          </a:r>
          <a:endParaRPr lang="en-US" sz="1050" dirty="0">
            <a:solidFill>
              <a:srgbClr val="000000"/>
            </a:solidFill>
          </a:endParaRPr>
        </a:p>
      </dgm:t>
    </dgm:pt>
    <dgm:pt modelId="{0ECA599D-9C72-8F48-ACEC-2167BD8B0387}" type="parTrans" cxnId="{91864079-65B8-C242-B45D-01F190E3793B}">
      <dgm:prSet/>
      <dgm:spPr/>
      <dgm:t>
        <a:bodyPr/>
        <a:lstStyle/>
        <a:p>
          <a:endParaRPr lang="en-US"/>
        </a:p>
      </dgm:t>
    </dgm:pt>
    <dgm:pt modelId="{65BF5A14-8818-2744-83CB-2567465232F3}" type="sibTrans" cxnId="{91864079-65B8-C242-B45D-01F190E3793B}">
      <dgm:prSet/>
      <dgm:spPr/>
      <dgm:t>
        <a:bodyPr/>
        <a:lstStyle/>
        <a:p>
          <a:endParaRPr lang="en-US"/>
        </a:p>
      </dgm:t>
    </dgm:pt>
    <dgm:pt modelId="{D6B369A7-25F0-B644-B000-4389099E6DC6}">
      <dgm:prSet phldrT="[Text]" custT="1"/>
      <dgm:spPr/>
      <dgm:t>
        <a:bodyPr/>
        <a:lstStyle/>
        <a:p>
          <a:r>
            <a:rPr lang="en-US" sz="1200" dirty="0" smtClean="0"/>
            <a:t>Payback Period: 9 Years</a:t>
          </a:r>
          <a:endParaRPr lang="en-US" sz="1200" dirty="0"/>
        </a:p>
      </dgm:t>
    </dgm:pt>
    <dgm:pt modelId="{AE0FD5D4-020B-9740-BDE5-DC36A977D7D1}" type="parTrans" cxnId="{F548CF76-5D95-5D43-9289-5E82389521FA}">
      <dgm:prSet/>
      <dgm:spPr/>
      <dgm:t>
        <a:bodyPr/>
        <a:lstStyle/>
        <a:p>
          <a:endParaRPr lang="en-US"/>
        </a:p>
      </dgm:t>
    </dgm:pt>
    <dgm:pt modelId="{A195F76B-9BC8-7849-BE55-DFC5765B847D}" type="sibTrans" cxnId="{F548CF76-5D95-5D43-9289-5E82389521FA}">
      <dgm:prSet/>
      <dgm:spPr/>
      <dgm:t>
        <a:bodyPr/>
        <a:lstStyle/>
        <a:p>
          <a:endParaRPr lang="en-US"/>
        </a:p>
      </dgm:t>
    </dgm:pt>
    <dgm:pt modelId="{855FA1A5-B77F-2441-A68B-5F286E1271D1}">
      <dgm:prSet phldrT="[Text]" custT="1"/>
      <dgm:spPr/>
      <dgm:t>
        <a:bodyPr/>
        <a:lstStyle/>
        <a:p>
          <a:r>
            <a:rPr lang="en-US" sz="1200" dirty="0" smtClean="0"/>
            <a:t>Conservative investment return: 4%</a:t>
          </a:r>
          <a:endParaRPr lang="en-US" sz="1200" dirty="0"/>
        </a:p>
      </dgm:t>
    </dgm:pt>
    <dgm:pt modelId="{9D122FCD-E109-C34A-B940-E4E78F3416ED}" type="parTrans" cxnId="{B5044F04-368D-D745-92A3-2ED5FAEBB476}">
      <dgm:prSet/>
      <dgm:spPr/>
      <dgm:t>
        <a:bodyPr/>
        <a:lstStyle/>
        <a:p>
          <a:endParaRPr lang="en-US"/>
        </a:p>
      </dgm:t>
    </dgm:pt>
    <dgm:pt modelId="{1CBEC61D-0A8E-C24B-A0DA-8B3FB2A32AEA}" type="sibTrans" cxnId="{B5044F04-368D-D745-92A3-2ED5FAEBB476}">
      <dgm:prSet/>
      <dgm:spPr/>
      <dgm:t>
        <a:bodyPr/>
        <a:lstStyle/>
        <a:p>
          <a:endParaRPr lang="en-US"/>
        </a:p>
      </dgm:t>
    </dgm:pt>
    <dgm:pt modelId="{0555630F-0D83-5F4C-B251-5146631E91DA}">
      <dgm:prSet phldrT="[Text]" custT="1"/>
      <dgm:spPr/>
      <dgm:t>
        <a:bodyPr/>
        <a:lstStyle/>
        <a:p>
          <a:r>
            <a:rPr lang="en-US" sz="1200" dirty="0" smtClean="0"/>
            <a:t>Maintenance Costs: </a:t>
          </a:r>
          <a:br>
            <a:rPr lang="en-US" sz="1200" dirty="0" smtClean="0"/>
          </a:br>
          <a:r>
            <a:rPr lang="en-US" sz="1200" dirty="0" smtClean="0"/>
            <a:t>$100/Year</a:t>
          </a:r>
          <a:endParaRPr lang="en-US" sz="1200" dirty="0"/>
        </a:p>
      </dgm:t>
    </dgm:pt>
    <dgm:pt modelId="{ED3829BA-40F4-7449-9AF6-2DB20B5F2DFD}" type="parTrans" cxnId="{5E2B7206-2D01-064C-B9E1-56949AB231C9}">
      <dgm:prSet/>
      <dgm:spPr/>
      <dgm:t>
        <a:bodyPr/>
        <a:lstStyle/>
        <a:p>
          <a:endParaRPr lang="en-US"/>
        </a:p>
      </dgm:t>
    </dgm:pt>
    <dgm:pt modelId="{FD7F4B63-A880-6D41-9050-817A9E442280}" type="sibTrans" cxnId="{5E2B7206-2D01-064C-B9E1-56949AB231C9}">
      <dgm:prSet/>
      <dgm:spPr/>
      <dgm:t>
        <a:bodyPr/>
        <a:lstStyle/>
        <a:p>
          <a:endParaRPr lang="en-US"/>
        </a:p>
      </dgm:t>
    </dgm:pt>
    <dgm:pt modelId="{C8871C55-AC5D-6244-85BE-C23FA3CEAF43}">
      <dgm:prSet phldrT="[Text]" custT="1"/>
      <dgm:spPr/>
      <dgm:t>
        <a:bodyPr/>
        <a:lstStyle/>
        <a:p>
          <a:r>
            <a:rPr lang="en-US" sz="1200" dirty="0" smtClean="0"/>
            <a:t>Boost OU’s reputation by providing a safe and healthy campus/workplace</a:t>
          </a:r>
          <a:endParaRPr lang="en-US" sz="1200" dirty="0"/>
        </a:p>
      </dgm:t>
    </dgm:pt>
    <dgm:pt modelId="{E62312AE-36C9-3B48-BADB-1D60F9AF2DB5}" type="parTrans" cxnId="{4053A5CF-1478-D344-AE1B-C99B12D21139}">
      <dgm:prSet/>
      <dgm:spPr/>
      <dgm:t>
        <a:bodyPr/>
        <a:lstStyle/>
        <a:p>
          <a:endParaRPr lang="en-US"/>
        </a:p>
      </dgm:t>
    </dgm:pt>
    <dgm:pt modelId="{D8BCA63C-F3C1-CE4E-AAFC-7891A14026CF}" type="sibTrans" cxnId="{4053A5CF-1478-D344-AE1B-C99B12D21139}">
      <dgm:prSet/>
      <dgm:spPr/>
      <dgm:t>
        <a:bodyPr/>
        <a:lstStyle/>
        <a:p>
          <a:endParaRPr lang="en-US"/>
        </a:p>
      </dgm:t>
    </dgm:pt>
    <dgm:pt modelId="{BD2D643E-9DCF-2D45-A86F-AF4F63AA063A}">
      <dgm:prSet phldrT="[Text]" custT="1"/>
      <dgm:spPr/>
      <dgm:t>
        <a:bodyPr/>
        <a:lstStyle/>
        <a:p>
          <a:r>
            <a:rPr lang="en-US" sz="1200" dirty="0" smtClean="0"/>
            <a:t>Return on Investment: 6%</a:t>
          </a:r>
          <a:endParaRPr lang="en-US" sz="1200" dirty="0"/>
        </a:p>
      </dgm:t>
    </dgm:pt>
    <dgm:pt modelId="{4CF1F7D8-0057-DD43-9974-F8F1E6826622}" type="parTrans" cxnId="{92278FD8-1F40-214A-A85E-2D7EF7B3AA52}">
      <dgm:prSet/>
      <dgm:spPr/>
      <dgm:t>
        <a:bodyPr/>
        <a:lstStyle/>
        <a:p>
          <a:endParaRPr lang="en-US"/>
        </a:p>
      </dgm:t>
    </dgm:pt>
    <dgm:pt modelId="{F3618248-451C-CB44-B62F-3612EA0DF312}" type="sibTrans" cxnId="{92278FD8-1F40-214A-A85E-2D7EF7B3AA52}">
      <dgm:prSet/>
      <dgm:spPr/>
      <dgm:t>
        <a:bodyPr/>
        <a:lstStyle/>
        <a:p>
          <a:endParaRPr lang="en-US"/>
        </a:p>
      </dgm:t>
    </dgm:pt>
    <dgm:pt modelId="{9B582294-C035-DE44-AF58-DB711275EE20}">
      <dgm:prSet phldrT="[Text]" custT="1"/>
      <dgm:spPr/>
      <dgm:t>
        <a:bodyPr/>
        <a:lstStyle/>
        <a:p>
          <a:r>
            <a:rPr lang="en-US" sz="1200" dirty="0" smtClean="0"/>
            <a:t>50% Fewer accidents</a:t>
          </a:r>
          <a:endParaRPr lang="en-US" sz="1200" dirty="0"/>
        </a:p>
      </dgm:t>
    </dgm:pt>
    <dgm:pt modelId="{8AA73344-2BC3-2447-AA0D-D5B9C5059C46}" type="parTrans" cxnId="{878A880A-F979-CA4E-87DC-9C80803F77AB}">
      <dgm:prSet/>
      <dgm:spPr/>
      <dgm:t>
        <a:bodyPr/>
        <a:lstStyle/>
        <a:p>
          <a:endParaRPr lang="en-US"/>
        </a:p>
      </dgm:t>
    </dgm:pt>
    <dgm:pt modelId="{545A137E-561C-0744-946C-84E167DC450A}" type="sibTrans" cxnId="{878A880A-F979-CA4E-87DC-9C80803F77AB}">
      <dgm:prSet/>
      <dgm:spPr/>
      <dgm:t>
        <a:bodyPr/>
        <a:lstStyle/>
        <a:p>
          <a:endParaRPr lang="en-US"/>
        </a:p>
      </dgm:t>
    </dgm:pt>
    <dgm:pt modelId="{95D158FF-9303-354F-924B-2442D82AB04B}">
      <dgm:prSet phldrT="[Text]" custT="1"/>
      <dgm:spPr/>
      <dgm:t>
        <a:bodyPr/>
        <a:lstStyle/>
        <a:p>
          <a:r>
            <a:rPr lang="en-US" sz="1200" dirty="0" smtClean="0"/>
            <a:t>27% Lower Crash Severity</a:t>
          </a:r>
          <a:endParaRPr lang="en-US" sz="1200" dirty="0"/>
        </a:p>
      </dgm:t>
    </dgm:pt>
    <dgm:pt modelId="{CABB69D5-0830-1144-B5B4-BDBE939E0951}" type="parTrans" cxnId="{08AD8E0B-1E0A-D14A-8488-7F63E10F5A4A}">
      <dgm:prSet/>
      <dgm:spPr/>
      <dgm:t>
        <a:bodyPr/>
        <a:lstStyle/>
        <a:p>
          <a:endParaRPr lang="en-US"/>
        </a:p>
      </dgm:t>
    </dgm:pt>
    <dgm:pt modelId="{E947D67E-0995-F747-BC49-9E671F0300D2}" type="sibTrans" cxnId="{08AD8E0B-1E0A-D14A-8488-7F63E10F5A4A}">
      <dgm:prSet/>
      <dgm:spPr/>
      <dgm:t>
        <a:bodyPr/>
        <a:lstStyle/>
        <a:p>
          <a:endParaRPr lang="en-US"/>
        </a:p>
      </dgm:t>
    </dgm:pt>
    <dgm:pt modelId="{72804937-A64B-EB4C-84A2-302495FCDBE3}">
      <dgm:prSet phldrT="[Text]" custT="1"/>
      <dgm:spPr/>
      <dgm:t>
        <a:bodyPr/>
        <a:lstStyle/>
        <a:p>
          <a:r>
            <a:rPr lang="en-US" sz="1200" dirty="0" smtClean="0"/>
            <a:t>Net Present Value: $349,000</a:t>
          </a:r>
          <a:endParaRPr lang="en-US" sz="1200" dirty="0">
            <a:solidFill>
              <a:srgbClr val="FF0000"/>
            </a:solidFill>
          </a:endParaRPr>
        </a:p>
      </dgm:t>
    </dgm:pt>
    <dgm:pt modelId="{600C9D96-AE10-244E-938A-B3F11BEF3B06}" type="parTrans" cxnId="{197C0324-CEB4-D24A-B65E-4962C0F01142}">
      <dgm:prSet/>
      <dgm:spPr/>
      <dgm:t>
        <a:bodyPr/>
        <a:lstStyle/>
        <a:p>
          <a:endParaRPr lang="en-US"/>
        </a:p>
      </dgm:t>
    </dgm:pt>
    <dgm:pt modelId="{7A5D052C-DE9B-6945-BD23-5B1772B9B541}" type="sibTrans" cxnId="{197C0324-CEB4-D24A-B65E-4962C0F01142}">
      <dgm:prSet/>
      <dgm:spPr/>
      <dgm:t>
        <a:bodyPr/>
        <a:lstStyle/>
        <a:p>
          <a:endParaRPr lang="en-US"/>
        </a:p>
      </dgm:t>
    </dgm:pt>
    <dgm:pt modelId="{A8EA8BF1-7426-DF47-BE47-2894DD51DB09}">
      <dgm:prSet phldrT="[Text]" custT="1"/>
      <dgm:spPr/>
      <dgm:t>
        <a:bodyPr/>
        <a:lstStyle/>
        <a:p>
          <a:r>
            <a:rPr lang="en-US" sz="1200" dirty="0" smtClean="0"/>
            <a:t>Training Costs: </a:t>
          </a:r>
          <a:br>
            <a:rPr lang="en-US" sz="1200" dirty="0" smtClean="0"/>
          </a:br>
          <a:r>
            <a:rPr lang="en-US" sz="1200" dirty="0" smtClean="0"/>
            <a:t>$300/Vehicle</a:t>
          </a:r>
          <a:endParaRPr lang="en-US" sz="1200" dirty="0"/>
        </a:p>
      </dgm:t>
    </dgm:pt>
    <dgm:pt modelId="{FD285C88-0FB9-3344-9BD3-D4A60CDDCC9F}" type="parTrans" cxnId="{29B33505-E2F3-CF4E-962E-776C6A0BCED1}">
      <dgm:prSet/>
      <dgm:spPr/>
      <dgm:t>
        <a:bodyPr/>
        <a:lstStyle/>
        <a:p>
          <a:endParaRPr lang="en-US"/>
        </a:p>
      </dgm:t>
    </dgm:pt>
    <dgm:pt modelId="{903B9D41-2AFA-CE4C-8185-E129C7E9918C}" type="sibTrans" cxnId="{29B33505-E2F3-CF4E-962E-776C6A0BCED1}">
      <dgm:prSet/>
      <dgm:spPr/>
      <dgm:t>
        <a:bodyPr/>
        <a:lstStyle/>
        <a:p>
          <a:endParaRPr lang="en-US"/>
        </a:p>
      </dgm:t>
    </dgm:pt>
    <dgm:pt modelId="{DF53C62E-CFE7-B04B-90F1-99074A0892C2}">
      <dgm:prSet phldrT="[Text]" custT="1"/>
      <dgm:spPr/>
      <dgm:t>
        <a:bodyPr/>
        <a:lstStyle/>
        <a:p>
          <a:r>
            <a:rPr lang="en-US" sz="1200" dirty="0" smtClean="0"/>
            <a:t>Make OU safer for students and employees</a:t>
          </a:r>
          <a:endParaRPr lang="en-US" sz="1200" dirty="0"/>
        </a:p>
      </dgm:t>
    </dgm:pt>
    <dgm:pt modelId="{B252D1DD-B6F4-F944-BECA-33E3EAFC56E1}" type="sibTrans" cxnId="{786AAF34-71AB-CD4E-8DEC-00734E82AD48}">
      <dgm:prSet/>
      <dgm:spPr/>
      <dgm:t>
        <a:bodyPr/>
        <a:lstStyle/>
        <a:p>
          <a:endParaRPr lang="en-US"/>
        </a:p>
      </dgm:t>
    </dgm:pt>
    <dgm:pt modelId="{6A2D9286-9888-504F-B6B8-FF654B78C278}" type="parTrans" cxnId="{786AAF34-71AB-CD4E-8DEC-00734E82AD48}">
      <dgm:prSet/>
      <dgm:spPr/>
      <dgm:t>
        <a:bodyPr/>
        <a:lstStyle/>
        <a:p>
          <a:endParaRPr lang="en-US"/>
        </a:p>
      </dgm:t>
    </dgm:pt>
    <dgm:pt modelId="{3412EE04-55C5-C94D-9C01-FB130E0AAD5D}">
      <dgm:prSet phldrT="[Text]" custT="1"/>
      <dgm:spPr/>
      <dgm:t>
        <a:bodyPr/>
        <a:lstStyle/>
        <a:p>
          <a:r>
            <a:rPr lang="en-US" sz="1200" dirty="0" smtClean="0"/>
            <a:t>Return on Investment: 6%</a:t>
          </a:r>
          <a:endParaRPr lang="en-US" sz="1200" dirty="0">
            <a:solidFill>
              <a:srgbClr val="FF0000"/>
            </a:solidFill>
          </a:endParaRPr>
        </a:p>
      </dgm:t>
    </dgm:pt>
    <dgm:pt modelId="{B6DD9EE9-5983-E041-AB8D-43E5A883BBAE}" type="parTrans" cxnId="{A2521E42-73E9-A942-AC79-7A090F7BA8C3}">
      <dgm:prSet/>
      <dgm:spPr/>
      <dgm:t>
        <a:bodyPr/>
        <a:lstStyle/>
        <a:p>
          <a:endParaRPr lang="en-US"/>
        </a:p>
      </dgm:t>
    </dgm:pt>
    <dgm:pt modelId="{BD212CE6-6B3B-834E-82DA-0A01936AF9C6}" type="sibTrans" cxnId="{A2521E42-73E9-A942-AC79-7A090F7BA8C3}">
      <dgm:prSet/>
      <dgm:spPr/>
      <dgm:t>
        <a:bodyPr/>
        <a:lstStyle/>
        <a:p>
          <a:endParaRPr lang="en-US"/>
        </a:p>
      </dgm:t>
    </dgm:pt>
    <dgm:pt modelId="{DFA00677-8F0B-FE45-A480-5CC2B5CB5497}" type="pres">
      <dgm:prSet presAssocID="{04F1AF29-8AA3-D640-8853-D9243E2FF28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A32959-AA0D-E841-B54A-CE1A710572D2}" type="pres">
      <dgm:prSet presAssocID="{04F1AF29-8AA3-D640-8853-D9243E2FF284}" presName="children" presStyleCnt="0"/>
      <dgm:spPr/>
    </dgm:pt>
    <dgm:pt modelId="{FE6F0DCA-DE5E-6A44-83A2-A30C2D312AC1}" type="pres">
      <dgm:prSet presAssocID="{04F1AF29-8AA3-D640-8853-D9243E2FF284}" presName="child1group" presStyleCnt="0"/>
      <dgm:spPr/>
    </dgm:pt>
    <dgm:pt modelId="{4CE42A42-6830-6A4B-B911-9F2EB1C445EF}" type="pres">
      <dgm:prSet presAssocID="{04F1AF29-8AA3-D640-8853-D9243E2FF284}" presName="child1" presStyleLbl="bgAcc1" presStyleIdx="0" presStyleCnt="4" custScaleX="149247" custLinFactNeighborX="-19815" custLinFactNeighborY="54749"/>
      <dgm:spPr/>
      <dgm:t>
        <a:bodyPr/>
        <a:lstStyle/>
        <a:p>
          <a:endParaRPr lang="en-US"/>
        </a:p>
      </dgm:t>
    </dgm:pt>
    <dgm:pt modelId="{7309F36A-A211-C64C-8C1B-EA06EE6A4EBD}" type="pres">
      <dgm:prSet presAssocID="{04F1AF29-8AA3-D640-8853-D9243E2FF284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0C054-7409-F04E-BDF2-24F0349E6319}" type="pres">
      <dgm:prSet presAssocID="{04F1AF29-8AA3-D640-8853-D9243E2FF284}" presName="child2group" presStyleCnt="0"/>
      <dgm:spPr/>
    </dgm:pt>
    <dgm:pt modelId="{18CB1922-A47F-6142-960E-E8761224A401}" type="pres">
      <dgm:prSet presAssocID="{04F1AF29-8AA3-D640-8853-D9243E2FF284}" presName="child2" presStyleLbl="bgAcc1" presStyleIdx="1" presStyleCnt="4" custScaleX="151888" custLinFactNeighborX="18781" custLinFactNeighborY="54749"/>
      <dgm:spPr/>
      <dgm:t>
        <a:bodyPr/>
        <a:lstStyle/>
        <a:p>
          <a:endParaRPr lang="en-US"/>
        </a:p>
      </dgm:t>
    </dgm:pt>
    <dgm:pt modelId="{CEDA3D06-2DC7-5D49-BFE0-F53E867DBAC1}" type="pres">
      <dgm:prSet presAssocID="{04F1AF29-8AA3-D640-8853-D9243E2FF284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54236-B395-9B48-A800-75E91B21481B}" type="pres">
      <dgm:prSet presAssocID="{04F1AF29-8AA3-D640-8853-D9243E2FF284}" presName="child3group" presStyleCnt="0"/>
      <dgm:spPr/>
    </dgm:pt>
    <dgm:pt modelId="{2B51AE7B-61B5-8943-9CF8-B5270F220264}" type="pres">
      <dgm:prSet presAssocID="{04F1AF29-8AA3-D640-8853-D9243E2FF284}" presName="child3" presStyleLbl="bgAcc1" presStyleIdx="2" presStyleCnt="4" custScaleX="151888" custLinFactNeighborX="19472" custLinFactNeighborY="0"/>
      <dgm:spPr/>
      <dgm:t>
        <a:bodyPr/>
        <a:lstStyle/>
        <a:p>
          <a:endParaRPr lang="en-US"/>
        </a:p>
      </dgm:t>
    </dgm:pt>
    <dgm:pt modelId="{1348CEC0-F860-C746-8818-3BE090F3F3C2}" type="pres">
      <dgm:prSet presAssocID="{04F1AF29-8AA3-D640-8853-D9243E2FF284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4AD99-B8B1-B142-9D36-D6F490A7845B}" type="pres">
      <dgm:prSet presAssocID="{04F1AF29-8AA3-D640-8853-D9243E2FF284}" presName="child4group" presStyleCnt="0"/>
      <dgm:spPr/>
    </dgm:pt>
    <dgm:pt modelId="{450ADFB0-C38C-4040-9F08-BED482794C03}" type="pres">
      <dgm:prSet presAssocID="{04F1AF29-8AA3-D640-8853-D9243E2FF284}" presName="child4" presStyleLbl="bgAcc1" presStyleIdx="3" presStyleCnt="4" custScaleX="149247" custLinFactNeighborX="-19124" custLinFactNeighborY="0"/>
      <dgm:spPr/>
      <dgm:t>
        <a:bodyPr/>
        <a:lstStyle/>
        <a:p>
          <a:endParaRPr lang="en-US"/>
        </a:p>
      </dgm:t>
    </dgm:pt>
    <dgm:pt modelId="{6F4F6785-5CC0-4045-B90C-D782CA91709F}" type="pres">
      <dgm:prSet presAssocID="{04F1AF29-8AA3-D640-8853-D9243E2FF284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C41B5A-A5CB-0D45-AB9E-8D824430D473}" type="pres">
      <dgm:prSet presAssocID="{04F1AF29-8AA3-D640-8853-D9243E2FF284}" presName="childPlaceholder" presStyleCnt="0"/>
      <dgm:spPr/>
    </dgm:pt>
    <dgm:pt modelId="{B007C6A6-26F0-584D-AAEA-158599835CB3}" type="pres">
      <dgm:prSet presAssocID="{04F1AF29-8AA3-D640-8853-D9243E2FF284}" presName="circle" presStyleCnt="0"/>
      <dgm:spPr/>
    </dgm:pt>
    <dgm:pt modelId="{1E4159E5-D2D3-C94F-8495-06214B941C26}" type="pres">
      <dgm:prSet presAssocID="{04F1AF29-8AA3-D640-8853-D9243E2FF284}" presName="quadrant1" presStyleLbl="node1" presStyleIdx="0" presStyleCnt="4" custScaleY="69577" custLinFactNeighborX="-788" custLinFactNeighborY="299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F5604-2F45-5E4D-BA40-7A9BC974835D}" type="pres">
      <dgm:prSet presAssocID="{04F1AF29-8AA3-D640-8853-D9243E2FF284}" presName="quadrant2" presStyleLbl="node1" presStyleIdx="1" presStyleCnt="4" custScaleY="69577" custLinFactNeighborX="-788" custLinFactNeighborY="299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1FF38-239A-3A4B-AD3D-B1F6F3C6A226}" type="pres">
      <dgm:prSet presAssocID="{04F1AF29-8AA3-D640-8853-D9243E2FF284}" presName="quadrant3" presStyleLbl="node1" presStyleIdx="2" presStyleCnt="4" custScaleY="695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8FBA0-65E1-774D-B57B-94F7F66D8419}" type="pres">
      <dgm:prSet presAssocID="{04F1AF29-8AA3-D640-8853-D9243E2FF284}" presName="quadrant4" presStyleLbl="node1" presStyleIdx="3" presStyleCnt="4" custScaleY="695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A2150-9B9B-FE4C-8B33-98AFD5B9BE4F}" type="pres">
      <dgm:prSet presAssocID="{04F1AF29-8AA3-D640-8853-D9243E2FF284}" presName="quadrantPlaceholder" presStyleCnt="0"/>
      <dgm:spPr/>
    </dgm:pt>
    <dgm:pt modelId="{0ED9E8C5-C110-AF43-90B7-5EF66F96DD77}" type="pres">
      <dgm:prSet presAssocID="{04F1AF29-8AA3-D640-8853-D9243E2FF284}" presName="center1" presStyleLbl="fgShp" presStyleIdx="0" presStyleCnt="2" custScaleX="42682" custLinFactNeighborX="436" custLinFactNeighborY="57276"/>
      <dgm:spPr>
        <a:noFill/>
      </dgm:spPr>
      <dgm:t>
        <a:bodyPr/>
        <a:lstStyle/>
        <a:p>
          <a:endParaRPr lang="en-US"/>
        </a:p>
      </dgm:t>
    </dgm:pt>
    <dgm:pt modelId="{06C32812-3112-D247-8DE8-A7BC8F1D5540}" type="pres">
      <dgm:prSet presAssocID="{04F1AF29-8AA3-D640-8853-D9243E2FF284}" presName="center2" presStyleLbl="fgShp" presStyleIdx="1" presStyleCnt="2" custScaleX="46726" custLinFactNeighborX="436" custLinFactNeighborY="24227"/>
      <dgm:spPr>
        <a:noFill/>
      </dgm:spPr>
      <dgm:t>
        <a:bodyPr/>
        <a:lstStyle/>
        <a:p>
          <a:endParaRPr lang="en-US"/>
        </a:p>
      </dgm:t>
    </dgm:pt>
  </dgm:ptLst>
  <dgm:cxnLst>
    <dgm:cxn modelId="{91864079-65B8-C242-B45D-01F190E3793B}" srcId="{04F1AF29-8AA3-D640-8853-D9243E2FF284}" destId="{288FCCFE-3521-E148-9641-66ECD07D6481}" srcOrd="3" destOrd="0" parTransId="{0ECA599D-9C72-8F48-ACEC-2167BD8B0387}" sibTransId="{65BF5A14-8818-2744-83CB-2567465232F3}"/>
    <dgm:cxn modelId="{786AAF34-71AB-CD4E-8DEC-00734E82AD48}" srcId="{F86F268F-152E-754A-9CD7-335F2E64B9F7}" destId="{DF53C62E-CFE7-B04B-90F1-99074A0892C2}" srcOrd="0" destOrd="0" parTransId="{6A2D9286-9888-504F-B6B8-FF654B78C278}" sibTransId="{B252D1DD-B6F4-F944-BECA-33E3EAFC56E1}"/>
    <dgm:cxn modelId="{878A880A-F979-CA4E-87DC-9C80803F77AB}" srcId="{AEFB49D9-6474-5449-AF03-D3516194D324}" destId="{9B582294-C035-DE44-AF58-DB711275EE20}" srcOrd="0" destOrd="0" parTransId="{8AA73344-2BC3-2447-AA0D-D5B9C5059C46}" sibTransId="{545A137E-561C-0744-946C-84E167DC450A}"/>
    <dgm:cxn modelId="{197C0324-CEB4-D24A-B65E-4962C0F01142}" srcId="{AEFB49D9-6474-5449-AF03-D3516194D324}" destId="{72804937-A64B-EB4C-84A2-302495FCDBE3}" srcOrd="2" destOrd="0" parTransId="{600C9D96-AE10-244E-938A-B3F11BEF3B06}" sibTransId="{7A5D052C-DE9B-6945-BD23-5B1772B9B541}"/>
    <dgm:cxn modelId="{F548CF76-5D95-5D43-9289-5E82389521FA}" srcId="{AEFB49D9-6474-5449-AF03-D3516194D324}" destId="{D6B369A7-25F0-B644-B000-4389099E6DC6}" srcOrd="4" destOrd="0" parTransId="{AE0FD5D4-020B-9740-BDE5-DC36A977D7D1}" sibTransId="{A195F76B-9BC8-7849-BE55-DFC5765B847D}"/>
    <dgm:cxn modelId="{78955F71-4014-DF40-8141-6E8C3B38E88B}" srcId="{04F1AF29-8AA3-D640-8853-D9243E2FF284}" destId="{F86F268F-152E-754A-9CD7-335F2E64B9F7}" srcOrd="2" destOrd="0" parTransId="{C36DEDB8-00B1-A04D-A9D0-0826C5CB4F07}" sibTransId="{9E3AF326-71DD-F448-A350-E820C1D9E754}"/>
    <dgm:cxn modelId="{0D7112C0-536D-D841-A070-9D01B4C39080}" type="presOf" srcId="{0555630F-0D83-5F4C-B251-5146631E91DA}" destId="{6F4F6785-5CC0-4045-B90C-D782CA91709F}" srcOrd="1" destOrd="1" presId="urn:microsoft.com/office/officeart/2005/8/layout/cycle4"/>
    <dgm:cxn modelId="{9A72F583-AB3A-874F-BA09-0AC1CE850C55}" type="presOf" srcId="{95D158FF-9303-354F-924B-2442D82AB04B}" destId="{4CE42A42-6830-6A4B-B911-9F2EB1C445EF}" srcOrd="0" destOrd="1" presId="urn:microsoft.com/office/officeart/2005/8/layout/cycle4"/>
    <dgm:cxn modelId="{0D047F6B-C1A0-9544-96FB-795636BECDB5}" type="presOf" srcId="{A8EA8BF1-7426-DF47-BE47-2894DD51DB09}" destId="{6F4F6785-5CC0-4045-B90C-D782CA91709F}" srcOrd="1" destOrd="0" presId="urn:microsoft.com/office/officeart/2005/8/layout/cycle4"/>
    <dgm:cxn modelId="{D3D5DA1F-BD9C-8E40-8960-970D0E82064D}" type="presOf" srcId="{F86F268F-152E-754A-9CD7-335F2E64B9F7}" destId="{0281FF38-239A-3A4B-AD3D-B1F6F3C6A226}" srcOrd="0" destOrd="0" presId="urn:microsoft.com/office/officeart/2005/8/layout/cycle4"/>
    <dgm:cxn modelId="{92278FD8-1F40-214A-A85E-2D7EF7B3AA52}" srcId="{D6BA504A-73EB-224B-9FCB-F46B4D0AE13C}" destId="{BD2D643E-9DCF-2D45-A86F-AF4F63AA063A}" srcOrd="0" destOrd="0" parTransId="{4CF1F7D8-0057-DD43-9974-F8F1E6826622}" sibTransId="{F3618248-451C-CB44-B62F-3612EA0DF312}"/>
    <dgm:cxn modelId="{C7FEF4E0-8456-A141-A830-E201D43E17F5}" type="presOf" srcId="{D6B369A7-25F0-B644-B000-4389099E6DC6}" destId="{7309F36A-A211-C64C-8C1B-EA06EE6A4EBD}" srcOrd="1" destOrd="4" presId="urn:microsoft.com/office/officeart/2005/8/layout/cycle4"/>
    <dgm:cxn modelId="{56189547-6300-7044-9A1B-8CCEEC9F3463}" type="presOf" srcId="{AEFB49D9-6474-5449-AF03-D3516194D324}" destId="{1E4159E5-D2D3-C94F-8495-06214B941C26}" srcOrd="0" destOrd="0" presId="urn:microsoft.com/office/officeart/2005/8/layout/cycle4"/>
    <dgm:cxn modelId="{08AD8E0B-1E0A-D14A-8488-7F63E10F5A4A}" srcId="{AEFB49D9-6474-5449-AF03-D3516194D324}" destId="{95D158FF-9303-354F-924B-2442D82AB04B}" srcOrd="1" destOrd="0" parTransId="{CABB69D5-0830-1144-B5B4-BDBE939E0951}" sibTransId="{E947D67E-0995-F747-BC49-9E671F0300D2}"/>
    <dgm:cxn modelId="{29B69E61-9728-AC4D-B043-303C1E17DDC5}" type="presOf" srcId="{72804937-A64B-EB4C-84A2-302495FCDBE3}" destId="{4CE42A42-6830-6A4B-B911-9F2EB1C445EF}" srcOrd="0" destOrd="2" presId="urn:microsoft.com/office/officeart/2005/8/layout/cycle4"/>
    <dgm:cxn modelId="{96E0DEA7-6759-A744-B862-F3535B44C28C}" type="presOf" srcId="{855FA1A5-B77F-2441-A68B-5F286E1271D1}" destId="{CEDA3D06-2DC7-5D49-BFE0-F53E867DBAC1}" srcOrd="1" destOrd="1" presId="urn:microsoft.com/office/officeart/2005/8/layout/cycle4"/>
    <dgm:cxn modelId="{773A6FA7-83BF-7E48-A725-E5945B4BD3E8}" type="presOf" srcId="{BD2D643E-9DCF-2D45-A86F-AF4F63AA063A}" destId="{CEDA3D06-2DC7-5D49-BFE0-F53E867DBAC1}" srcOrd="1" destOrd="0" presId="urn:microsoft.com/office/officeart/2005/8/layout/cycle4"/>
    <dgm:cxn modelId="{DD1D29F2-A62A-7948-978A-E1ED1B835D28}" type="presOf" srcId="{3412EE04-55C5-C94D-9C01-FB130E0AAD5D}" destId="{4CE42A42-6830-6A4B-B911-9F2EB1C445EF}" srcOrd="0" destOrd="3" presId="urn:microsoft.com/office/officeart/2005/8/layout/cycle4"/>
    <dgm:cxn modelId="{3B287839-E5C1-4A4D-BBCB-DC9781749303}" type="presOf" srcId="{DF53C62E-CFE7-B04B-90F1-99074A0892C2}" destId="{1348CEC0-F860-C746-8818-3BE090F3F3C2}" srcOrd="1" destOrd="0" presId="urn:microsoft.com/office/officeart/2005/8/layout/cycle4"/>
    <dgm:cxn modelId="{4053A5CF-1478-D344-AE1B-C99B12D21139}" srcId="{F86F268F-152E-754A-9CD7-335F2E64B9F7}" destId="{C8871C55-AC5D-6244-85BE-C23FA3CEAF43}" srcOrd="1" destOrd="0" parTransId="{E62312AE-36C9-3B48-BADB-1D60F9AF2DB5}" sibTransId="{D8BCA63C-F3C1-CE4E-AAFC-7891A14026CF}"/>
    <dgm:cxn modelId="{5E2B7206-2D01-064C-B9E1-56949AB231C9}" srcId="{288FCCFE-3521-E148-9641-66ECD07D6481}" destId="{0555630F-0D83-5F4C-B251-5146631E91DA}" srcOrd="1" destOrd="0" parTransId="{ED3829BA-40F4-7449-9AF6-2DB20B5F2DFD}" sibTransId="{FD7F4B63-A880-6D41-9050-817A9E442280}"/>
    <dgm:cxn modelId="{A869345A-CCC1-BA44-9239-BEA58C484544}" type="presOf" srcId="{3412EE04-55C5-C94D-9C01-FB130E0AAD5D}" destId="{7309F36A-A211-C64C-8C1B-EA06EE6A4EBD}" srcOrd="1" destOrd="3" presId="urn:microsoft.com/office/officeart/2005/8/layout/cycle4"/>
    <dgm:cxn modelId="{B5044F04-368D-D745-92A3-2ED5FAEBB476}" srcId="{D6BA504A-73EB-224B-9FCB-F46B4D0AE13C}" destId="{855FA1A5-B77F-2441-A68B-5F286E1271D1}" srcOrd="1" destOrd="0" parTransId="{9D122FCD-E109-C34A-B940-E4E78F3416ED}" sibTransId="{1CBEC61D-0A8E-C24B-A0DA-8B3FB2A32AEA}"/>
    <dgm:cxn modelId="{9F236F34-7666-D841-9AAB-F6DAE83E93FE}" type="presOf" srcId="{0555630F-0D83-5F4C-B251-5146631E91DA}" destId="{450ADFB0-C38C-4040-9F08-BED482794C03}" srcOrd="0" destOrd="1" presId="urn:microsoft.com/office/officeart/2005/8/layout/cycle4"/>
    <dgm:cxn modelId="{67B0003D-6148-374B-8FA5-39543664CB8E}" type="presOf" srcId="{288FCCFE-3521-E148-9641-66ECD07D6481}" destId="{45C8FBA0-65E1-774D-B57B-94F7F66D8419}" srcOrd="0" destOrd="0" presId="urn:microsoft.com/office/officeart/2005/8/layout/cycle4"/>
    <dgm:cxn modelId="{69208FAD-37DB-9446-AD6C-AF469D804FFA}" type="presOf" srcId="{BD2D643E-9DCF-2D45-A86F-AF4F63AA063A}" destId="{18CB1922-A47F-6142-960E-E8761224A401}" srcOrd="0" destOrd="0" presId="urn:microsoft.com/office/officeart/2005/8/layout/cycle4"/>
    <dgm:cxn modelId="{A446AE4D-4AE6-7048-BE6B-AA54F02823F4}" type="presOf" srcId="{9B582294-C035-DE44-AF58-DB711275EE20}" destId="{7309F36A-A211-C64C-8C1B-EA06EE6A4EBD}" srcOrd="1" destOrd="0" presId="urn:microsoft.com/office/officeart/2005/8/layout/cycle4"/>
    <dgm:cxn modelId="{2A24AFDA-D275-6C4A-888B-E6C2690F94DD}" type="presOf" srcId="{72804937-A64B-EB4C-84A2-302495FCDBE3}" destId="{7309F36A-A211-C64C-8C1B-EA06EE6A4EBD}" srcOrd="1" destOrd="2" presId="urn:microsoft.com/office/officeart/2005/8/layout/cycle4"/>
    <dgm:cxn modelId="{BB4A47BF-EC62-594A-AE90-D8561949595D}" type="presOf" srcId="{9B582294-C035-DE44-AF58-DB711275EE20}" destId="{4CE42A42-6830-6A4B-B911-9F2EB1C445EF}" srcOrd="0" destOrd="0" presId="urn:microsoft.com/office/officeart/2005/8/layout/cycle4"/>
    <dgm:cxn modelId="{AC6C4302-EC16-E840-9526-E879F09217B9}" srcId="{04F1AF29-8AA3-D640-8853-D9243E2FF284}" destId="{AEFB49D9-6474-5449-AF03-D3516194D324}" srcOrd="0" destOrd="0" parTransId="{33FEB39A-3888-384B-BD55-02E248D40956}" sibTransId="{3545527C-C8C6-6C41-8443-0B97B62AADD8}"/>
    <dgm:cxn modelId="{798174A7-2904-F443-8270-B81383698785}" srcId="{04F1AF29-8AA3-D640-8853-D9243E2FF284}" destId="{D6BA504A-73EB-224B-9FCB-F46B4D0AE13C}" srcOrd="1" destOrd="0" parTransId="{246C0C5D-FCDE-4B4C-A39F-2FD6C62AD9BD}" sibTransId="{2F135BF7-E096-C54C-9D26-362E304335DB}"/>
    <dgm:cxn modelId="{0E92B8B0-5BDD-FB4F-889E-2A367B6D554A}" type="presOf" srcId="{D6BA504A-73EB-224B-9FCB-F46B4D0AE13C}" destId="{81FF5604-2F45-5E4D-BA40-7A9BC974835D}" srcOrd="0" destOrd="0" presId="urn:microsoft.com/office/officeart/2005/8/layout/cycle4"/>
    <dgm:cxn modelId="{02EF0911-5B28-2D44-A51B-930C8A3BF88F}" type="presOf" srcId="{A8EA8BF1-7426-DF47-BE47-2894DD51DB09}" destId="{450ADFB0-C38C-4040-9F08-BED482794C03}" srcOrd="0" destOrd="0" presId="urn:microsoft.com/office/officeart/2005/8/layout/cycle4"/>
    <dgm:cxn modelId="{DE0497E7-F416-6B4F-9412-4C43AA5F848B}" type="presOf" srcId="{DF53C62E-CFE7-B04B-90F1-99074A0892C2}" destId="{2B51AE7B-61B5-8943-9CF8-B5270F220264}" srcOrd="0" destOrd="0" presId="urn:microsoft.com/office/officeart/2005/8/layout/cycle4"/>
    <dgm:cxn modelId="{B36FFE98-6E6D-C147-AEDC-A93A8CD4A59A}" type="presOf" srcId="{04F1AF29-8AA3-D640-8853-D9243E2FF284}" destId="{DFA00677-8F0B-FE45-A480-5CC2B5CB5497}" srcOrd="0" destOrd="0" presId="urn:microsoft.com/office/officeart/2005/8/layout/cycle4"/>
    <dgm:cxn modelId="{29B33505-E2F3-CF4E-962E-776C6A0BCED1}" srcId="{288FCCFE-3521-E148-9641-66ECD07D6481}" destId="{A8EA8BF1-7426-DF47-BE47-2894DD51DB09}" srcOrd="0" destOrd="0" parTransId="{FD285C88-0FB9-3344-9BD3-D4A60CDDCC9F}" sibTransId="{903B9D41-2AFA-CE4C-8185-E129C7E9918C}"/>
    <dgm:cxn modelId="{BAF02C24-B03D-604E-8DD1-8DF13C4F6431}" type="presOf" srcId="{D6B369A7-25F0-B644-B000-4389099E6DC6}" destId="{4CE42A42-6830-6A4B-B911-9F2EB1C445EF}" srcOrd="0" destOrd="4" presId="urn:microsoft.com/office/officeart/2005/8/layout/cycle4"/>
    <dgm:cxn modelId="{1748DD3A-31D1-8B4B-B412-390D49F3F6F4}" type="presOf" srcId="{95D158FF-9303-354F-924B-2442D82AB04B}" destId="{7309F36A-A211-C64C-8C1B-EA06EE6A4EBD}" srcOrd="1" destOrd="1" presId="urn:microsoft.com/office/officeart/2005/8/layout/cycle4"/>
    <dgm:cxn modelId="{66342140-C457-DD41-8AE2-7D47A52868C9}" type="presOf" srcId="{855FA1A5-B77F-2441-A68B-5F286E1271D1}" destId="{18CB1922-A47F-6142-960E-E8761224A401}" srcOrd="0" destOrd="1" presId="urn:microsoft.com/office/officeart/2005/8/layout/cycle4"/>
    <dgm:cxn modelId="{8BE4CE6B-3629-A242-B481-C8D9CD336F19}" type="presOf" srcId="{C8871C55-AC5D-6244-85BE-C23FA3CEAF43}" destId="{1348CEC0-F860-C746-8818-3BE090F3F3C2}" srcOrd="1" destOrd="1" presId="urn:microsoft.com/office/officeart/2005/8/layout/cycle4"/>
    <dgm:cxn modelId="{A2521E42-73E9-A942-AC79-7A090F7BA8C3}" srcId="{AEFB49D9-6474-5449-AF03-D3516194D324}" destId="{3412EE04-55C5-C94D-9C01-FB130E0AAD5D}" srcOrd="3" destOrd="0" parTransId="{B6DD9EE9-5983-E041-AB8D-43E5A883BBAE}" sibTransId="{BD212CE6-6B3B-834E-82DA-0A01936AF9C6}"/>
    <dgm:cxn modelId="{F5703D51-A5DC-A849-A287-92F2E7E7F044}" type="presOf" srcId="{C8871C55-AC5D-6244-85BE-C23FA3CEAF43}" destId="{2B51AE7B-61B5-8943-9CF8-B5270F220264}" srcOrd="0" destOrd="1" presId="urn:microsoft.com/office/officeart/2005/8/layout/cycle4"/>
    <dgm:cxn modelId="{B9869F6F-D3F6-6D4D-94C5-E39F726E50E6}" type="presParOf" srcId="{DFA00677-8F0B-FE45-A480-5CC2B5CB5497}" destId="{55A32959-AA0D-E841-B54A-CE1A710572D2}" srcOrd="0" destOrd="0" presId="urn:microsoft.com/office/officeart/2005/8/layout/cycle4"/>
    <dgm:cxn modelId="{05D6CE1E-AE7F-014A-A043-AA5E3A941A60}" type="presParOf" srcId="{55A32959-AA0D-E841-B54A-CE1A710572D2}" destId="{FE6F0DCA-DE5E-6A44-83A2-A30C2D312AC1}" srcOrd="0" destOrd="0" presId="urn:microsoft.com/office/officeart/2005/8/layout/cycle4"/>
    <dgm:cxn modelId="{31C12381-15D4-CC4F-B33A-73109DE643E2}" type="presParOf" srcId="{FE6F0DCA-DE5E-6A44-83A2-A30C2D312AC1}" destId="{4CE42A42-6830-6A4B-B911-9F2EB1C445EF}" srcOrd="0" destOrd="0" presId="urn:microsoft.com/office/officeart/2005/8/layout/cycle4"/>
    <dgm:cxn modelId="{7BB2D954-E62D-B14B-8681-375CFB62CD77}" type="presParOf" srcId="{FE6F0DCA-DE5E-6A44-83A2-A30C2D312AC1}" destId="{7309F36A-A211-C64C-8C1B-EA06EE6A4EBD}" srcOrd="1" destOrd="0" presId="urn:microsoft.com/office/officeart/2005/8/layout/cycle4"/>
    <dgm:cxn modelId="{EDC1AD19-2785-E540-BAA1-CB81AB90B3A1}" type="presParOf" srcId="{55A32959-AA0D-E841-B54A-CE1A710572D2}" destId="{DD10C054-7409-F04E-BDF2-24F0349E6319}" srcOrd="1" destOrd="0" presId="urn:microsoft.com/office/officeart/2005/8/layout/cycle4"/>
    <dgm:cxn modelId="{65438E90-385C-3F42-A69D-1FC233513103}" type="presParOf" srcId="{DD10C054-7409-F04E-BDF2-24F0349E6319}" destId="{18CB1922-A47F-6142-960E-E8761224A401}" srcOrd="0" destOrd="0" presId="urn:microsoft.com/office/officeart/2005/8/layout/cycle4"/>
    <dgm:cxn modelId="{3C880573-EB62-384B-AE46-89963935B64C}" type="presParOf" srcId="{DD10C054-7409-F04E-BDF2-24F0349E6319}" destId="{CEDA3D06-2DC7-5D49-BFE0-F53E867DBAC1}" srcOrd="1" destOrd="0" presId="urn:microsoft.com/office/officeart/2005/8/layout/cycle4"/>
    <dgm:cxn modelId="{2D0DD59C-DF9C-734B-A463-1519C355BA9C}" type="presParOf" srcId="{55A32959-AA0D-E841-B54A-CE1A710572D2}" destId="{AEB54236-B395-9B48-A800-75E91B21481B}" srcOrd="2" destOrd="0" presId="urn:microsoft.com/office/officeart/2005/8/layout/cycle4"/>
    <dgm:cxn modelId="{FC31BD91-7BC2-E24D-821A-63533FEE35CE}" type="presParOf" srcId="{AEB54236-B395-9B48-A800-75E91B21481B}" destId="{2B51AE7B-61B5-8943-9CF8-B5270F220264}" srcOrd="0" destOrd="0" presId="urn:microsoft.com/office/officeart/2005/8/layout/cycle4"/>
    <dgm:cxn modelId="{67AE4291-35BE-2145-8DB9-837F6F6E960A}" type="presParOf" srcId="{AEB54236-B395-9B48-A800-75E91B21481B}" destId="{1348CEC0-F860-C746-8818-3BE090F3F3C2}" srcOrd="1" destOrd="0" presId="urn:microsoft.com/office/officeart/2005/8/layout/cycle4"/>
    <dgm:cxn modelId="{D3A7BA35-E860-374E-9BD1-FBCE38C37DCE}" type="presParOf" srcId="{55A32959-AA0D-E841-B54A-CE1A710572D2}" destId="{2F64AD99-B8B1-B142-9D36-D6F490A7845B}" srcOrd="3" destOrd="0" presId="urn:microsoft.com/office/officeart/2005/8/layout/cycle4"/>
    <dgm:cxn modelId="{B53C54F8-82D6-B345-86A2-DE864FCEE1E3}" type="presParOf" srcId="{2F64AD99-B8B1-B142-9D36-D6F490A7845B}" destId="{450ADFB0-C38C-4040-9F08-BED482794C03}" srcOrd="0" destOrd="0" presId="urn:microsoft.com/office/officeart/2005/8/layout/cycle4"/>
    <dgm:cxn modelId="{CFD0F232-1717-F64B-B535-9E65D14AEFCE}" type="presParOf" srcId="{2F64AD99-B8B1-B142-9D36-D6F490A7845B}" destId="{6F4F6785-5CC0-4045-B90C-D782CA91709F}" srcOrd="1" destOrd="0" presId="urn:microsoft.com/office/officeart/2005/8/layout/cycle4"/>
    <dgm:cxn modelId="{70A2B8CB-5F62-5843-93F2-CE64860755E2}" type="presParOf" srcId="{55A32959-AA0D-E841-B54A-CE1A710572D2}" destId="{39C41B5A-A5CB-0D45-AB9E-8D824430D473}" srcOrd="4" destOrd="0" presId="urn:microsoft.com/office/officeart/2005/8/layout/cycle4"/>
    <dgm:cxn modelId="{F7BA2369-8946-EC40-84A2-7943869C6829}" type="presParOf" srcId="{DFA00677-8F0B-FE45-A480-5CC2B5CB5497}" destId="{B007C6A6-26F0-584D-AAEA-158599835CB3}" srcOrd="1" destOrd="0" presId="urn:microsoft.com/office/officeart/2005/8/layout/cycle4"/>
    <dgm:cxn modelId="{53B6F23E-D032-E143-BD6F-D36C9D55502B}" type="presParOf" srcId="{B007C6A6-26F0-584D-AAEA-158599835CB3}" destId="{1E4159E5-D2D3-C94F-8495-06214B941C26}" srcOrd="0" destOrd="0" presId="urn:microsoft.com/office/officeart/2005/8/layout/cycle4"/>
    <dgm:cxn modelId="{C167247D-A6F6-9449-A322-B32505E2D39B}" type="presParOf" srcId="{B007C6A6-26F0-584D-AAEA-158599835CB3}" destId="{81FF5604-2F45-5E4D-BA40-7A9BC974835D}" srcOrd="1" destOrd="0" presId="urn:microsoft.com/office/officeart/2005/8/layout/cycle4"/>
    <dgm:cxn modelId="{4DB8BE3F-8B3E-D446-A796-3191F330497F}" type="presParOf" srcId="{B007C6A6-26F0-584D-AAEA-158599835CB3}" destId="{0281FF38-239A-3A4B-AD3D-B1F6F3C6A226}" srcOrd="2" destOrd="0" presId="urn:microsoft.com/office/officeart/2005/8/layout/cycle4"/>
    <dgm:cxn modelId="{C5470314-FAE1-B848-8919-49D306FA69E3}" type="presParOf" srcId="{B007C6A6-26F0-584D-AAEA-158599835CB3}" destId="{45C8FBA0-65E1-774D-B57B-94F7F66D8419}" srcOrd="3" destOrd="0" presId="urn:microsoft.com/office/officeart/2005/8/layout/cycle4"/>
    <dgm:cxn modelId="{0BE13ABE-5A86-3343-BADE-9FB995F590AF}" type="presParOf" srcId="{B007C6A6-26F0-584D-AAEA-158599835CB3}" destId="{683A2150-9B9B-FE4C-8B33-98AFD5B9BE4F}" srcOrd="4" destOrd="0" presId="urn:microsoft.com/office/officeart/2005/8/layout/cycle4"/>
    <dgm:cxn modelId="{FDAE4434-FECD-E042-A11B-10C442B2F663}" type="presParOf" srcId="{DFA00677-8F0B-FE45-A480-5CC2B5CB5497}" destId="{0ED9E8C5-C110-AF43-90B7-5EF66F96DD77}" srcOrd="2" destOrd="0" presId="urn:microsoft.com/office/officeart/2005/8/layout/cycle4"/>
    <dgm:cxn modelId="{5CB00B46-4B41-344A-B406-9E01B808BA28}" type="presParOf" srcId="{DFA00677-8F0B-FE45-A480-5CC2B5CB5497}" destId="{06C32812-3112-D247-8DE8-A7BC8F1D554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1AE7B-61B5-8943-9CF8-B5270F220264}">
      <dsp:nvSpPr>
        <dsp:cNvPr id="0" name=""/>
        <dsp:cNvSpPr/>
      </dsp:nvSpPr>
      <dsp:spPr>
        <a:xfrm>
          <a:off x="5424036" y="2966903"/>
          <a:ext cx="3273745" cy="1396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Make OU safer for students and employees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Boost OU’s reputation by providing a safe and healthy campus/workplace</a:t>
          </a:r>
          <a:endParaRPr lang="en-US" sz="1200" kern="1200" dirty="0"/>
        </a:p>
      </dsp:txBody>
      <dsp:txXfrm>
        <a:off x="6436829" y="3346620"/>
        <a:ext cx="2230281" cy="985802"/>
      </dsp:txXfrm>
    </dsp:sp>
    <dsp:sp modelId="{450ADFB0-C38C-4040-9F08-BED482794C03}">
      <dsp:nvSpPr>
        <dsp:cNvPr id="0" name=""/>
        <dsp:cNvSpPr/>
      </dsp:nvSpPr>
      <dsp:spPr>
        <a:xfrm>
          <a:off x="1103959" y="2966903"/>
          <a:ext cx="3216821" cy="1396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Training Costs: </a:t>
          </a:r>
          <a:br>
            <a:rPr lang="en-US" sz="1200" kern="1200" dirty="0" smtClean="0"/>
          </a:br>
          <a:r>
            <a:rPr lang="en-US" sz="1200" kern="1200" dirty="0" smtClean="0"/>
            <a:t>$300/Vehicle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Maintenance Costs: </a:t>
          </a:r>
          <a:br>
            <a:rPr lang="en-US" sz="1200" kern="1200" dirty="0" smtClean="0"/>
          </a:br>
          <a:r>
            <a:rPr lang="en-US" sz="1200" kern="1200" dirty="0" smtClean="0"/>
            <a:t>$100/Year</a:t>
          </a:r>
          <a:endParaRPr lang="en-US" sz="1200" kern="1200" dirty="0"/>
        </a:p>
      </dsp:txBody>
      <dsp:txXfrm>
        <a:off x="1134629" y="3346620"/>
        <a:ext cx="2190435" cy="985802"/>
      </dsp:txXfrm>
    </dsp:sp>
    <dsp:sp modelId="{18CB1922-A47F-6142-960E-E8761224A401}">
      <dsp:nvSpPr>
        <dsp:cNvPr id="0" name=""/>
        <dsp:cNvSpPr/>
      </dsp:nvSpPr>
      <dsp:spPr>
        <a:xfrm>
          <a:off x="5409142" y="764399"/>
          <a:ext cx="3273745" cy="1396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Return on Investment: 6%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Conservative investment return: 4%</a:t>
          </a:r>
          <a:endParaRPr lang="en-US" sz="1200" kern="1200" dirty="0"/>
        </a:p>
      </dsp:txBody>
      <dsp:txXfrm>
        <a:off x="6421936" y="795069"/>
        <a:ext cx="2230281" cy="985802"/>
      </dsp:txXfrm>
    </dsp:sp>
    <dsp:sp modelId="{4CE42A42-6830-6A4B-B911-9F2EB1C445EF}">
      <dsp:nvSpPr>
        <dsp:cNvPr id="0" name=""/>
        <dsp:cNvSpPr/>
      </dsp:nvSpPr>
      <dsp:spPr>
        <a:xfrm>
          <a:off x="1089065" y="764399"/>
          <a:ext cx="3216821" cy="1396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50% Fewer accidents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27% Lower Crash Severity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Net Present Value: $349,000</a:t>
          </a:r>
          <a:endParaRPr 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Return on Investment: 6%</a:t>
          </a:r>
          <a:endParaRPr 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Payback Period: 9 Years</a:t>
          </a:r>
          <a:endParaRPr lang="en-US" sz="1200" kern="1200" dirty="0"/>
        </a:p>
      </dsp:txBody>
      <dsp:txXfrm>
        <a:off x="1119735" y="795069"/>
        <a:ext cx="2190435" cy="985802"/>
      </dsp:txXfrm>
    </dsp:sp>
    <dsp:sp modelId="{1E4159E5-D2D3-C94F-8495-06214B941C26}">
      <dsp:nvSpPr>
        <dsp:cNvPr id="0" name=""/>
        <dsp:cNvSpPr/>
      </dsp:nvSpPr>
      <dsp:spPr>
        <a:xfrm>
          <a:off x="2949382" y="1101933"/>
          <a:ext cx="1889219" cy="1314462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Risk</a:t>
          </a:r>
          <a:r>
            <a:rPr lang="en-US" sz="1800" kern="1200" dirty="0" smtClean="0"/>
            <a:t> </a:t>
          </a:r>
          <a:br>
            <a:rPr lang="en-US" sz="1800" kern="1200" dirty="0" smtClean="0"/>
          </a:br>
          <a:r>
            <a:rPr lang="en-US" sz="1050" kern="1200" dirty="0" smtClean="0">
              <a:solidFill>
                <a:schemeClr val="tx1"/>
              </a:solidFill>
            </a:rPr>
            <a:t>Optimal combination of decreased risk and cost savings </a:t>
          </a:r>
          <a:endParaRPr lang="en-US" sz="1050" kern="1200" dirty="0">
            <a:solidFill>
              <a:schemeClr val="tx1"/>
            </a:solidFill>
          </a:endParaRPr>
        </a:p>
      </dsp:txBody>
      <dsp:txXfrm>
        <a:off x="3502721" y="1486930"/>
        <a:ext cx="1335880" cy="929465"/>
      </dsp:txXfrm>
    </dsp:sp>
    <dsp:sp modelId="{81FF5604-2F45-5E4D-BA40-7A9BC974835D}">
      <dsp:nvSpPr>
        <dsp:cNvPr id="0" name=""/>
        <dsp:cNvSpPr/>
      </dsp:nvSpPr>
      <dsp:spPr>
        <a:xfrm rot="5400000">
          <a:off x="5213242" y="814555"/>
          <a:ext cx="1314462" cy="1889219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Finance</a:t>
          </a:r>
          <a:br>
            <a:rPr lang="en-US" sz="1700" kern="1200" dirty="0" smtClean="0">
              <a:solidFill>
                <a:srgbClr val="000000"/>
              </a:solidFill>
            </a:rPr>
          </a:br>
          <a:r>
            <a:rPr lang="en-US" sz="1050" kern="1200" dirty="0" smtClean="0">
              <a:solidFill>
                <a:srgbClr val="000000"/>
              </a:solidFill>
            </a:rPr>
            <a:t>Investing in safety features results in a higher return</a:t>
          </a:r>
          <a:br>
            <a:rPr lang="en-US" sz="1050" kern="1200" dirty="0" smtClean="0">
              <a:solidFill>
                <a:srgbClr val="000000"/>
              </a:solidFill>
            </a:rPr>
          </a:br>
          <a:endParaRPr lang="en-US" sz="1050" kern="1200" dirty="0">
            <a:solidFill>
              <a:srgbClr val="000000"/>
            </a:solidFill>
          </a:endParaRPr>
        </a:p>
      </dsp:txBody>
      <dsp:txXfrm rot="-5400000">
        <a:off x="4925864" y="1486930"/>
        <a:ext cx="1335880" cy="929465"/>
      </dsp:txXfrm>
    </dsp:sp>
    <dsp:sp modelId="{0281FF38-239A-3A4B-AD3D-B1F6F3C6A226}">
      <dsp:nvSpPr>
        <dsp:cNvPr id="0" name=""/>
        <dsp:cNvSpPr/>
      </dsp:nvSpPr>
      <dsp:spPr>
        <a:xfrm rot="10800000">
          <a:off x="4940750" y="2512556"/>
          <a:ext cx="1889219" cy="1314462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Marketing/ PR</a:t>
          </a:r>
          <a:r>
            <a:rPr lang="en-US" sz="1800" kern="1200" dirty="0" smtClean="0">
              <a:solidFill>
                <a:srgbClr val="000000"/>
              </a:solidFill>
            </a:rPr>
            <a:t/>
          </a:r>
          <a:br>
            <a:rPr lang="en-US" sz="1800" kern="1200" dirty="0" smtClean="0">
              <a:solidFill>
                <a:srgbClr val="000000"/>
              </a:solidFill>
            </a:rPr>
          </a:br>
          <a:r>
            <a:rPr lang="en-US" sz="1050" kern="1200" dirty="0" smtClean="0">
              <a:solidFill>
                <a:srgbClr val="000000"/>
              </a:solidFill>
            </a:rPr>
            <a:t>Boost OU’s reputation</a:t>
          </a:r>
          <a:endParaRPr lang="en-US" sz="1050" kern="1200" dirty="0">
            <a:solidFill>
              <a:srgbClr val="000000"/>
            </a:solidFill>
          </a:endParaRPr>
        </a:p>
      </dsp:txBody>
      <dsp:txXfrm rot="10800000">
        <a:off x="4940750" y="2512556"/>
        <a:ext cx="1335880" cy="929465"/>
      </dsp:txXfrm>
    </dsp:sp>
    <dsp:sp modelId="{45C8FBA0-65E1-774D-B57B-94F7F66D8419}">
      <dsp:nvSpPr>
        <dsp:cNvPr id="0" name=""/>
        <dsp:cNvSpPr/>
      </dsp:nvSpPr>
      <dsp:spPr>
        <a:xfrm rot="16200000">
          <a:off x="3251648" y="2225177"/>
          <a:ext cx="1314462" cy="1889219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Operations</a:t>
          </a:r>
          <a:br>
            <a:rPr lang="en-US" sz="1700" kern="1200" dirty="0" smtClean="0">
              <a:solidFill>
                <a:srgbClr val="000000"/>
              </a:solidFill>
            </a:rPr>
          </a:br>
          <a:r>
            <a:rPr lang="en-US" sz="1050" kern="1200" dirty="0" smtClean="0">
              <a:solidFill>
                <a:srgbClr val="000000"/>
              </a:solidFill>
            </a:rPr>
            <a:t>Safety benefits outweigh training and repair costs</a:t>
          </a:r>
          <a:endParaRPr lang="en-US" sz="1050" kern="1200" dirty="0">
            <a:solidFill>
              <a:srgbClr val="000000"/>
            </a:solidFill>
          </a:endParaRPr>
        </a:p>
      </dsp:txBody>
      <dsp:txXfrm rot="5400000">
        <a:off x="3517609" y="2512555"/>
        <a:ext cx="1335880" cy="929465"/>
      </dsp:txXfrm>
    </dsp:sp>
    <dsp:sp modelId="{0ED9E8C5-C110-AF43-90B7-5EF66F96DD77}">
      <dsp:nvSpPr>
        <dsp:cNvPr id="0" name=""/>
        <dsp:cNvSpPr/>
      </dsp:nvSpPr>
      <dsp:spPr>
        <a:xfrm>
          <a:off x="4760760" y="2113738"/>
          <a:ext cx="278407" cy="567202"/>
        </a:xfrm>
        <a:prstGeom prst="circularArrow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6C32812-3112-D247-8DE8-A7BC8F1D5540}">
      <dsp:nvSpPr>
        <dsp:cNvPr id="0" name=""/>
        <dsp:cNvSpPr/>
      </dsp:nvSpPr>
      <dsp:spPr>
        <a:xfrm rot="10800000">
          <a:off x="4747571" y="2144438"/>
          <a:ext cx="304785" cy="567202"/>
        </a:xfrm>
        <a:prstGeom prst="circularArrow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71600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55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33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049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0989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407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2687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 smtClean="0"/>
              <a:t>Based on CAS principles, the insurer cannot charge an excessive</a:t>
            </a:r>
            <a:r>
              <a:rPr lang="en-CA" baseline="0" dirty="0" smtClean="0"/>
              <a:t> rate, nor an inadequate rate.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49441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1400" dirty="0" smtClean="0"/>
              <a:t>SPECIAL</a:t>
            </a:r>
            <a:r>
              <a:rPr lang="en-CA" sz="1400" baseline="0" dirty="0" smtClean="0"/>
              <a:t> AGREEMENT WITH FSCO TO SELF INSURE</a:t>
            </a: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1634532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3080720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152883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407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183143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183143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947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11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09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4357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3378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68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graph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4" cy="642787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252364" y="3003168"/>
            <a:ext cx="8371509" cy="194475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2800" dirty="0" smtClean="0"/>
              <a:t>Presentation by GoStats Consultants:</a:t>
            </a:r>
            <a:br>
              <a:rPr lang="en-CA" sz="2800" dirty="0" smtClean="0"/>
            </a:br>
            <a:r>
              <a:rPr lang="en-CA" sz="2000" dirty="0" err="1" smtClean="0"/>
              <a:t>Una</a:t>
            </a:r>
            <a:r>
              <a:rPr lang="en-CA" sz="2000" dirty="0" smtClean="0"/>
              <a:t> Li, Nathan Esau, Layla Trummer, Lillian Yan Lin &amp; Adelaide Wu</a:t>
            </a:r>
            <a:br>
              <a:rPr lang="en-CA" sz="2000" dirty="0" smtClean="0"/>
            </a:br>
            <a:r>
              <a:rPr lang="en-CA" sz="2000" dirty="0" smtClean="0"/>
              <a:t>Simon Fraser University</a:t>
            </a:r>
            <a:br>
              <a:rPr lang="en-CA" sz="2000" dirty="0" smtClean="0"/>
            </a:b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smtClean="0"/>
              <a:t>January 9</a:t>
            </a:r>
            <a:r>
              <a:rPr lang="en-CA" sz="2000" baseline="30000" dirty="0" smtClean="0"/>
              <a:t>th</a:t>
            </a:r>
            <a:r>
              <a:rPr lang="en-CA" sz="2000" dirty="0" smtClean="0"/>
              <a:t>, 2016</a:t>
            </a:r>
            <a:endParaRPr lang="e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793"/>
          <a:stretch/>
        </p:blipFill>
        <p:spPr>
          <a:xfrm>
            <a:off x="407036" y="2940058"/>
            <a:ext cx="1312384" cy="658560"/>
          </a:xfrm>
          <a:prstGeom prst="rect">
            <a:avLst/>
          </a:prstGeom>
        </p:spPr>
      </p:pic>
      <p:sp>
        <p:nvSpPr>
          <p:cNvPr id="4" name="Shape 453"/>
          <p:cNvSpPr txBox="1">
            <a:spLocks/>
          </p:cNvSpPr>
          <p:nvPr/>
        </p:nvSpPr>
        <p:spPr>
          <a:xfrm>
            <a:off x="252364" y="383574"/>
            <a:ext cx="8677944" cy="1244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CA" sz="4400" dirty="0" smtClean="0">
                <a:solidFill>
                  <a:srgbClr val="00CEF6"/>
                </a:solidFill>
              </a:rPr>
              <a:t>Ontario University </a:t>
            </a:r>
            <a:br>
              <a:rPr lang="en-CA" sz="4400" dirty="0" smtClean="0">
                <a:solidFill>
                  <a:srgbClr val="00CEF6"/>
                </a:solidFill>
              </a:rPr>
            </a:br>
            <a:r>
              <a:rPr lang="en-CA" sz="4400" dirty="0" smtClean="0">
                <a:solidFill>
                  <a:srgbClr val="00CEF6"/>
                </a:solidFill>
              </a:rPr>
              <a:t>Auto Fleet Recommendations</a:t>
            </a:r>
            <a:endParaRPr lang="en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0" y="-14545"/>
            <a:ext cx="9143998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Recommended Safety Features</a:t>
            </a:r>
            <a:endParaRPr lang="en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66163"/>
              </p:ext>
            </p:extLst>
          </p:nvPr>
        </p:nvGraphicFramePr>
        <p:xfrm>
          <a:off x="386522" y="1145254"/>
          <a:ext cx="8389247" cy="189754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76325"/>
                <a:gridCol w="1370136"/>
                <a:gridCol w="1352572"/>
                <a:gridCol w="1546863"/>
                <a:gridCol w="1843351"/>
              </a:tblGrid>
              <a:tr h="525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Reduction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Reduction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dirty="0" smtClean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 on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Payback Period</a:t>
                      </a:r>
                      <a:endParaRPr lang="en-US" sz="1200" b="0" dirty="0" smtClean="0"/>
                    </a:p>
                  </a:txBody>
                  <a:tcPr/>
                </a:tc>
              </a:tr>
              <a:tr h="4071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Computerized Collision Avoidance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+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Passenger-side Airbag</a:t>
                      </a:r>
                    </a:p>
                    <a:p>
                      <a:pPr algn="ctr"/>
                      <a:r>
                        <a:rPr lang="en-US" sz="1200" dirty="0" smtClean="0"/>
                        <a:t>+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Parking Assistant Technology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6%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 Years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Shape 468"/>
          <p:cNvSpPr txBox="1">
            <a:spLocks/>
          </p:cNvSpPr>
          <p:nvPr/>
        </p:nvSpPr>
        <p:spPr>
          <a:xfrm>
            <a:off x="386521" y="3042797"/>
            <a:ext cx="8757479" cy="14610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marL="285750" indent="-285750">
              <a:spcBef>
                <a:spcPts val="0"/>
              </a:spcBef>
            </a:pPr>
            <a:r>
              <a:rPr lang="en-CA" sz="1400" dirty="0" smtClean="0"/>
              <a:t>Combination reduces frequency and severity</a:t>
            </a:r>
            <a:br>
              <a:rPr lang="en-CA" sz="1400" dirty="0" smtClean="0"/>
            </a:br>
            <a:endParaRPr lang="en-CA" sz="1400" dirty="0" smtClean="0"/>
          </a:p>
          <a:p>
            <a:pPr marL="285750" indent="-285750">
              <a:spcBef>
                <a:spcPts val="0"/>
              </a:spcBef>
            </a:pPr>
            <a:r>
              <a:rPr lang="en-CA" sz="1400" dirty="0" smtClean="0"/>
              <a:t>Training cost: $300/Vehicle</a:t>
            </a:r>
            <a:br>
              <a:rPr lang="en-CA" sz="1400" dirty="0" smtClean="0"/>
            </a:br>
            <a:endParaRPr lang="en-CA" sz="1400" dirty="0" smtClean="0"/>
          </a:p>
          <a:p>
            <a:pPr marL="285750" indent="-285750">
              <a:spcBef>
                <a:spcPts val="0"/>
              </a:spcBef>
            </a:pPr>
            <a:r>
              <a:rPr lang="en-CA" sz="1400" dirty="0" smtClean="0"/>
              <a:t>Return on investment, 6%, is higher than the return from a conservative investment, 4%</a:t>
            </a:r>
          </a:p>
        </p:txBody>
      </p:sp>
    </p:spTree>
    <p:extLst>
      <p:ext uri="{BB962C8B-B14F-4D97-AF65-F5344CB8AC3E}">
        <p14:creationId xmlns:p14="http://schemas.microsoft.com/office/powerpoint/2010/main" val="11878928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750956" y="46779"/>
            <a:ext cx="7631043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Projected Loss Costs</a:t>
            </a:r>
            <a:endParaRPr lang="en" sz="4400" dirty="0"/>
          </a:p>
        </p:txBody>
      </p:sp>
      <p:sp>
        <p:nvSpPr>
          <p:cNvPr id="4" name="Shape 468"/>
          <p:cNvSpPr txBox="1">
            <a:spLocks/>
          </p:cNvSpPr>
          <p:nvPr/>
        </p:nvSpPr>
        <p:spPr>
          <a:xfrm>
            <a:off x="6984847" y="1380541"/>
            <a:ext cx="2159153" cy="26787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fontAlgn="t"/>
            <a:r>
              <a:rPr lang="en-CA" sz="1400" b="1" dirty="0" smtClean="0"/>
              <a:t>Projected 2015 Trend Factor: 8%</a:t>
            </a:r>
            <a:br>
              <a:rPr lang="en-CA" sz="1400" b="1" dirty="0" smtClean="0"/>
            </a:br>
            <a:endParaRPr lang="en-CA" sz="1400" dirty="0" smtClean="0">
              <a:solidFill>
                <a:srgbClr val="000090"/>
              </a:solidFill>
            </a:endParaRPr>
          </a:p>
          <a:p>
            <a:pPr fontAlgn="t"/>
            <a:r>
              <a:rPr lang="en-CA" sz="1400" b="1" dirty="0" smtClean="0"/>
              <a:t>Projected 2016 to 2024 Trend Factor: 4.03%</a:t>
            </a:r>
            <a:br>
              <a:rPr lang="en-CA" sz="1400" b="1" dirty="0" smtClean="0"/>
            </a:br>
            <a:endParaRPr lang="en-CA" sz="1400" b="1" dirty="0" smtClean="0"/>
          </a:p>
          <a:p>
            <a:pPr fontAlgn="t"/>
            <a:r>
              <a:rPr lang="en-CA" sz="1400" b="1" dirty="0" smtClean="0"/>
              <a:t>Loss Cost is the Ultimate Loss per vehicle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00335"/>
              </p:ext>
            </p:extLst>
          </p:nvPr>
        </p:nvGraphicFramePr>
        <p:xfrm>
          <a:off x="750956" y="1206578"/>
          <a:ext cx="6310841" cy="321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16520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1275149" y="1"/>
            <a:ext cx="6593700" cy="856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 </a:t>
            </a:r>
            <a:endParaRPr lang="en" sz="4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33792448"/>
              </p:ext>
            </p:extLst>
          </p:nvPr>
        </p:nvGraphicFramePr>
        <p:xfrm>
          <a:off x="-355600" y="0"/>
          <a:ext cx="9794240" cy="4363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hape 467"/>
          <p:cNvSpPr txBox="1">
            <a:spLocks/>
          </p:cNvSpPr>
          <p:nvPr/>
        </p:nvSpPr>
        <p:spPr>
          <a:xfrm>
            <a:off x="1" y="3114"/>
            <a:ext cx="9143998" cy="85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CA" sz="4400" dirty="0" smtClean="0"/>
              <a:t>Stakeholders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16604916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1" y="3115"/>
            <a:ext cx="9143998" cy="10590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Safety Feature Combinations</a:t>
            </a:r>
            <a:endParaRPr lang="en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25779"/>
              </p:ext>
            </p:extLst>
          </p:nvPr>
        </p:nvGraphicFramePr>
        <p:xfrm>
          <a:off x="386520" y="1016002"/>
          <a:ext cx="8376890" cy="3200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9631"/>
                <a:gridCol w="1369631"/>
                <a:gridCol w="1369631"/>
                <a:gridCol w="1369631"/>
                <a:gridCol w="1352074"/>
                <a:gridCol w="1546292"/>
              </a:tblGrid>
              <a:tr h="5423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Computerized Collision Avoidance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Passenger-side Airbag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Parking Assistant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Reduction</a:t>
                      </a:r>
                      <a:r>
                        <a:rPr lang="en-US" sz="1200" baseline="0" dirty="0" smtClean="0"/>
                        <a:t> in </a:t>
                      </a:r>
                      <a:r>
                        <a:rPr lang="en-US" sz="1200" dirty="0" smtClean="0"/>
                        <a:t>Frequency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Reduction</a:t>
                      </a:r>
                      <a:r>
                        <a:rPr lang="en-US" sz="1200" baseline="0" dirty="0" smtClean="0"/>
                        <a:t> in </a:t>
                      </a:r>
                      <a:r>
                        <a:rPr lang="en-US" sz="1200" dirty="0" smtClean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Return on Investment</a:t>
                      </a:r>
                    </a:p>
                  </a:txBody>
                  <a:tcPr/>
                </a:tc>
              </a:tr>
              <a:tr h="3236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50%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15%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36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50%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13%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36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50%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20%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7%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391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8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8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50%</a:t>
                      </a:r>
                      <a:endParaRPr lang="en-US" sz="11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27%</a:t>
                      </a:r>
                      <a:endParaRPr lang="en-US" sz="11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6%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91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27%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5%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391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20%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391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7%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1%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9299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1221100" y="3031150"/>
            <a:ext cx="630285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Insurance Recommendation</a:t>
            </a:r>
            <a:endParaRPr lang="en" dirty="0"/>
          </a:p>
        </p:txBody>
      </p:sp>
      <p:sp>
        <p:nvSpPr>
          <p:cNvPr id="475" name="Shape 475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CA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lang="en" sz="120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390753" y="582508"/>
            <a:ext cx="8753247" cy="141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CA" sz="2400" b="1" dirty="0" smtClean="0"/>
              <a:t>Motivation:</a:t>
            </a:r>
          </a:p>
          <a:p>
            <a:pPr marL="342900" indent="-342900">
              <a:spcBef>
                <a:spcPts val="0"/>
              </a:spcBef>
            </a:pPr>
            <a:r>
              <a:rPr lang="en-CA" sz="2400" dirty="0" smtClean="0"/>
              <a:t>OU is concerned about potential volatility from self-insuring</a:t>
            </a:r>
          </a:p>
        </p:txBody>
      </p:sp>
    </p:spTree>
    <p:extLst>
      <p:ext uri="{BB962C8B-B14F-4D97-AF65-F5344CB8AC3E}">
        <p14:creationId xmlns:p14="http://schemas.microsoft.com/office/powerpoint/2010/main" val="10362307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0" y="9121"/>
            <a:ext cx="91439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Rate</a:t>
            </a:r>
            <a:endParaRPr lang="en" sz="4400" dirty="0"/>
          </a:p>
        </p:txBody>
      </p:sp>
      <p:sp>
        <p:nvSpPr>
          <p:cNvPr id="468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390752" y="1365033"/>
            <a:ext cx="8753247" cy="3262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i="1" dirty="0" smtClean="0"/>
              <a:t>“A rate is an estimate of the expected value of future costs.”</a:t>
            </a:r>
          </a:p>
          <a:p>
            <a:pPr lvl="0" algn="r">
              <a:buNone/>
            </a:pPr>
            <a:r>
              <a:rPr lang="en-US" sz="2400" i="1" dirty="0" smtClean="0"/>
              <a:t>–CAS Ratemaking Principles</a:t>
            </a:r>
          </a:p>
          <a:p>
            <a:pPr lvl="0">
              <a:buNone/>
            </a:pPr>
            <a:r>
              <a:rPr lang="en-US" sz="2400" dirty="0" smtClean="0"/>
              <a:t>2015 Breakeven Premium:</a:t>
            </a:r>
          </a:p>
          <a:p>
            <a:r>
              <a:rPr lang="en-US" sz="2400" dirty="0"/>
              <a:t>With safety features:      $288,000</a:t>
            </a:r>
          </a:p>
          <a:p>
            <a:pPr lvl="0"/>
            <a:r>
              <a:rPr lang="en-US" sz="2400" dirty="0" smtClean="0"/>
              <a:t>Without safety features: $787,000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5141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0" y="9121"/>
            <a:ext cx="91439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Rate</a:t>
            </a:r>
            <a:endParaRPr lang="en" sz="4400" dirty="0"/>
          </a:p>
        </p:txBody>
      </p:sp>
      <p:sp>
        <p:nvSpPr>
          <p:cNvPr id="468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390752" y="1087942"/>
            <a:ext cx="8753247" cy="3262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smtClean="0"/>
              <a:t>Third party insurer will likely use more conservative frequency and severity assumptions, resulting in a </a:t>
            </a:r>
            <a:r>
              <a:rPr lang="en-US" dirty="0" smtClean="0">
                <a:sym typeface="Wingdings"/>
              </a:rPr>
              <a:t>higher premium</a:t>
            </a:r>
          </a:p>
          <a:p>
            <a:pPr marL="342900" indent="-342900"/>
            <a:endParaRPr lang="en-US" dirty="0">
              <a:sym typeface="Wingdings"/>
            </a:endParaRPr>
          </a:p>
          <a:p>
            <a:pPr marL="342900" indent="-342900"/>
            <a:r>
              <a:rPr lang="en-US" dirty="0" smtClean="0">
                <a:sym typeface="Wingdings"/>
              </a:rPr>
              <a:t>If the </a:t>
            </a:r>
            <a:r>
              <a:rPr lang="en-US" dirty="0">
                <a:sym typeface="Wingdings"/>
              </a:rPr>
              <a:t>2015 rate </a:t>
            </a:r>
            <a:r>
              <a:rPr lang="en-US" dirty="0" smtClean="0">
                <a:sym typeface="Wingdings"/>
              </a:rPr>
              <a:t>is lower </a:t>
            </a:r>
            <a:r>
              <a:rPr lang="en-US" dirty="0">
                <a:sym typeface="Wingdings"/>
              </a:rPr>
              <a:t>than </a:t>
            </a:r>
            <a:r>
              <a:rPr lang="en-US" b="1" dirty="0">
                <a:solidFill>
                  <a:schemeClr val="tx1"/>
                </a:solidFill>
                <a:sym typeface="Wingdings"/>
              </a:rPr>
              <a:t>$</a:t>
            </a:r>
            <a:r>
              <a:rPr lang="en-US" b="1" dirty="0" smtClean="0">
                <a:solidFill>
                  <a:schemeClr val="tx1"/>
                </a:solidFill>
                <a:sym typeface="Wingdings"/>
              </a:rPr>
              <a:t>323,000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, OU should buy third party insurance</a:t>
            </a:r>
            <a:br>
              <a:rPr lang="en-US" dirty="0" smtClean="0">
                <a:solidFill>
                  <a:schemeClr val="tx1"/>
                </a:solidFill>
                <a:sym typeface="Wingdings"/>
              </a:rPr>
            </a:br>
            <a:endParaRPr lang="en-US" dirty="0" smtClean="0">
              <a:sym typeface="Wingdings"/>
            </a:endParaRP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rate is assumed to increase at </a:t>
            </a:r>
            <a:r>
              <a:rPr lang="en-US" dirty="0" smtClean="0">
                <a:solidFill>
                  <a:schemeClr val="tx1"/>
                </a:solidFill>
              </a:rPr>
              <a:t>4.03% </a:t>
            </a:r>
            <a:r>
              <a:rPr lang="en-US" dirty="0">
                <a:solidFill>
                  <a:schemeClr val="tx1"/>
                </a:solidFill>
              </a:rPr>
              <a:t>every year </a:t>
            </a:r>
            <a:r>
              <a:rPr lang="en-US" dirty="0" smtClean="0">
                <a:solidFill>
                  <a:schemeClr val="tx1"/>
                </a:solidFill>
              </a:rPr>
              <a:t>(equivalent </a:t>
            </a:r>
            <a:r>
              <a:rPr lang="en-US" dirty="0">
                <a:solidFill>
                  <a:schemeClr val="tx1"/>
                </a:solidFill>
              </a:rPr>
              <a:t>to flat premium of $383,000/year for 10 </a:t>
            </a:r>
            <a:r>
              <a:rPr lang="en-US" dirty="0" smtClean="0">
                <a:solidFill>
                  <a:schemeClr val="tx1"/>
                </a:solidFill>
              </a:rPr>
              <a:t>years)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2464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927271"/>
              </p:ext>
            </p:extLst>
          </p:nvPr>
        </p:nvGraphicFramePr>
        <p:xfrm>
          <a:off x="623455" y="1085273"/>
          <a:ext cx="7862453" cy="3163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0" y="9122"/>
            <a:ext cx="9143999" cy="1076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Rate (With Safety Features)</a:t>
            </a:r>
            <a:endParaRPr lang="en" sz="4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9727" y="3652595"/>
            <a:ext cx="3613728" cy="1582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41454" y="3682798"/>
            <a:ext cx="3140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6"/>
                </a:solidFill>
              </a:rPr>
              <a:t>Self</a:t>
            </a:r>
            <a:r>
              <a:rPr lang="en-US" sz="1200" b="1" dirty="0" smtClean="0">
                <a:solidFill>
                  <a:schemeClr val="accent6"/>
                </a:solidFill>
              </a:rPr>
              <a:t>-insure </a:t>
            </a:r>
            <a:r>
              <a:rPr lang="en-US" sz="1200" b="1" dirty="0" smtClean="0">
                <a:solidFill>
                  <a:schemeClr val="accent6"/>
                </a:solidFill>
              </a:rPr>
              <a:t>at these premiums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08545" y="3652595"/>
            <a:ext cx="2851728" cy="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1545" y="3690017"/>
            <a:ext cx="323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</a:rPr>
              <a:t>Purchase insurance at these premiums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8013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0" y="9121"/>
            <a:ext cx="91439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Self-Insurance vs. Third Party</a:t>
            </a:r>
            <a:endParaRPr lang="en" sz="4400" dirty="0"/>
          </a:p>
        </p:txBody>
      </p:sp>
      <p:sp>
        <p:nvSpPr>
          <p:cNvPr id="4" name="Shape 468"/>
          <p:cNvSpPr txBox="1">
            <a:spLocks/>
          </p:cNvSpPr>
          <p:nvPr/>
        </p:nvSpPr>
        <p:spPr>
          <a:xfrm>
            <a:off x="390753" y="1159798"/>
            <a:ext cx="3951961" cy="306676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Source Sans Pro"/>
              <a:buNone/>
            </a:pPr>
            <a:r>
              <a:rPr lang="en-CA" sz="2800" b="1" dirty="0" smtClean="0">
                <a:solidFill>
                  <a:schemeClr val="accent3"/>
                </a:solidFill>
              </a:rPr>
              <a:t>Self-Insurance</a:t>
            </a:r>
          </a:p>
          <a:p>
            <a:pPr>
              <a:buNone/>
            </a:pPr>
            <a:r>
              <a:rPr lang="en-US" sz="1800" b="1" dirty="0" smtClean="0">
                <a:latin typeface="Oswald"/>
                <a:cs typeface="Oswald"/>
              </a:rPr>
              <a:t>+</a:t>
            </a:r>
            <a:r>
              <a:rPr lang="en-US" sz="1800" dirty="0" smtClean="0">
                <a:latin typeface="Oswald"/>
                <a:cs typeface="Oswald"/>
              </a:rPr>
              <a:t> </a:t>
            </a:r>
            <a:r>
              <a:rPr lang="en-US" sz="1800" dirty="0" smtClean="0"/>
              <a:t>No fluctuations </a:t>
            </a:r>
            <a:r>
              <a:rPr lang="en-US" sz="1800" dirty="0"/>
              <a:t>in pricing and coverage </a:t>
            </a:r>
            <a:r>
              <a:rPr lang="en-US" sz="1800" dirty="0" smtClean="0"/>
              <a:t>availability</a:t>
            </a:r>
          </a:p>
          <a:p>
            <a:pPr>
              <a:buNone/>
            </a:pPr>
            <a:r>
              <a:rPr lang="en-US" sz="1800" b="1" dirty="0" smtClean="0">
                <a:latin typeface="Oswald"/>
                <a:cs typeface="Oswald"/>
              </a:rPr>
              <a:t>+</a:t>
            </a:r>
            <a:r>
              <a:rPr lang="en-US" sz="1800" dirty="0" smtClean="0">
                <a:latin typeface="Oswald"/>
                <a:cs typeface="Oswald"/>
              </a:rPr>
              <a:t> Active management generally results in fewer accidents and lower losses</a:t>
            </a:r>
          </a:p>
          <a:p>
            <a:pPr>
              <a:buNone/>
            </a:pPr>
            <a:r>
              <a:rPr lang="en-US" sz="1800" b="1" dirty="0">
                <a:latin typeface="Oswald"/>
                <a:cs typeface="Oswald"/>
              </a:rPr>
              <a:t>–</a:t>
            </a:r>
            <a:r>
              <a:rPr lang="en-US" sz="1800" dirty="0">
                <a:latin typeface="Oswald"/>
                <a:cs typeface="Oswald"/>
              </a:rPr>
              <a:t> OU must pay for all losses </a:t>
            </a:r>
            <a:endParaRPr lang="en-US" sz="1800" dirty="0" smtClean="0">
              <a:latin typeface="Oswald"/>
              <a:cs typeface="Oswald"/>
            </a:endParaRPr>
          </a:p>
          <a:p>
            <a:pPr lvl="0">
              <a:buNone/>
            </a:pPr>
            <a:r>
              <a:rPr lang="en-US" sz="1800" b="1" dirty="0" smtClean="0">
                <a:latin typeface="Oswald"/>
                <a:cs typeface="Oswald"/>
              </a:rPr>
              <a:t>–</a:t>
            </a:r>
            <a:r>
              <a:rPr lang="en-US" sz="1800" dirty="0" smtClean="0">
                <a:latin typeface="Oswald"/>
                <a:cs typeface="Oswald"/>
              </a:rPr>
              <a:t> OU has fiduciary liability</a:t>
            </a:r>
            <a:endParaRPr lang="en-CA" sz="3200" b="1" dirty="0"/>
          </a:p>
        </p:txBody>
      </p:sp>
      <p:sp>
        <p:nvSpPr>
          <p:cNvPr id="5" name="Shape 468"/>
          <p:cNvSpPr txBox="1">
            <a:spLocks/>
          </p:cNvSpPr>
          <p:nvPr/>
        </p:nvSpPr>
        <p:spPr>
          <a:xfrm>
            <a:off x="4813043" y="1156543"/>
            <a:ext cx="3962591" cy="3066761"/>
          </a:xfrm>
          <a:prstGeom prst="rect">
            <a:avLst/>
          </a:prstGeom>
          <a:noFill/>
          <a:ln>
            <a:solidFill>
              <a:srgbClr val="8BAB42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Source Sans Pro"/>
              <a:buNone/>
            </a:pPr>
            <a:r>
              <a:rPr lang="en-CA" sz="2800" b="1" dirty="0" smtClean="0">
                <a:solidFill>
                  <a:srgbClr val="8BAB42"/>
                </a:solidFill>
              </a:rPr>
              <a:t>Third Party Insurance</a:t>
            </a:r>
          </a:p>
          <a:p>
            <a:pPr lvl="0">
              <a:buNone/>
            </a:pPr>
            <a:r>
              <a:rPr lang="en-US" sz="1800" b="1" dirty="0" smtClean="0">
                <a:latin typeface="Oswald"/>
                <a:cs typeface="Oswald"/>
              </a:rPr>
              <a:t>+</a:t>
            </a:r>
            <a:r>
              <a:rPr lang="en-US" sz="1800" dirty="0" smtClean="0">
                <a:latin typeface="Oswald"/>
                <a:cs typeface="Oswald"/>
              </a:rPr>
              <a:t> Protection </a:t>
            </a:r>
            <a:r>
              <a:rPr lang="en-US" sz="1800" dirty="0">
                <a:latin typeface="Oswald"/>
                <a:cs typeface="Oswald"/>
              </a:rPr>
              <a:t>from catastrophic losses</a:t>
            </a:r>
            <a:endParaRPr lang="en-CA" sz="1800" dirty="0">
              <a:latin typeface="Oswald"/>
              <a:cs typeface="Oswald"/>
            </a:endParaRPr>
          </a:p>
          <a:p>
            <a:pPr lvl="0">
              <a:buNone/>
            </a:pPr>
            <a:r>
              <a:rPr lang="en-US" sz="1800" b="1" dirty="0" smtClean="0">
                <a:latin typeface="Oswald"/>
                <a:cs typeface="Oswald"/>
              </a:rPr>
              <a:t>+</a:t>
            </a:r>
            <a:r>
              <a:rPr lang="en-US" sz="1800" dirty="0" smtClean="0">
                <a:latin typeface="Oswald"/>
                <a:cs typeface="Oswald"/>
              </a:rPr>
              <a:t> Reduced </a:t>
            </a:r>
            <a:r>
              <a:rPr lang="en-CA" sz="1800" dirty="0">
                <a:latin typeface="Oswald"/>
                <a:cs typeface="Oswald"/>
              </a:rPr>
              <a:t>litigation </a:t>
            </a:r>
            <a:r>
              <a:rPr lang="en-CA" sz="1800" dirty="0" smtClean="0">
                <a:latin typeface="Oswald"/>
                <a:cs typeface="Oswald"/>
              </a:rPr>
              <a:t>fees</a:t>
            </a:r>
          </a:p>
          <a:p>
            <a:pPr lvl="0">
              <a:buNone/>
            </a:pPr>
            <a:r>
              <a:rPr lang="en-CA" sz="1800" b="1" dirty="0" smtClean="0">
                <a:latin typeface="Oswald"/>
                <a:cs typeface="Oswald"/>
              </a:rPr>
              <a:t>+</a:t>
            </a:r>
            <a:r>
              <a:rPr lang="en-CA" sz="1800" dirty="0" smtClean="0">
                <a:latin typeface="Oswald"/>
                <a:cs typeface="Oswald"/>
              </a:rPr>
              <a:t> More stable financial results </a:t>
            </a:r>
          </a:p>
          <a:p>
            <a:pPr>
              <a:buNone/>
            </a:pPr>
            <a:r>
              <a:rPr lang="en-CA" sz="1800" b="1" dirty="0" smtClean="0">
                <a:latin typeface="Oswald"/>
                <a:cs typeface="Oswald"/>
              </a:rPr>
              <a:t>–</a:t>
            </a:r>
            <a:r>
              <a:rPr lang="en-CA" sz="1800" dirty="0" smtClean="0">
                <a:latin typeface="Oswald"/>
                <a:cs typeface="Oswald"/>
              </a:rPr>
              <a:t> </a:t>
            </a:r>
            <a:r>
              <a:rPr lang="en-US" sz="1800" dirty="0"/>
              <a:t>Fluctuations in pricing and coverage </a:t>
            </a:r>
            <a:r>
              <a:rPr lang="en-US" sz="1800" dirty="0" smtClean="0"/>
              <a:t>availability</a:t>
            </a:r>
            <a:endParaRPr lang="en-CA" sz="1800" dirty="0">
              <a:latin typeface="Oswald"/>
              <a:cs typeface="Oswald"/>
            </a:endParaRPr>
          </a:p>
          <a:p>
            <a:pPr lvl="0">
              <a:buNone/>
            </a:pPr>
            <a:r>
              <a:rPr lang="en-US" sz="1800" b="1" dirty="0" smtClean="0">
                <a:latin typeface="Oswald"/>
                <a:cs typeface="Oswald"/>
              </a:rPr>
              <a:t>–</a:t>
            </a:r>
            <a:r>
              <a:rPr lang="en-US" sz="1800" dirty="0" smtClean="0">
                <a:latin typeface="Oswald"/>
                <a:cs typeface="Oswald"/>
              </a:rPr>
              <a:t> Pay </a:t>
            </a:r>
            <a:r>
              <a:rPr lang="en-US" sz="1800" dirty="0">
                <a:latin typeface="Oswald"/>
                <a:cs typeface="Oswald"/>
              </a:rPr>
              <a:t>premiums</a:t>
            </a:r>
            <a:endParaRPr lang="en-CA" sz="1800" dirty="0">
              <a:latin typeface="Oswald"/>
              <a:cs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729491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0" y="9121"/>
            <a:ext cx="91439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CA" sz="4400" dirty="0"/>
              <a:t>Self-Insurance vs. Third Party</a:t>
            </a:r>
            <a:endParaRPr lang="en" sz="4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262168"/>
              </p:ext>
            </p:extLst>
          </p:nvPr>
        </p:nvGraphicFramePr>
        <p:xfrm>
          <a:off x="499053" y="1168920"/>
          <a:ext cx="5952548" cy="3235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hape 468"/>
          <p:cNvSpPr txBox="1">
            <a:spLocks/>
          </p:cNvSpPr>
          <p:nvPr/>
        </p:nvSpPr>
        <p:spPr>
          <a:xfrm>
            <a:off x="6488179" y="1175268"/>
            <a:ext cx="2655821" cy="3105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marL="285750" indent="-285750"/>
            <a:r>
              <a:rPr lang="en-US" dirty="0" smtClean="0"/>
              <a:t>OU benefits from third party insurance when losses are higher than expected</a:t>
            </a:r>
            <a:br>
              <a:rPr lang="en-US" dirty="0" smtClean="0"/>
            </a:br>
            <a:endParaRPr lang="en-US" dirty="0" smtClean="0"/>
          </a:p>
          <a:p>
            <a:pPr marL="285750" indent="-285750"/>
            <a:r>
              <a:rPr lang="en-US" dirty="0" smtClean="0"/>
              <a:t>Potential cost savings when </a:t>
            </a:r>
            <a:br>
              <a:rPr lang="en-US" dirty="0" smtClean="0"/>
            </a:br>
            <a:r>
              <a:rPr lang="en-US" dirty="0" smtClean="0"/>
              <a:t>self-insuring</a:t>
            </a:r>
            <a:endParaRPr lang="en-US" dirty="0"/>
          </a:p>
          <a:p>
            <a:pPr marL="285750" indent="-2857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05477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1275149" y="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Executive Summary</a:t>
            </a:r>
            <a:endParaRPr lang="en" sz="4400" dirty="0"/>
          </a:p>
        </p:txBody>
      </p:sp>
      <p:sp>
        <p:nvSpPr>
          <p:cNvPr id="468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390753" y="1365033"/>
            <a:ext cx="8384882" cy="1745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CA" sz="2400" b="1" dirty="0" smtClean="0"/>
              <a:t>Ontario University (OU) would benefit from investing in safety features for their new auto fleet</a:t>
            </a:r>
          </a:p>
          <a:p>
            <a:pPr marL="571500" indent="-571500">
              <a:spcBef>
                <a:spcPts val="0"/>
              </a:spcBef>
            </a:pPr>
            <a:endParaRPr lang="en-CA" sz="2400" b="1" dirty="0"/>
          </a:p>
          <a:p>
            <a:pPr marL="571500" indent="-571500">
              <a:spcBef>
                <a:spcPts val="0"/>
              </a:spcBef>
            </a:pPr>
            <a:r>
              <a:rPr lang="en-CA" sz="2400" b="1" dirty="0" smtClean="0"/>
              <a:t>Benefits include</a:t>
            </a:r>
          </a:p>
          <a:p>
            <a:pPr lvl="0" algn="ctr">
              <a:spcBef>
                <a:spcPts val="0"/>
              </a:spcBef>
              <a:buNone/>
            </a:pPr>
            <a:endParaRPr sz="3600" b="1" dirty="0"/>
          </a:p>
        </p:txBody>
      </p:sp>
      <p:sp>
        <p:nvSpPr>
          <p:cNvPr id="6" name="Shape 468"/>
          <p:cNvSpPr txBox="1">
            <a:spLocks/>
          </p:cNvSpPr>
          <p:nvPr/>
        </p:nvSpPr>
        <p:spPr>
          <a:xfrm>
            <a:off x="1505872" y="2935606"/>
            <a:ext cx="7638127" cy="1169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lvl="1"/>
            <a:r>
              <a:rPr lang="en-CA" sz="2000" dirty="0" smtClean="0">
                <a:solidFill>
                  <a:srgbClr val="000000"/>
                </a:solidFill>
              </a:rPr>
              <a:t>  6% return on the investment </a:t>
            </a:r>
          </a:p>
          <a:p>
            <a:pPr lvl="1"/>
            <a:r>
              <a:rPr lang="en-CA" sz="2000" dirty="0" smtClean="0">
                <a:solidFill>
                  <a:srgbClr val="000000"/>
                </a:solidFill>
              </a:rPr>
              <a:t>  Increased safety for students and employees of OU</a:t>
            </a:r>
          </a:p>
          <a:p>
            <a:pPr lvl="1"/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smtClean="0">
                <a:solidFill>
                  <a:srgbClr val="000000"/>
                </a:solidFill>
              </a:rPr>
              <a:t> Reputation boost to OU</a:t>
            </a:r>
          </a:p>
        </p:txBody>
      </p:sp>
    </p:spTree>
    <p:extLst>
      <p:ext uri="{BB962C8B-B14F-4D97-AF65-F5344CB8AC3E}">
        <p14:creationId xmlns:p14="http://schemas.microsoft.com/office/powerpoint/2010/main" val="18561706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1221100" y="3031150"/>
            <a:ext cx="630285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Final Recommendation</a:t>
            </a:r>
            <a:endParaRPr lang="en" dirty="0"/>
          </a:p>
        </p:txBody>
      </p:sp>
      <p:sp>
        <p:nvSpPr>
          <p:cNvPr id="475" name="Shape 475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CA" sz="12000" b="1" dirty="0" smtClean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lang="en" sz="120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3551493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1275149" y="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Final Recommendation</a:t>
            </a:r>
            <a:endParaRPr lang="en" sz="4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49041"/>
              </p:ext>
            </p:extLst>
          </p:nvPr>
        </p:nvGraphicFramePr>
        <p:xfrm>
          <a:off x="324914" y="1159799"/>
          <a:ext cx="8565085" cy="28955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03722"/>
                <a:gridCol w="6061363"/>
              </a:tblGrid>
              <a:tr h="5861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Source Sans Pro"/>
                        </a:rPr>
                        <a:t>Invest in Three Safety Features: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Source Sans Pro"/>
                        </a:rPr>
                        <a:t>Computerized Collision Avoidance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Source Sans Pro"/>
                        </a:rPr>
                        <a:t>Passenger-side Airbag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Source Sans Pro"/>
                        </a:rPr>
                        <a:t>Parking Assistant Technology</a:t>
                      </a:r>
                      <a:endParaRPr lang="en-US" sz="1400" b="0" dirty="0" smtClean="0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/>
                </a:tc>
              </a:tr>
              <a:tr h="24424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ource Sans Pro"/>
                        </a:rPr>
                        <a:t>Reduction in Frequency</a:t>
                      </a:r>
                      <a:endParaRPr lang="en-US" sz="1400" dirty="0"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ource Sans Pro"/>
                        </a:rPr>
                        <a:t>50%</a:t>
                      </a:r>
                    </a:p>
                  </a:txBody>
                  <a:tcPr/>
                </a:tc>
              </a:tr>
              <a:tr h="2943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ource Sans Pro"/>
                        </a:rPr>
                        <a:t>Reduction in Severity</a:t>
                      </a:r>
                      <a:endParaRPr lang="en-US" sz="1400" dirty="0"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ource Sans Pro"/>
                        </a:rPr>
                        <a:t>27%</a:t>
                      </a:r>
                    </a:p>
                  </a:txBody>
                  <a:tcPr/>
                </a:tc>
              </a:tr>
              <a:tr h="28384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ource Sans Pro"/>
                        </a:rPr>
                        <a:t>Costs</a:t>
                      </a:r>
                      <a:endParaRPr lang="en-US" sz="1400" dirty="0"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Source Sans Pro"/>
                        </a:rPr>
                        <a:t>Initial investment:        $ 3,943,000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Source Sans Pro"/>
                        </a:rPr>
                        <a:t>Annual maintenance: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Source Sans Pro"/>
                        </a:rPr>
                        <a:t>  $      95,000</a:t>
                      </a:r>
                    </a:p>
                  </a:txBody>
                  <a:tcPr/>
                </a:tc>
              </a:tr>
              <a:tr h="2709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ource Sans Pro"/>
                        </a:rPr>
                        <a:t>Return on Investment</a:t>
                      </a:r>
                      <a:endParaRPr lang="en-US" sz="1400" dirty="0"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ource Sans Pro"/>
                        </a:rPr>
                        <a:t>6% (Higher than return from a conservative investment, 4%)</a:t>
                      </a:r>
                    </a:p>
                    <a:p>
                      <a:r>
                        <a:rPr lang="en-US" sz="1400" dirty="0" smtClean="0">
                          <a:latin typeface="Source Sans Pro"/>
                        </a:rPr>
                        <a:t>Paid back in </a:t>
                      </a:r>
                      <a:r>
                        <a:rPr lang="en-US" sz="1400" baseline="0" dirty="0" smtClean="0">
                          <a:latin typeface="Source Sans Pro"/>
                        </a:rPr>
                        <a:t>9 years</a:t>
                      </a:r>
                      <a:endParaRPr lang="en-US" sz="1400" dirty="0" smtClean="0">
                        <a:latin typeface="Source Sans Pro"/>
                      </a:endParaRPr>
                    </a:p>
                  </a:txBody>
                  <a:tcPr/>
                </a:tc>
              </a:tr>
              <a:tr h="2709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ource Sans Pro"/>
                        </a:rPr>
                        <a:t>Non-financial Benefits</a:t>
                      </a:r>
                      <a:endParaRPr lang="en-US" sz="1400" dirty="0"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Source Sans Pro"/>
                        </a:rPr>
                        <a:t>Increased safety for students and employees of OU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Source Sans Pro"/>
                        </a:rPr>
                        <a:t>Boost OU’s reputation</a:t>
                      </a:r>
                      <a:r>
                        <a:rPr lang="en-US" sz="1400" baseline="0" dirty="0" smtClean="0">
                          <a:latin typeface="Source Sans Pro"/>
                        </a:rPr>
                        <a:t> as a great school and workplace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Source Sans Pr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381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1275149" y="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Final Recommendation</a:t>
            </a:r>
            <a:endParaRPr lang="en" sz="4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14886"/>
              </p:ext>
            </p:extLst>
          </p:nvPr>
        </p:nvGraphicFramePr>
        <p:xfrm>
          <a:off x="324914" y="1159798"/>
          <a:ext cx="8565085" cy="30633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26813"/>
                <a:gridCol w="6038272"/>
              </a:tblGrid>
              <a:tr h="77983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Source Sans Pro"/>
                        </a:rPr>
                        <a:t>Buy third party insurance if…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Source Sans Pro"/>
                        </a:rPr>
                        <a:t>2015 Premium </a:t>
                      </a:r>
                      <a:r>
                        <a:rPr lang="en-US" sz="1400" b="0" dirty="0" smtClean="0">
                          <a:latin typeface="Source Sans Pro"/>
                        </a:rPr>
                        <a:t>is lower</a:t>
                      </a:r>
                      <a:r>
                        <a:rPr lang="en-US" sz="1400" b="0" baseline="0" dirty="0" smtClean="0">
                          <a:latin typeface="Source Sans Pro"/>
                        </a:rPr>
                        <a:t> than</a:t>
                      </a:r>
                      <a:r>
                        <a:rPr lang="en-US" sz="1400" b="0" dirty="0" smtClean="0">
                          <a:latin typeface="Source Sans Pro"/>
                        </a:rPr>
                        <a:t> </a:t>
                      </a:r>
                      <a:r>
                        <a:rPr lang="en-US" sz="1400" b="1" dirty="0" smtClean="0">
                          <a:latin typeface="Source Sans Pro"/>
                        </a:rPr>
                        <a:t>$323,000 </a:t>
                      </a:r>
                      <a:r>
                        <a:rPr lang="en-US" sz="1400" b="0" dirty="0" smtClean="0">
                          <a:latin typeface="Source Sans Pro"/>
                        </a:rPr>
                        <a:t>(with</a:t>
                      </a:r>
                      <a:r>
                        <a:rPr lang="en-US" sz="1400" b="0" baseline="0" dirty="0" smtClean="0">
                          <a:latin typeface="Source Sans Pro"/>
                        </a:rPr>
                        <a:t> safety features)</a:t>
                      </a:r>
                      <a:br>
                        <a:rPr lang="en-US" sz="1400" b="0" baseline="0" dirty="0" smtClean="0">
                          <a:latin typeface="Source Sans Pro"/>
                        </a:rPr>
                      </a:br>
                      <a:endParaRPr lang="en-US" sz="1400" b="0" baseline="0" dirty="0" smtClean="0">
                        <a:latin typeface="Source Sans Pro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Source Sans Pro"/>
                        </a:rPr>
                        <a:t>(Lower</a:t>
                      </a:r>
                      <a:r>
                        <a:rPr lang="en-US" sz="1400" b="0" baseline="0" dirty="0" smtClean="0">
                          <a:latin typeface="Source Sans Pro"/>
                        </a:rPr>
                        <a:t> than</a:t>
                      </a:r>
                      <a:r>
                        <a:rPr lang="en-US" sz="1400" b="0" dirty="0" smtClean="0">
                          <a:latin typeface="Source Sans Pro"/>
                        </a:rPr>
                        <a:t> $787,000 without</a:t>
                      </a:r>
                      <a:r>
                        <a:rPr lang="en-US" sz="1400" b="0" baseline="0" dirty="0" smtClean="0">
                          <a:latin typeface="Source Sans Pro"/>
                        </a:rPr>
                        <a:t> safety features)</a:t>
                      </a:r>
                      <a:endParaRPr lang="en-US" sz="1100" b="0" baseline="0" dirty="0" smtClean="0">
                        <a:latin typeface="Source Sans Pro"/>
                      </a:endParaRPr>
                    </a:p>
                  </a:txBody>
                  <a:tcPr/>
                </a:tc>
              </a:tr>
              <a:tr h="3457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ource Sans Pro"/>
                        </a:rPr>
                        <a:t>Premium</a:t>
                      </a:r>
                      <a:r>
                        <a:rPr lang="en-US" sz="1400" baseline="0" dirty="0" smtClean="0">
                          <a:latin typeface="Source Sans Pro"/>
                        </a:rPr>
                        <a:t> discount needed</a:t>
                      </a:r>
                      <a:endParaRPr lang="en-US" sz="1400" dirty="0"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ource Sans Pro"/>
                        </a:rPr>
                        <a:t>59%</a:t>
                      </a:r>
                    </a:p>
                  </a:txBody>
                  <a:tcPr/>
                </a:tc>
              </a:tr>
              <a:tr h="587783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Source Sans Pro"/>
                        </a:rPr>
                        <a:t>Third party insurance</a:t>
                      </a:r>
                      <a:endParaRPr lang="en-US" sz="1400" dirty="0"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Source Sans Pro"/>
                        </a:rPr>
                        <a:t>+</a:t>
                      </a:r>
                      <a:r>
                        <a:rPr lang="en-US" sz="1400" dirty="0" smtClean="0">
                          <a:latin typeface="Source Sans Pro"/>
                        </a:rPr>
                        <a:t> Protected from large losses</a:t>
                      </a:r>
                    </a:p>
                    <a:p>
                      <a:r>
                        <a:rPr lang="en-US" sz="1400" b="1" dirty="0" smtClean="0">
                          <a:latin typeface="Source Sans Pro"/>
                        </a:rPr>
                        <a:t>–</a:t>
                      </a:r>
                      <a:r>
                        <a:rPr lang="en-US" sz="1400" baseline="0" dirty="0" smtClean="0">
                          <a:latin typeface="Source Sans Pro"/>
                        </a:rPr>
                        <a:t> </a:t>
                      </a:r>
                      <a:r>
                        <a:rPr lang="en-US" sz="1400" dirty="0" smtClean="0">
                          <a:latin typeface="Source Sans Pro"/>
                        </a:rPr>
                        <a:t>Fluctuations in pricing and coverage availability</a:t>
                      </a:r>
                    </a:p>
                  </a:txBody>
                  <a:tcPr/>
                </a:tc>
              </a:tr>
              <a:tr h="587783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Source Sans Pro"/>
                        </a:rPr>
                        <a:t>Self-insurance</a:t>
                      </a:r>
                      <a:endParaRPr lang="en-US" sz="1400" dirty="0"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Source Sans Pro"/>
                        </a:rPr>
                        <a:t>+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Source Sans Pro"/>
                        </a:rPr>
                        <a:t> Potential cost savings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Source Sans Pro"/>
                        </a:rPr>
                        <a:t> 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Source Sans Pro"/>
                        </a:rPr>
                        <a:t>–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Source Sans Pro"/>
                        </a:rPr>
                        <a:t> U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Source Sans Pro"/>
                        </a:rPr>
                        <a:t>nprotected from upside volatility</a:t>
                      </a:r>
                    </a:p>
                  </a:txBody>
                  <a:tcPr/>
                </a:tc>
              </a:tr>
              <a:tr h="7622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ource Sans Pro"/>
                        </a:rPr>
                        <a:t>Breakeven premium</a:t>
                      </a:r>
                      <a:endParaRPr lang="en-US" sz="1400" dirty="0"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ource Sans Pro"/>
                        </a:rPr>
                        <a:t>$288,000</a:t>
                      </a:r>
                      <a:r>
                        <a:rPr lang="en-US" sz="1400" baseline="0" dirty="0" smtClean="0">
                          <a:latin typeface="Source Sans Pro"/>
                        </a:rPr>
                        <a:t> (with safety features)</a:t>
                      </a:r>
                      <a:br>
                        <a:rPr lang="en-US" sz="1400" baseline="0" dirty="0" smtClean="0">
                          <a:latin typeface="Source Sans Pro"/>
                        </a:rPr>
                      </a:br>
                      <a:endParaRPr lang="en-US" sz="1400" baseline="0" dirty="0" smtClean="0">
                        <a:latin typeface="Source Sans Pr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  <a:sym typeface="Arial"/>
                          <a:rtl val="0"/>
                        </a:rPr>
                        <a:t>($787,000 without safety features)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3474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53"/>
          <p:cNvSpPr txBox="1">
            <a:spLocks/>
          </p:cNvSpPr>
          <p:nvPr/>
        </p:nvSpPr>
        <p:spPr>
          <a:xfrm>
            <a:off x="172720" y="1869440"/>
            <a:ext cx="8382001" cy="27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r"/>
            <a:r>
              <a:rPr lang="en-CA" sz="3600" dirty="0" smtClean="0">
                <a:solidFill>
                  <a:schemeClr val="bg1"/>
                </a:solidFill>
                <a:latin typeface="Oswald"/>
                <a:cs typeface="Oswald"/>
              </a:rPr>
              <a:t>THANK </a:t>
            </a:r>
            <a:r>
              <a:rPr lang="en-CA" sz="3600" dirty="0">
                <a:solidFill>
                  <a:schemeClr val="bg1"/>
                </a:solidFill>
                <a:latin typeface="Oswald"/>
                <a:cs typeface="Oswald"/>
              </a:rPr>
              <a:t>YOU FOR YOUR ATTENTION</a:t>
            </a:r>
            <a:r>
              <a:rPr lang="en-CA" sz="3600" dirty="0" smtClean="0">
                <a:solidFill>
                  <a:schemeClr val="bg1"/>
                </a:solidFill>
                <a:latin typeface="Oswald"/>
                <a:cs typeface="Oswald"/>
              </a:rPr>
              <a:t>!</a:t>
            </a:r>
          </a:p>
          <a:p>
            <a:pPr algn="r"/>
            <a:endParaRPr lang="en-CA" sz="3600" dirty="0">
              <a:solidFill>
                <a:schemeClr val="bg1"/>
              </a:solidFill>
              <a:latin typeface="Oswald"/>
              <a:cs typeface="Oswald"/>
            </a:endParaRPr>
          </a:p>
          <a:p>
            <a:pPr algn="r"/>
            <a:r>
              <a:rPr lang="en-CA" sz="3600" dirty="0" smtClean="0">
                <a:solidFill>
                  <a:schemeClr val="bg1"/>
                </a:solidFill>
                <a:latin typeface="Oswald"/>
                <a:cs typeface="Oswald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99892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1275149" y="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Executive Summary</a:t>
            </a:r>
            <a:endParaRPr lang="en" sz="4400" dirty="0"/>
          </a:p>
        </p:txBody>
      </p:sp>
      <p:sp>
        <p:nvSpPr>
          <p:cNvPr id="468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390752" y="1365032"/>
            <a:ext cx="8753247" cy="26562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CA" sz="2400" b="1" dirty="0"/>
              <a:t>We recommend </a:t>
            </a:r>
            <a:r>
              <a:rPr lang="en-CA" sz="2400" b="1" dirty="0" smtClean="0"/>
              <a:t>the </a:t>
            </a:r>
            <a:r>
              <a:rPr lang="en-CA" sz="2400" b="1" dirty="0"/>
              <a:t>following safety features</a:t>
            </a:r>
            <a:r>
              <a:rPr lang="en-CA" sz="2400" b="1" dirty="0" smtClean="0"/>
              <a:t>:</a:t>
            </a:r>
          </a:p>
          <a:p>
            <a:pPr marL="571500" indent="-571500">
              <a:spcBef>
                <a:spcPts val="0"/>
              </a:spcBef>
            </a:pPr>
            <a:endParaRPr lang="en-CA" sz="2400" b="1" dirty="0"/>
          </a:p>
          <a:p>
            <a:pPr marL="571500" indent="-571500">
              <a:spcBef>
                <a:spcPts val="0"/>
              </a:spcBef>
            </a:pPr>
            <a:endParaRPr lang="en-CA" sz="2400" b="1" dirty="0" smtClean="0"/>
          </a:p>
          <a:p>
            <a:pPr marL="571500" indent="-571500">
              <a:spcBef>
                <a:spcPts val="0"/>
              </a:spcBef>
            </a:pPr>
            <a:endParaRPr lang="en" sz="3400" b="1" dirty="0"/>
          </a:p>
          <a:p>
            <a:pPr marL="571500" indent="-571500">
              <a:spcBef>
                <a:spcPts val="0"/>
              </a:spcBef>
            </a:pPr>
            <a:r>
              <a:rPr lang="en-CA" sz="2400" b="1" dirty="0"/>
              <a:t>Safety features cost:</a:t>
            </a:r>
            <a:br>
              <a:rPr lang="en-CA" sz="2400" b="1" dirty="0"/>
            </a:br>
            <a:endParaRPr lang="en-CA" sz="2400" b="1" dirty="0"/>
          </a:p>
        </p:txBody>
      </p:sp>
      <p:sp>
        <p:nvSpPr>
          <p:cNvPr id="4" name="Shape 468"/>
          <p:cNvSpPr txBox="1">
            <a:spLocks/>
          </p:cNvSpPr>
          <p:nvPr/>
        </p:nvSpPr>
        <p:spPr>
          <a:xfrm>
            <a:off x="1505873" y="1705206"/>
            <a:ext cx="5635453" cy="1169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lvl="1"/>
            <a:r>
              <a:rPr lang="en-CA" sz="2000" dirty="0" smtClean="0">
                <a:solidFill>
                  <a:srgbClr val="000000"/>
                </a:solidFill>
              </a:rPr>
              <a:t>  Computerized collision avoidance </a:t>
            </a:r>
          </a:p>
          <a:p>
            <a:pPr lvl="1"/>
            <a:r>
              <a:rPr lang="en-CA" sz="2000" dirty="0" smtClean="0">
                <a:solidFill>
                  <a:srgbClr val="000000"/>
                </a:solidFill>
              </a:rPr>
              <a:t>  Passenger-side airbags</a:t>
            </a:r>
          </a:p>
          <a:p>
            <a:pPr lvl="1"/>
            <a:r>
              <a:rPr lang="en-CA" sz="2000" dirty="0" smtClean="0">
                <a:solidFill>
                  <a:srgbClr val="000000"/>
                </a:solidFill>
              </a:rPr>
              <a:t>  Parking assistant technology</a:t>
            </a:r>
          </a:p>
        </p:txBody>
      </p:sp>
      <p:sp>
        <p:nvSpPr>
          <p:cNvPr id="5" name="Shape 468"/>
          <p:cNvSpPr txBox="1">
            <a:spLocks/>
          </p:cNvSpPr>
          <p:nvPr/>
        </p:nvSpPr>
        <p:spPr>
          <a:xfrm>
            <a:off x="1505873" y="3332752"/>
            <a:ext cx="5635453" cy="1169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lvl="1"/>
            <a:r>
              <a:rPr lang="en-CA" sz="2000" dirty="0" smtClean="0">
                <a:solidFill>
                  <a:srgbClr val="000000"/>
                </a:solidFill>
              </a:rPr>
              <a:t>  Initial investment: $3,943,000</a:t>
            </a:r>
            <a:endParaRPr lang="en-CA" sz="2000" dirty="0">
              <a:solidFill>
                <a:srgbClr val="000000"/>
              </a:solidFill>
            </a:endParaRPr>
          </a:p>
          <a:p>
            <a:pPr lvl="1"/>
            <a:r>
              <a:rPr lang="en-CA" sz="2000" dirty="0" smtClean="0">
                <a:solidFill>
                  <a:srgbClr val="000000"/>
                </a:solidFill>
              </a:rPr>
              <a:t>  Annual maintenance: $95,000</a:t>
            </a:r>
          </a:p>
        </p:txBody>
      </p:sp>
    </p:spTree>
    <p:extLst>
      <p:ext uri="{BB962C8B-B14F-4D97-AF65-F5344CB8AC3E}">
        <p14:creationId xmlns:p14="http://schemas.microsoft.com/office/powerpoint/2010/main" val="20017980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1275149" y="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Executive Summary</a:t>
            </a:r>
            <a:endParaRPr lang="en" sz="4400" dirty="0"/>
          </a:p>
        </p:txBody>
      </p:sp>
      <p:sp>
        <p:nvSpPr>
          <p:cNvPr id="468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390752" y="1365032"/>
            <a:ext cx="8753247" cy="26562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CA" sz="2400" b="1" dirty="0"/>
              <a:t>OU must decide between </a:t>
            </a:r>
            <a:br>
              <a:rPr lang="en-CA" sz="2400" b="1" dirty="0"/>
            </a:br>
            <a:r>
              <a:rPr lang="en-CA" sz="2400" b="1" dirty="0" smtClean="0"/>
              <a:t>a) self</a:t>
            </a:r>
            <a:r>
              <a:rPr lang="en-CA" sz="2400" b="1" dirty="0"/>
              <a:t>-insuring or </a:t>
            </a:r>
            <a:br>
              <a:rPr lang="en-CA" sz="2400" b="1" dirty="0"/>
            </a:br>
            <a:r>
              <a:rPr lang="en-CA" sz="2400" b="1" dirty="0" smtClean="0"/>
              <a:t>b) buying </a:t>
            </a:r>
            <a:r>
              <a:rPr lang="en-CA" sz="2400" b="1" dirty="0"/>
              <a:t>insurance from a third party</a:t>
            </a:r>
          </a:p>
          <a:p>
            <a:pPr marL="571500" indent="-571500">
              <a:spcBef>
                <a:spcPts val="0"/>
              </a:spcBef>
            </a:pPr>
            <a:endParaRPr lang="en-CA" sz="2400" b="1" dirty="0"/>
          </a:p>
          <a:p>
            <a:pPr marL="571500" indent="-571500">
              <a:spcBef>
                <a:spcPts val="0"/>
              </a:spcBef>
            </a:pPr>
            <a:r>
              <a:rPr lang="en-CA" sz="2400" b="1" dirty="0"/>
              <a:t>GoStats recommends buying insurance if the 2015 premium quote is lower than $</a:t>
            </a:r>
            <a:r>
              <a:rPr lang="en-CA" sz="2400" b="1" dirty="0" smtClean="0"/>
              <a:t>323,000</a:t>
            </a:r>
            <a:br>
              <a:rPr lang="en-CA" sz="2400" b="1" dirty="0" smtClean="0"/>
            </a:br>
            <a:r>
              <a:rPr lang="en-CA" sz="2400" b="1" dirty="0" smtClean="0"/>
              <a:t>(with safety features)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35127725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1275149" y="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Agenda</a:t>
            </a:r>
            <a:endParaRPr lang="en" sz="4400" dirty="0"/>
          </a:p>
        </p:txBody>
      </p:sp>
      <p:sp>
        <p:nvSpPr>
          <p:cNvPr id="468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390753" y="1286863"/>
            <a:ext cx="8384882" cy="2762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CA" sz="2800" b="1" dirty="0" smtClean="0"/>
              <a:t>Safety Features Recommendation</a:t>
            </a:r>
            <a:br>
              <a:rPr lang="en-CA" sz="2800" b="1" dirty="0" smtClean="0"/>
            </a:br>
            <a:endParaRPr lang="en-CA" sz="2800" b="1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CA" sz="2800" b="1" dirty="0" smtClean="0"/>
              <a:t>Insurance Recommendation</a:t>
            </a:r>
            <a:br>
              <a:rPr lang="en-CA" sz="2800" b="1" dirty="0" smtClean="0"/>
            </a:br>
            <a:endParaRPr lang="en-CA" sz="3600" b="1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CA" sz="2800" b="1" dirty="0" smtClean="0"/>
              <a:t>Final Recommendation</a:t>
            </a:r>
            <a:endParaRPr lang="en-CA" b="1" dirty="0" smtClean="0"/>
          </a:p>
        </p:txBody>
      </p:sp>
    </p:spTree>
    <p:extLst>
      <p:ext uri="{BB962C8B-B14F-4D97-AF65-F5344CB8AC3E}">
        <p14:creationId xmlns:p14="http://schemas.microsoft.com/office/powerpoint/2010/main" val="13891222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0" y="3031150"/>
            <a:ext cx="752395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sz="3200" dirty="0" smtClean="0"/>
              <a:t>Safety Features Recommendation</a:t>
            </a:r>
            <a:endParaRPr lang="en" sz="3200" dirty="0"/>
          </a:p>
        </p:txBody>
      </p:sp>
      <p:sp>
        <p:nvSpPr>
          <p:cNvPr id="475" name="Shape 475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sp>
        <p:nvSpPr>
          <p:cNvPr id="4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390753" y="582508"/>
            <a:ext cx="8753247" cy="141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CA" sz="2400" b="1" dirty="0" smtClean="0"/>
              <a:t>Motivation:</a:t>
            </a:r>
          </a:p>
          <a:p>
            <a:pPr marL="342900" indent="-342900">
              <a:spcBef>
                <a:spcPts val="0"/>
              </a:spcBef>
            </a:pPr>
            <a:r>
              <a:rPr lang="en-CA" sz="2400" dirty="0" smtClean="0"/>
              <a:t>OU is aware of new advances in vehicle safety technology</a:t>
            </a:r>
          </a:p>
        </p:txBody>
      </p:sp>
    </p:spTree>
    <p:extLst>
      <p:ext uri="{BB962C8B-B14F-4D97-AF65-F5344CB8AC3E}">
        <p14:creationId xmlns:p14="http://schemas.microsoft.com/office/powerpoint/2010/main" val="386288850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1275149" y="9121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400" dirty="0" smtClean="0"/>
              <a:t>Assumptions</a:t>
            </a:r>
            <a:endParaRPr lang="en" sz="4400" dirty="0"/>
          </a:p>
        </p:txBody>
      </p:sp>
      <p:sp>
        <p:nvSpPr>
          <p:cNvPr id="468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390752" y="1168920"/>
            <a:ext cx="8753247" cy="345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CA" sz="2400" dirty="0" smtClean="0"/>
              <a:t>New fleet consists of 950 mid-size passenger sedans</a:t>
            </a:r>
          </a:p>
          <a:p>
            <a:pPr marL="571500" indent="-571500">
              <a:spcBef>
                <a:spcPts val="0"/>
              </a:spcBef>
            </a:pPr>
            <a:r>
              <a:rPr lang="en-CA" sz="2400" dirty="0" smtClean="0"/>
              <a:t>The average lifetime of a new vehicle is 10 years</a:t>
            </a:r>
          </a:p>
          <a:p>
            <a:pPr marL="571500" indent="-571500">
              <a:spcBef>
                <a:spcPts val="0"/>
              </a:spcBef>
            </a:pPr>
            <a:r>
              <a:rPr lang="en-US" sz="2400" dirty="0" smtClean="0"/>
              <a:t>The last year of experience is 2014 and the new fleet will be introduced in 2015</a:t>
            </a:r>
          </a:p>
          <a:p>
            <a:pPr marL="571500" indent="-571500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Interest</a:t>
            </a:r>
            <a:r>
              <a:rPr lang="en-US" sz="2400" dirty="0"/>
              <a:t> rate is 4% </a:t>
            </a:r>
            <a:endParaRPr lang="en-US" sz="2400" dirty="0" smtClean="0"/>
          </a:p>
          <a:p>
            <a:pPr marL="571500" indent="-571500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OU can self-insure under a special agreement with FSCO</a:t>
            </a:r>
            <a:endParaRPr lang="en-US" sz="2400" dirty="0"/>
          </a:p>
          <a:p>
            <a:pPr marL="571500" indent="-571500">
              <a:spcBef>
                <a:spcPts val="0"/>
              </a:spcBef>
            </a:pPr>
            <a:endParaRPr lang="en-US" dirty="0" smtClean="0">
              <a:solidFill>
                <a:srgbClr val="FF0000"/>
              </a:solidFill>
            </a:endParaRPr>
          </a:p>
          <a:p>
            <a:pPr marL="571500" indent="-571500">
              <a:spcBef>
                <a:spcPts val="0"/>
              </a:spcBef>
            </a:pPr>
            <a:endParaRPr lang="en-CA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6974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67"/>
          <p:cNvSpPr txBox="1">
            <a:spLocks/>
          </p:cNvSpPr>
          <p:nvPr/>
        </p:nvSpPr>
        <p:spPr>
          <a:xfrm>
            <a:off x="1275149" y="24899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CA" sz="4400" dirty="0" smtClean="0"/>
              <a:t>Safety Features</a:t>
            </a:r>
            <a:endParaRPr lang="en" sz="4400" dirty="0"/>
          </a:p>
        </p:txBody>
      </p:sp>
      <p:sp>
        <p:nvSpPr>
          <p:cNvPr id="5" name="Shape 468"/>
          <p:cNvSpPr txBox="1">
            <a:spLocks/>
          </p:cNvSpPr>
          <p:nvPr/>
        </p:nvSpPr>
        <p:spPr>
          <a:xfrm>
            <a:off x="390752" y="1184698"/>
            <a:ext cx="8753247" cy="3262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fontAlgn="t">
              <a:buNone/>
            </a:pPr>
            <a:endParaRPr lang="en-CA" sz="16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46274"/>
              </p:ext>
            </p:extLst>
          </p:nvPr>
        </p:nvGraphicFramePr>
        <p:xfrm>
          <a:off x="406268" y="1184698"/>
          <a:ext cx="8305378" cy="289121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126888"/>
                <a:gridCol w="5178490"/>
              </a:tblGrid>
              <a:tr h="532135">
                <a:tc>
                  <a:txBody>
                    <a:bodyPr/>
                    <a:lstStyle/>
                    <a:p>
                      <a:pPr marL="0" indent="0"/>
                      <a:r>
                        <a:rPr lang="en-US" sz="1400" dirty="0" smtClean="0"/>
                        <a:t>Safety 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Definition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marL="0" indent="0"/>
                      <a:r>
                        <a:rPr lang="en-CA" sz="1200" dirty="0" smtClean="0"/>
                        <a:t>Computerized Collision Avoidance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Employs sensors and cameras to alert drivers to dangers on the road</a:t>
                      </a:r>
                    </a:p>
                  </a:txBody>
                  <a:tcPr/>
                </a:tc>
              </a:tr>
              <a:tr h="317241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Parking Assistant Technology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Uses cameras and sensors to help the driver park safely</a:t>
                      </a:r>
                    </a:p>
                  </a:txBody>
                  <a:tcPr/>
                </a:tc>
              </a:tr>
              <a:tr h="307451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Passenger-side Airbag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Airbag between passenger and side door</a:t>
                      </a:r>
                      <a:endParaRPr lang="en-US" sz="1200" dirty="0"/>
                    </a:p>
                  </a:txBody>
                  <a:tcPr/>
                </a:tc>
              </a:tr>
              <a:tr h="318484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Adaptive Headlights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Headlights that will rotate to improve visibility i.e. when making turns</a:t>
                      </a:r>
                    </a:p>
                  </a:txBody>
                  <a:tcPr/>
                </a:tc>
              </a:tr>
              <a:tr h="292329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Lane Departure Warning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Alerts driver when they are drifting out of their lane</a:t>
                      </a:r>
                      <a:endParaRPr lang="en-CA" sz="105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390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Anti-lock Braking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Prevents skidding and lockups by allowing the driver to maintain vehicle control while braking</a:t>
                      </a:r>
                    </a:p>
                  </a:txBody>
                  <a:tcPr/>
                </a:tc>
              </a:tr>
              <a:tr h="339806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Driver Alertness Detection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Detects and alerts drowsy, fatigued drivers using biometric sensors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8590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94921"/>
              </p:ext>
            </p:extLst>
          </p:nvPr>
        </p:nvGraphicFramePr>
        <p:xfrm>
          <a:off x="386523" y="1214969"/>
          <a:ext cx="8398068" cy="293287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697630"/>
                <a:gridCol w="1388263"/>
                <a:gridCol w="1277833"/>
                <a:gridCol w="1332106"/>
                <a:gridCol w="1702236"/>
              </a:tblGrid>
              <a:tr h="590017">
                <a:tc>
                  <a:txBody>
                    <a:bodyPr/>
                    <a:lstStyle/>
                    <a:p>
                      <a:r>
                        <a:rPr lang="en-US" dirty="0" smtClean="0"/>
                        <a:t>Safety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Reduction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Reduction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dirty="0" smtClean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(per vehicle)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Individual Return on Investment</a:t>
                      </a:r>
                    </a:p>
                  </a:txBody>
                  <a:tcPr/>
                </a:tc>
              </a:tr>
              <a:tr h="4486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Computerized Collision Avoidance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Initial: $2000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Annual:</a:t>
                      </a:r>
                      <a:r>
                        <a:rPr lang="en-US" sz="1200" baseline="0" dirty="0" smtClean="0"/>
                        <a:t> $100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19%</a:t>
                      </a:r>
                      <a:endParaRPr lang="en-US" sz="1200" b="1" dirty="0"/>
                    </a:p>
                  </a:txBody>
                  <a:tcPr/>
                </a:tc>
              </a:tr>
              <a:tr h="3146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Parking Assistant Technology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Initial: $350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17%</a:t>
                      </a:r>
                      <a:endParaRPr lang="en-US" sz="1200" b="1" dirty="0"/>
                    </a:p>
                  </a:txBody>
                  <a:tcPr/>
                </a:tc>
              </a:tr>
              <a:tr h="3146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Passenger-side Airbag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Initial: $1500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6%</a:t>
                      </a:r>
                      <a:endParaRPr lang="en-US" sz="1200" b="1" dirty="0"/>
                    </a:p>
                  </a:txBody>
                  <a:tcPr/>
                </a:tc>
              </a:tr>
              <a:tr h="3146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Adaptive Headlights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Initial: $1000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(9%)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46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Lane Departure Warning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Initial: $600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(10%)</a:t>
                      </a:r>
                    </a:p>
                  </a:txBody>
                  <a:tcPr/>
                </a:tc>
              </a:tr>
              <a:tr h="3146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Anti-lock Braking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Initial: $800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(15%)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236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Driver</a:t>
                      </a: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</a:rPr>
                        <a:t> Alertness Detection System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1%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Initial: 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(23%)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hape 467"/>
          <p:cNvSpPr txBox="1">
            <a:spLocks/>
          </p:cNvSpPr>
          <p:nvPr/>
        </p:nvSpPr>
        <p:spPr>
          <a:xfrm>
            <a:off x="1272465" y="-6006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CA" sz="4400" dirty="0" smtClean="0"/>
              <a:t>Safety Features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2667174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959</Words>
  <Application>Microsoft Macintosh PowerPoint</Application>
  <PresentationFormat>On-screen Show (16:9)</PresentationFormat>
  <Paragraphs>245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Quince template</vt:lpstr>
      <vt:lpstr>Presentation by GoStats Consultants: Una Li, Nathan Esau, Layla Trummer, Lillian Yan Lin &amp; Adelaide Wu Simon Fraser University  January 9th, 2016</vt:lpstr>
      <vt:lpstr>Executive Summary</vt:lpstr>
      <vt:lpstr>Executive Summary</vt:lpstr>
      <vt:lpstr>Executive Summary</vt:lpstr>
      <vt:lpstr>Agenda</vt:lpstr>
      <vt:lpstr>Safety Features Recommendation</vt:lpstr>
      <vt:lpstr>Assumptions</vt:lpstr>
      <vt:lpstr>PowerPoint Presentation</vt:lpstr>
      <vt:lpstr>PowerPoint Presentation</vt:lpstr>
      <vt:lpstr>Recommended Safety Features</vt:lpstr>
      <vt:lpstr>Projected Loss Costs</vt:lpstr>
      <vt:lpstr> </vt:lpstr>
      <vt:lpstr>Safety Feature Combinations</vt:lpstr>
      <vt:lpstr>Insurance Recommendation</vt:lpstr>
      <vt:lpstr>Rate</vt:lpstr>
      <vt:lpstr>Rate</vt:lpstr>
      <vt:lpstr>Rate (With Safety Features)</vt:lpstr>
      <vt:lpstr>Self-Insurance vs. Third Party</vt:lpstr>
      <vt:lpstr>Self-Insurance vs. Third Party</vt:lpstr>
      <vt:lpstr>Final Recommendation</vt:lpstr>
      <vt:lpstr>Final Recommendation</vt:lpstr>
      <vt:lpstr>Final Recommendation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by GoStats Consultants: Una Li, Nathan Esau, Layla Trummer, Li</dc:title>
  <dc:creator>Nathan Esau</dc:creator>
  <cp:lastModifiedBy>Layla Trummer</cp:lastModifiedBy>
  <cp:revision>239</cp:revision>
  <dcterms:modified xsi:type="dcterms:W3CDTF">2016-01-08T04:09:08Z</dcterms:modified>
</cp:coreProperties>
</file>