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9"/>
  </p:notesMasterIdLst>
  <p:handoutMasterIdLst>
    <p:handoutMasterId r:id="rId30"/>
  </p:handoutMasterIdLst>
  <p:sldIdLst>
    <p:sldId id="256" r:id="rId3"/>
    <p:sldId id="578" r:id="rId4"/>
    <p:sldId id="579" r:id="rId5"/>
    <p:sldId id="580" r:id="rId6"/>
    <p:sldId id="581" r:id="rId7"/>
    <p:sldId id="582" r:id="rId8"/>
    <p:sldId id="583" r:id="rId9"/>
    <p:sldId id="586" r:id="rId10"/>
    <p:sldId id="588" r:id="rId11"/>
    <p:sldId id="584" r:id="rId12"/>
    <p:sldId id="585" r:id="rId13"/>
    <p:sldId id="599" r:id="rId14"/>
    <p:sldId id="587" r:id="rId15"/>
    <p:sldId id="593" r:id="rId16"/>
    <p:sldId id="594" r:id="rId17"/>
    <p:sldId id="589" r:id="rId18"/>
    <p:sldId id="590" r:id="rId19"/>
    <p:sldId id="591" r:id="rId20"/>
    <p:sldId id="595" r:id="rId21"/>
    <p:sldId id="597" r:id="rId22"/>
    <p:sldId id="596" r:id="rId23"/>
    <p:sldId id="598" r:id="rId24"/>
    <p:sldId id="600" r:id="rId25"/>
    <p:sldId id="602" r:id="rId26"/>
    <p:sldId id="601" r:id="rId27"/>
    <p:sldId id="334" r:id="rId28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E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48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9053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9053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05275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62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uFillTx/>
        <a:latin typeface="Arial" pitchFamily="18"/>
        <a:ea typeface="Arial Unicode MS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3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02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039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51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886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16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678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020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255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55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90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647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5790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161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865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705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917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281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61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90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32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50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86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92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14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9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0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110410" y="720720"/>
            <a:ext cx="2070101" cy="575944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900117" y="720720"/>
            <a:ext cx="6057899" cy="575944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48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156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484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3238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720720" y="1949445"/>
            <a:ext cx="4351336" cy="38100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224460" y="1949445"/>
            <a:ext cx="4351336" cy="38100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241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31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3787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540686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16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827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3747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5350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362821" y="684208"/>
            <a:ext cx="2212976" cy="5075240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720720" y="684208"/>
            <a:ext cx="6489697" cy="507524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08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6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900117" y="1979611"/>
            <a:ext cx="4063995" cy="450055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116516" y="1979611"/>
            <a:ext cx="4063995" cy="450055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6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1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0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3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1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99998" y="719998"/>
            <a:ext cx="8280001" cy="10799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99998" y="1979996"/>
            <a:ext cx="8280001" cy="450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8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1" y="6887160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2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719998" y="683998"/>
            <a:ext cx="8460001" cy="102347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de-D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19998" y="1949043"/>
            <a:ext cx="8855643" cy="38109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39998" y="6318723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267361" y="6347161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831363" y="6347161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4400" b="0" i="0" u="none" strike="noStrike" kern="0" cap="none" spc="0" baseline="0">
          <a:solidFill>
            <a:srgbClr val="000000"/>
          </a:solidFill>
          <a:uFillTx/>
          <a:latin typeface="Albany" pitchFamily="18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0" cap="none" spc="0" baseline="0">
          <a:solidFill>
            <a:srgbClr val="000000"/>
          </a:solidFill>
          <a:uFillTx/>
          <a:latin typeface="Albany" pitchFamily="18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719998" y="1445035"/>
            <a:ext cx="8855643" cy="5509200"/>
          </a:xfrm>
        </p:spPr>
        <p:txBody>
          <a:bodyPr>
            <a:spAutoFit/>
          </a:bodyPr>
          <a:lstStyle/>
          <a:p>
            <a:pPr lvl="0" algn="ctr"/>
            <a:endParaRPr lang="de-DE" sz="36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CMPT 225</a:t>
            </a:r>
          </a:p>
          <a:p>
            <a:pPr lvl="0" algn="ctr"/>
            <a:b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Structures and Programming</a:t>
            </a:r>
          </a:p>
          <a:p>
            <a:pPr lvl="0" algn="ctr"/>
            <a:endParaRPr lang="de-DE" sz="36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February 4, 2021</a:t>
            </a:r>
          </a:p>
          <a:p>
            <a:pPr lvl="0" algn="ctr"/>
            <a:endParaRPr lang="de-DE" sz="3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de-DE" sz="3600" dirty="0">
              <a:solidFill>
                <a:srgbClr val="99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Big-</a:t>
            </a:r>
            <a:r>
              <a:rPr lang="el-GR" dirty="0"/>
              <a:t>Θ</a:t>
            </a:r>
            <a:r>
              <a:rPr lang="en-US" altLang="he-IL" dirty="0"/>
              <a:t> notation – Formal definition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u="sng" dirty="0"/>
              <a:t>Definition</a:t>
            </a:r>
            <a:r>
              <a:rPr lang="en-US" altLang="he-IL" sz="2000" dirty="0"/>
              <a:t>: Let f(N) and g(N) be two functions on positive integers.</a:t>
            </a:r>
          </a:p>
          <a:p>
            <a:endParaRPr lang="en-US" altLang="he-IL" sz="2000" dirty="0"/>
          </a:p>
          <a:p>
            <a:br>
              <a:rPr lang="en-US" altLang="he-IL" sz="2000" dirty="0"/>
            </a:b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Equivalently: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A43C71-9679-4877-9A5F-9C0136051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590" y="4206357"/>
            <a:ext cx="7208721" cy="869991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lvl="0" defTabSz="457200" fontAlgn="base"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f = </a:t>
            </a:r>
            <a:r>
              <a:rPr lang="el-GR" altLang="en-US" sz="2200" i="1" dirty="0">
                <a:solidFill>
                  <a:srgbClr val="002060"/>
                </a:solidFill>
              </a:rPr>
              <a:t>Θ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(g) if there 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C,d&gt;0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 (e.g. 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C = 1000</a:t>
            </a:r>
            <a:r>
              <a:rPr lang="de-DE" altLang="en-US" sz="2200" i="1" dirty="0">
                <a:solidFill>
                  <a:srgbClr val="002060"/>
                </a:solidFill>
              </a:rPr>
              <a:t>,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 d=0.001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)</a:t>
            </a:r>
            <a:b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</a:b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		such that </a:t>
            </a:r>
            <a:r>
              <a:rPr lang="de-DE" altLang="en-US" sz="2200" i="1" dirty="0">
                <a:solidFill>
                  <a:srgbClr val="C00000"/>
                </a:solidFill>
              </a:rPr>
              <a:t>d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 &lt; f(N)/g(N) </a:t>
            </a:r>
            <a:r>
              <a:rPr lang="de-DE" altLang="en-US" sz="2200" i="1" noProof="0" dirty="0">
                <a:solidFill>
                  <a:srgbClr val="002060"/>
                </a:solidFill>
              </a:rPr>
              <a:t>&lt;</a:t>
            </a:r>
            <a:r>
              <a:rPr lang="de-DE" altLang="en-US" sz="2200" i="1" dirty="0">
                <a:solidFill>
                  <a:srgbClr val="002060"/>
                </a:solidFill>
              </a:rPr>
              <a:t> 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C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 for all N large enough.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579D4C-61E6-4705-B456-18F03AC48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6070" y="5611262"/>
            <a:ext cx="5393820" cy="869991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lvl="0" algn="ctr" defTabSz="457200" fontAlgn="base"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f = </a:t>
            </a:r>
            <a:r>
              <a:rPr lang="el-GR" altLang="en-US" sz="2200" i="1" dirty="0">
                <a:solidFill>
                  <a:srgbClr val="002060"/>
                </a:solidFill>
              </a:rPr>
              <a:t>Θ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(g) if    </a:t>
            </a:r>
            <a:r>
              <a:rPr kumimoji="0" lang="de-DE" altLang="en-US" sz="2200" b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lim sup</a:t>
            </a:r>
            <a:r>
              <a:rPr kumimoji="0" lang="de-DE" altLang="en-US" sz="2200" b="0" u="none" strike="noStrike" kern="1200" cap="none" spc="0" normalizeH="0" baseline="-25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N</a:t>
            </a:r>
            <a:r>
              <a:rPr lang="de-DE" altLang="en-US" sz="2200" baseline="-25000" dirty="0">
                <a:solidFill>
                  <a:srgbClr val="002060"/>
                </a:solidFill>
                <a:sym typeface="Wingdings" panose="05000000000000000000" pitchFamily="2" charset="2"/>
              </a:rPr>
              <a:t>∞</a:t>
            </a:r>
            <a:r>
              <a:rPr lang="de-DE" altLang="en-US" sz="2200" dirty="0">
                <a:solidFill>
                  <a:srgbClr val="002060"/>
                </a:solidFill>
                <a:sym typeface="Wingdings" panose="05000000000000000000" pitchFamily="2" charset="2"/>
              </a:rPr>
              <a:t> </a:t>
            </a:r>
            <a:r>
              <a:rPr lang="de-DE" altLang="en-US" sz="2200" dirty="0">
                <a:solidFill>
                  <a:srgbClr val="002060"/>
                </a:solidFill>
              </a:rPr>
              <a:t>f(N)/g(N) &lt; ∞</a:t>
            </a:r>
            <a:endParaRPr kumimoji="0" lang="de-DE" altLang="en-US" sz="2200" b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de-DE" altLang="en-US" sz="2200" i="1" dirty="0">
                <a:solidFill>
                  <a:srgbClr val="002060"/>
                </a:solidFill>
              </a:rPr>
              <a:t>and     </a:t>
            </a:r>
            <a:r>
              <a:rPr lang="de-DE" altLang="en-US" sz="2200" dirty="0">
                <a:solidFill>
                  <a:srgbClr val="002060"/>
                </a:solidFill>
              </a:rPr>
              <a:t>lim inf</a:t>
            </a:r>
            <a:r>
              <a:rPr lang="de-DE" altLang="en-US" sz="2200" baseline="-25000" dirty="0">
                <a:solidFill>
                  <a:srgbClr val="002060"/>
                </a:solidFill>
              </a:rPr>
              <a:t>N</a:t>
            </a:r>
            <a:r>
              <a:rPr lang="de-DE" altLang="en-US" sz="2200" baseline="-25000" dirty="0">
                <a:solidFill>
                  <a:srgbClr val="002060"/>
                </a:solidFill>
                <a:sym typeface="Wingdings" panose="05000000000000000000" pitchFamily="2" charset="2"/>
              </a:rPr>
              <a:t>∞</a:t>
            </a:r>
            <a:r>
              <a:rPr lang="de-DE" altLang="en-US" sz="2200" dirty="0">
                <a:solidFill>
                  <a:srgbClr val="002060"/>
                </a:solidFill>
                <a:sym typeface="Wingdings" panose="05000000000000000000" pitchFamily="2" charset="2"/>
              </a:rPr>
              <a:t> </a:t>
            </a:r>
            <a:r>
              <a:rPr lang="de-DE" altLang="en-US" sz="2200" dirty="0">
                <a:solidFill>
                  <a:srgbClr val="002060"/>
                </a:solidFill>
              </a:rPr>
              <a:t>f(N)/g(N) &gt; 0</a:t>
            </a:r>
            <a:r>
              <a:rPr lang="de-DE" altLang="en-US" sz="2200" i="1" dirty="0">
                <a:solidFill>
                  <a:srgbClr val="002060"/>
                </a:solidFill>
              </a:rPr>
              <a:t>.</a:t>
            </a:r>
            <a:endParaRPr kumimoji="0" lang="de-DE" altLang="en-US" sz="2200" b="0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Arial Unicode MS" panose="020B0604020202020204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CB6BE6-A437-4DB6-9D5A-00DE9440E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039" y="2483326"/>
            <a:ext cx="6245881" cy="869991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lvl="0" defTabSz="457200" fontAlgn="base"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en-US" altLang="en-US" sz="2200" i="1" dirty="0">
                <a:solidFill>
                  <a:srgbClr val="002060"/>
                </a:solidFill>
              </a:rPr>
              <a:t>We say that f = </a:t>
            </a:r>
            <a:r>
              <a:rPr lang="el-GR" altLang="en-US" sz="2200" i="1" dirty="0">
                <a:solidFill>
                  <a:srgbClr val="002060"/>
                </a:solidFill>
              </a:rPr>
              <a:t>Θ</a:t>
            </a:r>
            <a:r>
              <a:rPr lang="en-US" altLang="en-US" sz="2200" i="1" dirty="0">
                <a:solidFill>
                  <a:srgbClr val="002060"/>
                </a:solidFill>
              </a:rPr>
              <a:t>(g) if f=O(g) and g = O(f).</a:t>
            </a:r>
            <a:endParaRPr kumimoji="0" lang="de-DE" altLang="en-US" sz="2200" b="0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931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Big-</a:t>
            </a:r>
            <a:r>
              <a:rPr lang="el-GR" dirty="0"/>
              <a:t>Θ</a:t>
            </a:r>
            <a:r>
              <a:rPr lang="en-US" altLang="he-IL" dirty="0"/>
              <a:t> notation – Formal definition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u="sng" dirty="0"/>
              <a:t>Definition</a:t>
            </a:r>
            <a:r>
              <a:rPr lang="en-US" altLang="he-IL" sz="2000" dirty="0"/>
              <a:t>: Let f(N) and g(N) be two functions on positive integers.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We say that f = Θ(g) if f=O(g) and g = O(f).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u="sng" dirty="0"/>
              <a:t>Example</a:t>
            </a:r>
            <a:r>
              <a:rPr lang="en-US" altLang="he-IL" sz="2000" dirty="0"/>
              <a:t>: f(N)  = 5N</a:t>
            </a:r>
            <a:r>
              <a:rPr lang="en-US" altLang="he-IL" sz="2000" baseline="30000" dirty="0"/>
              <a:t>2</a:t>
            </a:r>
            <a:r>
              <a:rPr lang="en-US" altLang="he-IL" sz="2000" dirty="0"/>
              <a:t> + 4N + 3. Want to show f = Θ(N</a:t>
            </a:r>
            <a:r>
              <a:rPr lang="en-US" altLang="he-IL" sz="2000" baseline="30000" dirty="0"/>
              <a:t>2</a:t>
            </a:r>
            <a:r>
              <a:rPr lang="en-US" altLang="he-IL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Let g(N) = N</a:t>
            </a:r>
            <a:r>
              <a:rPr lang="en-US" altLang="he-IL" sz="2000" baseline="30000" dirty="0"/>
              <a:t>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We saw before that </a:t>
            </a:r>
            <a:r>
              <a:rPr lang="en-US" altLang="he-IL" sz="2000" dirty="0">
                <a:solidFill>
                  <a:srgbClr val="FF0000"/>
                </a:solidFill>
              </a:rPr>
              <a:t>f=O(g)	(*)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Next, let’s show that </a:t>
            </a:r>
            <a:r>
              <a:rPr lang="en-US" altLang="he-IL" sz="2000" dirty="0">
                <a:solidFill>
                  <a:srgbClr val="FF0000"/>
                </a:solidFill>
              </a:rPr>
              <a:t>g=O(f)	 (**)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Indeed, g(N) = N</a:t>
            </a:r>
            <a:r>
              <a:rPr lang="en-US" altLang="he-IL" sz="2000" baseline="30000" dirty="0"/>
              <a:t>2</a:t>
            </a:r>
            <a:r>
              <a:rPr lang="en-US" altLang="he-IL" sz="2000" dirty="0"/>
              <a:t>&lt; f(N) [for all N&gt;1]</a:t>
            </a:r>
          </a:p>
          <a:p>
            <a:endParaRPr lang="en-US" altLang="he-IL" sz="2000" dirty="0"/>
          </a:p>
          <a:p>
            <a:r>
              <a:rPr lang="en-US" altLang="he-IL" sz="2000" dirty="0"/>
              <a:t>Therefore, by (*) and (**) we conclude that f= Θ(N</a:t>
            </a:r>
            <a:r>
              <a:rPr lang="en-US" altLang="he-IL" sz="2000" baseline="30000" dirty="0"/>
              <a:t>2</a:t>
            </a:r>
            <a:r>
              <a:rPr lang="en-US" altLang="he-IL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endParaRPr lang="en-US" altLang="he-IL" sz="20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0F14309-00E1-4A83-A5E5-31793247E9A2}"/>
              </a:ext>
            </a:extLst>
          </p:cNvPr>
          <p:cNvGrpSpPr/>
          <p:nvPr/>
        </p:nvGrpSpPr>
        <p:grpSpPr>
          <a:xfrm>
            <a:off x="6753393" y="2605225"/>
            <a:ext cx="2556574" cy="3990699"/>
            <a:chOff x="6019799" y="1724301"/>
            <a:chExt cx="2556574" cy="3990699"/>
          </a:xfrm>
        </p:grpSpPr>
        <p:sp>
          <p:nvSpPr>
            <p:cNvPr id="8" name="Line 16">
              <a:extLst>
                <a:ext uri="{FF2B5EF4-FFF2-40B4-BE49-F238E27FC236}">
                  <a16:creationId xmlns:a16="http://schemas.microsoft.com/office/drawing/2014/main" id="{CE62DDEF-C6C5-40D7-BC09-4390B744C6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4343400"/>
              <a:ext cx="0" cy="137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CA"/>
            </a:p>
          </p:txBody>
        </p:sp>
        <p:sp>
          <p:nvSpPr>
            <p:cNvPr id="9" name="Line 17">
              <a:extLst>
                <a:ext uri="{FF2B5EF4-FFF2-40B4-BE49-F238E27FC236}">
                  <a16:creationId xmlns:a16="http://schemas.microsoft.com/office/drawing/2014/main" id="{CFA80D60-A37D-4844-8EA8-A75CD0F13F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5715000"/>
              <a:ext cx="1600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CA"/>
            </a:p>
          </p:txBody>
        </p:sp>
        <p:sp>
          <p:nvSpPr>
            <p:cNvPr id="10" name="Line 18">
              <a:extLst>
                <a:ext uri="{FF2B5EF4-FFF2-40B4-BE49-F238E27FC236}">
                  <a16:creationId xmlns:a16="http://schemas.microsoft.com/office/drawing/2014/main" id="{162A716E-F7F2-4C7C-8361-DBDA6FF8CF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19799" y="3575328"/>
              <a:ext cx="2185589" cy="2139671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CA"/>
            </a:p>
          </p:txBody>
        </p:sp>
        <p:sp>
          <p:nvSpPr>
            <p:cNvPr id="11" name="Text Box 19">
              <a:extLst>
                <a:ext uri="{FF2B5EF4-FFF2-40B4-BE49-F238E27FC236}">
                  <a16:creationId xmlns:a16="http://schemas.microsoft.com/office/drawing/2014/main" id="{F9FD4A85-5A34-48B9-89AA-9402A08089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7925" y="4073525"/>
              <a:ext cx="52129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g(n)</a:t>
              </a:r>
            </a:p>
          </p:txBody>
        </p:sp>
        <p:sp>
          <p:nvSpPr>
            <p:cNvPr id="12" name="Text Box 21">
              <a:extLst>
                <a:ext uri="{FF2B5EF4-FFF2-40B4-BE49-F238E27FC236}">
                  <a16:creationId xmlns:a16="http://schemas.microsoft.com/office/drawing/2014/main" id="{10CA5847-E276-4E0C-A4A3-AF6D45068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36990" y="3205997"/>
              <a:ext cx="46839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f(n)</a:t>
              </a:r>
            </a:p>
          </p:txBody>
        </p:sp>
        <p:sp>
          <p:nvSpPr>
            <p:cNvPr id="13" name="Line 22">
              <a:extLst>
                <a:ext uri="{FF2B5EF4-FFF2-40B4-BE49-F238E27FC236}">
                  <a16:creationId xmlns:a16="http://schemas.microsoft.com/office/drawing/2014/main" id="{8F67F51D-6E1C-4666-93B2-1D02C59B7A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19799" y="1724301"/>
              <a:ext cx="2029401" cy="399069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CA"/>
            </a:p>
          </p:txBody>
        </p:sp>
        <p:sp>
          <p:nvSpPr>
            <p:cNvPr id="14" name="Text Box 23">
              <a:extLst>
                <a:ext uri="{FF2B5EF4-FFF2-40B4-BE49-F238E27FC236}">
                  <a16:creationId xmlns:a16="http://schemas.microsoft.com/office/drawing/2014/main" id="{B9BA4055-A090-4721-8370-0738088A4B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0728" y="3446463"/>
              <a:ext cx="70083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ym typeface="Symbol" pitchFamily="18" charset="2"/>
                </a:rPr>
                <a:t>5*g</a:t>
              </a:r>
              <a:r>
                <a:rPr lang="en-US" altLang="en-US" sz="1800" dirty="0"/>
                <a:t>(n)</a:t>
              </a:r>
            </a:p>
          </p:txBody>
        </p:sp>
        <p:sp>
          <p:nvSpPr>
            <p:cNvPr id="15" name="Freeform 24">
              <a:extLst>
                <a:ext uri="{FF2B5EF4-FFF2-40B4-BE49-F238E27FC236}">
                  <a16:creationId xmlns:a16="http://schemas.microsoft.com/office/drawing/2014/main" id="{F4A24E7C-E191-4B3F-A6F1-24D6AF2FB2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9799" y="3446464"/>
              <a:ext cx="2378075" cy="2103436"/>
            </a:xfrm>
            <a:custGeom>
              <a:avLst/>
              <a:gdLst>
                <a:gd name="T0" fmla="*/ 0 w 1488"/>
                <a:gd name="T1" fmla="*/ 2147483647 h 1136"/>
                <a:gd name="T2" fmla="*/ 2147483647 w 1488"/>
                <a:gd name="T3" fmla="*/ 2147483647 h 1136"/>
                <a:gd name="T4" fmla="*/ 2147483647 w 1488"/>
                <a:gd name="T5" fmla="*/ 2147483647 h 1136"/>
                <a:gd name="T6" fmla="*/ 2147483647 w 1488"/>
                <a:gd name="T7" fmla="*/ 2147483647 h 1136"/>
                <a:gd name="T8" fmla="*/ 2147483647 w 1488"/>
                <a:gd name="T9" fmla="*/ 2147483647 h 1136"/>
                <a:gd name="T10" fmla="*/ 2147483647 w 1488"/>
                <a:gd name="T11" fmla="*/ 2147483647 h 1136"/>
                <a:gd name="T12" fmla="*/ 2147483647 w 1488"/>
                <a:gd name="T13" fmla="*/ 2147483647 h 1136"/>
                <a:gd name="T14" fmla="*/ 2147483647 w 1488"/>
                <a:gd name="T15" fmla="*/ 2147483647 h 1136"/>
                <a:gd name="T16" fmla="*/ 2147483647 w 1488"/>
                <a:gd name="T17" fmla="*/ 2147483647 h 11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88" h="1136">
                  <a:moveTo>
                    <a:pt x="0" y="1096"/>
                  </a:moveTo>
                  <a:cubicBezTo>
                    <a:pt x="100" y="1116"/>
                    <a:pt x="200" y="1136"/>
                    <a:pt x="240" y="1096"/>
                  </a:cubicBezTo>
                  <a:cubicBezTo>
                    <a:pt x="280" y="1056"/>
                    <a:pt x="208" y="936"/>
                    <a:pt x="240" y="856"/>
                  </a:cubicBezTo>
                  <a:cubicBezTo>
                    <a:pt x="272" y="776"/>
                    <a:pt x="336" y="656"/>
                    <a:pt x="432" y="616"/>
                  </a:cubicBezTo>
                  <a:cubicBezTo>
                    <a:pt x="528" y="576"/>
                    <a:pt x="728" y="704"/>
                    <a:pt x="816" y="616"/>
                  </a:cubicBezTo>
                  <a:cubicBezTo>
                    <a:pt x="904" y="528"/>
                    <a:pt x="896" y="176"/>
                    <a:pt x="960" y="88"/>
                  </a:cubicBezTo>
                  <a:cubicBezTo>
                    <a:pt x="1024" y="0"/>
                    <a:pt x="1144" y="40"/>
                    <a:pt x="1200" y="88"/>
                  </a:cubicBezTo>
                  <a:cubicBezTo>
                    <a:pt x="1256" y="136"/>
                    <a:pt x="1248" y="360"/>
                    <a:pt x="1296" y="376"/>
                  </a:cubicBezTo>
                  <a:cubicBezTo>
                    <a:pt x="1344" y="392"/>
                    <a:pt x="1456" y="216"/>
                    <a:pt x="1488" y="184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CA"/>
            </a:p>
          </p:txBody>
        </p:sp>
        <p:sp>
          <p:nvSpPr>
            <p:cNvPr id="16" name="Line 25">
              <a:extLst>
                <a:ext uri="{FF2B5EF4-FFF2-40B4-BE49-F238E27FC236}">
                  <a16:creationId xmlns:a16="http://schemas.microsoft.com/office/drawing/2014/main" id="{1734BD54-E528-4497-B37B-3A49928869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19800" y="4343400"/>
              <a:ext cx="2209800" cy="13716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CA" dirty="0"/>
            </a:p>
          </p:txBody>
        </p:sp>
        <p:sp>
          <p:nvSpPr>
            <p:cNvPr id="17" name="Text Box 26">
              <a:extLst>
                <a:ext uri="{FF2B5EF4-FFF2-40B4-BE49-F238E27FC236}">
                  <a16:creationId xmlns:a16="http://schemas.microsoft.com/office/drawing/2014/main" id="{0908ADA3-8295-4865-98C5-FD5F8BC123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6842" y="4747725"/>
              <a:ext cx="8595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0.5*g(n)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681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Big-</a:t>
            </a:r>
            <a:r>
              <a:rPr lang="el-GR" altLang="he-IL" dirty="0"/>
              <a:t>Ω</a:t>
            </a:r>
            <a:r>
              <a:rPr lang="en-US" altLang="he-IL" dirty="0"/>
              <a:t> notation – Formal definition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u="sng" dirty="0"/>
              <a:t>Definition</a:t>
            </a:r>
            <a:r>
              <a:rPr lang="en-US" altLang="he-IL" sz="2000" dirty="0"/>
              <a:t>: Let f(N) and g(N) be two functions on positive integers.</a:t>
            </a:r>
          </a:p>
          <a:p>
            <a:endParaRPr lang="en-US" altLang="he-IL" sz="2000" dirty="0"/>
          </a:p>
          <a:p>
            <a:br>
              <a:rPr lang="en-US" altLang="he-IL" sz="2000" dirty="0"/>
            </a:b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Equivalently: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A43C71-9679-4877-9A5F-9C0136051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590" y="4206357"/>
            <a:ext cx="7208721" cy="869991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lvl="0" defTabSz="457200" fontAlgn="base"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f = </a:t>
            </a:r>
            <a:r>
              <a:rPr lang="el-GR" altLang="en-US" sz="2200" i="1" dirty="0">
                <a:solidFill>
                  <a:srgbClr val="002060"/>
                </a:solidFill>
              </a:rPr>
              <a:t>Ω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(g) if there 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d&gt;0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 (e.g. 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d=0.001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)</a:t>
            </a:r>
            <a:b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</a:b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		such that f(N)/g(N) &gt; 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d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 for all N large enough.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579D4C-61E6-4705-B456-18F03AC48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6070" y="5611262"/>
            <a:ext cx="5393820" cy="869991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lvl="0" algn="ctr" defTabSz="457200" fontAlgn="base"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f = </a:t>
            </a:r>
            <a:r>
              <a:rPr lang="el-GR" altLang="en-US" sz="2200" i="1" dirty="0">
                <a:solidFill>
                  <a:srgbClr val="002060"/>
                </a:solidFill>
              </a:rPr>
              <a:t>Ω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(g)   if   </a:t>
            </a:r>
            <a:r>
              <a:rPr lang="de-DE" altLang="en-US" sz="2200" dirty="0">
                <a:solidFill>
                  <a:srgbClr val="002060"/>
                </a:solidFill>
              </a:rPr>
              <a:t>lim inf</a:t>
            </a:r>
            <a:r>
              <a:rPr lang="de-DE" altLang="en-US" sz="2200" baseline="-25000" dirty="0">
                <a:solidFill>
                  <a:srgbClr val="002060"/>
                </a:solidFill>
              </a:rPr>
              <a:t>N</a:t>
            </a:r>
            <a:r>
              <a:rPr lang="de-DE" altLang="en-US" sz="2200" baseline="-25000" dirty="0">
                <a:solidFill>
                  <a:srgbClr val="002060"/>
                </a:solidFill>
                <a:sym typeface="Wingdings" panose="05000000000000000000" pitchFamily="2" charset="2"/>
              </a:rPr>
              <a:t>∞</a:t>
            </a:r>
            <a:r>
              <a:rPr lang="de-DE" altLang="en-US" sz="2200" dirty="0">
                <a:solidFill>
                  <a:srgbClr val="002060"/>
                </a:solidFill>
                <a:sym typeface="Wingdings" panose="05000000000000000000" pitchFamily="2" charset="2"/>
              </a:rPr>
              <a:t> </a:t>
            </a:r>
            <a:r>
              <a:rPr lang="de-DE" altLang="en-US" sz="2200" dirty="0">
                <a:solidFill>
                  <a:srgbClr val="002060"/>
                </a:solidFill>
              </a:rPr>
              <a:t>f(N)/g(N) &gt; 0</a:t>
            </a:r>
            <a:r>
              <a:rPr lang="de-DE" altLang="en-US" sz="2200" i="1" dirty="0">
                <a:solidFill>
                  <a:srgbClr val="002060"/>
                </a:solidFill>
              </a:rPr>
              <a:t>.</a:t>
            </a:r>
            <a:endParaRPr kumimoji="0" lang="de-DE" altLang="en-US" sz="2200" b="0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Arial Unicode MS" panose="020B0604020202020204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CB6BE6-A437-4DB6-9D5A-00DE9440E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039" y="2483326"/>
            <a:ext cx="6245881" cy="869991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lvl="0" defTabSz="457200" fontAlgn="base"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en-US" altLang="en-US" sz="2200" i="1" dirty="0">
                <a:solidFill>
                  <a:srgbClr val="002060"/>
                </a:solidFill>
              </a:rPr>
              <a:t>We say that f = </a:t>
            </a:r>
            <a:r>
              <a:rPr lang="el-GR" altLang="en-US" sz="2200" i="1" dirty="0">
                <a:solidFill>
                  <a:srgbClr val="002060"/>
                </a:solidFill>
              </a:rPr>
              <a:t>Ω</a:t>
            </a:r>
            <a:r>
              <a:rPr lang="en-US" altLang="en-US" sz="2200" i="1" dirty="0">
                <a:solidFill>
                  <a:srgbClr val="002060"/>
                </a:solidFill>
              </a:rPr>
              <a:t>(g) if g = O(f).</a:t>
            </a:r>
            <a:endParaRPr kumimoji="0" lang="de-DE" altLang="en-US" sz="2200" b="0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071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Big-O notation – simple examples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u="sng" dirty="0"/>
              <a:t>Addition</a:t>
            </a:r>
            <a:r>
              <a:rPr lang="en-US" altLang="he-IL" sz="2000" dirty="0"/>
              <a:t>: Design an algorithm that gets two numbers each with n digits, and computes their sum.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Q: What is the running time of the algorithm?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A: O(n) for the standard long addition.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u="sng" dirty="0"/>
              <a:t>Multiplication</a:t>
            </a:r>
            <a:r>
              <a:rPr lang="en-US" altLang="he-IL" sz="2000" dirty="0"/>
              <a:t>: Design an algorithm that gets two numbers each with n digits, and computes their product.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Q: What is the running time of the algorithm?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A: O(n</a:t>
            </a:r>
            <a:r>
              <a:rPr lang="en-US" altLang="he-IL" sz="2000" baseline="30000" dirty="0"/>
              <a:t>2</a:t>
            </a:r>
            <a:r>
              <a:rPr lang="en-US" altLang="he-IL" sz="2000" dirty="0"/>
              <a:t>) for the standard long multiplication.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Fact: can do much faster than n</a:t>
            </a:r>
            <a:r>
              <a:rPr lang="en-US" altLang="he-IL" sz="2000" baseline="30000" dirty="0"/>
              <a:t>2</a:t>
            </a:r>
            <a:r>
              <a:rPr lang="en-US" altLang="he-IL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968E8F-B962-4046-B8B6-AF0D5A52C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3737" y="2401057"/>
            <a:ext cx="3301904" cy="1124074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lvl="0" algn="ctr" defTabSz="457200" fontAlgn="base"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If a decimal number has n digits,</a:t>
            </a:r>
            <a:r>
              <a:rPr kumimoji="0" lang="de-DE" altLang="en-US" sz="2200" b="0" i="1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 how large is this number?</a:t>
            </a:r>
            <a:endParaRPr kumimoji="0" lang="de-DE" altLang="en-US" sz="2200" b="0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466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Big-O notation – more examples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u="sng" dirty="0"/>
              <a:t>Factoring</a:t>
            </a:r>
            <a:r>
              <a:rPr lang="en-US" altLang="he-IL" sz="2000" dirty="0"/>
              <a:t>: Design an algorithm that gets a number N with n digits, and computes </a:t>
            </a:r>
            <a:r>
              <a:rPr lang="en-US" altLang="he-IL" sz="2000" dirty="0" err="1"/>
              <a:t>p,q</a:t>
            </a:r>
            <a:r>
              <a:rPr lang="en-US" altLang="he-IL" sz="2000" dirty="0"/>
              <a:t>&gt;1 such that p*q = 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u="sng" dirty="0"/>
              <a:t>Q</a:t>
            </a:r>
            <a:r>
              <a:rPr lang="en-US" altLang="he-IL" sz="2000" dirty="0"/>
              <a:t>: What is the running time of the algorithm?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u="sng" dirty="0"/>
              <a:t>A1</a:t>
            </a:r>
            <a:r>
              <a:rPr lang="en-US" altLang="he-IL" sz="2000" dirty="0"/>
              <a:t>: A naïve algorithm runs will try all p=2,3,4…N-1 and try to divide N by 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This takes ≈N≈10</a:t>
            </a:r>
            <a:r>
              <a:rPr lang="en-US" altLang="he-IL" sz="2000" baseline="30000" dirty="0"/>
              <a:t>n</a:t>
            </a:r>
            <a:r>
              <a:rPr lang="en-US" altLang="he-IL" sz="2000" dirty="0"/>
              <a:t> operations. That is </a:t>
            </a:r>
            <a:r>
              <a:rPr lang="en-US" altLang="he-IL" sz="2000" dirty="0">
                <a:solidFill>
                  <a:srgbClr val="FF0000"/>
                </a:solidFill>
              </a:rPr>
              <a:t>exponential</a:t>
            </a:r>
            <a:r>
              <a:rPr lang="en-US" altLang="he-IL" sz="2000" dirty="0"/>
              <a:t> in the input length.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u="sng" dirty="0"/>
              <a:t>A2</a:t>
            </a:r>
            <a:r>
              <a:rPr lang="en-US" altLang="he-IL" sz="2000" dirty="0"/>
              <a:t>: Suffices to go only for p=2,3,4…√N and try to divide N by 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This takes ≈ √N≈3.162</a:t>
            </a:r>
            <a:r>
              <a:rPr lang="en-US" altLang="he-IL" sz="2000" baseline="30000" dirty="0"/>
              <a:t>n</a:t>
            </a:r>
            <a:r>
              <a:rPr lang="en-US" altLang="he-IL" sz="2000" dirty="0"/>
              <a:t> operations. Still </a:t>
            </a:r>
            <a:r>
              <a:rPr lang="en-US" altLang="he-IL" sz="2000" dirty="0">
                <a:solidFill>
                  <a:srgbClr val="FF0000"/>
                </a:solidFill>
              </a:rPr>
              <a:t>exponential</a:t>
            </a:r>
            <a:r>
              <a:rPr lang="en-US" altLang="he-IL" sz="2000" dirty="0"/>
              <a:t> in the input length.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u="sng" dirty="0"/>
              <a:t>Fact</a:t>
            </a:r>
            <a:r>
              <a:rPr lang="en-US" altLang="he-IL" sz="2000" dirty="0"/>
              <a:t>: Can be solved in time 2</a:t>
            </a:r>
            <a:r>
              <a:rPr lang="en-US" altLang="he-IL" sz="2000" baseline="30000" dirty="0"/>
              <a:t>O(∛n)</a:t>
            </a:r>
            <a:r>
              <a:rPr lang="en-US" altLang="he-IL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1140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Big-O notation – more examples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u="sng" dirty="0"/>
              <a:t>Problem 4</a:t>
            </a:r>
            <a:r>
              <a:rPr lang="en-US" altLang="he-IL" sz="2000" dirty="0"/>
              <a:t>: Design an algorithm that gets a number N with n digits, and </a:t>
            </a:r>
            <a:r>
              <a:rPr lang="en-US" altLang="he-IL" sz="2000" dirty="0" err="1"/>
              <a:t>and</a:t>
            </a:r>
            <a:r>
              <a:rPr lang="en-US" altLang="he-IL" sz="2000" dirty="0"/>
              <a:t> decides with N is prime.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Q: What is the running time of the algorithm?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Naively looks similar to the factoring problem from the previous slide.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i="1" dirty="0"/>
              <a:t>A</a:t>
            </a:r>
            <a:r>
              <a:rPr lang="en-US" altLang="he-IL" sz="2000" dirty="0"/>
              <a:t>: Can be done in polynomial time (in the length of the input)</a:t>
            </a:r>
            <a:br>
              <a:rPr lang="en-US" altLang="he-IL" sz="2000" dirty="0"/>
            </a:br>
            <a:r>
              <a:rPr lang="en-US" altLang="he-IL" sz="2000" dirty="0"/>
              <a:t>i.e., poly(n) = poly log(N)</a:t>
            </a:r>
          </a:p>
        </p:txBody>
      </p:sp>
    </p:spTree>
    <p:extLst>
      <p:ext uri="{BB962C8B-B14F-4D97-AF65-F5344CB8AC3E}">
        <p14:creationId xmlns:p14="http://schemas.microsoft.com/office/powerpoint/2010/main" val="136932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Big-O notation – more examples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/>
              <a:t>What is the running time of the following function?</a:t>
            </a:r>
          </a:p>
          <a:p>
            <a:pPr marL="457200" lvl="1" indent="0">
              <a:buNone/>
            </a:pPr>
            <a:r>
              <a:rPr lang="nn-NO" altLang="he-IL" sz="2000" dirty="0"/>
              <a:t>int foo (int n) {</a:t>
            </a:r>
          </a:p>
          <a:p>
            <a:pPr marL="457200" lvl="1" indent="0">
              <a:buNone/>
            </a:pPr>
            <a:r>
              <a:rPr lang="nn-NO" altLang="he-IL" sz="2000" dirty="0"/>
              <a:t>	</a:t>
            </a:r>
            <a:r>
              <a:rPr lang="nn-NO" altLang="he-IL" sz="2000"/>
              <a:t>int i, j, sum = 0;</a:t>
            </a:r>
            <a:endParaRPr lang="nn-NO" altLang="he-IL" sz="2000" dirty="0"/>
          </a:p>
          <a:p>
            <a:pPr marL="457200" lvl="1" indent="0">
              <a:buNone/>
            </a:pPr>
            <a:r>
              <a:rPr lang="nn-NO" altLang="he-IL" sz="2000" dirty="0"/>
              <a:t>	for (i=0; i&lt;n; i++)</a:t>
            </a:r>
          </a:p>
          <a:p>
            <a:pPr marL="457200" lvl="1" indent="0">
              <a:buNone/>
            </a:pPr>
            <a:r>
              <a:rPr lang="nn-NO" altLang="he-IL" sz="2000" dirty="0"/>
              <a:t>    	  for (j=0; j&lt;i; j=j+1)</a:t>
            </a:r>
          </a:p>
          <a:p>
            <a:pPr marL="457200" lvl="1" indent="0">
              <a:buNone/>
            </a:pPr>
            <a:r>
              <a:rPr lang="nn-NO" altLang="he-IL" sz="2000" dirty="0"/>
              <a:t>	    sum += 1;</a:t>
            </a:r>
          </a:p>
          <a:p>
            <a:pPr marL="457200" lvl="1" indent="0">
              <a:buNone/>
            </a:pPr>
            <a:r>
              <a:rPr lang="nn-NO" altLang="he-IL" sz="2000" dirty="0"/>
              <a:t>	return sum;</a:t>
            </a:r>
          </a:p>
          <a:p>
            <a:pPr marL="457200" lvl="1" indent="0">
              <a:buNone/>
            </a:pPr>
            <a:r>
              <a:rPr lang="nn-NO" altLang="he-IL" sz="2000" dirty="0"/>
              <a:t>}</a:t>
            </a:r>
          </a:p>
          <a:p>
            <a:pPr marL="457200" lvl="1" indent="0">
              <a:buNone/>
            </a:pPr>
            <a:endParaRPr lang="nn-NO" altLang="he-IL" sz="2000" dirty="0"/>
          </a:p>
          <a:p>
            <a:pPr indent="-228600"/>
            <a:r>
              <a:rPr lang="nn-NO" altLang="he-IL" sz="2000" dirty="0"/>
              <a:t>What is the running time of this function?</a:t>
            </a:r>
          </a:p>
          <a:p>
            <a:pPr indent="-228600"/>
            <a:r>
              <a:rPr lang="nn-NO" altLang="he-IL" sz="2000" dirty="0"/>
              <a:t>Write an equivalent function that is more efficient.</a:t>
            </a:r>
            <a:endParaRPr lang="en-US" altLang="he-IL" sz="2000" dirty="0"/>
          </a:p>
          <a:p>
            <a:pPr marL="457200" lvl="1" indent="0">
              <a:buNone/>
            </a:pPr>
            <a:endParaRPr lang="en-US" altLang="he-IL" sz="2000" dirty="0"/>
          </a:p>
          <a:p>
            <a:pPr marL="457200" lvl="1" indent="0">
              <a:buNone/>
            </a:pPr>
            <a:endParaRPr lang="en-US" altLang="he-IL" sz="2000" dirty="0" err="1"/>
          </a:p>
        </p:txBody>
      </p:sp>
    </p:spTree>
    <p:extLst>
      <p:ext uri="{BB962C8B-B14F-4D97-AF65-F5344CB8AC3E}">
        <p14:creationId xmlns:p14="http://schemas.microsoft.com/office/powerpoint/2010/main" val="283880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Big-O notation – more examples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>
                <a:cs typeface="+mn-cs"/>
              </a:rPr>
              <a:t>Often when we want to analyze the running time of recursive algorithms, the running time is not given explicitly, but as a recursive formula.</a:t>
            </a:r>
          </a:p>
          <a:p>
            <a:r>
              <a:rPr lang="en-US" altLang="he-IL" sz="2000" u="sng" dirty="0">
                <a:cs typeface="+mn-cs"/>
              </a:rPr>
              <a:t>Example</a:t>
            </a:r>
            <a:r>
              <a:rPr lang="en-US" altLang="he-IL" sz="2000" dirty="0">
                <a:cs typeface="+mn-cs"/>
              </a:rPr>
              <a:t>: consider the merge sort algorithm: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Given an array A[0…n-1] of length n do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Let mid = n/2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Sort A[0…mid]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Sort A[mid+1…n]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Merge the two halves	// can be done in time O(n)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The running time of the algorithm can be written 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T(n) = 2*T(n/2) + O(n), and T(1) = O(1)</a:t>
            </a:r>
          </a:p>
        </p:txBody>
      </p:sp>
    </p:spTree>
    <p:extLst>
      <p:ext uri="{BB962C8B-B14F-4D97-AF65-F5344CB8AC3E}">
        <p14:creationId xmlns:p14="http://schemas.microsoft.com/office/powerpoint/2010/main" val="346862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Big-O notation – more examples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>
                <a:cs typeface="+mn-cs"/>
              </a:rPr>
              <a:t>The running time of merge sort is </a:t>
            </a:r>
            <a:r>
              <a:rPr lang="en-US" altLang="he-IL" sz="2000" u="sng" dirty="0">
                <a:cs typeface="+mn-cs"/>
              </a:rPr>
              <a:t>T(n) = 2*T(n/2) + O(n)</a:t>
            </a:r>
            <a:r>
              <a:rPr lang="en-US" altLang="he-IL" sz="2000" dirty="0">
                <a:cs typeface="+mn-cs"/>
              </a:rPr>
              <a:t> and </a:t>
            </a:r>
            <a:r>
              <a:rPr lang="en-US" altLang="he-IL" sz="2000" u="sng" dirty="0">
                <a:cs typeface="+mn-cs"/>
              </a:rPr>
              <a:t>T(1) = O(1)</a:t>
            </a:r>
            <a:r>
              <a:rPr lang="en-US" altLang="he-IL" sz="2000" dirty="0">
                <a:cs typeface="+mn-cs"/>
              </a:rPr>
              <a:t>.</a:t>
            </a:r>
          </a:p>
          <a:p>
            <a:r>
              <a:rPr lang="en-US" altLang="he-IL" sz="2000" u="sng" dirty="0">
                <a:cs typeface="+mn-cs"/>
              </a:rPr>
              <a:t>Claim</a:t>
            </a:r>
            <a:r>
              <a:rPr lang="en-US" altLang="he-IL" sz="2000" dirty="0">
                <a:cs typeface="+mn-cs"/>
              </a:rPr>
              <a:t>: T(n) = O(n log(n))</a:t>
            </a:r>
          </a:p>
          <a:p>
            <a:r>
              <a:rPr lang="en-US" altLang="he-IL" sz="2000" u="sng" dirty="0">
                <a:cs typeface="+mn-cs"/>
              </a:rPr>
              <a:t>Proof 1:</a:t>
            </a:r>
            <a:r>
              <a:rPr lang="en-US" altLang="he-IL" sz="2000" dirty="0">
                <a:cs typeface="+mn-cs"/>
              </a:rPr>
              <a:t> Suppose that </a:t>
            </a:r>
            <a:r>
              <a:rPr lang="en-US" altLang="he-IL" sz="2000" i="1" dirty="0">
                <a:solidFill>
                  <a:srgbClr val="0070C0"/>
                </a:solidFill>
                <a:cs typeface="+mn-cs"/>
              </a:rPr>
              <a:t>T(n) ≤ </a:t>
            </a:r>
            <a:r>
              <a:rPr lang="pt-BR" altLang="he-IL" sz="2000" i="1" dirty="0">
                <a:solidFill>
                  <a:srgbClr val="0070C0"/>
                </a:solidFill>
                <a:cs typeface="+mn-cs"/>
              </a:rPr>
              <a:t>2*T(n/2) + Cn</a:t>
            </a:r>
            <a:r>
              <a:rPr lang="pt-BR" altLang="he-IL" sz="2000" dirty="0">
                <a:cs typeface="+mn-cs"/>
              </a:rPr>
              <a:t> and </a:t>
            </a:r>
            <a:r>
              <a:rPr lang="pt-BR" altLang="he-IL" sz="2000" dirty="0">
                <a:solidFill>
                  <a:srgbClr val="0070C0"/>
                </a:solidFill>
                <a:cs typeface="+mn-cs"/>
              </a:rPr>
              <a:t>T(1)</a:t>
            </a:r>
            <a:r>
              <a:rPr lang="en-US" altLang="he-IL" sz="2000" dirty="0">
                <a:solidFill>
                  <a:srgbClr val="0070C0"/>
                </a:solidFill>
              </a:rPr>
              <a:t> ≤ C</a:t>
            </a:r>
            <a:r>
              <a:rPr lang="pt-BR" altLang="he-IL" sz="2000" dirty="0">
                <a:cs typeface="+mn-cs"/>
              </a:rPr>
              <a:t> for some constant C.</a:t>
            </a:r>
            <a:endParaRPr lang="en-US" altLang="he-IL" sz="2000" dirty="0">
              <a:cs typeface="+mn-cs"/>
            </a:endParaRPr>
          </a:p>
          <a:p>
            <a:r>
              <a:rPr lang="en-US" altLang="he-IL" sz="2000" dirty="0">
                <a:cs typeface="+mn-cs"/>
              </a:rPr>
              <a:t>Let us prove that T(n) </a:t>
            </a:r>
            <a:r>
              <a:rPr lang="en-US" altLang="he-IL" sz="2000" dirty="0"/>
              <a:t>≤ </a:t>
            </a:r>
            <a:r>
              <a:rPr lang="en-US" altLang="he-IL" sz="2000" dirty="0">
                <a:cs typeface="+mn-cs"/>
              </a:rPr>
              <a:t>2Cn*log</a:t>
            </a:r>
            <a:r>
              <a:rPr lang="en-US" altLang="he-IL" sz="2000" baseline="-25000" dirty="0">
                <a:cs typeface="+mn-cs"/>
              </a:rPr>
              <a:t>2</a:t>
            </a:r>
            <a:r>
              <a:rPr lang="en-US" altLang="he-IL" sz="2000" dirty="0">
                <a:cs typeface="+mn-cs"/>
              </a:rPr>
              <a:t>(n) for all n≥2. </a:t>
            </a:r>
            <a:r>
              <a:rPr lang="en-US" altLang="he-IL" sz="2000" u="sng" dirty="0">
                <a:cs typeface="+mn-cs"/>
              </a:rPr>
              <a:t>Proof by induction</a:t>
            </a:r>
          </a:p>
          <a:p>
            <a:r>
              <a:rPr lang="en-US" altLang="he-IL" sz="1800" dirty="0">
                <a:cs typeface="+mn-cs"/>
              </a:rPr>
              <a:t>Base case: n=2: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1800" dirty="0">
                <a:cs typeface="+mn-cs"/>
              </a:rPr>
              <a:t>T(2) </a:t>
            </a:r>
            <a:r>
              <a:rPr lang="en-US" altLang="he-IL" sz="1800" dirty="0"/>
              <a:t>≤ 2T(1) + C*2 ≤ 4C = 2Cn.</a:t>
            </a:r>
          </a:p>
          <a:p>
            <a:r>
              <a:rPr lang="en-US" altLang="he-IL" sz="1800" dirty="0">
                <a:cs typeface="+mn-cs"/>
              </a:rPr>
              <a:t>Induction step: suppose the hypothesis holds for 2,3,4…n-1. Let’s prove it for 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1800" dirty="0"/>
              <a:t>T(n) ≤ 2T(n/2) + C*n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1800" dirty="0"/>
              <a:t>        ≤ 2*(</a:t>
            </a:r>
            <a:r>
              <a:rPr lang="en-US" altLang="he-IL" sz="1800" dirty="0">
                <a:solidFill>
                  <a:srgbClr val="0070C0"/>
                </a:solidFill>
              </a:rPr>
              <a:t>2C*n/2*log</a:t>
            </a:r>
            <a:r>
              <a:rPr lang="en-US" altLang="he-IL" sz="1800" baseline="-25000" dirty="0">
                <a:solidFill>
                  <a:srgbClr val="0070C0"/>
                </a:solidFill>
              </a:rPr>
              <a:t>2</a:t>
            </a:r>
            <a:r>
              <a:rPr lang="en-US" altLang="he-IL" sz="1800" dirty="0">
                <a:solidFill>
                  <a:srgbClr val="0070C0"/>
                </a:solidFill>
              </a:rPr>
              <a:t>(n/2)</a:t>
            </a:r>
            <a:r>
              <a:rPr lang="en-US" altLang="he-IL" sz="1800" dirty="0"/>
              <a:t>) +Cn 	</a:t>
            </a:r>
            <a:r>
              <a:rPr lang="en-US" altLang="he-IL" sz="1800" i="1" dirty="0">
                <a:solidFill>
                  <a:srgbClr val="0070C0"/>
                </a:solidFill>
              </a:rPr>
              <a:t>[using induction hypothesis]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1800" dirty="0"/>
              <a:t>        = 2Cn*(log(n) – log</a:t>
            </a:r>
            <a:r>
              <a:rPr lang="en-US" altLang="he-IL" sz="1800" baseline="-25000" dirty="0"/>
              <a:t>2</a:t>
            </a:r>
            <a:r>
              <a:rPr lang="en-US" altLang="he-IL" sz="1800" dirty="0"/>
              <a:t>(2)) + Cn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1800" dirty="0"/>
              <a:t>        = 2Cnlog(n) – 2Cn + Cn &lt; 2C*n*log(n)</a:t>
            </a:r>
            <a:endParaRPr lang="en-US" altLang="he-IL" sz="18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429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Big-O notation – more examples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>
                <a:cs typeface="+mn-cs"/>
              </a:rPr>
              <a:t>The running time of merge sort is </a:t>
            </a:r>
            <a:r>
              <a:rPr lang="en-US" altLang="he-IL" sz="2000" u="sng" dirty="0">
                <a:cs typeface="+mn-cs"/>
              </a:rPr>
              <a:t>T(n) = 2*T(n/2) + O(n)</a:t>
            </a:r>
            <a:r>
              <a:rPr lang="en-US" altLang="he-IL" sz="2000" dirty="0">
                <a:cs typeface="+mn-cs"/>
              </a:rPr>
              <a:t> and </a:t>
            </a:r>
            <a:r>
              <a:rPr lang="en-US" altLang="he-IL" sz="2000" u="sng" dirty="0">
                <a:cs typeface="+mn-cs"/>
              </a:rPr>
              <a:t>T(1) = O(1)</a:t>
            </a:r>
            <a:r>
              <a:rPr lang="en-US" altLang="he-IL" sz="2000" dirty="0">
                <a:cs typeface="+mn-cs"/>
              </a:rPr>
              <a:t>.</a:t>
            </a:r>
          </a:p>
          <a:p>
            <a:r>
              <a:rPr lang="en-US" altLang="he-IL" sz="2000" u="sng" dirty="0">
                <a:cs typeface="+mn-cs"/>
              </a:rPr>
              <a:t>Claim</a:t>
            </a:r>
            <a:r>
              <a:rPr lang="en-US" altLang="he-IL" sz="2000" dirty="0">
                <a:cs typeface="+mn-cs"/>
              </a:rPr>
              <a:t>: T(n) = O(n log(n))</a:t>
            </a:r>
          </a:p>
          <a:p>
            <a:r>
              <a:rPr lang="en-US" altLang="he-IL" sz="2000" u="sng" dirty="0">
                <a:cs typeface="+mn-cs"/>
              </a:rPr>
              <a:t>Proof 2:</a:t>
            </a:r>
            <a:r>
              <a:rPr lang="en-US" altLang="he-IL" sz="2000" dirty="0">
                <a:cs typeface="+mn-cs"/>
              </a:rPr>
              <a:t> Suppose that </a:t>
            </a:r>
            <a:r>
              <a:rPr lang="en-US" altLang="he-IL" sz="2000" i="1" dirty="0">
                <a:solidFill>
                  <a:srgbClr val="0070C0"/>
                </a:solidFill>
                <a:cs typeface="+mn-cs"/>
              </a:rPr>
              <a:t>T(n) ≤ </a:t>
            </a:r>
            <a:r>
              <a:rPr lang="pt-BR" altLang="he-IL" sz="2000" i="1" dirty="0">
                <a:solidFill>
                  <a:srgbClr val="0070C0"/>
                </a:solidFill>
                <a:cs typeface="+mn-cs"/>
              </a:rPr>
              <a:t>2*T(n/2) + Cn</a:t>
            </a:r>
            <a:r>
              <a:rPr lang="pt-BR" altLang="he-IL" sz="2000" dirty="0">
                <a:cs typeface="+mn-cs"/>
              </a:rPr>
              <a:t> and </a:t>
            </a:r>
            <a:r>
              <a:rPr lang="pt-BR" altLang="he-IL" sz="2000" dirty="0">
                <a:solidFill>
                  <a:srgbClr val="0070C0"/>
                </a:solidFill>
                <a:cs typeface="+mn-cs"/>
              </a:rPr>
              <a:t>T(1)</a:t>
            </a:r>
            <a:r>
              <a:rPr lang="en-US" altLang="he-IL" sz="2000" dirty="0">
                <a:solidFill>
                  <a:srgbClr val="0070C0"/>
                </a:solidFill>
              </a:rPr>
              <a:t> ≤ C</a:t>
            </a:r>
            <a:r>
              <a:rPr lang="pt-BR" altLang="he-IL" sz="2000" dirty="0">
                <a:cs typeface="+mn-cs"/>
              </a:rPr>
              <a:t> for some constant C.</a:t>
            </a:r>
            <a:endParaRPr lang="en-US" altLang="he-IL" sz="2000" dirty="0">
              <a:cs typeface="+mn-cs"/>
            </a:endParaRPr>
          </a:p>
          <a:p>
            <a:r>
              <a:rPr lang="en-US" altLang="he-IL" sz="2000" dirty="0">
                <a:cs typeface="+mn-cs"/>
              </a:rPr>
              <a:t>Let us prove that T(n) </a:t>
            </a:r>
            <a:r>
              <a:rPr lang="en-US" altLang="he-IL" sz="2000" dirty="0"/>
              <a:t>≤ </a:t>
            </a:r>
            <a:r>
              <a:rPr lang="en-US" altLang="he-IL" sz="2000" dirty="0">
                <a:cs typeface="+mn-cs"/>
              </a:rPr>
              <a:t>O(n*log</a:t>
            </a:r>
            <a:r>
              <a:rPr lang="en-US" altLang="he-IL" sz="2000" baseline="-25000" dirty="0">
                <a:cs typeface="+mn-cs"/>
              </a:rPr>
              <a:t>2</a:t>
            </a:r>
            <a:r>
              <a:rPr lang="en-US" altLang="he-IL" sz="2000" dirty="0">
                <a:cs typeface="+mn-cs"/>
              </a:rPr>
              <a:t>(n)) by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3BC0D-9B78-4796-9BBA-C4F1143321C5}"/>
              </a:ext>
            </a:extLst>
          </p:cNvPr>
          <p:cNvSpPr/>
          <p:nvPr/>
        </p:nvSpPr>
        <p:spPr>
          <a:xfrm>
            <a:off x="3838073" y="3886200"/>
            <a:ext cx="1913021" cy="3368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Cn</a:t>
            </a:r>
            <a:endParaRPr lang="en-CA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47E514E-80F8-409D-89A3-048F37C6F830}"/>
              </a:ext>
            </a:extLst>
          </p:cNvPr>
          <p:cNvGrpSpPr/>
          <p:nvPr/>
        </p:nvGrpSpPr>
        <p:grpSpPr>
          <a:xfrm>
            <a:off x="2021809" y="4223084"/>
            <a:ext cx="5339276" cy="741948"/>
            <a:chOff x="2021809" y="4223084"/>
            <a:chExt cx="5339276" cy="74194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ADAB798-F9C6-4D04-B14F-E7A165F2DB92}"/>
                </a:ext>
              </a:extLst>
            </p:cNvPr>
            <p:cNvSpPr/>
            <p:nvPr/>
          </p:nvSpPr>
          <p:spPr>
            <a:xfrm>
              <a:off x="5448064" y="4628148"/>
              <a:ext cx="1913021" cy="336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C*n/2</a:t>
              </a:r>
              <a:endParaRPr lang="en-CA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5A4276E-8E22-450A-9B07-BE8DB23E853E}"/>
                </a:ext>
              </a:extLst>
            </p:cNvPr>
            <p:cNvSpPr/>
            <p:nvPr/>
          </p:nvSpPr>
          <p:spPr>
            <a:xfrm>
              <a:off x="2021809" y="4628148"/>
              <a:ext cx="1913021" cy="336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C*n/2</a:t>
              </a:r>
              <a:endParaRPr lang="en-CA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E093DB3-7A38-43B0-AFBC-F0A9AFB688C4}"/>
                </a:ext>
              </a:extLst>
            </p:cNvPr>
            <p:cNvCxnSpPr>
              <a:stCxn id="4" idx="2"/>
              <a:endCxn id="7" idx="0"/>
            </p:cNvCxnSpPr>
            <p:nvPr/>
          </p:nvCxnSpPr>
          <p:spPr>
            <a:xfrm flipH="1">
              <a:off x="2978320" y="4223084"/>
              <a:ext cx="1816264" cy="4050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22A5940-03D5-4E14-901A-548A55F57ACB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>
              <a:off x="4794584" y="4223084"/>
              <a:ext cx="1609991" cy="4050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9F3F600-20A1-4607-84C6-A9BE2FF923B0}"/>
              </a:ext>
            </a:extLst>
          </p:cNvPr>
          <p:cNvGrpSpPr/>
          <p:nvPr/>
        </p:nvGrpSpPr>
        <p:grpSpPr>
          <a:xfrm>
            <a:off x="1369659" y="4965032"/>
            <a:ext cx="6778990" cy="741948"/>
            <a:chOff x="1369659" y="4965032"/>
            <a:chExt cx="6778990" cy="74194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FE32C12-7E63-4810-A746-7115C1E803DA}"/>
                </a:ext>
              </a:extLst>
            </p:cNvPr>
            <p:cNvSpPr/>
            <p:nvPr/>
          </p:nvSpPr>
          <p:spPr>
            <a:xfrm>
              <a:off x="6573521" y="5370096"/>
              <a:ext cx="1575128" cy="336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C*n/4</a:t>
              </a:r>
              <a:endParaRPr lang="en-CA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B20F03F-ECE2-4AE1-B062-1B27CD2C7AD3}"/>
                </a:ext>
              </a:extLst>
            </p:cNvPr>
            <p:cNvSpPr/>
            <p:nvPr/>
          </p:nvSpPr>
          <p:spPr>
            <a:xfrm>
              <a:off x="4961788" y="5370096"/>
              <a:ext cx="1456318" cy="336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C*n/4</a:t>
              </a:r>
              <a:endParaRPr lang="en-CA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ABFC6A3-BBEB-4972-BB3B-D9DE66DC2E60}"/>
                </a:ext>
              </a:extLst>
            </p:cNvPr>
            <p:cNvCxnSpPr>
              <a:cxnSpLocks/>
              <a:stCxn id="5" idx="2"/>
              <a:endCxn id="27" idx="0"/>
            </p:cNvCxnSpPr>
            <p:nvPr/>
          </p:nvCxnSpPr>
          <p:spPr>
            <a:xfrm flipH="1">
              <a:off x="5689947" y="4965032"/>
              <a:ext cx="714628" cy="4050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B2819A2-35A7-4B2B-B0A2-EC8F042FB450}"/>
                </a:ext>
              </a:extLst>
            </p:cNvPr>
            <p:cNvCxnSpPr>
              <a:cxnSpLocks/>
              <a:stCxn id="5" idx="2"/>
              <a:endCxn id="26" idx="0"/>
            </p:cNvCxnSpPr>
            <p:nvPr/>
          </p:nvCxnSpPr>
          <p:spPr>
            <a:xfrm>
              <a:off x="6404575" y="4965032"/>
              <a:ext cx="956510" cy="4050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AB6B775-75F0-4A1E-A29A-541FC49C3574}"/>
                </a:ext>
              </a:extLst>
            </p:cNvPr>
            <p:cNvSpPr/>
            <p:nvPr/>
          </p:nvSpPr>
          <p:spPr>
            <a:xfrm>
              <a:off x="2981392" y="5370096"/>
              <a:ext cx="1575128" cy="336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C*n/4</a:t>
              </a:r>
              <a:endParaRPr lang="en-CA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65F1F40-41CE-4C08-A069-1C5EFCD48B51}"/>
                </a:ext>
              </a:extLst>
            </p:cNvPr>
            <p:cNvSpPr/>
            <p:nvPr/>
          </p:nvSpPr>
          <p:spPr>
            <a:xfrm>
              <a:off x="1369659" y="5370096"/>
              <a:ext cx="1456318" cy="336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C*n/4</a:t>
              </a:r>
              <a:endParaRPr lang="en-CA" dirty="0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364665E-81D3-4736-A6D1-089DF8D28CD1}"/>
                </a:ext>
              </a:extLst>
            </p:cNvPr>
            <p:cNvCxnSpPr>
              <a:cxnSpLocks/>
              <a:stCxn id="7" idx="2"/>
              <a:endCxn id="40" idx="0"/>
            </p:cNvCxnSpPr>
            <p:nvPr/>
          </p:nvCxnSpPr>
          <p:spPr>
            <a:xfrm flipH="1">
              <a:off x="2097818" y="4965032"/>
              <a:ext cx="880502" cy="4050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8191779-E878-49ED-AED6-120E4D91830A}"/>
                </a:ext>
              </a:extLst>
            </p:cNvPr>
            <p:cNvCxnSpPr>
              <a:cxnSpLocks/>
              <a:stCxn id="7" idx="2"/>
              <a:endCxn id="39" idx="0"/>
            </p:cNvCxnSpPr>
            <p:nvPr/>
          </p:nvCxnSpPr>
          <p:spPr>
            <a:xfrm>
              <a:off x="2978320" y="4965032"/>
              <a:ext cx="790636" cy="4050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28313FE-B41D-499A-8D9C-E586C0A4FD0A}"/>
              </a:ext>
            </a:extLst>
          </p:cNvPr>
          <p:cNvGrpSpPr/>
          <p:nvPr/>
        </p:nvGrpSpPr>
        <p:grpSpPr>
          <a:xfrm>
            <a:off x="504984" y="6302171"/>
            <a:ext cx="7676274" cy="746911"/>
            <a:chOff x="1200713" y="6302171"/>
            <a:chExt cx="7676274" cy="74691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8BF52CE-882E-465E-8BA0-E08809F2265C}"/>
                </a:ext>
              </a:extLst>
            </p:cNvPr>
            <p:cNvSpPr/>
            <p:nvPr/>
          </p:nvSpPr>
          <p:spPr>
            <a:xfrm>
              <a:off x="2035469" y="6712198"/>
              <a:ext cx="580761" cy="336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C*1</a:t>
              </a:r>
              <a:endParaRPr lang="en-CA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9D4E065-E38F-430D-B97A-5F12040157D4}"/>
                </a:ext>
              </a:extLst>
            </p:cNvPr>
            <p:cNvSpPr/>
            <p:nvPr/>
          </p:nvSpPr>
          <p:spPr>
            <a:xfrm>
              <a:off x="1200713" y="6675391"/>
              <a:ext cx="536955" cy="336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C*1</a:t>
              </a:r>
              <a:endParaRPr lang="en-CA" dirty="0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4E17921-1C01-46C4-BFD5-97C848FD7D49}"/>
                </a:ext>
              </a:extLst>
            </p:cNvPr>
            <p:cNvCxnSpPr>
              <a:cxnSpLocks/>
              <a:endCxn id="50" idx="0"/>
            </p:cNvCxnSpPr>
            <p:nvPr/>
          </p:nvCxnSpPr>
          <p:spPr>
            <a:xfrm flipH="1">
              <a:off x="1469191" y="6307134"/>
              <a:ext cx="563206" cy="3682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C7B0D79-E1B1-4BA0-AE12-ECE32AB5C091}"/>
                </a:ext>
              </a:extLst>
            </p:cNvPr>
            <p:cNvCxnSpPr>
              <a:cxnSpLocks/>
              <a:endCxn id="49" idx="0"/>
            </p:cNvCxnSpPr>
            <p:nvPr/>
          </p:nvCxnSpPr>
          <p:spPr>
            <a:xfrm>
              <a:off x="2032397" y="6307134"/>
              <a:ext cx="293453" cy="4050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A312A6C-67F5-4C0E-9772-E1BFC6608DFE}"/>
                </a:ext>
              </a:extLst>
            </p:cNvPr>
            <p:cNvSpPr/>
            <p:nvPr/>
          </p:nvSpPr>
          <p:spPr>
            <a:xfrm>
              <a:off x="3835695" y="6712198"/>
              <a:ext cx="580761" cy="336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C*1</a:t>
              </a:r>
              <a:endParaRPr lang="en-CA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AFFB2E9-B857-45D1-A893-822E3F3DD4F7}"/>
                </a:ext>
              </a:extLst>
            </p:cNvPr>
            <p:cNvSpPr/>
            <p:nvPr/>
          </p:nvSpPr>
          <p:spPr>
            <a:xfrm>
              <a:off x="3000939" y="6675391"/>
              <a:ext cx="536955" cy="336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C*1</a:t>
              </a:r>
              <a:endParaRPr lang="en-CA" dirty="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1BBC005-010B-4560-9B1E-E369974CB2C5}"/>
                </a:ext>
              </a:extLst>
            </p:cNvPr>
            <p:cNvCxnSpPr>
              <a:cxnSpLocks/>
              <a:endCxn id="32" idx="0"/>
            </p:cNvCxnSpPr>
            <p:nvPr/>
          </p:nvCxnSpPr>
          <p:spPr>
            <a:xfrm flipH="1">
              <a:off x="3269417" y="6307134"/>
              <a:ext cx="563206" cy="3682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5A1EC30-E950-4FC1-A55D-48C20B0264AC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>
              <a:off x="3832623" y="6307134"/>
              <a:ext cx="293453" cy="4050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E7A7EEC-957E-4732-BF5A-582CD5D1F2EE}"/>
                </a:ext>
              </a:extLst>
            </p:cNvPr>
            <p:cNvSpPr/>
            <p:nvPr/>
          </p:nvSpPr>
          <p:spPr>
            <a:xfrm>
              <a:off x="5751094" y="6707235"/>
              <a:ext cx="580761" cy="336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C*1</a:t>
              </a:r>
              <a:endParaRPr lang="en-CA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A53E25C-CE0B-4C62-BB0C-FEFE71859DFA}"/>
                </a:ext>
              </a:extLst>
            </p:cNvPr>
            <p:cNvSpPr/>
            <p:nvPr/>
          </p:nvSpPr>
          <p:spPr>
            <a:xfrm>
              <a:off x="4916338" y="6670428"/>
              <a:ext cx="536955" cy="336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C*1</a:t>
              </a:r>
              <a:endParaRPr lang="en-CA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E69981B-D2AC-4FAF-9F4E-C3AC628AB4B8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 flipH="1">
              <a:off x="5184816" y="6302171"/>
              <a:ext cx="563206" cy="3682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3C4AD4B-467D-493C-B7DB-C462B84CD365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>
              <a:off x="5748022" y="6302171"/>
              <a:ext cx="293453" cy="4050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F4A34F2-2C8E-48B1-8615-B2D04CE02689}"/>
                </a:ext>
              </a:extLst>
            </p:cNvPr>
            <p:cNvSpPr/>
            <p:nvPr/>
          </p:nvSpPr>
          <p:spPr>
            <a:xfrm>
              <a:off x="8296226" y="6707235"/>
              <a:ext cx="580761" cy="336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C*1</a:t>
              </a:r>
              <a:endParaRPr lang="en-CA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261AE34-330B-4542-88EC-4821C3F79853}"/>
                </a:ext>
              </a:extLst>
            </p:cNvPr>
            <p:cNvSpPr/>
            <p:nvPr/>
          </p:nvSpPr>
          <p:spPr>
            <a:xfrm>
              <a:off x="7461470" y="6670428"/>
              <a:ext cx="536955" cy="336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C*1</a:t>
              </a:r>
              <a:endParaRPr lang="en-CA" dirty="0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807993F-2DB2-4A85-B2C5-B65F0C286B2C}"/>
                </a:ext>
              </a:extLst>
            </p:cNvPr>
            <p:cNvCxnSpPr>
              <a:cxnSpLocks/>
              <a:endCxn id="44" idx="0"/>
            </p:cNvCxnSpPr>
            <p:nvPr/>
          </p:nvCxnSpPr>
          <p:spPr>
            <a:xfrm flipH="1">
              <a:off x="7729948" y="6302171"/>
              <a:ext cx="563206" cy="3682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56AED3A-4C22-4A3F-AE66-3BF97D2A33C6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8293154" y="6302171"/>
              <a:ext cx="293453" cy="4050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0DF49B6-49AF-49D6-A972-313A14C09060}"/>
                </a:ext>
              </a:extLst>
            </p:cNvPr>
            <p:cNvSpPr txBox="1"/>
            <p:nvPr/>
          </p:nvSpPr>
          <p:spPr>
            <a:xfrm>
              <a:off x="6822695" y="6490121"/>
              <a:ext cx="45076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/>
                <a:t>…</a:t>
              </a:r>
              <a:endParaRPr lang="en-CA" sz="3000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F79C048-96E5-49B8-BF0B-683256228ACB}"/>
              </a:ext>
            </a:extLst>
          </p:cNvPr>
          <p:cNvSpPr txBox="1"/>
          <p:nvPr/>
        </p:nvSpPr>
        <p:spPr>
          <a:xfrm>
            <a:off x="2189747" y="5606505"/>
            <a:ext cx="6537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…                   …                ….</a:t>
            </a:r>
            <a:endParaRPr lang="en-CA" sz="40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5D2E062-9011-4747-9278-376BFC9A9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1932" y="3358412"/>
            <a:ext cx="3301904" cy="1124074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2000" dirty="0"/>
              <a:t>We have log</a:t>
            </a:r>
            <a:r>
              <a:rPr lang="en-US" sz="2000" baseline="-25000" dirty="0"/>
              <a:t>2</a:t>
            </a:r>
            <a:r>
              <a:rPr lang="en-US" sz="2000" dirty="0"/>
              <a:t>(n) levels</a:t>
            </a:r>
          </a:p>
          <a:p>
            <a:r>
              <a:rPr lang="en-US" sz="2000" dirty="0"/>
              <a:t>Each level contributes ≤Cn to the running time</a:t>
            </a:r>
            <a:endParaRPr lang="en-CA" sz="20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F048111-8D1E-47D2-9779-F4B9A68D7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3521" y="4990012"/>
            <a:ext cx="3301904" cy="1124074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2000" dirty="0"/>
              <a:t>Therefore, the total</a:t>
            </a:r>
            <a:br>
              <a:rPr lang="en-US" sz="2000" dirty="0"/>
            </a:br>
            <a:r>
              <a:rPr lang="en-US" sz="2000" dirty="0"/>
              <a:t>running time is ≤Cnlog</a:t>
            </a:r>
            <a:r>
              <a:rPr lang="en-US" sz="2000" baseline="-25000" dirty="0"/>
              <a:t>2</a:t>
            </a:r>
            <a:r>
              <a:rPr lang="en-US" sz="2000" dirty="0"/>
              <a:t>(n),</a:t>
            </a:r>
            <a:br>
              <a:rPr lang="en-US" sz="2000" dirty="0"/>
            </a:br>
            <a:r>
              <a:rPr lang="en-US" sz="2000" dirty="0"/>
              <a:t>or just O(n log(n)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84219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  <p:bldP spid="60" grpId="0" animBg="1"/>
      <p:bldP spid="6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ctr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Big-O notation</a:t>
            </a:r>
          </a:p>
        </p:txBody>
      </p:sp>
    </p:spTree>
    <p:extLst>
      <p:ext uri="{BB962C8B-B14F-4D97-AF65-F5344CB8AC3E}">
        <p14:creationId xmlns:p14="http://schemas.microsoft.com/office/powerpoint/2010/main" val="1271753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Big-O notation – more examples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>
                <a:cs typeface="+mn-cs"/>
              </a:rPr>
              <a:t>The running time of merge sort is </a:t>
            </a:r>
            <a:r>
              <a:rPr lang="en-US" altLang="he-IL" sz="2000" u="sng" dirty="0">
                <a:cs typeface="+mn-cs"/>
              </a:rPr>
              <a:t>T(n) = 3*T(n/2) + O(n)</a:t>
            </a:r>
            <a:r>
              <a:rPr lang="en-US" altLang="he-IL" sz="2000" dirty="0">
                <a:cs typeface="+mn-cs"/>
              </a:rPr>
              <a:t> and </a:t>
            </a:r>
            <a:r>
              <a:rPr lang="en-US" altLang="he-IL" sz="2000" u="sng" dirty="0">
                <a:cs typeface="+mn-cs"/>
              </a:rPr>
              <a:t>T(1) = O(1)</a:t>
            </a:r>
            <a:r>
              <a:rPr lang="en-US" altLang="he-IL" sz="2000" dirty="0">
                <a:cs typeface="+mn-cs"/>
              </a:rPr>
              <a:t>.</a:t>
            </a:r>
          </a:p>
          <a:p>
            <a:r>
              <a:rPr lang="en-US" altLang="he-IL" sz="2000" u="sng" dirty="0">
                <a:cs typeface="+mn-cs"/>
              </a:rPr>
              <a:t>Claim</a:t>
            </a:r>
            <a:r>
              <a:rPr lang="en-US" altLang="he-IL" sz="2000" dirty="0">
                <a:cs typeface="+mn-cs"/>
              </a:rPr>
              <a:t>: T(n) = O(n</a:t>
            </a:r>
            <a:r>
              <a:rPr lang="en-US" altLang="he-IL" sz="2000" baseline="30000" dirty="0">
                <a:cs typeface="+mn-cs"/>
              </a:rPr>
              <a:t>log</a:t>
            </a:r>
            <a:r>
              <a:rPr lang="en-US" altLang="he-IL" sz="2000" baseline="8000" dirty="0">
                <a:cs typeface="+mn-cs"/>
              </a:rPr>
              <a:t>2</a:t>
            </a:r>
            <a:r>
              <a:rPr lang="en-US" altLang="he-IL" sz="2000" baseline="30000" dirty="0">
                <a:cs typeface="+mn-cs"/>
              </a:rPr>
              <a:t>(3)</a:t>
            </a:r>
            <a:r>
              <a:rPr lang="en-US" altLang="he-IL" sz="2000" dirty="0">
                <a:cs typeface="+mn-cs"/>
              </a:rPr>
              <a:t>)</a:t>
            </a:r>
          </a:p>
          <a:p>
            <a:r>
              <a:rPr lang="en-US" altLang="he-IL" sz="2000" u="sng" dirty="0">
                <a:cs typeface="+mn-cs"/>
              </a:rPr>
              <a:t>Proof:</a:t>
            </a:r>
            <a:r>
              <a:rPr lang="en-US" altLang="he-IL" sz="2000" dirty="0">
                <a:cs typeface="+mn-cs"/>
              </a:rPr>
              <a:t> Suppose that </a:t>
            </a:r>
            <a:r>
              <a:rPr lang="en-US" altLang="he-IL" sz="2000" i="1" dirty="0">
                <a:solidFill>
                  <a:srgbClr val="0070C0"/>
                </a:solidFill>
                <a:cs typeface="+mn-cs"/>
              </a:rPr>
              <a:t>T(n) ≤ </a:t>
            </a:r>
            <a:r>
              <a:rPr lang="pt-BR" altLang="he-IL" sz="2000" i="1" dirty="0">
                <a:solidFill>
                  <a:srgbClr val="0070C0"/>
                </a:solidFill>
                <a:cs typeface="+mn-cs"/>
              </a:rPr>
              <a:t>2*T(n/2) + Cn</a:t>
            </a:r>
            <a:r>
              <a:rPr lang="pt-BR" altLang="he-IL" sz="2000" dirty="0">
                <a:cs typeface="+mn-cs"/>
              </a:rPr>
              <a:t> and </a:t>
            </a:r>
            <a:r>
              <a:rPr lang="pt-BR" altLang="he-IL" sz="2000" dirty="0">
                <a:solidFill>
                  <a:srgbClr val="0070C0"/>
                </a:solidFill>
                <a:cs typeface="+mn-cs"/>
              </a:rPr>
              <a:t>T(1)</a:t>
            </a:r>
            <a:r>
              <a:rPr lang="en-US" altLang="he-IL" sz="2000" dirty="0">
                <a:solidFill>
                  <a:srgbClr val="0070C0"/>
                </a:solidFill>
              </a:rPr>
              <a:t> ≤ C</a:t>
            </a:r>
            <a:r>
              <a:rPr lang="pt-BR" altLang="he-IL" sz="2000" dirty="0">
                <a:cs typeface="+mn-cs"/>
              </a:rPr>
              <a:t> for some constant C.</a:t>
            </a:r>
            <a:endParaRPr lang="en-US" altLang="he-IL" sz="2000" dirty="0">
              <a:cs typeface="+mn-cs"/>
            </a:endParaRPr>
          </a:p>
          <a:p>
            <a:r>
              <a:rPr lang="en-US" altLang="he-IL" sz="2000" dirty="0">
                <a:cs typeface="+mn-cs"/>
              </a:rPr>
              <a:t>Let us prove the claim by picture again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3BC0D-9B78-4796-9BBA-C4F1143321C5}"/>
              </a:ext>
            </a:extLst>
          </p:cNvPr>
          <p:cNvSpPr/>
          <p:nvPr/>
        </p:nvSpPr>
        <p:spPr>
          <a:xfrm>
            <a:off x="2948571" y="3852295"/>
            <a:ext cx="1913021" cy="3368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Cn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79C048-96E5-49B8-BF0B-683256228ACB}"/>
              </a:ext>
            </a:extLst>
          </p:cNvPr>
          <p:cNvSpPr txBox="1"/>
          <p:nvPr/>
        </p:nvSpPr>
        <p:spPr>
          <a:xfrm>
            <a:off x="1878864" y="5688684"/>
            <a:ext cx="6537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…                   …                ….</a:t>
            </a:r>
            <a:endParaRPr lang="en-CA" sz="40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5D2E062-9011-4747-9278-376BFC9A9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1279" y="3260518"/>
            <a:ext cx="3203948" cy="474637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2000" dirty="0"/>
              <a:t>We have log</a:t>
            </a:r>
            <a:r>
              <a:rPr lang="en-US" sz="2000" baseline="-25000" dirty="0"/>
              <a:t>2</a:t>
            </a:r>
            <a:r>
              <a:rPr lang="en-US" sz="2000" dirty="0"/>
              <a:t>(n) levels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3B45CFA-0313-46EB-85B6-DB7390C63134}"/>
              </a:ext>
            </a:extLst>
          </p:cNvPr>
          <p:cNvGrpSpPr/>
          <p:nvPr/>
        </p:nvGrpSpPr>
        <p:grpSpPr>
          <a:xfrm>
            <a:off x="719998" y="4189032"/>
            <a:ext cx="7345542" cy="728263"/>
            <a:chOff x="591328" y="4189179"/>
            <a:chExt cx="7345542" cy="72826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ADAB798-F9C6-4D04-B14F-E7A165F2DB92}"/>
                </a:ext>
              </a:extLst>
            </p:cNvPr>
            <p:cNvSpPr/>
            <p:nvPr/>
          </p:nvSpPr>
          <p:spPr>
            <a:xfrm>
              <a:off x="6023849" y="4532160"/>
              <a:ext cx="1913021" cy="33688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C*n/2</a:t>
              </a:r>
              <a:endParaRPr lang="en-CA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5A4276E-8E22-450A-9B07-BE8DB23E853E}"/>
                </a:ext>
              </a:extLst>
            </p:cNvPr>
            <p:cNvSpPr/>
            <p:nvPr/>
          </p:nvSpPr>
          <p:spPr>
            <a:xfrm>
              <a:off x="591328" y="4580558"/>
              <a:ext cx="1913021" cy="33688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C*n/2</a:t>
              </a:r>
              <a:endParaRPr lang="en-CA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E093DB3-7A38-43B0-AFBC-F0A9AFB688C4}"/>
                </a:ext>
              </a:extLst>
            </p:cNvPr>
            <p:cNvCxnSpPr>
              <a:stCxn id="4" idx="2"/>
              <a:endCxn id="7" idx="0"/>
            </p:cNvCxnSpPr>
            <p:nvPr/>
          </p:nvCxnSpPr>
          <p:spPr>
            <a:xfrm flipH="1">
              <a:off x="1547839" y="4189179"/>
              <a:ext cx="2357243" cy="3913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22A5940-03D5-4E14-901A-548A55F57ACB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>
              <a:off x="3905082" y="4189179"/>
              <a:ext cx="3203948" cy="3428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62053F3-E66C-4354-80C7-27CE5ECC74CE}"/>
                </a:ext>
              </a:extLst>
            </p:cNvPr>
            <p:cNvSpPr/>
            <p:nvPr/>
          </p:nvSpPr>
          <p:spPr>
            <a:xfrm>
              <a:off x="2979823" y="4556524"/>
              <a:ext cx="1913021" cy="336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C*n/2</a:t>
              </a:r>
              <a:endParaRPr lang="en-CA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733CD41-9C37-4F2B-B2D0-995C198574FA}"/>
                </a:ext>
              </a:extLst>
            </p:cNvPr>
            <p:cNvCxnSpPr>
              <a:cxnSpLocks/>
              <a:stCxn id="4" idx="2"/>
              <a:endCxn id="54" idx="0"/>
            </p:cNvCxnSpPr>
            <p:nvPr/>
          </p:nvCxnSpPr>
          <p:spPr>
            <a:xfrm>
              <a:off x="3905082" y="4189179"/>
              <a:ext cx="31252" cy="3673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21CFB1F0-D7BA-4FAA-90AB-277FD9774063}"/>
              </a:ext>
            </a:extLst>
          </p:cNvPr>
          <p:cNvGrpSpPr/>
          <p:nvPr/>
        </p:nvGrpSpPr>
        <p:grpSpPr>
          <a:xfrm>
            <a:off x="30230" y="4872099"/>
            <a:ext cx="8638175" cy="1080654"/>
            <a:chOff x="30230" y="4872099"/>
            <a:chExt cx="8638175" cy="108065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AB6B775-75F0-4A1E-A29A-541FC49C3574}"/>
                </a:ext>
              </a:extLst>
            </p:cNvPr>
            <p:cNvSpPr/>
            <p:nvPr/>
          </p:nvSpPr>
          <p:spPr>
            <a:xfrm>
              <a:off x="1803291" y="5535214"/>
              <a:ext cx="808461" cy="39222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C*n/4</a:t>
              </a:r>
              <a:endParaRPr lang="en-CA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65F1F40-41CE-4C08-A069-1C5EFCD48B51}"/>
                </a:ext>
              </a:extLst>
            </p:cNvPr>
            <p:cNvSpPr/>
            <p:nvPr/>
          </p:nvSpPr>
          <p:spPr>
            <a:xfrm>
              <a:off x="30230" y="5547639"/>
              <a:ext cx="835304" cy="38357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C*n/4</a:t>
              </a:r>
              <a:endParaRPr lang="en-CA" dirty="0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364665E-81D3-4736-A6D1-089DF8D28CD1}"/>
                </a:ext>
              </a:extLst>
            </p:cNvPr>
            <p:cNvCxnSpPr>
              <a:cxnSpLocks/>
              <a:stCxn id="7" idx="2"/>
              <a:endCxn id="40" idx="0"/>
            </p:cNvCxnSpPr>
            <p:nvPr/>
          </p:nvCxnSpPr>
          <p:spPr>
            <a:xfrm flipH="1">
              <a:off x="447882" y="4917295"/>
              <a:ext cx="1228627" cy="6303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8191779-E878-49ED-AED6-120E4D91830A}"/>
                </a:ext>
              </a:extLst>
            </p:cNvPr>
            <p:cNvCxnSpPr>
              <a:cxnSpLocks/>
              <a:stCxn id="7" idx="2"/>
              <a:endCxn id="39" idx="0"/>
            </p:cNvCxnSpPr>
            <p:nvPr/>
          </p:nvCxnSpPr>
          <p:spPr>
            <a:xfrm>
              <a:off x="1676509" y="4917295"/>
              <a:ext cx="531013" cy="6179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015AAC9-A4BE-4180-B271-A99CDFF99997}"/>
                </a:ext>
              </a:extLst>
            </p:cNvPr>
            <p:cNvSpPr/>
            <p:nvPr/>
          </p:nvSpPr>
          <p:spPr>
            <a:xfrm>
              <a:off x="903186" y="5543862"/>
              <a:ext cx="806050" cy="36726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C*n/4</a:t>
              </a:r>
              <a:endParaRPr lang="en-CA" dirty="0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B5AD90E-B5B1-4B87-8F05-F0BB698A2CFC}"/>
                </a:ext>
              </a:extLst>
            </p:cNvPr>
            <p:cNvCxnSpPr>
              <a:cxnSpLocks/>
              <a:stCxn id="7" idx="2"/>
              <a:endCxn id="74" idx="0"/>
            </p:cNvCxnSpPr>
            <p:nvPr/>
          </p:nvCxnSpPr>
          <p:spPr>
            <a:xfrm flipH="1">
              <a:off x="1306211" y="4917295"/>
              <a:ext cx="370298" cy="6265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58161EC-17C8-4151-B4AC-F60A7BB1CC2D}"/>
                </a:ext>
              </a:extLst>
            </p:cNvPr>
            <p:cNvSpPr/>
            <p:nvPr/>
          </p:nvSpPr>
          <p:spPr>
            <a:xfrm>
              <a:off x="7764955" y="5559115"/>
              <a:ext cx="903450" cy="38357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C*n/4</a:t>
              </a:r>
              <a:endParaRPr lang="en-CA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B7D172A-EFD6-443D-A094-AFAECED3616D}"/>
                </a:ext>
              </a:extLst>
            </p:cNvPr>
            <p:cNvSpPr/>
            <p:nvPr/>
          </p:nvSpPr>
          <p:spPr>
            <a:xfrm>
              <a:off x="5793740" y="5569175"/>
              <a:ext cx="835304" cy="38357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C*n/4</a:t>
              </a:r>
              <a:endParaRPr lang="en-CA" dirty="0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2ABD428-0FE2-47C6-A1CE-F61446351A99}"/>
                </a:ext>
              </a:extLst>
            </p:cNvPr>
            <p:cNvCxnSpPr>
              <a:cxnSpLocks/>
              <a:endCxn id="88" idx="0"/>
            </p:cNvCxnSpPr>
            <p:nvPr/>
          </p:nvCxnSpPr>
          <p:spPr>
            <a:xfrm flipH="1">
              <a:off x="6211392" y="4872099"/>
              <a:ext cx="1147126" cy="6970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EFF1BFE-B265-4574-B4B4-F39F3F99F9C8}"/>
                </a:ext>
              </a:extLst>
            </p:cNvPr>
            <p:cNvCxnSpPr>
              <a:cxnSpLocks/>
              <a:endCxn id="87" idx="0"/>
            </p:cNvCxnSpPr>
            <p:nvPr/>
          </p:nvCxnSpPr>
          <p:spPr>
            <a:xfrm>
              <a:off x="7358518" y="4872099"/>
              <a:ext cx="858162" cy="687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BC4EE60B-911F-4DC3-A142-DAE0DB1BD1D8}"/>
                </a:ext>
              </a:extLst>
            </p:cNvPr>
            <p:cNvSpPr/>
            <p:nvPr/>
          </p:nvSpPr>
          <p:spPr>
            <a:xfrm>
              <a:off x="6765102" y="5568177"/>
              <a:ext cx="835304" cy="38357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C*n/4</a:t>
              </a:r>
              <a:endParaRPr lang="en-CA" dirty="0"/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00257C2-67C9-4AE9-BD04-37E689C0D2F6}"/>
                </a:ext>
              </a:extLst>
            </p:cNvPr>
            <p:cNvCxnSpPr>
              <a:cxnSpLocks/>
              <a:endCxn id="91" idx="0"/>
            </p:cNvCxnSpPr>
            <p:nvPr/>
          </p:nvCxnSpPr>
          <p:spPr>
            <a:xfrm flipH="1">
              <a:off x="7182754" y="4872099"/>
              <a:ext cx="175764" cy="6960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F7CCC288-91FC-4FAA-B0B7-1082852EBA6C}"/>
                </a:ext>
              </a:extLst>
            </p:cNvPr>
            <p:cNvSpPr/>
            <p:nvPr/>
          </p:nvSpPr>
          <p:spPr>
            <a:xfrm>
              <a:off x="4677022" y="5527892"/>
              <a:ext cx="903450" cy="3835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C*n/4</a:t>
              </a:r>
              <a:endParaRPr lang="en-CA" dirty="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F8E48FF-B190-4A09-A50D-94B1BDAD836F}"/>
                </a:ext>
              </a:extLst>
            </p:cNvPr>
            <p:cNvSpPr/>
            <p:nvPr/>
          </p:nvSpPr>
          <p:spPr>
            <a:xfrm>
              <a:off x="2705807" y="5537951"/>
              <a:ext cx="877308" cy="38258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C*n/4</a:t>
              </a:r>
              <a:endParaRPr lang="en-CA" dirty="0"/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A1D2393-2880-4C74-9BD1-58400CCA9D32}"/>
                </a:ext>
              </a:extLst>
            </p:cNvPr>
            <p:cNvCxnSpPr>
              <a:cxnSpLocks/>
              <a:endCxn id="112" idx="0"/>
            </p:cNvCxnSpPr>
            <p:nvPr/>
          </p:nvCxnSpPr>
          <p:spPr>
            <a:xfrm flipH="1">
              <a:off x="3144461" y="4886291"/>
              <a:ext cx="873762" cy="6516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1CC5B4D-410C-40E3-BA8C-B203CD7AE813}"/>
                </a:ext>
              </a:extLst>
            </p:cNvPr>
            <p:cNvCxnSpPr>
              <a:cxnSpLocks/>
              <a:endCxn id="111" idx="0"/>
            </p:cNvCxnSpPr>
            <p:nvPr/>
          </p:nvCxnSpPr>
          <p:spPr>
            <a:xfrm>
              <a:off x="4018220" y="4886291"/>
              <a:ext cx="1110527" cy="6416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69F033C8-E3B7-4E08-BEC4-2814CA414A6D}"/>
                </a:ext>
              </a:extLst>
            </p:cNvPr>
            <p:cNvSpPr/>
            <p:nvPr/>
          </p:nvSpPr>
          <p:spPr>
            <a:xfrm>
              <a:off x="3677169" y="5536954"/>
              <a:ext cx="835304" cy="3835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C*n/4</a:t>
              </a:r>
              <a:endParaRPr lang="en-CA" dirty="0"/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08B1279D-9997-4D59-9BCE-61D216E7F052}"/>
                </a:ext>
              </a:extLst>
            </p:cNvPr>
            <p:cNvCxnSpPr>
              <a:cxnSpLocks/>
              <a:endCxn id="115" idx="0"/>
            </p:cNvCxnSpPr>
            <p:nvPr/>
          </p:nvCxnSpPr>
          <p:spPr>
            <a:xfrm>
              <a:off x="4018220" y="4886291"/>
              <a:ext cx="76601" cy="6506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094F0C53-4BD2-48DB-8F01-69D34B2752C7}"/>
              </a:ext>
            </a:extLst>
          </p:cNvPr>
          <p:cNvGrpSpPr/>
          <p:nvPr/>
        </p:nvGrpSpPr>
        <p:grpSpPr>
          <a:xfrm>
            <a:off x="469100" y="6303485"/>
            <a:ext cx="8461215" cy="756798"/>
            <a:chOff x="469100" y="6303485"/>
            <a:chExt cx="8461215" cy="756798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8BF52CE-882E-465E-8BA0-E08809F2265C}"/>
                </a:ext>
              </a:extLst>
            </p:cNvPr>
            <p:cNvSpPr/>
            <p:nvPr/>
          </p:nvSpPr>
          <p:spPr>
            <a:xfrm>
              <a:off x="1178990" y="6720846"/>
              <a:ext cx="580761" cy="33688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C*1</a:t>
              </a:r>
              <a:endParaRPr lang="en-CA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9D4E065-E38F-430D-B97A-5F12040157D4}"/>
                </a:ext>
              </a:extLst>
            </p:cNvPr>
            <p:cNvSpPr/>
            <p:nvPr/>
          </p:nvSpPr>
          <p:spPr>
            <a:xfrm>
              <a:off x="469100" y="6707235"/>
              <a:ext cx="536955" cy="33688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C*1</a:t>
              </a:r>
              <a:endParaRPr lang="en-CA" dirty="0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4E17921-1C01-46C4-BFD5-97C848FD7D49}"/>
                </a:ext>
              </a:extLst>
            </p:cNvPr>
            <p:cNvCxnSpPr>
              <a:cxnSpLocks/>
              <a:endCxn id="50" idx="0"/>
            </p:cNvCxnSpPr>
            <p:nvPr/>
          </p:nvCxnSpPr>
          <p:spPr>
            <a:xfrm flipH="1">
              <a:off x="737578" y="6332090"/>
              <a:ext cx="568633" cy="3751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C7B0D79-E1B1-4BA0-AE12-ECE32AB5C091}"/>
                </a:ext>
              </a:extLst>
            </p:cNvPr>
            <p:cNvCxnSpPr>
              <a:cxnSpLocks/>
              <a:endCxn id="49" idx="0"/>
            </p:cNvCxnSpPr>
            <p:nvPr/>
          </p:nvCxnSpPr>
          <p:spPr>
            <a:xfrm>
              <a:off x="1324180" y="6315782"/>
              <a:ext cx="145191" cy="4050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AFFB2E9-B857-45D1-A893-822E3F3DD4F7}"/>
                </a:ext>
              </a:extLst>
            </p:cNvPr>
            <p:cNvSpPr/>
            <p:nvPr/>
          </p:nvSpPr>
          <p:spPr>
            <a:xfrm>
              <a:off x="1866245" y="6712051"/>
              <a:ext cx="536955" cy="33688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C*1</a:t>
              </a:r>
              <a:endParaRPr lang="en-CA" dirty="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1BBC005-010B-4560-9B1E-E369974CB2C5}"/>
                </a:ext>
              </a:extLst>
            </p:cNvPr>
            <p:cNvCxnSpPr>
              <a:cxnSpLocks/>
              <a:endCxn id="32" idx="0"/>
            </p:cNvCxnSpPr>
            <p:nvPr/>
          </p:nvCxnSpPr>
          <p:spPr>
            <a:xfrm>
              <a:off x="1324180" y="6307134"/>
              <a:ext cx="810543" cy="4049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F0376B09-8F5C-49E5-B626-9FF1ED31D30C}"/>
                </a:ext>
              </a:extLst>
            </p:cNvPr>
            <p:cNvSpPr/>
            <p:nvPr/>
          </p:nvSpPr>
          <p:spPr>
            <a:xfrm>
              <a:off x="4065781" y="6717197"/>
              <a:ext cx="580761" cy="336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C*1</a:t>
              </a:r>
              <a:endParaRPr lang="en-CA" dirty="0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E8A8A36B-D8E5-4B94-A5E3-D86652209EE2}"/>
                </a:ext>
              </a:extLst>
            </p:cNvPr>
            <p:cNvSpPr/>
            <p:nvPr/>
          </p:nvSpPr>
          <p:spPr>
            <a:xfrm>
              <a:off x="3355891" y="6703586"/>
              <a:ext cx="536955" cy="336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C*1</a:t>
              </a:r>
              <a:endParaRPr lang="en-CA" dirty="0"/>
            </a:p>
          </p:txBody>
        </p: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71D37652-537F-41FD-94BE-2BAAEB72B3C6}"/>
                </a:ext>
              </a:extLst>
            </p:cNvPr>
            <p:cNvCxnSpPr>
              <a:cxnSpLocks/>
              <a:endCxn id="137" idx="0"/>
            </p:cNvCxnSpPr>
            <p:nvPr/>
          </p:nvCxnSpPr>
          <p:spPr>
            <a:xfrm flipH="1">
              <a:off x="3624369" y="6328441"/>
              <a:ext cx="568633" cy="3751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C1A6FEF-560F-4B9E-9A73-0B5AE1825DB4}"/>
                </a:ext>
              </a:extLst>
            </p:cNvPr>
            <p:cNvCxnSpPr>
              <a:cxnSpLocks/>
              <a:endCxn id="136" idx="0"/>
            </p:cNvCxnSpPr>
            <p:nvPr/>
          </p:nvCxnSpPr>
          <p:spPr>
            <a:xfrm>
              <a:off x="4210971" y="6312133"/>
              <a:ext cx="145191" cy="4050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7071701-7205-4FD8-B495-4BE79F8B30EC}"/>
                </a:ext>
              </a:extLst>
            </p:cNvPr>
            <p:cNvSpPr/>
            <p:nvPr/>
          </p:nvSpPr>
          <p:spPr>
            <a:xfrm>
              <a:off x="4753036" y="6708402"/>
              <a:ext cx="536955" cy="336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C*1</a:t>
              </a:r>
              <a:endParaRPr lang="en-CA" dirty="0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25DDE696-97BA-445D-B026-F2A336383B24}"/>
                </a:ext>
              </a:extLst>
            </p:cNvPr>
            <p:cNvCxnSpPr>
              <a:cxnSpLocks/>
              <a:endCxn id="140" idx="0"/>
            </p:cNvCxnSpPr>
            <p:nvPr/>
          </p:nvCxnSpPr>
          <p:spPr>
            <a:xfrm>
              <a:off x="4210971" y="6303485"/>
              <a:ext cx="810543" cy="4049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1F05B2F9-EB37-4BA4-BC47-81C4ADE0B0D4}"/>
                </a:ext>
              </a:extLst>
            </p:cNvPr>
            <p:cNvSpPr/>
            <p:nvPr/>
          </p:nvSpPr>
          <p:spPr>
            <a:xfrm>
              <a:off x="7706105" y="6723399"/>
              <a:ext cx="580761" cy="33688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C*1</a:t>
              </a:r>
              <a:endParaRPr lang="en-CA" dirty="0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4BBD39A1-2EC0-46BE-8941-92D02BDE0F95}"/>
                </a:ext>
              </a:extLst>
            </p:cNvPr>
            <p:cNvSpPr/>
            <p:nvPr/>
          </p:nvSpPr>
          <p:spPr>
            <a:xfrm>
              <a:off x="6996215" y="6709788"/>
              <a:ext cx="536955" cy="33688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C*1</a:t>
              </a:r>
              <a:endParaRPr lang="en-CA" dirty="0"/>
            </a:p>
          </p:txBody>
        </p: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1BC050C-D898-4DCD-9B95-9D2DCDEB180B}"/>
                </a:ext>
              </a:extLst>
            </p:cNvPr>
            <p:cNvCxnSpPr>
              <a:cxnSpLocks/>
              <a:endCxn id="143" idx="0"/>
            </p:cNvCxnSpPr>
            <p:nvPr/>
          </p:nvCxnSpPr>
          <p:spPr>
            <a:xfrm flipH="1">
              <a:off x="7264693" y="6334643"/>
              <a:ext cx="568633" cy="3751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35B4A083-0B2E-4BCC-9CEF-E8E1A1FDB844}"/>
                </a:ext>
              </a:extLst>
            </p:cNvPr>
            <p:cNvCxnSpPr>
              <a:cxnSpLocks/>
              <a:endCxn id="142" idx="0"/>
            </p:cNvCxnSpPr>
            <p:nvPr/>
          </p:nvCxnSpPr>
          <p:spPr>
            <a:xfrm>
              <a:off x="7851295" y="6318335"/>
              <a:ext cx="145191" cy="4050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4A7633DA-84CA-427D-B927-0556C12E626C}"/>
                </a:ext>
              </a:extLst>
            </p:cNvPr>
            <p:cNvSpPr/>
            <p:nvPr/>
          </p:nvSpPr>
          <p:spPr>
            <a:xfrm>
              <a:off x="8393360" y="6714604"/>
              <a:ext cx="536955" cy="33688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C*1</a:t>
              </a:r>
              <a:endParaRPr lang="en-CA" dirty="0"/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1E0BBAC2-9B3D-4425-A8B6-30FE09C4BC2A}"/>
                </a:ext>
              </a:extLst>
            </p:cNvPr>
            <p:cNvCxnSpPr>
              <a:cxnSpLocks/>
              <a:endCxn id="146" idx="0"/>
            </p:cNvCxnSpPr>
            <p:nvPr/>
          </p:nvCxnSpPr>
          <p:spPr>
            <a:xfrm>
              <a:off x="7851295" y="6309687"/>
              <a:ext cx="810543" cy="4049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EF048111-8D1E-47D2-9779-F4B9A68D7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3740" y="3824520"/>
            <a:ext cx="4001546" cy="1068741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2000" dirty="0"/>
              <a:t>The sum in level 0 is </a:t>
            </a:r>
            <a:r>
              <a:rPr lang="en-US" sz="2000" dirty="0">
                <a:solidFill>
                  <a:srgbClr val="FF0000"/>
                </a:solidFill>
              </a:rPr>
              <a:t>n</a:t>
            </a:r>
            <a:endParaRPr lang="en-US" sz="2000" dirty="0"/>
          </a:p>
          <a:p>
            <a:r>
              <a:rPr lang="en-CA" sz="2000" dirty="0"/>
              <a:t>Sum in level 1 is </a:t>
            </a:r>
            <a:r>
              <a:rPr lang="en-CA" sz="2000" dirty="0">
                <a:solidFill>
                  <a:srgbClr val="FF0000"/>
                </a:solidFill>
              </a:rPr>
              <a:t>3n/2</a:t>
            </a:r>
          </a:p>
          <a:p>
            <a:r>
              <a:rPr lang="en-CA" sz="2000" dirty="0"/>
              <a:t>Sum in level 2 is 9n/4 = </a:t>
            </a:r>
            <a:r>
              <a:rPr lang="en-CA" sz="2000" dirty="0">
                <a:solidFill>
                  <a:srgbClr val="FF0000"/>
                </a:solidFill>
              </a:rPr>
              <a:t>(3/2)</a:t>
            </a:r>
            <a:r>
              <a:rPr lang="en-CA" sz="2000" baseline="30000" dirty="0">
                <a:solidFill>
                  <a:srgbClr val="FF0000"/>
                </a:solidFill>
              </a:rPr>
              <a:t>2</a:t>
            </a:r>
            <a:r>
              <a:rPr lang="en-CA" sz="2000" dirty="0">
                <a:solidFill>
                  <a:srgbClr val="FF0000"/>
                </a:solidFill>
              </a:rPr>
              <a:t>n</a:t>
            </a:r>
            <a:endParaRPr lang="en-CA" sz="2000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A641E87-DD02-4C6F-AE12-8C0B0EA1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7283" y="5095291"/>
            <a:ext cx="3945140" cy="569029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CA" sz="2000" dirty="0"/>
              <a:t>The sum in level k is </a:t>
            </a:r>
            <a:r>
              <a:rPr lang="en-CA" sz="2000" dirty="0">
                <a:solidFill>
                  <a:srgbClr val="FF0000"/>
                </a:solidFill>
              </a:rPr>
              <a:t>(3/2)</a:t>
            </a:r>
            <a:r>
              <a:rPr lang="en-CA" sz="2000" baseline="30000" dirty="0">
                <a:solidFill>
                  <a:srgbClr val="FF0000"/>
                </a:solidFill>
              </a:rPr>
              <a:t>k </a:t>
            </a:r>
            <a:r>
              <a:rPr lang="en-CA" sz="2000" dirty="0">
                <a:solidFill>
                  <a:srgbClr val="FF000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410837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  <p:bldP spid="60" grpId="0" animBg="1"/>
      <p:bldP spid="61" grpId="0" animBg="1"/>
      <p:bldP spid="15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Big-O notation – more examples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719998" y="1949043"/>
                <a:ext cx="8855643" cy="4763155"/>
              </a:xfrm>
            </p:spPr>
            <p:txBody>
              <a:bodyPr/>
              <a:lstStyle/>
              <a:p>
                <a:r>
                  <a:rPr lang="en-US" altLang="he-IL" sz="2000" dirty="0">
                    <a:cs typeface="+mn-cs"/>
                  </a:rPr>
                  <a:t>The running time of merge sort is </a:t>
                </a:r>
                <a:r>
                  <a:rPr lang="en-US" altLang="he-IL" sz="2000" u="sng" dirty="0">
                    <a:cs typeface="+mn-cs"/>
                  </a:rPr>
                  <a:t>T(n) = 3*T(n/2) + O(n)</a:t>
                </a:r>
                <a:r>
                  <a:rPr lang="en-US" altLang="he-IL" sz="2000" dirty="0">
                    <a:cs typeface="+mn-cs"/>
                  </a:rPr>
                  <a:t> and </a:t>
                </a:r>
                <a:r>
                  <a:rPr lang="en-US" altLang="he-IL" sz="2000" u="sng" dirty="0">
                    <a:cs typeface="+mn-cs"/>
                  </a:rPr>
                  <a:t>T(1) = O(1)</a:t>
                </a:r>
                <a:r>
                  <a:rPr lang="en-US" altLang="he-IL" sz="2000" dirty="0">
                    <a:cs typeface="+mn-cs"/>
                  </a:rPr>
                  <a:t>.</a:t>
                </a:r>
              </a:p>
              <a:p>
                <a:r>
                  <a:rPr lang="en-US" altLang="he-IL" sz="2000" u="sng" dirty="0">
                    <a:cs typeface="+mn-cs"/>
                  </a:rPr>
                  <a:t>Claim</a:t>
                </a:r>
                <a:r>
                  <a:rPr lang="en-US" altLang="he-IL" sz="2000" dirty="0">
                    <a:cs typeface="+mn-cs"/>
                  </a:rPr>
                  <a:t>: T(n) = O(n</a:t>
                </a:r>
                <a:r>
                  <a:rPr lang="en-US" altLang="he-IL" sz="2000" baseline="30000" dirty="0">
                    <a:cs typeface="+mn-cs"/>
                  </a:rPr>
                  <a:t>log</a:t>
                </a:r>
                <a:r>
                  <a:rPr lang="en-US" altLang="he-IL" sz="2000" baseline="8000" dirty="0">
                    <a:cs typeface="+mn-cs"/>
                  </a:rPr>
                  <a:t>2</a:t>
                </a:r>
                <a:r>
                  <a:rPr lang="en-US" altLang="he-IL" sz="2000" baseline="30000" dirty="0">
                    <a:cs typeface="+mn-cs"/>
                  </a:rPr>
                  <a:t>(3)</a:t>
                </a:r>
                <a:r>
                  <a:rPr lang="en-US" altLang="he-IL" sz="2000" dirty="0">
                    <a:cs typeface="+mn-cs"/>
                  </a:rPr>
                  <a:t>)=O(n</a:t>
                </a:r>
                <a:r>
                  <a:rPr lang="en-US" altLang="he-IL" sz="2000" baseline="30000" dirty="0">
                    <a:cs typeface="+mn-cs"/>
                  </a:rPr>
                  <a:t>1.585</a:t>
                </a:r>
                <a:r>
                  <a:rPr lang="en-US" altLang="he-IL" sz="2000" dirty="0">
                    <a:cs typeface="+mn-cs"/>
                  </a:rPr>
                  <a:t>)</a:t>
                </a:r>
              </a:p>
              <a:p>
                <a:r>
                  <a:rPr lang="en-US" altLang="he-IL" sz="2000" u="sng" dirty="0">
                    <a:cs typeface="+mn-cs"/>
                  </a:rPr>
                  <a:t>Proof:</a:t>
                </a:r>
                <a:r>
                  <a:rPr lang="en-US" altLang="he-IL" sz="2000" dirty="0">
                    <a:cs typeface="+mn-cs"/>
                  </a:rPr>
                  <a:t> Suppose that </a:t>
                </a:r>
                <a:r>
                  <a:rPr lang="en-US" altLang="he-IL" sz="2000" i="1" dirty="0">
                    <a:solidFill>
                      <a:srgbClr val="0070C0"/>
                    </a:solidFill>
                    <a:cs typeface="+mn-cs"/>
                  </a:rPr>
                  <a:t>T(n) ≤ </a:t>
                </a:r>
                <a:r>
                  <a:rPr lang="pt-BR" altLang="he-IL" sz="2000" i="1" dirty="0">
                    <a:solidFill>
                      <a:srgbClr val="0070C0"/>
                    </a:solidFill>
                    <a:cs typeface="+mn-cs"/>
                  </a:rPr>
                  <a:t>3*T(n/2) + Cn</a:t>
                </a:r>
                <a:r>
                  <a:rPr lang="pt-BR" altLang="he-IL" sz="2000" dirty="0">
                    <a:cs typeface="+mn-cs"/>
                  </a:rPr>
                  <a:t> and </a:t>
                </a:r>
                <a:r>
                  <a:rPr lang="pt-BR" altLang="he-IL" sz="2000" dirty="0">
                    <a:solidFill>
                      <a:srgbClr val="0070C0"/>
                    </a:solidFill>
                    <a:cs typeface="+mn-cs"/>
                  </a:rPr>
                  <a:t>T(1)</a:t>
                </a:r>
                <a:r>
                  <a:rPr lang="en-US" altLang="he-IL" sz="2000" dirty="0">
                    <a:solidFill>
                      <a:srgbClr val="0070C0"/>
                    </a:solidFill>
                  </a:rPr>
                  <a:t> ≤ C</a:t>
                </a:r>
                <a:r>
                  <a:rPr lang="pt-BR" altLang="he-IL" sz="2000" dirty="0">
                    <a:cs typeface="+mn-cs"/>
                  </a:rPr>
                  <a:t> for some constant C.</a:t>
                </a:r>
                <a:endParaRPr lang="en-US" altLang="he-IL" sz="2000" dirty="0">
                  <a:cs typeface="+mn-cs"/>
                </a:endParaRPr>
              </a:p>
              <a:p>
                <a:r>
                  <a:rPr lang="en-US" altLang="he-IL" sz="2000" dirty="0">
                    <a:cs typeface="+mn-cs"/>
                  </a:rPr>
                  <a:t>The total running time is </a:t>
                </a:r>
                <a:r>
                  <a:rPr lang="en-CA" sz="2000" b="1" i="1" dirty="0"/>
                  <a:t>T(n) = n+(3/2)n+(3/2)</a:t>
                </a:r>
                <a:r>
                  <a:rPr lang="en-CA" sz="2000" b="1" i="1" baseline="30000" dirty="0"/>
                  <a:t>2</a:t>
                </a:r>
                <a:r>
                  <a:rPr lang="en-CA" sz="2000" b="1" i="1" dirty="0"/>
                  <a:t>n+(3/2)</a:t>
                </a:r>
                <a:r>
                  <a:rPr lang="en-CA" sz="2000" b="1" i="1" baseline="30000" dirty="0"/>
                  <a:t>3</a:t>
                </a:r>
                <a:r>
                  <a:rPr lang="en-CA" sz="2000" b="1" i="1" dirty="0"/>
                  <a:t>n+… +(3/2)</a:t>
                </a:r>
                <a:r>
                  <a:rPr lang="en-CA" sz="2000" b="1" i="1" baseline="30000" dirty="0"/>
                  <a:t>d</a:t>
                </a:r>
                <a:r>
                  <a:rPr lang="en-CA" sz="2000" b="1" i="1" dirty="0"/>
                  <a:t>*n</a:t>
                </a:r>
              </a:p>
              <a:p>
                <a:r>
                  <a:rPr lang="en-CA" sz="2000" dirty="0"/>
                  <a:t>	where d = lg</a:t>
                </a:r>
                <a:r>
                  <a:rPr lang="en-CA" sz="2000" baseline="-25000" dirty="0"/>
                  <a:t>2</a:t>
                </a:r>
                <a:r>
                  <a:rPr lang="en-CA" sz="2000" dirty="0"/>
                  <a:t>(n) is the number of levels.</a:t>
                </a:r>
              </a:p>
              <a:p>
                <a:r>
                  <a:rPr lang="en-CA" sz="2000" dirty="0"/>
                  <a:t>We have a geometric series here: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he-IL" sz="2000" b="0" i="1" smtClean="0">
                          <a:latin typeface="Cambria Math" panose="02040503050406030204" pitchFamily="18" charset="0"/>
                          <a:cs typeface="+mn-cs"/>
                        </a:rPr>
                        <m:t>1+1.5+</m:t>
                      </m:r>
                      <m:sSup>
                        <m:sSupPr>
                          <m:ctrlPr>
                            <a:rPr lang="en-US" altLang="he-IL" sz="2000" b="0" i="1" smtClean="0"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lang="en-US" altLang="he-IL" sz="2000" b="0" i="1" smtClean="0">
                              <a:latin typeface="Cambria Math" panose="02040503050406030204" pitchFamily="18" charset="0"/>
                              <a:cs typeface="+mn-cs"/>
                            </a:rPr>
                            <m:t>1.5</m:t>
                          </m:r>
                        </m:e>
                        <m:sup>
                          <m:r>
                            <a:rPr lang="en-US" altLang="he-IL" sz="2000" b="0" i="1" smtClean="0"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lang="en-US" altLang="he-IL" sz="2000" b="0" i="1" smtClean="0"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p>
                        <m:sSupPr>
                          <m:ctrlPr>
                            <a:rPr lang="en-US" altLang="he-IL" sz="2000" b="0" i="1" smtClean="0"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lang="en-US" altLang="he-IL" sz="2000" b="0" i="1" smtClean="0">
                              <a:latin typeface="Cambria Math" panose="02040503050406030204" pitchFamily="18" charset="0"/>
                              <a:cs typeface="+mn-cs"/>
                            </a:rPr>
                            <m:t>1.5</m:t>
                          </m:r>
                        </m:e>
                        <m:sup>
                          <m:r>
                            <a:rPr lang="en-US" altLang="he-IL" sz="2000" b="0" i="1" smtClean="0"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</m:sup>
                      </m:sSup>
                      <m:r>
                        <a:rPr lang="en-US" altLang="he-IL" sz="2000" b="0" i="1" smtClean="0">
                          <a:latin typeface="Cambria Math" panose="02040503050406030204" pitchFamily="18" charset="0"/>
                          <a:cs typeface="+mn-cs"/>
                        </a:rPr>
                        <m:t>+…</m:t>
                      </m:r>
                      <m:sSup>
                        <m:sSupPr>
                          <m:ctrlPr>
                            <a:rPr lang="en-US" altLang="he-IL" sz="2000" b="0" i="1" smtClean="0"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lang="en-US" altLang="he-IL" sz="2000" b="0" i="1" smtClean="0">
                              <a:latin typeface="Cambria Math" panose="02040503050406030204" pitchFamily="18" charset="0"/>
                              <a:cs typeface="+mn-cs"/>
                            </a:rPr>
                            <m:t>1.5</m:t>
                          </m:r>
                        </m:e>
                        <m:sup>
                          <m:r>
                            <a:rPr lang="en-US" altLang="he-IL" sz="2000" b="0" i="1" smtClean="0">
                              <a:latin typeface="Cambria Math" panose="02040503050406030204" pitchFamily="18" charset="0"/>
                              <a:cs typeface="+mn-cs"/>
                            </a:rPr>
                            <m:t>𝑑</m:t>
                          </m:r>
                        </m:sup>
                      </m:sSup>
                      <m:r>
                        <a:rPr lang="pt-BR" altLang="he-IL" sz="2000" i="1" smtClean="0"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lang="pt-BR" altLang="he-IL" sz="2000" i="1" smtClean="0"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he-IL" sz="2000" b="0" i="1" smtClean="0"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lang="en-US" altLang="he-IL" sz="2000" b="0" i="1" smtClean="0">
                                  <a:latin typeface="Cambria Math" panose="02040503050406030204" pitchFamily="18" charset="0"/>
                                  <a:cs typeface="+mn-cs"/>
                                </a:rPr>
                                <m:t>1.5</m:t>
                              </m:r>
                            </m:e>
                            <m:sup>
                              <m:r>
                                <a:rPr lang="en-US" altLang="he-IL" sz="2000" b="0" i="1" smtClean="0">
                                  <a:latin typeface="Cambria Math" panose="02040503050406030204" pitchFamily="18" charset="0"/>
                                  <a:cs typeface="+mn-cs"/>
                                </a:rPr>
                                <m:t>𝑑</m:t>
                              </m:r>
                            </m:sup>
                          </m:sSup>
                          <m:r>
                            <a:rPr lang="en-US" altLang="he-IL" sz="2000" b="0" i="1" smtClean="0">
                              <a:latin typeface="Cambria Math" panose="02040503050406030204" pitchFamily="18" charset="0"/>
                              <a:cs typeface="+mn-cs"/>
                            </a:rPr>
                            <m:t>−1</m:t>
                          </m:r>
                        </m:num>
                        <m:den>
                          <m:r>
                            <a:rPr lang="en-US" altLang="he-IL" sz="2000" b="0" i="1" smtClean="0">
                              <a:latin typeface="Cambria Math" panose="02040503050406030204" pitchFamily="18" charset="0"/>
                              <a:cs typeface="+mn-cs"/>
                            </a:rPr>
                            <m:t>1.5−1</m:t>
                          </m:r>
                        </m:den>
                      </m:f>
                      <m:r>
                        <a:rPr lang="en-US" altLang="he-IL" sz="2000" b="0" i="1" smtClean="0"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he-IL" sz="2000" b="0" i="0" smtClean="0">
                          <a:latin typeface="Cambria Math" panose="02040503050406030204" pitchFamily="18" charset="0"/>
                          <a:cs typeface="+mn-cs"/>
                        </a:rPr>
                        <m:t>Θ</m:t>
                      </m:r>
                      <m:d>
                        <m:dPr>
                          <m:ctrlPr>
                            <a:rPr lang="en-US" altLang="he-IL" sz="2000" b="0" i="1" smtClean="0"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he-IL" sz="2000" b="0" i="1" smtClean="0"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lang="en-US" altLang="he-IL" sz="2000" b="0" i="1" smtClean="0">
                                  <a:latin typeface="Cambria Math" panose="02040503050406030204" pitchFamily="18" charset="0"/>
                                  <a:cs typeface="+mn-cs"/>
                                </a:rPr>
                                <m:t>1.5</m:t>
                              </m:r>
                            </m:e>
                            <m:sup>
                              <m:r>
                                <a:rPr lang="en-US" altLang="he-IL" sz="2000" b="0" i="1" smtClean="0">
                                  <a:latin typeface="Cambria Math" panose="02040503050406030204" pitchFamily="18" charset="0"/>
                                  <a:cs typeface="+mn-cs"/>
                                </a:rPr>
                                <m:t>𝑑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he-IL" sz="2000" dirty="0">
                  <a:cs typeface="+mn-cs"/>
                </a:endParaRPr>
              </a:p>
              <a:p>
                <a:r>
                  <a:rPr lang="en-US" altLang="he-IL" sz="2000" dirty="0">
                    <a:cs typeface="+mn-cs"/>
                  </a:rPr>
                  <a:t>Therefore, the total running time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he-IL" sz="2000" b="0" i="1" smtClean="0">
                          <a:latin typeface="Cambria Math" panose="02040503050406030204" pitchFamily="18" charset="0"/>
                          <a:cs typeface="+mn-cs"/>
                        </a:rPr>
                        <m:t>𝑇</m:t>
                      </m:r>
                      <m:d>
                        <m:dPr>
                          <m:ctrlPr>
                            <a:rPr lang="en-US" altLang="he-IL" sz="2000" b="0" i="1" smtClean="0"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lang="en-US" altLang="he-IL" sz="2000" b="0" i="1" smtClean="0"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e>
                      </m:d>
                      <m:r>
                        <a:rPr lang="en-US" altLang="he-IL" sz="2000" b="0" i="1" smtClean="0">
                          <a:latin typeface="Cambria Math" panose="02040503050406030204" pitchFamily="18" charset="0"/>
                          <a:cs typeface="+mn-cs"/>
                        </a:rPr>
                        <m:t>= </m:t>
                      </m:r>
                      <m:sSup>
                        <m:sSupPr>
                          <m:ctrlPr>
                            <a:rPr lang="en-US" altLang="he-IL" sz="2000" b="0" i="1" smtClean="0"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lang="en-US" altLang="he-IL" sz="2000" b="0" i="1" smtClean="0">
                              <a:latin typeface="Cambria Math" panose="02040503050406030204" pitchFamily="18" charset="0"/>
                              <a:cs typeface="+mn-cs"/>
                            </a:rPr>
                            <m:t>1.5</m:t>
                          </m:r>
                        </m:e>
                        <m:sup>
                          <m:r>
                            <a:rPr lang="en-US" altLang="he-IL" sz="2000" b="0" i="1" smtClean="0">
                              <a:latin typeface="Cambria Math" panose="02040503050406030204" pitchFamily="18" charset="0"/>
                              <a:cs typeface="+mn-cs"/>
                            </a:rPr>
                            <m:t>𝑑</m:t>
                          </m:r>
                        </m:sup>
                      </m:sSup>
                      <m:r>
                        <a:rPr lang="en-US" altLang="he-IL" sz="2000" b="0" i="1" smtClean="0">
                          <a:latin typeface="Cambria Math" panose="02040503050406030204" pitchFamily="18" charset="0"/>
                          <a:cs typeface="+mn-cs"/>
                        </a:rPr>
                        <m:t>×</m:t>
                      </m:r>
                      <m:r>
                        <a:rPr lang="en-US" altLang="he-IL" sz="2000" b="0" i="1" smtClean="0">
                          <a:latin typeface="Cambria Math" panose="02040503050406030204" pitchFamily="18" charset="0"/>
                          <a:cs typeface="+mn-cs"/>
                        </a:rPr>
                        <m:t>𝑛</m:t>
                      </m:r>
                      <m:r>
                        <a:rPr lang="en-US" altLang="he-IL" sz="2000" b="0" i="1" smtClean="0"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lang="en-US" altLang="he-IL" sz="2000" b="0" i="1" smtClean="0"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he-IL" sz="2000" b="0" i="1" smtClean="0"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he-IL" sz="2000" b="0" i="1" smtClean="0"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he-IL" sz="2000" b="0" i="1" smtClean="0"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he-IL" sz="2000" b="0" i="1" smtClean="0"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he-IL" sz="2000" b="0" i="1" smtClean="0">
                              <a:latin typeface="Cambria Math" panose="02040503050406030204" pitchFamily="18" charset="0"/>
                              <a:cs typeface="+mn-cs"/>
                            </a:rPr>
                            <m:t>𝑙𝑜</m:t>
                          </m:r>
                          <m:sSub>
                            <m:sSubPr>
                              <m:ctrlPr>
                                <a:rPr lang="en-US" altLang="he-IL" sz="2000" b="0" i="1" smtClean="0"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US" altLang="he-IL" sz="2000" b="0" i="1" smtClean="0">
                                  <a:latin typeface="Cambria Math" panose="02040503050406030204" pitchFamily="18" charset="0"/>
                                  <a:cs typeface="+mn-cs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he-IL" sz="2000" b="0" i="1" smtClean="0"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he-IL" sz="2000" b="0" i="1" smtClean="0"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lang="en-US" altLang="he-IL" sz="2000" b="0" i="1" smtClean="0">
                                  <a:latin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he-IL" sz="2000" b="0" i="1" smtClean="0">
                          <a:latin typeface="Cambria Math" panose="02040503050406030204" pitchFamily="18" charset="0"/>
                          <a:cs typeface="+mn-cs"/>
                        </a:rPr>
                        <m:t>×</m:t>
                      </m:r>
                      <m:r>
                        <a:rPr lang="en-US" altLang="he-IL" sz="2000" b="0" i="1" smtClean="0">
                          <a:latin typeface="Cambria Math" panose="02040503050406030204" pitchFamily="18" charset="0"/>
                          <a:cs typeface="+mn-cs"/>
                        </a:rPr>
                        <m:t>𝑛</m:t>
                      </m:r>
                      <m:r>
                        <a:rPr lang="en-US" altLang="he-IL" sz="2000" b="0" i="1" smtClean="0"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lang="en-US" altLang="he-IL" sz="2000" b="0" i="1" smtClean="0"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lang="en-US" altLang="he-IL" sz="2000" b="0" i="1" smtClean="0"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he-IL" sz="2000" b="0" i="0" smtClean="0">
                              <a:latin typeface="Cambria Math" panose="02040503050406030204" pitchFamily="18" charset="0"/>
                              <a:cs typeface="+mn-cs"/>
                            </a:rPr>
                            <m:t>log</m:t>
                          </m:r>
                          <m:r>
                            <a:rPr lang="en-US" altLang="he-IL" sz="2000" b="0" i="1" smtClean="0">
                              <a:latin typeface="Cambria Math" panose="02040503050406030204" pitchFamily="18" charset="0"/>
                              <a:cs typeface="+mn-cs"/>
                            </a:rPr>
                            <m:t>⁡_2(</m:t>
                          </m:r>
                          <m:r>
                            <a:rPr lang="en-US" altLang="he-IL" sz="2000" b="0" i="1" smtClean="0"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lang="en-US" altLang="he-IL" sz="2000" b="0" i="1" smtClean="0"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sup>
                      </m:sSup>
                      <m:r>
                        <a:rPr lang="en-US" altLang="he-IL" sz="2000" b="0" i="1" smtClean="0"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lang="en-US" altLang="he-IL" sz="2000" b="0" i="1" smtClean="0"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lang="en-US" altLang="he-IL" sz="2000" b="0" i="1" smtClean="0"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altLang="he-IL" sz="2000" b="0" i="1" smtClean="0"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he-IL" sz="2000" b="0" i="1" smtClean="0"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he-IL" sz="2000" b="0" i="0" smtClean="0"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he-IL" sz="2000" b="0" i="1" smtClean="0"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he-IL" sz="2000" b="0" i="1" smtClean="0">
                                  <a:latin typeface="Cambria Math" panose="02040503050406030204" pitchFamily="18" charset="0"/>
                                  <a:cs typeface="+mn-cs"/>
                                </a:rPr>
                                <m:t>(3)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en-US" altLang="he-IL" sz="2000" dirty="0">
                  <a:cs typeface="+mn-cs"/>
                </a:endParaRPr>
              </a:p>
            </p:txBody>
          </p:sp>
        </mc:Choice>
        <mc:Fallback xmlns="">
          <p:sp>
            <p:nvSpPr>
              <p:cNvPr id="3" name="Tex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719998" y="1949043"/>
                <a:ext cx="8855643" cy="4763155"/>
              </a:xfrm>
              <a:blipFill>
                <a:blip r:embed="rId3"/>
                <a:stretch>
                  <a:fillRect l="-1721" t="-1536" b="-371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556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Master Theorem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u="sng" dirty="0">
                <a:cs typeface="+mn-cs"/>
              </a:rPr>
              <a:t>Master Theorem</a:t>
            </a:r>
            <a:r>
              <a:rPr lang="en-US" altLang="he-IL" sz="2000" dirty="0">
                <a:cs typeface="+mn-cs"/>
              </a:rPr>
              <a:t>: Suppose we are given a recurrence relation</a:t>
            </a:r>
          </a:p>
          <a:p>
            <a:pPr algn="ctr"/>
            <a:r>
              <a:rPr lang="en-US" altLang="he-IL" sz="2000" dirty="0">
                <a:cs typeface="+mn-cs"/>
              </a:rPr>
              <a:t>T(n) = a*T(n/b) + f(n)</a:t>
            </a:r>
          </a:p>
          <a:p>
            <a:r>
              <a:rPr lang="en-US" altLang="he-IL" sz="2000" dirty="0">
                <a:cs typeface="+mn-cs"/>
              </a:rPr>
              <a:t>for integers a, b, and some function f.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Let c = </a:t>
            </a:r>
            <a:r>
              <a:rPr lang="en-US" altLang="he-IL" sz="2000" dirty="0" err="1">
                <a:cs typeface="+mn-cs"/>
              </a:rPr>
              <a:t>log</a:t>
            </a:r>
            <a:r>
              <a:rPr lang="en-US" altLang="he-IL" sz="2000" baseline="-25000" dirty="0" err="1">
                <a:cs typeface="+mn-cs"/>
              </a:rPr>
              <a:t>b</a:t>
            </a:r>
            <a:r>
              <a:rPr lang="en-US" altLang="he-IL" sz="2000" dirty="0">
                <a:cs typeface="+mn-cs"/>
              </a:rPr>
              <a:t>(a).</a:t>
            </a:r>
          </a:p>
          <a:p>
            <a:r>
              <a:rPr lang="en-US" altLang="he-IL" sz="2000" dirty="0">
                <a:cs typeface="+mn-cs"/>
              </a:rPr>
              <a:t>Then</a:t>
            </a:r>
          </a:p>
          <a:p>
            <a:pPr marL="457200" indent="-457200">
              <a:buAutoNum type="arabicPeriod"/>
            </a:pPr>
            <a:r>
              <a:rPr lang="en-US" altLang="he-IL" sz="2000" dirty="0">
                <a:cs typeface="+mn-cs"/>
              </a:rPr>
              <a:t>If f(n) = O(</a:t>
            </a:r>
            <a:r>
              <a:rPr lang="en-US" altLang="he-IL" sz="2000" dirty="0" err="1">
                <a:cs typeface="+mn-cs"/>
              </a:rPr>
              <a:t>n</a:t>
            </a:r>
            <a:r>
              <a:rPr lang="en-US" altLang="he-IL" sz="2000" baseline="30000" dirty="0" err="1">
                <a:cs typeface="+mn-cs"/>
              </a:rPr>
              <a:t>d</a:t>
            </a:r>
            <a:r>
              <a:rPr lang="en-US" altLang="he-IL" sz="2000" dirty="0">
                <a:cs typeface="+mn-cs"/>
              </a:rPr>
              <a:t>) for some d&lt;c, then T(n) = </a:t>
            </a:r>
            <a:r>
              <a:rPr lang="el-GR" sz="2000" dirty="0"/>
              <a:t>Θ</a:t>
            </a:r>
            <a:r>
              <a:rPr lang="en-US" altLang="he-IL" sz="2000" dirty="0">
                <a:cs typeface="+mn-cs"/>
              </a:rPr>
              <a:t>(</a:t>
            </a:r>
            <a:r>
              <a:rPr lang="en-US" altLang="he-IL" sz="2000" dirty="0" err="1">
                <a:cs typeface="+mn-cs"/>
              </a:rPr>
              <a:t>n</a:t>
            </a:r>
            <a:r>
              <a:rPr lang="en-US" altLang="he-IL" sz="2000" baseline="30000" dirty="0" err="1">
                <a:cs typeface="+mn-cs"/>
              </a:rPr>
              <a:t>c</a:t>
            </a:r>
            <a:r>
              <a:rPr lang="en-US" altLang="he-IL" sz="2000" dirty="0">
                <a:cs typeface="+mn-cs"/>
              </a:rPr>
              <a:t>)</a:t>
            </a:r>
          </a:p>
          <a:p>
            <a:pPr marL="457200" indent="-457200">
              <a:buFontTx/>
              <a:buAutoNum type="arabicPeriod"/>
            </a:pPr>
            <a:r>
              <a:rPr lang="en-US" altLang="he-IL" sz="2000" dirty="0"/>
              <a:t>If f(n) = </a:t>
            </a:r>
            <a:r>
              <a:rPr lang="el-GR" sz="2000" dirty="0"/>
              <a:t>Θ</a:t>
            </a:r>
            <a:r>
              <a:rPr lang="en-US" altLang="he-IL" sz="2000" dirty="0"/>
              <a:t>(</a:t>
            </a:r>
            <a:r>
              <a:rPr lang="en-US" altLang="he-IL" sz="2000" dirty="0" err="1"/>
              <a:t>n</a:t>
            </a:r>
            <a:r>
              <a:rPr lang="en-US" altLang="he-IL" sz="2000" baseline="30000" dirty="0" err="1"/>
              <a:t>c</a:t>
            </a:r>
            <a:r>
              <a:rPr lang="en-US" altLang="he-IL" sz="2000" dirty="0"/>
              <a:t>), then T(n) = </a:t>
            </a:r>
            <a:r>
              <a:rPr lang="el-GR" sz="2000" dirty="0"/>
              <a:t>Θ</a:t>
            </a:r>
            <a:r>
              <a:rPr lang="en-US" altLang="he-IL" sz="2000" dirty="0"/>
              <a:t>(</a:t>
            </a:r>
            <a:r>
              <a:rPr lang="en-US" altLang="he-IL" sz="2000" dirty="0" err="1"/>
              <a:t>n</a:t>
            </a:r>
            <a:r>
              <a:rPr lang="en-US" altLang="he-IL" sz="2000" baseline="30000" dirty="0" err="1"/>
              <a:t>c</a:t>
            </a:r>
            <a:r>
              <a:rPr lang="en-US" altLang="he-IL" sz="2000" dirty="0"/>
              <a:t> log(n))</a:t>
            </a:r>
          </a:p>
          <a:p>
            <a:pPr marL="457200" indent="-457200">
              <a:buFontTx/>
              <a:buAutoNum type="arabicPeriod"/>
            </a:pPr>
            <a:r>
              <a:rPr lang="en-US" altLang="he-IL" sz="2000" dirty="0"/>
              <a:t>If f(n) = </a:t>
            </a:r>
            <a:r>
              <a:rPr lang="el-GR" altLang="he-IL" sz="2000" dirty="0"/>
              <a:t>Ω</a:t>
            </a:r>
            <a:r>
              <a:rPr lang="en-US" altLang="he-IL" sz="2000" dirty="0"/>
              <a:t>(</a:t>
            </a:r>
            <a:r>
              <a:rPr lang="en-US" altLang="he-IL" sz="2000" dirty="0" err="1"/>
              <a:t>n</a:t>
            </a:r>
            <a:r>
              <a:rPr lang="en-US" altLang="he-IL" sz="2000" baseline="30000" dirty="0" err="1"/>
              <a:t>c</a:t>
            </a:r>
            <a:r>
              <a:rPr lang="en-US" altLang="he-IL" sz="2000" dirty="0"/>
              <a:t>), then T(n) = </a:t>
            </a:r>
            <a:r>
              <a:rPr lang="el-GR" sz="2000" dirty="0"/>
              <a:t>Θ</a:t>
            </a:r>
            <a:r>
              <a:rPr lang="en-US" altLang="he-IL" sz="2000" dirty="0"/>
              <a:t>(f)</a:t>
            </a:r>
          </a:p>
          <a:p>
            <a:endParaRPr lang="en-US" altLang="he-IL" sz="20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60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Master Theorem - examples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altLang="he-IL" sz="2000" dirty="0">
                <a:cs typeface="+mn-cs"/>
              </a:rPr>
              <a:t>T(n) = 2T(n/2) + O(1).</a:t>
            </a:r>
            <a:br>
              <a:rPr lang="en-US" altLang="he-IL" sz="2000" dirty="0">
                <a:cs typeface="+mn-cs"/>
              </a:rPr>
            </a:br>
            <a:r>
              <a:rPr lang="en-US" altLang="he-IL" sz="2000" dirty="0">
                <a:cs typeface="+mn-cs"/>
              </a:rPr>
              <a:t>	Then T(n) = </a:t>
            </a:r>
            <a:r>
              <a:rPr lang="el-GR" sz="2000" dirty="0"/>
              <a:t>Θ</a:t>
            </a:r>
            <a:r>
              <a:rPr lang="en-US" altLang="he-IL" sz="2000" dirty="0">
                <a:cs typeface="+mn-cs"/>
              </a:rPr>
              <a:t>(n log(n))</a:t>
            </a:r>
          </a:p>
          <a:p>
            <a:pPr marL="457200" indent="-457200">
              <a:buAutoNum type="arabicPeriod"/>
            </a:pPr>
            <a:r>
              <a:rPr lang="en-US" altLang="he-IL" sz="2000" dirty="0">
                <a:cs typeface="+mn-cs"/>
              </a:rPr>
              <a:t>T(n) = 2T(n/2) + </a:t>
            </a:r>
            <a:r>
              <a:rPr lang="el-GR" sz="2000" dirty="0"/>
              <a:t>Θ</a:t>
            </a:r>
            <a:r>
              <a:rPr lang="en-US" altLang="he-IL" sz="2000" dirty="0">
                <a:cs typeface="+mn-cs"/>
              </a:rPr>
              <a:t>(n)</a:t>
            </a:r>
            <a:br>
              <a:rPr lang="en-US" altLang="he-IL" sz="2000" dirty="0">
                <a:cs typeface="+mn-cs"/>
              </a:rPr>
            </a:br>
            <a:r>
              <a:rPr lang="en-US" altLang="he-IL" sz="2000" dirty="0">
                <a:cs typeface="+mn-cs"/>
              </a:rPr>
              <a:t>	Then T(n) = </a:t>
            </a:r>
            <a:r>
              <a:rPr lang="el-GR" sz="2000" dirty="0"/>
              <a:t>Θ</a:t>
            </a:r>
            <a:r>
              <a:rPr lang="en-US" altLang="he-IL" sz="2000" dirty="0">
                <a:cs typeface="+mn-cs"/>
              </a:rPr>
              <a:t>(n log(n))</a:t>
            </a:r>
          </a:p>
          <a:p>
            <a:pPr marL="457200" indent="-457200">
              <a:buAutoNum type="arabicPeriod"/>
            </a:pPr>
            <a:r>
              <a:rPr lang="en-US" altLang="he-IL" sz="2000" dirty="0">
                <a:cs typeface="+mn-cs"/>
              </a:rPr>
              <a:t>T(n) = 2T(n/2) + 3n</a:t>
            </a:r>
            <a:r>
              <a:rPr lang="en-US" altLang="he-IL" sz="2000" baseline="30000" dirty="0">
                <a:cs typeface="+mn-cs"/>
              </a:rPr>
              <a:t>2</a:t>
            </a:r>
            <a:br>
              <a:rPr lang="en-US" altLang="he-IL" sz="2000" dirty="0">
                <a:cs typeface="+mn-cs"/>
              </a:rPr>
            </a:br>
            <a:r>
              <a:rPr lang="en-US" altLang="he-IL" sz="2000" dirty="0">
                <a:cs typeface="+mn-cs"/>
              </a:rPr>
              <a:t>	Then T(n) = </a:t>
            </a:r>
            <a:r>
              <a:rPr lang="el-GR" sz="2000" dirty="0"/>
              <a:t>Θ</a:t>
            </a:r>
            <a:r>
              <a:rPr lang="en-US" sz="2000" dirty="0"/>
              <a:t>(n</a:t>
            </a:r>
            <a:r>
              <a:rPr lang="en-US" sz="2000" baseline="30000" dirty="0"/>
              <a:t>2</a:t>
            </a:r>
            <a:r>
              <a:rPr lang="en-US" sz="2000" dirty="0"/>
              <a:t>)</a:t>
            </a:r>
            <a:endParaRPr lang="en-US" altLang="he-IL" sz="2000" dirty="0">
              <a:cs typeface="+mn-cs"/>
            </a:endParaRPr>
          </a:p>
          <a:p>
            <a:pPr marL="457200" indent="-457200">
              <a:buAutoNum type="arabicPeriod"/>
            </a:pPr>
            <a:r>
              <a:rPr lang="en-US" altLang="he-IL" sz="2000" dirty="0">
                <a:cs typeface="+mn-cs"/>
              </a:rPr>
              <a:t>T(n) = 4T(n/2) + 4n</a:t>
            </a:r>
            <a:br>
              <a:rPr lang="en-US" altLang="he-IL" sz="2000" dirty="0">
                <a:cs typeface="+mn-cs"/>
              </a:rPr>
            </a:br>
            <a:r>
              <a:rPr lang="en-US" altLang="he-IL" sz="2000" dirty="0">
                <a:cs typeface="+mn-cs"/>
              </a:rPr>
              <a:t>	Then T(n) = </a:t>
            </a:r>
            <a:r>
              <a:rPr lang="el-GR" sz="2000" dirty="0"/>
              <a:t>Θ</a:t>
            </a:r>
            <a:r>
              <a:rPr lang="en-US" sz="2000" dirty="0"/>
              <a:t>(n</a:t>
            </a:r>
            <a:r>
              <a:rPr lang="en-US" sz="2000" baseline="30000" dirty="0"/>
              <a:t>log</a:t>
            </a:r>
            <a:r>
              <a:rPr lang="en-US" sz="2000" baseline="10000" dirty="0"/>
              <a:t>2</a:t>
            </a:r>
            <a:r>
              <a:rPr lang="en-US" sz="2000" baseline="30000" dirty="0"/>
              <a:t>(4)</a:t>
            </a:r>
            <a:r>
              <a:rPr lang="en-US" sz="2000" dirty="0"/>
              <a:t>) =</a:t>
            </a:r>
            <a:r>
              <a:rPr lang="el-GR" sz="2000" dirty="0"/>
              <a:t> Θ</a:t>
            </a:r>
            <a:r>
              <a:rPr lang="en-US" sz="2000" dirty="0"/>
              <a:t>(n</a:t>
            </a:r>
            <a:r>
              <a:rPr lang="en-US" sz="2000" baseline="30000" dirty="0"/>
              <a:t>2</a:t>
            </a:r>
            <a:r>
              <a:rPr lang="en-US" sz="2000" dirty="0"/>
              <a:t>)</a:t>
            </a:r>
            <a:endParaRPr lang="en-US" altLang="he-IL" sz="2000" dirty="0">
              <a:cs typeface="+mn-cs"/>
            </a:endParaRPr>
          </a:p>
          <a:p>
            <a:pPr marL="457200" indent="-457200">
              <a:buFontTx/>
              <a:buAutoNum type="arabicPeriod"/>
            </a:pPr>
            <a:r>
              <a:rPr lang="en-US" altLang="he-IL" sz="2000" dirty="0"/>
              <a:t>T(n) = 3T(n/3) + 5n</a:t>
            </a:r>
            <a:br>
              <a:rPr lang="en-US" altLang="he-IL" sz="2000" dirty="0"/>
            </a:br>
            <a:r>
              <a:rPr lang="en-US" altLang="he-IL" sz="2000" dirty="0"/>
              <a:t>	Then T(n) = </a:t>
            </a:r>
            <a:r>
              <a:rPr lang="el-GR" sz="2000" dirty="0"/>
              <a:t>Θ</a:t>
            </a:r>
            <a:r>
              <a:rPr lang="en-US" sz="2000" dirty="0"/>
              <a:t>(n log(n))</a:t>
            </a:r>
            <a:endParaRPr lang="en-US" altLang="he-IL" sz="2000" dirty="0"/>
          </a:p>
          <a:p>
            <a:pPr marL="457200" indent="-457200">
              <a:buFontTx/>
              <a:buAutoNum type="arabicPeriod"/>
            </a:pPr>
            <a:r>
              <a:rPr lang="en-US" altLang="he-IL" sz="2000" dirty="0"/>
              <a:t>T(n) = 4T(n/3) + 5n</a:t>
            </a:r>
            <a:br>
              <a:rPr lang="en-US" altLang="he-IL" sz="2000" dirty="0"/>
            </a:br>
            <a:r>
              <a:rPr lang="en-US" altLang="he-IL" sz="2000" dirty="0"/>
              <a:t>	Then T(n) = </a:t>
            </a:r>
            <a:r>
              <a:rPr lang="el-GR" sz="2000" dirty="0"/>
              <a:t>Θ</a:t>
            </a:r>
            <a:r>
              <a:rPr lang="en-US" sz="2000" dirty="0"/>
              <a:t>(n</a:t>
            </a:r>
            <a:r>
              <a:rPr lang="en-US" sz="2000" baseline="30000" dirty="0"/>
              <a:t>log</a:t>
            </a:r>
            <a:r>
              <a:rPr lang="en-US" sz="2000" baseline="10000" dirty="0"/>
              <a:t>3</a:t>
            </a:r>
            <a:r>
              <a:rPr lang="en-US" sz="2000" baseline="30000" dirty="0"/>
              <a:t>(4)</a:t>
            </a:r>
            <a:r>
              <a:rPr lang="en-US" sz="2000" dirty="0"/>
              <a:t>) = </a:t>
            </a:r>
            <a:r>
              <a:rPr lang="el-GR" sz="2000" dirty="0"/>
              <a:t>Θ</a:t>
            </a:r>
            <a:r>
              <a:rPr lang="en-US" sz="2000" dirty="0"/>
              <a:t>(n</a:t>
            </a:r>
            <a:r>
              <a:rPr lang="en-US" sz="2000" baseline="30000" dirty="0"/>
              <a:t>1.26</a:t>
            </a:r>
            <a:r>
              <a:rPr lang="en-US" sz="2000" dirty="0"/>
              <a:t>)</a:t>
            </a:r>
            <a:endParaRPr lang="en-US" altLang="he-IL" sz="2000" dirty="0"/>
          </a:p>
          <a:p>
            <a:pPr marL="457200" indent="-457200">
              <a:buAutoNum type="arabicPeriod"/>
            </a:pPr>
            <a:endParaRPr lang="en-US" altLang="he-IL" sz="20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382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Big-O notation – more examples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>
                <a:cs typeface="+mn-cs"/>
              </a:rPr>
              <a:t>Consider the following variant of Merge Sort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Given an array A[0…n-1] of length n do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Let k = n/3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Sort A[0…k]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Sort A[k+1…n]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Merge the two halves	// can be done in time O(n)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The running time of the algorithm can be written 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T(n) = T(n/3) + T(2N/3) + O(n), and T(1) = O(1)</a:t>
            </a:r>
          </a:p>
        </p:txBody>
      </p:sp>
    </p:spTree>
    <p:extLst>
      <p:ext uri="{BB962C8B-B14F-4D97-AF65-F5344CB8AC3E}">
        <p14:creationId xmlns:p14="http://schemas.microsoft.com/office/powerpoint/2010/main" val="160169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Slightly more general result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>
                <a:cs typeface="+mn-cs"/>
              </a:rPr>
              <a:t>The running time is </a:t>
            </a:r>
            <a:r>
              <a:rPr lang="en-US" altLang="he-IL" sz="2000" u="sng" dirty="0">
                <a:cs typeface="+mn-cs"/>
              </a:rPr>
              <a:t>T(n) = T(n/3) + T(2n/3) + Cn</a:t>
            </a:r>
            <a:r>
              <a:rPr lang="en-US" altLang="he-IL" sz="2000" dirty="0">
                <a:cs typeface="+mn-cs"/>
              </a:rPr>
              <a:t> and </a:t>
            </a:r>
            <a:r>
              <a:rPr lang="en-US" altLang="he-IL" sz="2000" u="sng" dirty="0">
                <a:cs typeface="+mn-cs"/>
              </a:rPr>
              <a:t>T(1) = C</a:t>
            </a:r>
            <a:r>
              <a:rPr lang="en-US" altLang="he-IL" sz="2000" dirty="0">
                <a:cs typeface="+mn-cs"/>
              </a:rPr>
              <a:t>.</a:t>
            </a:r>
          </a:p>
          <a:p>
            <a:r>
              <a:rPr lang="en-US" altLang="he-IL" sz="2000" u="sng" dirty="0">
                <a:cs typeface="+mn-cs"/>
              </a:rPr>
              <a:t>Claim</a:t>
            </a:r>
            <a:r>
              <a:rPr lang="en-US" altLang="he-IL" sz="2000" dirty="0">
                <a:cs typeface="+mn-cs"/>
              </a:rPr>
              <a:t>: T(n) = O(n log(n))</a:t>
            </a:r>
          </a:p>
          <a:p>
            <a:r>
              <a:rPr lang="en-US" altLang="he-IL" sz="2000" u="sng" dirty="0">
                <a:cs typeface="+mn-cs"/>
              </a:rPr>
              <a:t>Proof:</a:t>
            </a:r>
            <a:endParaRPr lang="en-US" altLang="he-IL" sz="2000" dirty="0"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3BC0D-9B78-4796-9BBA-C4F1143321C5}"/>
              </a:ext>
            </a:extLst>
          </p:cNvPr>
          <p:cNvSpPr/>
          <p:nvPr/>
        </p:nvSpPr>
        <p:spPr>
          <a:xfrm>
            <a:off x="3852205" y="2777994"/>
            <a:ext cx="1913021" cy="3368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Cn</a:t>
            </a:r>
            <a:endParaRPr lang="en-CA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47E514E-80F8-409D-89A3-048F37C6F830}"/>
              </a:ext>
            </a:extLst>
          </p:cNvPr>
          <p:cNvGrpSpPr/>
          <p:nvPr/>
        </p:nvGrpSpPr>
        <p:grpSpPr>
          <a:xfrm>
            <a:off x="2035942" y="3114878"/>
            <a:ext cx="5339275" cy="776562"/>
            <a:chOff x="2021810" y="3114878"/>
            <a:chExt cx="5339275" cy="18501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ADAB798-F9C6-4D04-B14F-E7A165F2DB92}"/>
                </a:ext>
              </a:extLst>
            </p:cNvPr>
            <p:cNvSpPr/>
            <p:nvPr/>
          </p:nvSpPr>
          <p:spPr>
            <a:xfrm>
              <a:off x="4794584" y="4162409"/>
              <a:ext cx="2566501" cy="8026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C*2n/3</a:t>
              </a:r>
              <a:endParaRPr lang="en-CA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5A4276E-8E22-450A-9B07-BE8DB23E853E}"/>
                </a:ext>
              </a:extLst>
            </p:cNvPr>
            <p:cNvSpPr/>
            <p:nvPr/>
          </p:nvSpPr>
          <p:spPr>
            <a:xfrm>
              <a:off x="2021810" y="4170114"/>
              <a:ext cx="1408538" cy="7949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C*n/3</a:t>
              </a:r>
              <a:endParaRPr lang="en-CA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E093DB3-7A38-43B0-AFBC-F0A9AFB688C4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 flipH="1">
              <a:off x="2726079" y="3114878"/>
              <a:ext cx="2068505" cy="10552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22A5940-03D5-4E14-901A-548A55F57ACB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>
              <a:off x="4794584" y="3114878"/>
              <a:ext cx="1283251" cy="10475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9F3F600-20A1-4607-84C6-A9BE2FF923B0}"/>
              </a:ext>
            </a:extLst>
          </p:cNvPr>
          <p:cNvGrpSpPr/>
          <p:nvPr/>
        </p:nvGrpSpPr>
        <p:grpSpPr>
          <a:xfrm>
            <a:off x="1282554" y="3891439"/>
            <a:ext cx="7438124" cy="820882"/>
            <a:chOff x="1369659" y="2657842"/>
            <a:chExt cx="7438124" cy="297608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FE32C12-7E63-4810-A746-7115C1E803DA}"/>
                </a:ext>
              </a:extLst>
            </p:cNvPr>
            <p:cNvSpPr/>
            <p:nvPr/>
          </p:nvSpPr>
          <p:spPr>
            <a:xfrm>
              <a:off x="6241282" y="4341998"/>
              <a:ext cx="2566501" cy="129193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C*4n/9</a:t>
              </a:r>
              <a:endParaRPr lang="en-CA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B20F03F-ECE2-4AE1-B062-1B27CD2C7AD3}"/>
                </a:ext>
              </a:extLst>
            </p:cNvPr>
            <p:cNvSpPr/>
            <p:nvPr/>
          </p:nvSpPr>
          <p:spPr>
            <a:xfrm>
              <a:off x="4733605" y="4341994"/>
              <a:ext cx="1268703" cy="12213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C*2n/9</a:t>
              </a:r>
              <a:endParaRPr lang="en-CA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ABFC6A3-BBEB-4972-BB3B-D9DE66DC2E60}"/>
                </a:ext>
              </a:extLst>
            </p:cNvPr>
            <p:cNvCxnSpPr>
              <a:cxnSpLocks/>
              <a:stCxn id="5" idx="2"/>
              <a:endCxn id="27" idx="0"/>
            </p:cNvCxnSpPr>
            <p:nvPr/>
          </p:nvCxnSpPr>
          <p:spPr>
            <a:xfrm flipH="1">
              <a:off x="5367957" y="2657846"/>
              <a:ext cx="811115" cy="16841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B2819A2-35A7-4B2B-B0A2-EC8F042FB450}"/>
                </a:ext>
              </a:extLst>
            </p:cNvPr>
            <p:cNvCxnSpPr>
              <a:cxnSpLocks/>
              <a:stCxn id="5" idx="2"/>
              <a:endCxn id="26" idx="0"/>
            </p:cNvCxnSpPr>
            <p:nvPr/>
          </p:nvCxnSpPr>
          <p:spPr>
            <a:xfrm>
              <a:off x="6179072" y="2657846"/>
              <a:ext cx="1345461" cy="16841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AB6B775-75F0-4A1E-A29A-541FC49C3574}"/>
                </a:ext>
              </a:extLst>
            </p:cNvPr>
            <p:cNvSpPr/>
            <p:nvPr/>
          </p:nvSpPr>
          <p:spPr>
            <a:xfrm>
              <a:off x="2726189" y="4367692"/>
              <a:ext cx="1588957" cy="1183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C*2n/9</a:t>
              </a:r>
              <a:endParaRPr lang="en-CA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65F1F40-41CE-4C08-A069-1C5EFCD48B51}"/>
                </a:ext>
              </a:extLst>
            </p:cNvPr>
            <p:cNvSpPr/>
            <p:nvPr/>
          </p:nvSpPr>
          <p:spPr>
            <a:xfrm>
              <a:off x="1369659" y="4341998"/>
              <a:ext cx="938071" cy="120963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C*n/9</a:t>
              </a:r>
              <a:endParaRPr lang="en-CA" dirty="0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364665E-81D3-4736-A6D1-089DF8D28CD1}"/>
                </a:ext>
              </a:extLst>
            </p:cNvPr>
            <p:cNvCxnSpPr>
              <a:cxnSpLocks/>
              <a:stCxn id="7" idx="2"/>
              <a:endCxn id="40" idx="0"/>
            </p:cNvCxnSpPr>
            <p:nvPr/>
          </p:nvCxnSpPr>
          <p:spPr>
            <a:xfrm flipH="1">
              <a:off x="1838695" y="2657842"/>
              <a:ext cx="988621" cy="16841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8191779-E878-49ED-AED6-120E4D91830A}"/>
                </a:ext>
              </a:extLst>
            </p:cNvPr>
            <p:cNvCxnSpPr>
              <a:cxnSpLocks/>
              <a:stCxn id="7" idx="2"/>
              <a:endCxn id="39" idx="0"/>
            </p:cNvCxnSpPr>
            <p:nvPr/>
          </p:nvCxnSpPr>
          <p:spPr>
            <a:xfrm>
              <a:off x="2827316" y="2657842"/>
              <a:ext cx="693352" cy="17098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F8BF52CE-882E-465E-8BA0-E08809F2265C}"/>
              </a:ext>
            </a:extLst>
          </p:cNvPr>
          <p:cNvSpPr/>
          <p:nvPr/>
        </p:nvSpPr>
        <p:spPr>
          <a:xfrm>
            <a:off x="1341790" y="5528999"/>
            <a:ext cx="580761" cy="3368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C*1</a:t>
            </a:r>
            <a:endParaRPr lang="en-CA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9D4E065-E38F-430D-B97A-5F12040157D4}"/>
              </a:ext>
            </a:extLst>
          </p:cNvPr>
          <p:cNvSpPr/>
          <p:nvPr/>
        </p:nvSpPr>
        <p:spPr>
          <a:xfrm>
            <a:off x="507034" y="5492192"/>
            <a:ext cx="536955" cy="3368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C*1</a:t>
            </a:r>
            <a:endParaRPr lang="en-CA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4E17921-1C01-46C4-BFD5-97C848FD7D49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775512" y="5123935"/>
            <a:ext cx="563206" cy="3682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C7B0D79-E1B1-4BA0-AE12-ECE32AB5C091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1338718" y="5123935"/>
            <a:ext cx="293453" cy="405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A312A6C-67F5-4C0E-9772-E1BFC6608DFE}"/>
              </a:ext>
            </a:extLst>
          </p:cNvPr>
          <p:cNvSpPr/>
          <p:nvPr/>
        </p:nvSpPr>
        <p:spPr>
          <a:xfrm>
            <a:off x="3504930" y="5994613"/>
            <a:ext cx="580761" cy="3368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C*1</a:t>
            </a:r>
            <a:endParaRPr lang="en-CA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AFFB2E9-B857-45D1-A893-822E3F3DD4F7}"/>
              </a:ext>
            </a:extLst>
          </p:cNvPr>
          <p:cNvSpPr/>
          <p:nvPr/>
        </p:nvSpPr>
        <p:spPr>
          <a:xfrm>
            <a:off x="2670174" y="5957806"/>
            <a:ext cx="536955" cy="3368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C*1</a:t>
            </a:r>
            <a:endParaRPr lang="en-CA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1BBC005-010B-4560-9B1E-E369974CB2C5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2938652" y="5589549"/>
            <a:ext cx="563206" cy="3682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5A1EC30-E950-4FC1-A55D-48C20B0264AC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3501858" y="5589549"/>
            <a:ext cx="293453" cy="405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E7A7EEC-957E-4732-BF5A-582CD5D1F2EE}"/>
              </a:ext>
            </a:extLst>
          </p:cNvPr>
          <p:cNvSpPr/>
          <p:nvPr/>
        </p:nvSpPr>
        <p:spPr>
          <a:xfrm>
            <a:off x="5306435" y="6588015"/>
            <a:ext cx="580761" cy="3368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C*1</a:t>
            </a:r>
            <a:endParaRPr lang="en-CA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A53E25C-CE0B-4C62-BB0C-FEFE71859DFA}"/>
              </a:ext>
            </a:extLst>
          </p:cNvPr>
          <p:cNvSpPr/>
          <p:nvPr/>
        </p:nvSpPr>
        <p:spPr>
          <a:xfrm>
            <a:off x="4471679" y="6551208"/>
            <a:ext cx="536955" cy="3368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C*1</a:t>
            </a:r>
            <a:endParaRPr lang="en-CA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E69981B-D2AC-4FAF-9F4E-C3AC628AB4B8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4740157" y="6182951"/>
            <a:ext cx="563206" cy="3682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C4AD4B-467D-493C-B7DB-C462B84CD365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5303363" y="6182951"/>
            <a:ext cx="293453" cy="405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AF4A34F2-2C8E-48B1-8615-B2D04CE02689}"/>
              </a:ext>
            </a:extLst>
          </p:cNvPr>
          <p:cNvSpPr/>
          <p:nvPr/>
        </p:nvSpPr>
        <p:spPr>
          <a:xfrm>
            <a:off x="8346219" y="6875677"/>
            <a:ext cx="580761" cy="3368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C*1</a:t>
            </a:r>
            <a:endParaRPr lang="en-CA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261AE34-330B-4542-88EC-4821C3F79853}"/>
              </a:ext>
            </a:extLst>
          </p:cNvPr>
          <p:cNvSpPr/>
          <p:nvPr/>
        </p:nvSpPr>
        <p:spPr>
          <a:xfrm>
            <a:off x="7511463" y="6838870"/>
            <a:ext cx="536955" cy="3368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C*1</a:t>
            </a:r>
            <a:endParaRPr lang="en-CA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807993F-2DB2-4A85-B2C5-B65F0C286B2C}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7779941" y="6470613"/>
            <a:ext cx="563206" cy="3682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56AED3A-4C22-4A3F-AE66-3BF97D2A33C6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8343147" y="6470613"/>
            <a:ext cx="293453" cy="405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0DF49B6-49AF-49D6-A972-313A14C09060}"/>
              </a:ext>
            </a:extLst>
          </p:cNvPr>
          <p:cNvSpPr txBox="1"/>
          <p:nvPr/>
        </p:nvSpPr>
        <p:spPr>
          <a:xfrm>
            <a:off x="6378036" y="6370901"/>
            <a:ext cx="4507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…</a:t>
            </a:r>
            <a:endParaRPr lang="en-CA" sz="3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79C048-96E5-49B8-BF0B-683256228ACB}"/>
              </a:ext>
            </a:extLst>
          </p:cNvPr>
          <p:cNvSpPr txBox="1"/>
          <p:nvPr/>
        </p:nvSpPr>
        <p:spPr>
          <a:xfrm>
            <a:off x="1809256" y="4646598"/>
            <a:ext cx="6537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…                   …                ….</a:t>
            </a:r>
            <a:endParaRPr lang="en-CA" sz="40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5D2E062-9011-4747-9278-376BFC9A9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6663" y="2313062"/>
            <a:ext cx="3301904" cy="1124074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2000" dirty="0"/>
              <a:t>We have ≤ log</a:t>
            </a:r>
            <a:r>
              <a:rPr lang="en-US" sz="2000" baseline="-25000" dirty="0"/>
              <a:t>3/2</a:t>
            </a:r>
            <a:r>
              <a:rPr lang="en-US" sz="2000" dirty="0"/>
              <a:t>(n) levels</a:t>
            </a:r>
          </a:p>
          <a:p>
            <a:r>
              <a:rPr lang="en-US" sz="2000" dirty="0"/>
              <a:t>Each level contributes ≤Cn to the running time</a:t>
            </a:r>
            <a:endParaRPr lang="en-CA" sz="20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F048111-8D1E-47D2-9779-F4B9A68D7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400" y="5260522"/>
            <a:ext cx="3286431" cy="853743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2000" dirty="0"/>
              <a:t>Therefore, the total</a:t>
            </a:r>
            <a:br>
              <a:rPr lang="en-US" sz="2000" dirty="0"/>
            </a:br>
            <a:r>
              <a:rPr lang="en-US" sz="2000" dirty="0"/>
              <a:t>running time is ≤O(</a:t>
            </a:r>
            <a:r>
              <a:rPr lang="en-US" sz="2000" dirty="0" err="1"/>
              <a:t>nlog</a:t>
            </a:r>
            <a:r>
              <a:rPr lang="en-US" sz="2000" dirty="0"/>
              <a:t>(n))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72576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9" grpId="0" animBg="1"/>
      <p:bldP spid="50" grpId="0" animBg="1"/>
      <p:bldP spid="31" grpId="0" animBg="1"/>
      <p:bldP spid="32" grpId="0" animBg="1"/>
      <p:bldP spid="35" grpId="0" animBg="1"/>
      <p:bldP spid="36" grpId="0" animBg="1"/>
      <p:bldP spid="43" grpId="0" animBg="1"/>
      <p:bldP spid="44" grpId="0" animBg="1"/>
      <p:bldP spid="11" grpId="0"/>
      <p:bldP spid="12" grpId="0"/>
      <p:bldP spid="60" grpId="0" animBg="1"/>
      <p:bldP spid="6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808162"/>
          </a:xfrm>
        </p:spPr>
        <p:txBody>
          <a:bodyPr anchorCtr="1"/>
          <a:lstStyle/>
          <a:p>
            <a:pPr lvl="0" algn="ctr"/>
            <a:r>
              <a:rPr lang="de-DE" sz="6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  <a:p>
            <a:pPr lvl="0" algn="ctr"/>
            <a:r>
              <a:rPr lang="de-DE" sz="6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Big-O notation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We use </a:t>
            </a:r>
            <a:r>
              <a:rPr lang="en-US" altLang="he-IL" sz="2000" u="sng" dirty="0"/>
              <a:t>Big-O notation</a:t>
            </a:r>
            <a:r>
              <a:rPr lang="en-US" altLang="he-IL" sz="2000" dirty="0"/>
              <a:t> to express the amount of resources used by algorithms: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altLang="he-IL" u="sng" dirty="0"/>
              <a:t>time complexity</a:t>
            </a:r>
            <a:r>
              <a:rPr lang="en-US" altLang="he-IL" dirty="0"/>
              <a:t> (running time)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altLang="he-IL" u="sng" dirty="0"/>
              <a:t>space complexity</a:t>
            </a:r>
            <a:r>
              <a:rPr lang="en-US" altLang="he-IL" dirty="0"/>
              <a:t> (used memory).</a:t>
            </a:r>
            <a:br>
              <a:rPr lang="en-US" altLang="he-IL" dirty="0"/>
            </a:br>
            <a:endParaRPr lang="en-US" altLang="he-I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Denote by </a:t>
            </a:r>
            <a:r>
              <a:rPr lang="en-US" altLang="he-IL" sz="2000" dirty="0">
                <a:solidFill>
                  <a:schemeClr val="accent5">
                    <a:lumMod val="75000"/>
                  </a:schemeClr>
                </a:solidFill>
              </a:rPr>
              <a:t>f(N)</a:t>
            </a:r>
            <a:r>
              <a:rPr lang="en-US" altLang="he-IL" sz="2000" dirty="0"/>
              <a:t> the running time of a program for inputs of size </a:t>
            </a:r>
            <a:r>
              <a:rPr lang="en-US" altLang="he-IL" sz="2000" dirty="0">
                <a:solidFill>
                  <a:schemeClr val="accent5">
                    <a:lumMod val="75000"/>
                  </a:schemeClr>
                </a:solidFill>
              </a:rPr>
              <a:t>N</a:t>
            </a:r>
            <a:r>
              <a:rPr lang="en-US" altLang="he-IL" sz="2000" dirty="0"/>
              <a:t>.</a:t>
            </a:r>
            <a:br>
              <a:rPr lang="en-US" altLang="he-IL" sz="2000" dirty="0"/>
            </a:br>
            <a:r>
              <a:rPr lang="en-US" altLang="he-IL" sz="2000" dirty="0"/>
              <a:t>Examples: </a:t>
            </a:r>
          </a:p>
          <a:p>
            <a:pPr>
              <a:spcAft>
                <a:spcPts val="0"/>
              </a:spcAft>
            </a:pPr>
            <a:r>
              <a:rPr lang="en-US" altLang="he-IL" sz="2000" dirty="0">
                <a:solidFill>
                  <a:schemeClr val="accent5">
                    <a:lumMod val="75000"/>
                  </a:schemeClr>
                </a:solidFill>
              </a:rPr>
              <a:t>	f(N)  = 1.5N2 + 4N+ 3</a:t>
            </a:r>
          </a:p>
          <a:p>
            <a:pPr>
              <a:spcAft>
                <a:spcPts val="0"/>
              </a:spcAft>
            </a:pPr>
            <a:r>
              <a:rPr lang="en-US" altLang="he-IL" sz="2000" dirty="0">
                <a:solidFill>
                  <a:schemeClr val="accent5">
                    <a:lumMod val="75000"/>
                  </a:schemeClr>
                </a:solidFill>
              </a:rPr>
              <a:t>	f(N)  = 2N4 + 10N3 + 4N2 + 900 log(N) + 3000</a:t>
            </a:r>
          </a:p>
          <a:p>
            <a:pPr>
              <a:spcAft>
                <a:spcPts val="0"/>
              </a:spcAft>
            </a:pPr>
            <a:r>
              <a:rPr lang="en-US" altLang="he-IL" sz="2000" dirty="0">
                <a:solidFill>
                  <a:schemeClr val="accent5">
                    <a:lumMod val="75000"/>
                  </a:schemeClr>
                </a:solidFill>
              </a:rPr>
              <a:t>	f(N) = 2N – 100 (for N&gt;10)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The big-O notation will be the </a:t>
            </a:r>
            <a:r>
              <a:rPr lang="en-US" altLang="he-IL" sz="2000" i="1" dirty="0"/>
              <a:t>fastest increasing term</a:t>
            </a:r>
            <a:r>
              <a:rPr lang="en-US" altLang="he-IL" sz="2000" dirty="0"/>
              <a:t> for large inputs.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Example: if f(N)  = 2N</a:t>
            </a:r>
            <a:r>
              <a:rPr lang="en-US" altLang="he-IL" sz="2000" baseline="30000" dirty="0"/>
              <a:t>4</a:t>
            </a:r>
            <a:r>
              <a:rPr lang="en-US" altLang="he-IL" sz="2000" dirty="0"/>
              <a:t> + 10N</a:t>
            </a:r>
            <a:r>
              <a:rPr lang="en-US" altLang="he-IL" sz="2000" baseline="30000" dirty="0"/>
              <a:t>3</a:t>
            </a:r>
            <a:r>
              <a:rPr lang="en-US" altLang="he-IL" sz="2000" dirty="0"/>
              <a:t> + 4N</a:t>
            </a:r>
            <a:r>
              <a:rPr lang="en-US" altLang="he-IL" sz="2000" baseline="30000" dirty="0"/>
              <a:t>2</a:t>
            </a:r>
            <a:r>
              <a:rPr lang="en-US" altLang="he-IL" sz="2000" dirty="0"/>
              <a:t> + 900 log(N) + 3</a:t>
            </a:r>
            <a:br>
              <a:rPr lang="en-US" altLang="he-IL" sz="2000" dirty="0"/>
            </a:br>
            <a:r>
              <a:rPr lang="en-US" altLang="he-IL" sz="2000" dirty="0"/>
              <a:t>we will say that the time complexity is O(N</a:t>
            </a:r>
            <a:r>
              <a:rPr lang="en-US" altLang="he-IL" sz="2000" baseline="30000" dirty="0"/>
              <a:t>4</a:t>
            </a:r>
            <a:r>
              <a:rPr lang="en-US" altLang="he-IL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6888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Big-O notation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104775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000" dirty="0"/>
              <a:t>Q: Why are we ignoring low order terms?</a:t>
            </a:r>
          </a:p>
          <a:p>
            <a:pPr marL="104775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000" dirty="0"/>
              <a:t>A: Because they become negligible as </a:t>
            </a:r>
            <a:r>
              <a:rPr lang="de-DE" altLang="en-US" sz="2000" dirty="0">
                <a:solidFill>
                  <a:srgbClr val="000066"/>
                </a:solidFill>
              </a:rPr>
              <a:t>N</a:t>
            </a:r>
            <a:r>
              <a:rPr lang="de-DE" altLang="en-US" sz="2000" dirty="0"/>
              <a:t> grows</a:t>
            </a:r>
          </a:p>
          <a:p>
            <a:pPr marL="104775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000" u="sng" dirty="0"/>
              <a:t>Example</a:t>
            </a:r>
            <a:r>
              <a:rPr lang="de-DE" altLang="en-US" sz="2000" dirty="0"/>
              <a:t>: </a:t>
            </a:r>
            <a:r>
              <a:rPr lang="de-DE" altLang="en-US" sz="2000" i="1" dirty="0">
                <a:solidFill>
                  <a:srgbClr val="000066"/>
                </a:solidFill>
              </a:rPr>
              <a:t>f(N) = 4</a:t>
            </a:r>
            <a:r>
              <a:rPr lang="en-US" altLang="en-US" sz="2000" i="1" dirty="0">
                <a:solidFill>
                  <a:srgbClr val="000066"/>
                </a:solidFill>
              </a:rPr>
              <a:t>N</a:t>
            </a:r>
            <a:r>
              <a:rPr lang="en-US" altLang="en-US" sz="2000" i="1" baseline="33000" dirty="0">
                <a:solidFill>
                  <a:srgbClr val="000066"/>
                </a:solidFill>
              </a:rPr>
              <a:t>4</a:t>
            </a:r>
            <a:r>
              <a:rPr lang="de-DE" altLang="en-US" sz="2000" i="1" dirty="0">
                <a:solidFill>
                  <a:srgbClr val="000066"/>
                </a:solidFill>
              </a:rPr>
              <a:t> + 100</a:t>
            </a:r>
            <a:r>
              <a:rPr lang="en-US" altLang="en-US" sz="2000" i="1" dirty="0">
                <a:solidFill>
                  <a:srgbClr val="000066"/>
                </a:solidFill>
              </a:rPr>
              <a:t>N</a:t>
            </a:r>
            <a:r>
              <a:rPr lang="en-US" altLang="en-US" sz="2000" i="1" baseline="33000" dirty="0">
                <a:solidFill>
                  <a:srgbClr val="000066"/>
                </a:solidFill>
              </a:rPr>
              <a:t>3</a:t>
            </a:r>
            <a:r>
              <a:rPr lang="de-DE" altLang="en-US" sz="2000" i="1" dirty="0">
                <a:solidFill>
                  <a:srgbClr val="000066"/>
                </a:solidFill>
              </a:rPr>
              <a:t> + 9000</a:t>
            </a:r>
            <a:r>
              <a:rPr lang="en-US" altLang="en-US" sz="2000" i="1" dirty="0">
                <a:solidFill>
                  <a:srgbClr val="000066"/>
                </a:solidFill>
              </a:rPr>
              <a:t>N</a:t>
            </a:r>
            <a:r>
              <a:rPr lang="en-US" altLang="en-US" sz="2000" i="1" baseline="33000" dirty="0">
                <a:solidFill>
                  <a:srgbClr val="000066"/>
                </a:solidFill>
              </a:rPr>
              <a:t>2</a:t>
            </a:r>
            <a:r>
              <a:rPr lang="de-DE" altLang="en-US" sz="2000" i="1" dirty="0">
                <a:solidFill>
                  <a:srgbClr val="000066"/>
                </a:solidFill>
              </a:rPr>
              <a:t> + N</a:t>
            </a:r>
          </a:p>
          <a:p>
            <a:pPr marL="644525" indent="-52705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endParaRPr lang="de-DE" altLang="en-US" sz="2000" dirty="0">
              <a:solidFill>
                <a:srgbClr val="000066"/>
              </a:solidFill>
            </a:endParaRPr>
          </a:p>
        </p:txBody>
      </p:sp>
      <p:graphicFrame>
        <p:nvGraphicFramePr>
          <p:cNvPr id="4" name="Group 3">
            <a:extLst>
              <a:ext uri="{FF2B5EF4-FFF2-40B4-BE49-F238E27FC236}">
                <a16:creationId xmlns:a16="http://schemas.microsoft.com/office/drawing/2014/main" id="{ECFD403B-F986-47E4-B5C9-EE116DD63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277899"/>
              </p:ext>
            </p:extLst>
          </p:nvPr>
        </p:nvGraphicFramePr>
        <p:xfrm>
          <a:off x="1551781" y="3409181"/>
          <a:ext cx="6797675" cy="3496504"/>
        </p:xfrm>
        <a:graphic>
          <a:graphicData uri="http://schemas.openxmlformats.org/drawingml/2006/table">
            <a:tbl>
              <a:tblPr/>
              <a:tblGrid>
                <a:gridCol w="1323975">
                  <a:extLst>
                    <a:ext uri="{9D8B030D-6E8A-4147-A177-3AD203B41FA5}">
                      <a16:colId xmlns:a16="http://schemas.microsoft.com/office/drawing/2014/main" val="1711434926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537012309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3579728159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31795817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45135142"/>
                    </a:ext>
                  </a:extLst>
                </a:gridCol>
              </a:tblGrid>
              <a:tr h="70834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5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0000" marR="90000" marT="602568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de-DE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4</a:t>
                      </a: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N</a:t>
                      </a:r>
                      <a:r>
                        <a:rPr kumimoji="0" lang="en-US" altLang="en-US" sz="2200" b="0" i="0" u="none" strike="noStrike" cap="none" normalizeH="0" baseline="3300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de-DE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100</a:t>
                      </a: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N</a:t>
                      </a:r>
                      <a:r>
                        <a:rPr kumimoji="0" lang="en-US" altLang="en-US" sz="2200" b="0" i="0" u="none" strike="noStrike" cap="none" normalizeH="0" baseline="3300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de-DE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9000</a:t>
                      </a: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N</a:t>
                      </a:r>
                      <a:r>
                        <a:rPr kumimoji="0" lang="en-US" altLang="en-US" sz="2200" b="0" i="0" u="none" strike="noStrike" cap="none" normalizeH="0" baseline="3300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2</a:t>
                      </a:r>
                      <a:r>
                        <a:rPr kumimoji="0" lang="de-DE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 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de-DE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N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728134"/>
                  </a:ext>
                </a:extLst>
              </a:tr>
              <a:tr h="75565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N = 100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4*10</a:t>
                      </a:r>
                      <a:r>
                        <a:rPr kumimoji="0" lang="en-US" altLang="en-US" sz="2200" b="0" i="0" u="none" strike="noStrike" cap="none" normalizeH="0" baseline="33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8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10</a:t>
                      </a:r>
                      <a:r>
                        <a:rPr kumimoji="0" lang="en-US" altLang="en-US" sz="2200" b="0" i="0" u="none" strike="noStrike" cap="none" normalizeH="0" baseline="33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8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9*10</a:t>
                      </a:r>
                      <a:r>
                        <a:rPr kumimoji="0" lang="en-US" altLang="en-US" sz="2200" b="0" i="0" u="none" strike="noStrike" cap="none" normalizeH="0" baseline="33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7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100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667828"/>
                  </a:ext>
                </a:extLst>
              </a:tr>
              <a:tr h="75565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N = 10</a:t>
                      </a:r>
                      <a:r>
                        <a:rPr kumimoji="0" lang="en-US" altLang="en-US" sz="2200" b="0" i="0" u="none" strike="noStrike" cap="none" normalizeH="0" baseline="33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8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4*10</a:t>
                      </a:r>
                      <a:r>
                        <a:rPr kumimoji="0" lang="en-US" altLang="en-US" sz="2200" b="0" i="0" u="none" strike="noStrike" cap="none" normalizeH="0" baseline="33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32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10</a:t>
                      </a:r>
                      <a:r>
                        <a:rPr kumimoji="0" lang="en-US" altLang="en-US" sz="2200" b="0" i="0" u="none" strike="noStrike" cap="none" normalizeH="0" baseline="33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26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9*10</a:t>
                      </a:r>
                      <a:r>
                        <a:rPr kumimoji="0" lang="en-US" altLang="en-US" sz="2200" b="0" i="0" u="none" strike="noStrike" cap="none" normalizeH="0" baseline="33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10</a:t>
                      </a:r>
                      <a:r>
                        <a:rPr kumimoji="0" lang="en-US" altLang="en-US" sz="22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8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190620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N = 10</a:t>
                      </a:r>
                      <a:r>
                        <a:rPr kumimoji="0" lang="en-US" altLang="en-US" sz="2200" b="0" i="0" u="none" strike="noStrike" cap="none" normalizeH="0" baseline="33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12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4*10</a:t>
                      </a:r>
                      <a:r>
                        <a:rPr kumimoji="0" lang="en-US" altLang="en-US" sz="2200" b="0" i="0" u="none" strike="noStrike" cap="none" normalizeH="0" baseline="33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48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10</a:t>
                      </a:r>
                      <a:r>
                        <a:rPr kumimoji="0" lang="en-US" altLang="en-US" sz="2200" b="0" i="0" u="none" strike="noStrike" cap="none" normalizeH="0" baseline="33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38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9*10</a:t>
                      </a:r>
                      <a:r>
                        <a:rPr kumimoji="0" lang="en-US" altLang="en-US" sz="2200" b="0" i="0" u="none" strike="noStrike" cap="none" normalizeH="0" baseline="33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27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10</a:t>
                      </a:r>
                      <a:r>
                        <a:rPr kumimoji="0" lang="en-US" altLang="en-US" sz="22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12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30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88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Big-O notation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u="sng" dirty="0"/>
              <a:t>Q</a:t>
            </a:r>
            <a:r>
              <a:rPr lang="en-US" altLang="he-IL" sz="2000" dirty="0"/>
              <a:t>: Why are we ignoring multiplicative constants?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u="sng" dirty="0"/>
              <a:t>A</a:t>
            </a:r>
            <a:r>
              <a:rPr lang="en-US" altLang="he-IL" sz="2000" dirty="0"/>
              <a:t>: Because if we buy a computer that runs twice as fast or a computer with 4 cores, then the running time decreases accordingly.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But it will not change the order of magnitude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In practice constants do matter!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In theory we ignore them.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</p:txBody>
      </p:sp>
    </p:spTree>
    <p:extLst>
      <p:ext uri="{BB962C8B-B14F-4D97-AF65-F5344CB8AC3E}">
        <p14:creationId xmlns:p14="http://schemas.microsoft.com/office/powerpoint/2010/main" val="1630659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Big-O notation – Formal definition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u="sng" dirty="0"/>
              <a:t>Definition</a:t>
            </a:r>
            <a:r>
              <a:rPr lang="en-US" altLang="he-IL" sz="2000" dirty="0"/>
              <a:t>: Let f(N) and g(N) be two functions on positive integers.</a:t>
            </a:r>
          </a:p>
          <a:p>
            <a:endParaRPr lang="en-US" altLang="he-IL" sz="2000" dirty="0"/>
          </a:p>
          <a:p>
            <a:br>
              <a:rPr lang="en-US" altLang="he-IL" sz="2000" dirty="0"/>
            </a:b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Equivalently: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A43C71-9679-4877-9A5F-9C0136051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591" y="4206357"/>
            <a:ext cx="6720814" cy="869991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lvl="0" defTabSz="457200" fontAlgn="base"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f = O(g) if there 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C&gt;0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 (e.g. 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C = 1000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)</a:t>
            </a:r>
            <a:b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</a:b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		such that f(N)/g(N) </a:t>
            </a:r>
            <a:r>
              <a:rPr lang="de-DE" altLang="en-US" sz="2200" i="1" noProof="0" dirty="0">
                <a:solidFill>
                  <a:srgbClr val="002060"/>
                </a:solidFill>
              </a:rPr>
              <a:t>&lt;</a:t>
            </a:r>
            <a:r>
              <a:rPr lang="de-DE" altLang="en-US" sz="2200" i="1" dirty="0">
                <a:solidFill>
                  <a:srgbClr val="002060"/>
                </a:solidFill>
              </a:rPr>
              <a:t> 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C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 for all N large enough.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579D4C-61E6-4705-B456-18F03AC48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6070" y="5611262"/>
            <a:ext cx="5393820" cy="869991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lvl="0" algn="ctr" defTabSz="457200" fontAlgn="base"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f = O(g) if      </a:t>
            </a:r>
            <a:r>
              <a:rPr kumimoji="0" lang="de-DE" altLang="en-US" sz="2200" b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lim sup</a:t>
            </a:r>
            <a:r>
              <a:rPr kumimoji="0" lang="de-DE" altLang="en-US" sz="2200" b="0" u="none" strike="noStrike" kern="1200" cap="none" spc="0" normalizeH="0" baseline="-25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N</a:t>
            </a:r>
            <a:r>
              <a:rPr lang="de-DE" altLang="en-US" sz="2200" baseline="-25000" dirty="0">
                <a:solidFill>
                  <a:srgbClr val="002060"/>
                </a:solidFill>
                <a:sym typeface="Wingdings" panose="05000000000000000000" pitchFamily="2" charset="2"/>
              </a:rPr>
              <a:t>∞</a:t>
            </a:r>
            <a:r>
              <a:rPr lang="de-DE" altLang="en-US" sz="2200" dirty="0">
                <a:solidFill>
                  <a:srgbClr val="002060"/>
                </a:solidFill>
                <a:sym typeface="Wingdings" panose="05000000000000000000" pitchFamily="2" charset="2"/>
              </a:rPr>
              <a:t> </a:t>
            </a:r>
            <a:r>
              <a:rPr lang="de-DE" altLang="en-US" sz="2200" dirty="0">
                <a:solidFill>
                  <a:srgbClr val="002060"/>
                </a:solidFill>
              </a:rPr>
              <a:t>f(N)/g(N) &lt; ∞</a:t>
            </a:r>
            <a:endParaRPr kumimoji="0" lang="de-DE" altLang="en-US" sz="2200" b="0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Arial Unicode MS" panose="020B0604020202020204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CB6BE6-A437-4DB6-9D5A-00DE9440E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143" y="2366456"/>
            <a:ext cx="8410337" cy="869991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lvl="0" defTabSz="457200" fontAlgn="base"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en-US" altLang="en-US" sz="2200" i="1" dirty="0">
                <a:solidFill>
                  <a:srgbClr val="002060"/>
                </a:solidFill>
              </a:rPr>
              <a:t>We say that f = O(g) if there exists a large constant </a:t>
            </a:r>
            <a:r>
              <a:rPr lang="en-US" altLang="en-US" sz="2200" i="1" dirty="0">
                <a:solidFill>
                  <a:srgbClr val="FF0000"/>
                </a:solidFill>
              </a:rPr>
              <a:t>C</a:t>
            </a:r>
            <a:r>
              <a:rPr lang="en-US" altLang="en-US" sz="2200" i="1" dirty="0">
                <a:solidFill>
                  <a:srgbClr val="002060"/>
                </a:solidFill>
              </a:rPr>
              <a:t> </a:t>
            </a:r>
            <a:br>
              <a:rPr lang="en-US" altLang="en-US" sz="2200" i="1" dirty="0">
                <a:solidFill>
                  <a:srgbClr val="002060"/>
                </a:solidFill>
              </a:rPr>
            </a:br>
            <a:r>
              <a:rPr lang="en-US" altLang="en-US" sz="2200" i="1" dirty="0">
                <a:solidFill>
                  <a:srgbClr val="002060"/>
                </a:solidFill>
              </a:rPr>
              <a:t>(e.g. </a:t>
            </a:r>
            <a:r>
              <a:rPr lang="en-US" altLang="en-US" sz="2200" i="1" dirty="0">
                <a:solidFill>
                  <a:srgbClr val="FF0000"/>
                </a:solidFill>
              </a:rPr>
              <a:t>C = 1000</a:t>
            </a:r>
            <a:r>
              <a:rPr lang="en-US" altLang="en-US" sz="2200" i="1" dirty="0">
                <a:solidFill>
                  <a:srgbClr val="002060"/>
                </a:solidFill>
              </a:rPr>
              <a:t>) such that f(N) &lt; </a:t>
            </a:r>
            <a:r>
              <a:rPr lang="en-US" altLang="en-US" sz="2200" i="1" dirty="0">
                <a:solidFill>
                  <a:srgbClr val="FF0000"/>
                </a:solidFill>
              </a:rPr>
              <a:t>C</a:t>
            </a:r>
            <a:r>
              <a:rPr lang="en-US" altLang="en-US" sz="2200" i="1" dirty="0">
                <a:solidFill>
                  <a:srgbClr val="002060"/>
                </a:solidFill>
              </a:rPr>
              <a:t>*g(N) for all sufficiently large N.</a:t>
            </a:r>
            <a:endParaRPr kumimoji="0" lang="de-DE" altLang="en-US" sz="2200" b="0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6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Big-O notation – Formal definition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u="sng" dirty="0"/>
              <a:t>Definition</a:t>
            </a:r>
            <a:r>
              <a:rPr lang="en-US" altLang="he-IL" sz="2000" dirty="0"/>
              <a:t>: Let f(N) and g(N) be two functions on positive integers.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We say that f = O(g) if there exists a large enough constant </a:t>
            </a:r>
            <a:r>
              <a:rPr lang="en-US" altLang="he-IL" sz="2000" dirty="0">
                <a:solidFill>
                  <a:srgbClr val="FF0000"/>
                </a:solidFill>
              </a:rPr>
              <a:t>C</a:t>
            </a:r>
            <a:r>
              <a:rPr lang="en-US" altLang="he-IL" sz="2000" dirty="0"/>
              <a:t> </a:t>
            </a:r>
            <a:br>
              <a:rPr lang="en-US" altLang="he-IL" sz="2000" dirty="0"/>
            </a:br>
            <a:r>
              <a:rPr lang="en-US" altLang="he-IL" sz="2000" dirty="0"/>
              <a:t>(e.g. </a:t>
            </a:r>
            <a:r>
              <a:rPr lang="en-US" altLang="he-IL" sz="2000" dirty="0">
                <a:solidFill>
                  <a:srgbClr val="FF0000"/>
                </a:solidFill>
              </a:rPr>
              <a:t>C = 1000</a:t>
            </a:r>
            <a:r>
              <a:rPr lang="en-US" altLang="he-IL" sz="2000" dirty="0"/>
              <a:t>) such that f(N) &lt; </a:t>
            </a:r>
            <a:r>
              <a:rPr lang="en-US" altLang="he-IL" sz="2000" dirty="0">
                <a:solidFill>
                  <a:srgbClr val="FF0000"/>
                </a:solidFill>
              </a:rPr>
              <a:t>C</a:t>
            </a:r>
            <a:r>
              <a:rPr lang="en-US" altLang="he-IL" sz="2000" dirty="0"/>
              <a:t>*g(N) for all sufficiently large 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u="sng" dirty="0"/>
              <a:t>Example1</a:t>
            </a:r>
            <a:r>
              <a:rPr lang="en-US" altLang="he-IL" sz="2000" dirty="0"/>
              <a:t>: f(N)  = 5N</a:t>
            </a:r>
            <a:r>
              <a:rPr lang="en-US" altLang="he-IL" sz="2000" baseline="30000" dirty="0"/>
              <a:t>2</a:t>
            </a:r>
            <a:r>
              <a:rPr lang="en-US" altLang="he-IL" sz="2000" dirty="0"/>
              <a:t> + 4N + 3. Want to show f = O(N</a:t>
            </a:r>
            <a:r>
              <a:rPr lang="en-US" altLang="he-IL" sz="2000" baseline="30000" dirty="0"/>
              <a:t>2</a:t>
            </a:r>
            <a:r>
              <a:rPr lang="en-US" altLang="he-IL" sz="2000" dirty="0"/>
              <a:t>)</a:t>
            </a:r>
          </a:p>
          <a:p>
            <a:r>
              <a:rPr lang="en-US" altLang="he-IL" sz="2000" dirty="0"/>
              <a:t>	Let C=12.</a:t>
            </a:r>
          </a:p>
          <a:p>
            <a:r>
              <a:rPr lang="en-US" altLang="he-IL" sz="2000" dirty="0"/>
              <a:t>	Then f(N) = 5N</a:t>
            </a:r>
            <a:r>
              <a:rPr lang="en-US" altLang="he-IL" sz="2000" baseline="30000" dirty="0"/>
              <a:t>2</a:t>
            </a:r>
            <a:r>
              <a:rPr lang="en-US" altLang="he-IL" sz="2000" dirty="0"/>
              <a:t> + 4N + 3</a:t>
            </a:r>
          </a:p>
          <a:p>
            <a:r>
              <a:rPr lang="en-US" altLang="he-IL" sz="2000" dirty="0"/>
              <a:t>	&lt; 5N</a:t>
            </a:r>
            <a:r>
              <a:rPr lang="en-US" altLang="he-IL" sz="2000" baseline="30000" dirty="0"/>
              <a:t>2</a:t>
            </a:r>
            <a:r>
              <a:rPr lang="en-US" altLang="he-IL" sz="2000" dirty="0"/>
              <a:t>+4N</a:t>
            </a:r>
            <a:r>
              <a:rPr lang="en-US" altLang="he-IL" sz="2000" baseline="30000" dirty="0"/>
              <a:t>2</a:t>
            </a:r>
            <a:r>
              <a:rPr lang="en-US" altLang="he-IL" sz="2000" dirty="0"/>
              <a:t>+3N</a:t>
            </a:r>
            <a:r>
              <a:rPr lang="en-US" altLang="he-IL" sz="2000" baseline="30000" dirty="0"/>
              <a:t>2</a:t>
            </a:r>
            <a:r>
              <a:rPr lang="en-US" altLang="he-IL" sz="2000" dirty="0"/>
              <a:t>		[for N&gt;2]</a:t>
            </a:r>
          </a:p>
          <a:p>
            <a:r>
              <a:rPr lang="en-US" altLang="he-IL" sz="2000" baseline="30000" dirty="0"/>
              <a:t>	</a:t>
            </a:r>
            <a:r>
              <a:rPr lang="en-US" altLang="he-IL" sz="2000" dirty="0"/>
              <a:t>= 12N</a:t>
            </a:r>
            <a:r>
              <a:rPr lang="en-US" altLang="he-IL" sz="2000" baseline="30000" dirty="0"/>
              <a:t>2</a:t>
            </a:r>
            <a:r>
              <a:rPr lang="en-US" altLang="he-IL" sz="2000" dirty="0"/>
              <a:t> = CN</a:t>
            </a:r>
            <a:r>
              <a:rPr lang="en-US" altLang="he-IL" sz="2000" baseline="30000" dirty="0"/>
              <a:t>2</a:t>
            </a:r>
          </a:p>
          <a:p>
            <a:r>
              <a:rPr lang="en-US" altLang="he-IL" sz="2000" dirty="0"/>
              <a:t>	Therefore f = O(N</a:t>
            </a:r>
            <a:r>
              <a:rPr lang="en-US" altLang="he-IL" sz="2000" baseline="30000" dirty="0"/>
              <a:t>2</a:t>
            </a:r>
            <a:r>
              <a:rPr lang="en-US" altLang="he-IL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</p:txBody>
      </p:sp>
    </p:spTree>
    <p:extLst>
      <p:ext uri="{BB962C8B-B14F-4D97-AF65-F5344CB8AC3E}">
        <p14:creationId xmlns:p14="http://schemas.microsoft.com/office/powerpoint/2010/main" val="123674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Big-O notation – Formal definition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u="sng" dirty="0"/>
              <a:t>Definition</a:t>
            </a:r>
            <a:r>
              <a:rPr lang="en-US" altLang="he-IL" sz="2000" dirty="0"/>
              <a:t>: Let f(N) and g(N) be two functions on positive integers.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We say that f = O(g) if there exists a large enough constant </a:t>
            </a:r>
            <a:r>
              <a:rPr lang="en-US" altLang="he-IL" sz="2000" dirty="0">
                <a:solidFill>
                  <a:srgbClr val="FF0000"/>
                </a:solidFill>
              </a:rPr>
              <a:t>C</a:t>
            </a:r>
            <a:r>
              <a:rPr lang="en-US" altLang="he-IL" sz="2000" dirty="0"/>
              <a:t> </a:t>
            </a:r>
            <a:br>
              <a:rPr lang="en-US" altLang="he-IL" sz="2000" dirty="0"/>
            </a:br>
            <a:r>
              <a:rPr lang="en-US" altLang="he-IL" sz="2000" dirty="0"/>
              <a:t>(e.g. </a:t>
            </a:r>
            <a:r>
              <a:rPr lang="en-US" altLang="he-IL" sz="2000" dirty="0">
                <a:solidFill>
                  <a:srgbClr val="FF0000"/>
                </a:solidFill>
              </a:rPr>
              <a:t>C = 1000</a:t>
            </a:r>
            <a:r>
              <a:rPr lang="en-US" altLang="he-IL" sz="2000" dirty="0"/>
              <a:t>) such that f(N) &lt; </a:t>
            </a:r>
            <a:r>
              <a:rPr lang="en-US" altLang="he-IL" sz="2000" dirty="0">
                <a:solidFill>
                  <a:srgbClr val="FF0000"/>
                </a:solidFill>
              </a:rPr>
              <a:t>C</a:t>
            </a:r>
            <a:r>
              <a:rPr lang="en-US" altLang="he-IL" sz="2000" dirty="0"/>
              <a:t>*g(N) for all sufficiently large 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u="sng" dirty="0"/>
              <a:t>Example1’</a:t>
            </a:r>
            <a:r>
              <a:rPr lang="en-US" altLang="he-IL" sz="2000" dirty="0"/>
              <a:t>: f(N)  = 5N</a:t>
            </a:r>
            <a:r>
              <a:rPr lang="en-US" altLang="he-IL" sz="2000" baseline="30000" dirty="0"/>
              <a:t>2</a:t>
            </a:r>
            <a:r>
              <a:rPr lang="en-US" altLang="he-IL" sz="2000" dirty="0"/>
              <a:t> + 4N + 3. Want to show f = O(</a:t>
            </a:r>
            <a:r>
              <a:rPr lang="en-US" altLang="he-IL" sz="2000" dirty="0">
                <a:solidFill>
                  <a:srgbClr val="FF0000"/>
                </a:solidFill>
              </a:rPr>
              <a:t>N</a:t>
            </a:r>
            <a:r>
              <a:rPr lang="en-US" altLang="he-IL" sz="2000" baseline="30000" dirty="0">
                <a:solidFill>
                  <a:srgbClr val="FF0000"/>
                </a:solidFill>
              </a:rPr>
              <a:t>3</a:t>
            </a:r>
            <a:r>
              <a:rPr lang="en-US" altLang="he-IL" sz="2000" dirty="0"/>
              <a:t>)</a:t>
            </a:r>
          </a:p>
          <a:p>
            <a:r>
              <a:rPr lang="en-US" altLang="he-IL" sz="2000" dirty="0"/>
              <a:t>	Let C=12.</a:t>
            </a:r>
          </a:p>
          <a:p>
            <a:r>
              <a:rPr lang="en-US" altLang="he-IL" sz="2000" dirty="0"/>
              <a:t>	Then f(N) = 5N</a:t>
            </a:r>
            <a:r>
              <a:rPr lang="en-US" altLang="he-IL" sz="2000" baseline="30000" dirty="0"/>
              <a:t>2</a:t>
            </a:r>
            <a:r>
              <a:rPr lang="en-US" altLang="he-IL" sz="2000" dirty="0"/>
              <a:t> + 4N + 3</a:t>
            </a:r>
          </a:p>
          <a:p>
            <a:r>
              <a:rPr lang="en-US" altLang="he-IL" sz="2000" dirty="0"/>
              <a:t>	&lt; 5N</a:t>
            </a:r>
            <a:r>
              <a:rPr lang="en-US" altLang="he-IL" sz="2000" baseline="30000" dirty="0"/>
              <a:t>3</a:t>
            </a:r>
            <a:r>
              <a:rPr lang="en-US" altLang="he-IL" sz="2000" dirty="0"/>
              <a:t>+4N</a:t>
            </a:r>
            <a:r>
              <a:rPr lang="en-US" altLang="he-IL" sz="2000" baseline="30000" dirty="0"/>
              <a:t>3</a:t>
            </a:r>
            <a:r>
              <a:rPr lang="en-US" altLang="he-IL" sz="2000" dirty="0"/>
              <a:t>+3N</a:t>
            </a:r>
            <a:r>
              <a:rPr lang="en-US" altLang="he-IL" sz="2000" baseline="30000" dirty="0"/>
              <a:t>3</a:t>
            </a:r>
            <a:r>
              <a:rPr lang="en-US" altLang="he-IL" sz="2000" dirty="0"/>
              <a:t>		[for N&gt;2]</a:t>
            </a:r>
          </a:p>
          <a:p>
            <a:r>
              <a:rPr lang="en-US" altLang="he-IL" sz="2000" baseline="30000" dirty="0"/>
              <a:t>	</a:t>
            </a:r>
            <a:r>
              <a:rPr lang="en-US" altLang="he-IL" sz="2000" dirty="0"/>
              <a:t>= 12N</a:t>
            </a:r>
            <a:r>
              <a:rPr lang="en-US" altLang="he-IL" sz="2000" baseline="30000" dirty="0"/>
              <a:t>3</a:t>
            </a:r>
            <a:r>
              <a:rPr lang="en-US" altLang="he-IL" sz="2000" dirty="0"/>
              <a:t> &lt; CN</a:t>
            </a:r>
            <a:r>
              <a:rPr lang="en-US" altLang="he-IL" sz="2000" baseline="30000" dirty="0"/>
              <a:t>3</a:t>
            </a:r>
          </a:p>
          <a:p>
            <a:r>
              <a:rPr lang="en-US" altLang="he-IL" sz="2000" dirty="0"/>
              <a:t>	Therefore f = O(N</a:t>
            </a:r>
            <a:r>
              <a:rPr lang="en-US" altLang="he-IL" sz="2000" baseline="30000" dirty="0"/>
              <a:t>3</a:t>
            </a:r>
            <a:r>
              <a:rPr lang="en-US" altLang="he-IL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</p:txBody>
      </p:sp>
    </p:spTree>
    <p:extLst>
      <p:ext uri="{BB962C8B-B14F-4D97-AF65-F5344CB8AC3E}">
        <p14:creationId xmlns:p14="http://schemas.microsoft.com/office/powerpoint/2010/main" val="146826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Common orders of magnitude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447675" indent="-342900">
              <a:lnSpc>
                <a:spcPct val="95000"/>
              </a:lnSpc>
              <a:buSzPct val="100000"/>
              <a:buFont typeface="Arial" panose="020B0604020202020204" pitchFamily="34" charset="0"/>
              <a:buChar char="•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000" dirty="0"/>
              <a:t>N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 =O(N</a:t>
            </a:r>
            <a:r>
              <a:rPr lang="en-US" altLang="en-US" sz="2000" baseline="30000" dirty="0"/>
              <a:t>a</a:t>
            </a:r>
            <a:r>
              <a:rPr lang="en-US" altLang="en-US" sz="2000" dirty="0"/>
              <a:t>) for all a≥2</a:t>
            </a:r>
          </a:p>
          <a:p>
            <a:pPr marL="447675" indent="-342900">
              <a:lnSpc>
                <a:spcPct val="95000"/>
              </a:lnSpc>
              <a:buSzPct val="100000"/>
              <a:buFont typeface="Arial" panose="020B0604020202020204" pitchFamily="34" charset="0"/>
              <a:buChar char="•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000" dirty="0"/>
              <a:t>log(N) is smaller than any power of N for all large enough N:</a:t>
            </a:r>
            <a:br>
              <a:rPr lang="en-US" altLang="en-US" sz="2000" dirty="0"/>
            </a:br>
            <a:br>
              <a:rPr lang="en-US" altLang="en-US" sz="2000" dirty="0"/>
            </a:br>
            <a:r>
              <a:rPr lang="en-US" altLang="en-US" sz="2000" dirty="0"/>
              <a:t>			That is, log(N) = O(N</a:t>
            </a:r>
            <a:r>
              <a:rPr lang="en-US" altLang="en-US" sz="2000" baseline="30000" dirty="0"/>
              <a:t>0.1</a:t>
            </a:r>
            <a:r>
              <a:rPr lang="en-US" altLang="en-US" sz="2000" dirty="0"/>
              <a:t>).</a:t>
            </a:r>
            <a:br>
              <a:rPr lang="en-US" altLang="en-US" sz="2000" dirty="0"/>
            </a:br>
            <a:r>
              <a:rPr lang="en-US" altLang="en-US" sz="2000" dirty="0"/>
              <a:t>			Equivalently log</a:t>
            </a:r>
            <a:r>
              <a:rPr lang="en-US" altLang="en-US" sz="2000" baseline="30000" dirty="0"/>
              <a:t>10</a:t>
            </a:r>
            <a:r>
              <a:rPr lang="en-US" altLang="en-US" sz="2000" dirty="0"/>
              <a:t>(N) = O(N)</a:t>
            </a:r>
            <a:br>
              <a:rPr lang="en-US" altLang="en-US" sz="2000" dirty="0"/>
            </a:br>
            <a:endParaRPr lang="en-US" altLang="en-US" sz="2000" dirty="0"/>
          </a:p>
          <a:p>
            <a:pPr marL="447675" indent="-342900">
              <a:lnSpc>
                <a:spcPct val="95000"/>
              </a:lnSpc>
              <a:buSzPct val="100000"/>
              <a:buFont typeface="Arial" panose="020B0604020202020204" pitchFamily="34" charset="0"/>
              <a:buChar char="•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000" dirty="0"/>
              <a:t>log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(N) = log</a:t>
            </a:r>
            <a:r>
              <a:rPr lang="en-US" altLang="en-US" sz="2000" baseline="-25000" dirty="0"/>
              <a:t>10</a:t>
            </a:r>
            <a:r>
              <a:rPr lang="en-US" altLang="en-US" sz="2000" dirty="0"/>
              <a:t>(N) * log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(10) &lt; 4 log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(N)</a:t>
            </a:r>
            <a:br>
              <a:rPr lang="en-US" altLang="en-US" sz="2000" dirty="0"/>
            </a:br>
            <a:endParaRPr lang="en-US" altLang="en-US" sz="2000" dirty="0"/>
          </a:p>
          <a:p>
            <a:pPr marL="447675" indent="-342900">
              <a:lnSpc>
                <a:spcPct val="95000"/>
              </a:lnSpc>
              <a:buSzPct val="100000"/>
              <a:buFont typeface="Arial" panose="020B0604020202020204" pitchFamily="34" charset="0"/>
              <a:buChar char="•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000" dirty="0"/>
              <a:t>If f = O(g) and g = O(h), then f = O(h)</a:t>
            </a:r>
            <a:br>
              <a:rPr lang="en-US" altLang="en-US" sz="2000" dirty="0"/>
            </a:br>
            <a:endParaRPr lang="en-US" altLang="en-US" sz="2000" dirty="0"/>
          </a:p>
          <a:p>
            <a:pPr marL="447675" indent="-342900">
              <a:lnSpc>
                <a:spcPct val="95000"/>
              </a:lnSpc>
              <a:buSzPct val="100000"/>
              <a:buFont typeface="Arial" panose="020B0604020202020204" pitchFamily="34" charset="0"/>
              <a:buChar char="•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000" dirty="0"/>
              <a:t>If f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= O(g) and f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= O(g), then f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+f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= O(g)</a:t>
            </a:r>
            <a:br>
              <a:rPr lang="en-US" altLang="en-US" sz="2000" dirty="0"/>
            </a:br>
            <a:endParaRPr lang="en-US" altLang="en-US" sz="2000" dirty="0"/>
          </a:p>
          <a:p>
            <a:pPr marL="447675" indent="-342900">
              <a:lnSpc>
                <a:spcPct val="95000"/>
              </a:lnSpc>
              <a:buSzPct val="100000"/>
              <a:buFont typeface="Arial" panose="020B0604020202020204" pitchFamily="34" charset="0"/>
              <a:buChar char="•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000" dirty="0" err="1"/>
              <a:t>f+g</a:t>
            </a:r>
            <a:r>
              <a:rPr lang="en-US" altLang="en-US" sz="2000" dirty="0"/>
              <a:t> &lt;= 2max(</a:t>
            </a:r>
            <a:r>
              <a:rPr lang="en-US" altLang="en-US" sz="2000" dirty="0" err="1"/>
              <a:t>f,g</a:t>
            </a:r>
            <a:r>
              <a:rPr lang="en-US" altLang="en-US" sz="2000" dirty="0"/>
              <a:t>) = O(max(</a:t>
            </a:r>
            <a:r>
              <a:rPr lang="en-US" altLang="en-US" sz="2000" dirty="0" err="1"/>
              <a:t>f,g</a:t>
            </a:r>
            <a:r>
              <a:rPr lang="en-US" altLang="en-US" sz="2000" dirty="0"/>
              <a:t>))</a:t>
            </a:r>
          </a:p>
          <a:p>
            <a:pPr marL="104775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endParaRPr lang="de-DE" alt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E7C17D-CF54-4D3B-9E21-EF6B3A37E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0215" y="3145990"/>
            <a:ext cx="4371278" cy="1267694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lvl="0" algn="ctr" defTabSz="457200" fontAlgn="base"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That is why we write O(log(N) without specifying the base of log</a:t>
            </a:r>
          </a:p>
        </p:txBody>
      </p:sp>
    </p:spTree>
    <p:extLst>
      <p:ext uri="{BB962C8B-B14F-4D97-AF65-F5344CB8AC3E}">
        <p14:creationId xmlns:p14="http://schemas.microsoft.com/office/powerpoint/2010/main" val="225958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wa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yt blackand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../../../Program%20Files%20(x86)/OpenOffice%204/share/template/en-US/layout/lyt-water.otp</Template>
  <TotalTime>4862</TotalTime>
  <Words>3157</Words>
  <Application>Microsoft Office PowerPoint</Application>
  <PresentationFormat>Custom</PresentationFormat>
  <Paragraphs>303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Albany</vt:lpstr>
      <vt:lpstr>Arial</vt:lpstr>
      <vt:lpstr>Arial Narrow</vt:lpstr>
      <vt:lpstr>Calibri</vt:lpstr>
      <vt:lpstr>Cambria Math</vt:lpstr>
      <vt:lpstr>Times New Roman</vt:lpstr>
      <vt:lpstr>water</vt:lpstr>
      <vt:lpstr>lyt blackandwhite</vt:lpstr>
      <vt:lpstr>PowerPoint Presentation</vt:lpstr>
      <vt:lpstr>PowerPoint Presentation</vt:lpstr>
      <vt:lpstr>Big-O notation</vt:lpstr>
      <vt:lpstr>Big-O notation</vt:lpstr>
      <vt:lpstr>Big-O notation</vt:lpstr>
      <vt:lpstr>Big-O notation – Formal definition</vt:lpstr>
      <vt:lpstr>Big-O notation – Formal definition</vt:lpstr>
      <vt:lpstr>Big-O notation – Formal definition</vt:lpstr>
      <vt:lpstr>Common orders of magnitude</vt:lpstr>
      <vt:lpstr>Big-Θ notation – Formal definition</vt:lpstr>
      <vt:lpstr>Big-Θ notation – Formal definition</vt:lpstr>
      <vt:lpstr>Big-Ω notation – Formal definition</vt:lpstr>
      <vt:lpstr>Big-O notation – simple examples</vt:lpstr>
      <vt:lpstr>Big-O notation – more examples</vt:lpstr>
      <vt:lpstr>Big-O notation – more examples</vt:lpstr>
      <vt:lpstr>Big-O notation – more examples</vt:lpstr>
      <vt:lpstr>Big-O notation – more examples</vt:lpstr>
      <vt:lpstr>Big-O notation – more examples</vt:lpstr>
      <vt:lpstr>Big-O notation – more examples</vt:lpstr>
      <vt:lpstr>Big-O notation – more examples</vt:lpstr>
      <vt:lpstr>Big-O notation – more examples</vt:lpstr>
      <vt:lpstr>Master Theorem</vt:lpstr>
      <vt:lpstr>Master Theorem - examples</vt:lpstr>
      <vt:lpstr>Big-O notation – more examples</vt:lpstr>
      <vt:lpstr>Slightly more general result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</dc:title>
  <dc:creator>Igor Shinkar</dc:creator>
  <cp:lastModifiedBy>Igor Shinkar</cp:lastModifiedBy>
  <cp:revision>1498</cp:revision>
  <dcterms:created xsi:type="dcterms:W3CDTF">2017-07-19T12:15:02Z</dcterms:created>
  <dcterms:modified xsi:type="dcterms:W3CDTF">2021-02-02T01:51:35Z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