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604" r:id="rId4"/>
    <p:sldId id="613" r:id="rId5"/>
    <p:sldId id="600" r:id="rId6"/>
    <p:sldId id="619" r:id="rId7"/>
    <p:sldId id="578" r:id="rId8"/>
    <p:sldId id="605" r:id="rId9"/>
    <p:sldId id="606" r:id="rId10"/>
    <p:sldId id="607" r:id="rId11"/>
    <p:sldId id="608" r:id="rId12"/>
    <p:sldId id="614" r:id="rId13"/>
    <p:sldId id="617" r:id="rId14"/>
    <p:sldId id="602" r:id="rId15"/>
    <p:sldId id="601" r:id="rId16"/>
    <p:sldId id="615" r:id="rId17"/>
    <p:sldId id="616" r:id="rId18"/>
    <p:sldId id="618" r:id="rId19"/>
    <p:sldId id="334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5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8,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Integer multiplication in time O(n</a:t>
            </a:r>
            <a:r>
              <a:rPr lang="en-US" altLang="he-IL" baseline="30000" dirty="0"/>
              <a:t>1.58</a:t>
            </a:r>
            <a:r>
              <a:rPr lang="en-US" altLang="he-IL" dirty="0"/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Algorithm:</a:t>
            </a:r>
            <a:r>
              <a:rPr lang="en-US" sz="2000" dirty="0">
                <a:latin typeface="Albany"/>
              </a:rPr>
              <a:t> divide and conquer -  use a sophisticated recursion.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latin typeface="Albany"/>
              </a:rPr>
              <a:t>Let’s write as before</a:t>
            </a:r>
          </a:p>
          <a:p>
            <a:pPr algn="ctr">
              <a:spcAft>
                <a:spcPts val="1000"/>
              </a:spcAft>
            </a:pPr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 startAt="2"/>
            </a:pPr>
            <a:r>
              <a:rPr lang="en-US" sz="2000" dirty="0">
                <a:latin typeface="Albany"/>
              </a:rPr>
              <a:t>Define: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lbany"/>
              </a:rPr>
              <a:t>U = 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endParaRPr lang="en-US" sz="2000" b="1" dirty="0">
              <a:solidFill>
                <a:srgbClr val="FF0000"/>
              </a:solidFill>
              <a:latin typeface="Albany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lbany"/>
              </a:rPr>
              <a:t>H  = 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lbany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latin typeface="Albany"/>
              </a:rPr>
              <a:t>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endParaRPr lang="en-US" sz="2000" b="1" baseline="-25000" dirty="0">
              <a:solidFill>
                <a:srgbClr val="7030A0"/>
              </a:solidFill>
              <a:latin typeface="Albany"/>
            </a:endParaRPr>
          </a:p>
          <a:p>
            <a:r>
              <a:rPr lang="en-US" sz="2000" dirty="0">
                <a:latin typeface="Albany"/>
              </a:rPr>
              <a:t>We make only 3 recursive calls (!!!). Therefore, the runtime is</a:t>
            </a:r>
          </a:p>
          <a:p>
            <a:pPr algn="ctr"/>
            <a:r>
              <a:rPr lang="en-US" sz="2000" dirty="0">
                <a:latin typeface="Albany"/>
              </a:rPr>
              <a:t>T(n) = 3T(n/2)+O(n) =  O(n</a:t>
            </a:r>
            <a:r>
              <a:rPr lang="en-US" sz="2000" baseline="30000" dirty="0">
                <a:latin typeface="Albany"/>
              </a:rPr>
              <a:t>log</a:t>
            </a:r>
            <a:r>
              <a:rPr lang="en-US" sz="2000" baseline="10000" dirty="0">
                <a:latin typeface="Albany"/>
              </a:rPr>
              <a:t>2</a:t>
            </a:r>
            <a:r>
              <a:rPr lang="en-US" sz="2000" baseline="30000" dirty="0">
                <a:latin typeface="Albany"/>
              </a:rPr>
              <a:t>(3)</a:t>
            </a:r>
            <a:r>
              <a:rPr lang="en-US" sz="2000" dirty="0">
                <a:latin typeface="Albany"/>
              </a:rPr>
              <a:t>)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DF3B5-D4FF-4FCE-B216-D51CC809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37" y="3948279"/>
            <a:ext cx="5461126" cy="11531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/>
              <a:t>Key observation:</a:t>
            </a:r>
          </a:p>
          <a:p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=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41435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Unbalanced Merge Sort</a:t>
            </a:r>
          </a:p>
        </p:txBody>
      </p:sp>
    </p:spTree>
    <p:extLst>
      <p:ext uri="{BB962C8B-B14F-4D97-AF65-F5344CB8AC3E}">
        <p14:creationId xmlns:p14="http://schemas.microsoft.com/office/powerpoint/2010/main" val="381393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Recall the Merge Sort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Then T(n) = O(n log(n))</a:t>
            </a:r>
          </a:p>
        </p:txBody>
      </p:sp>
    </p:spTree>
    <p:extLst>
      <p:ext uri="{BB962C8B-B14F-4D97-AF65-F5344CB8AC3E}">
        <p14:creationId xmlns:p14="http://schemas.microsoft.com/office/powerpoint/2010/main" val="27483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Unbalanced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Consider the following variant of Merge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k = n/3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A[0…k]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A[k+1…n]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T(n/3) + T</a:t>
            </a:r>
            <a:r>
              <a:rPr lang="en-US" altLang="he-IL" sz="2000">
                <a:cs typeface="+mn-cs"/>
              </a:rPr>
              <a:t>(2n/3</a:t>
            </a:r>
            <a:r>
              <a:rPr lang="en-US" altLang="he-IL" sz="2000" dirty="0">
                <a:cs typeface="+mn-cs"/>
              </a:rPr>
              <a:t>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16016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Analyzing running 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running time is </a:t>
            </a:r>
            <a:r>
              <a:rPr lang="en-US" altLang="he-IL" sz="2000" u="sng" dirty="0">
                <a:cs typeface="+mn-cs"/>
              </a:rPr>
              <a:t>T(n) = T(n/3) + T(2n/3) + Cn</a:t>
            </a:r>
            <a:r>
              <a:rPr lang="en-US" altLang="he-IL" sz="2000" dirty="0">
                <a:cs typeface="+mn-cs"/>
              </a:rPr>
              <a:t> and </a:t>
            </a:r>
            <a:r>
              <a:rPr lang="en-US" altLang="he-IL" sz="2000" u="sng" dirty="0">
                <a:cs typeface="+mn-cs"/>
              </a:rPr>
              <a:t>T(1) = C</a:t>
            </a:r>
            <a:r>
              <a:rPr lang="en-US" altLang="he-IL" sz="2000" dirty="0">
                <a:cs typeface="+mn-cs"/>
              </a:rPr>
              <a:t>.</a:t>
            </a:r>
          </a:p>
          <a:p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r>
              <a:rPr lang="en-US" altLang="he-IL" sz="2000" u="sng" dirty="0">
                <a:cs typeface="+mn-cs"/>
              </a:rPr>
              <a:t>Proof:</a:t>
            </a:r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77799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114878"/>
            <a:ext cx="5339275" cy="776562"/>
            <a:chOff x="2021810" y="3114878"/>
            <a:chExt cx="5339275" cy="18501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C*2n/3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C*n/3</a:t>
              </a:r>
              <a:endParaRPr lang="en-CA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14878"/>
              <a:ext cx="2068505" cy="1055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794584" y="3114878"/>
              <a:ext cx="1283251" cy="10475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3891439"/>
            <a:ext cx="7438124" cy="820882"/>
            <a:chOff x="1369659" y="2657842"/>
            <a:chExt cx="7438124" cy="29760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241282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C*4n/9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268703" cy="1221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 flipH="1">
              <a:off x="5367957" y="2657846"/>
              <a:ext cx="811115" cy="16841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6179072" y="2657846"/>
              <a:ext cx="1345461" cy="1684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C*n/9</a:t>
              </a:r>
              <a:endParaRPr lang="en-CA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1838695" y="2657842"/>
              <a:ext cx="988621" cy="1684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39" idx="0"/>
            </p:cNvCxnSpPr>
            <p:nvPr/>
          </p:nvCxnSpPr>
          <p:spPr>
            <a:xfrm>
              <a:off x="2827316" y="2657842"/>
              <a:ext cx="693352" cy="17098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52899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49219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75512" y="512393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338718" y="512393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599461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595780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938652" y="558954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01858" y="558954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58801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55120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40157" y="618295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303363" y="618295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687567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683887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779941" y="647061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343147" y="647061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37090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64659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63" y="231306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≤ log</a:t>
            </a:r>
            <a:r>
              <a:rPr lang="en-US" sz="2000" baseline="-25000" dirty="0"/>
              <a:t>3/2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400" y="5260522"/>
            <a:ext cx="3286431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≤O(</a:t>
            </a:r>
            <a:r>
              <a:rPr lang="en-US" sz="2000" dirty="0" err="1"/>
              <a:t>nlog</a:t>
            </a:r>
            <a:r>
              <a:rPr lang="en-US" sz="2000" dirty="0"/>
              <a:t>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257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31" grpId="0" animBg="1"/>
      <p:bldP spid="32" grpId="0" animBg="1"/>
      <p:bldP spid="35" grpId="0" animBg="1"/>
      <p:bldP spid="36" grpId="0" animBg="1"/>
      <p:bldP spid="43" grpId="0" animBg="1"/>
      <p:bldP spid="44" grpId="0" animBg="1"/>
      <p:bldP spid="11" grpId="0"/>
      <p:bldP spid="12" grpId="0"/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Q: How can we implement the merge part in O(n) time?</a:t>
            </a:r>
          </a:p>
        </p:txBody>
      </p:sp>
    </p:spTree>
    <p:extLst>
      <p:ext uri="{BB962C8B-B14F-4D97-AF65-F5344CB8AC3E}">
        <p14:creationId xmlns:p14="http://schemas.microsoft.com/office/powerpoint/2010/main" val="28221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Merge() in O(n) time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u="sng" dirty="0"/>
              <a:t>Algorithm by example</a:t>
            </a:r>
            <a:r>
              <a:rPr lang="en-US" altLang="en-US" sz="2000" dirty="0"/>
              <a:t>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Given two sorted arrays: 	</a:t>
            </a:r>
          </a:p>
          <a:p>
            <a:pPr>
              <a:buSzPct val="100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 4, 8] and  [3, 7, 10 ]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merge them into a </a:t>
            </a:r>
            <a:r>
              <a:rPr lang="en-US" altLang="en-US" sz="2000" u="sng" dirty="0"/>
              <a:t>new array</a:t>
            </a:r>
            <a:r>
              <a:rPr lang="en-US" altLang="en-US" sz="2000" dirty="0"/>
              <a:t>: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</a:t>
            </a:r>
            <a:r>
              <a:rPr lang="en-US" altLang="en-US" sz="2000" dirty="0">
                <a:solidFill>
                  <a:srgbClr val="FF3333"/>
                </a:solidFill>
              </a:rPr>
              <a:t>1</a:t>
            </a:r>
            <a:r>
              <a:rPr lang="en-US" altLang="en-US" sz="2000" dirty="0"/>
              <a:t>,4,8] [</a:t>
            </a:r>
            <a:r>
              <a:rPr lang="en-US" altLang="en-US" sz="2000" dirty="0">
                <a:solidFill>
                  <a:srgbClr val="FF3333"/>
                </a:solidFill>
              </a:rPr>
              <a:t>3</a:t>
            </a:r>
            <a:r>
              <a:rPr lang="en-US" altLang="en-US" sz="2000" dirty="0"/>
              <a:t>,7,10]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</a:t>
            </a:r>
            <a:r>
              <a:rPr lang="en-US" altLang="en-US" sz="2000" dirty="0">
                <a:solidFill>
                  <a:srgbClr val="FF3333"/>
                </a:solidFill>
              </a:rPr>
              <a:t>4</a:t>
            </a:r>
            <a:r>
              <a:rPr lang="en-US" altLang="en-US" sz="2000" dirty="0"/>
              <a:t>,8] [</a:t>
            </a:r>
            <a:r>
              <a:rPr lang="en-US" altLang="en-US" sz="2000" dirty="0">
                <a:solidFill>
                  <a:srgbClr val="FF3333"/>
                </a:solidFill>
              </a:rPr>
              <a:t>3</a:t>
            </a:r>
            <a:r>
              <a:rPr lang="en-US" altLang="en-US" sz="2000" dirty="0"/>
              <a:t>,7,10]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</a:t>
            </a:r>
            <a:r>
              <a:rPr lang="en-US" altLang="en-US" sz="2000" dirty="0">
                <a:solidFill>
                  <a:srgbClr val="FF3333"/>
                </a:solidFill>
              </a:rPr>
              <a:t>4</a:t>
            </a:r>
            <a:r>
              <a:rPr lang="en-US" altLang="en-US" sz="2000" dirty="0"/>
              <a:t>,8] [3,</a:t>
            </a:r>
            <a:r>
              <a:rPr lang="en-US" altLang="en-US" sz="2000" dirty="0">
                <a:solidFill>
                  <a:srgbClr val="FF3333"/>
                </a:solidFill>
              </a:rPr>
              <a:t>7</a:t>
            </a:r>
            <a:r>
              <a:rPr lang="en-US" altLang="en-US" sz="2000" dirty="0"/>
              <a:t>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</a:t>
            </a:r>
            <a:r>
              <a:rPr lang="en-US" altLang="en-US" sz="2000" dirty="0">
                <a:solidFill>
                  <a:srgbClr val="FF3333"/>
                </a:solidFill>
              </a:rPr>
              <a:t>8</a:t>
            </a:r>
            <a:r>
              <a:rPr lang="en-US" altLang="en-US" sz="2000" dirty="0"/>
              <a:t>] [3,</a:t>
            </a:r>
            <a:r>
              <a:rPr lang="en-US" altLang="en-US" sz="2000" dirty="0">
                <a:solidFill>
                  <a:srgbClr val="FF3333"/>
                </a:solidFill>
              </a:rPr>
              <a:t>7</a:t>
            </a:r>
            <a:r>
              <a:rPr lang="en-US" altLang="en-US" sz="2000" dirty="0"/>
              <a:t>,10]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</a:t>
            </a:r>
            <a:r>
              <a:rPr lang="en-US" altLang="en-US" sz="2000" dirty="0">
                <a:solidFill>
                  <a:srgbClr val="FF3333"/>
                </a:solidFill>
              </a:rPr>
              <a:t>8</a:t>
            </a:r>
            <a:r>
              <a:rPr lang="en-US" altLang="en-US" sz="2000" dirty="0"/>
              <a:t>] [3,7,</a:t>
            </a:r>
            <a:r>
              <a:rPr lang="en-US" altLang="en-US" sz="2000" dirty="0">
                <a:solidFill>
                  <a:srgbClr val="FF3333"/>
                </a:solidFill>
              </a:rPr>
              <a:t>10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7, 8]</a:t>
            </a:r>
          </a:p>
          <a:p>
            <a:pPr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			[1,4,8] [3,7,</a:t>
            </a:r>
            <a:r>
              <a:rPr lang="en-US" altLang="en-US" sz="2000" dirty="0">
                <a:solidFill>
                  <a:srgbClr val="FF3333"/>
                </a:solidFill>
              </a:rPr>
              <a:t>10</a:t>
            </a:r>
            <a:r>
              <a:rPr lang="en-US" altLang="en-US" sz="2000" dirty="0"/>
              <a:t>]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[1, 3, 4, 7, 8, 10]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AC61C-2A65-415F-B624-3ED6520D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3061689"/>
            <a:ext cx="3826962" cy="98541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may think of it as merging</a:t>
            </a:r>
          </a:p>
          <a:p>
            <a:r>
              <a:rPr lang="en-US" sz="2000" dirty="0"/>
              <a:t>two sorted queues into one</a:t>
            </a:r>
            <a:endParaRPr lang="en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2989E-E006-4B16-B146-B81CDEB7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4415589"/>
            <a:ext cx="3826962" cy="90044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Disadvantage: requires O(n) extra memory</a:t>
            </a:r>
            <a:endParaRPr lang="en-CA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D0797-6298-443B-AA85-AA3E320C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6" y="5684520"/>
            <a:ext cx="4041976" cy="97853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Ex: implement merge sort in Java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934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</a:t>
            </a:r>
            <a:r>
              <a:rPr lang="en-US" altLang="he-IL" sz="2000">
                <a:cs typeface="+mn-cs"/>
              </a:rPr>
              <a:t>two halves</a:t>
            </a: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r>
              <a:rPr lang="en-US" altLang="he-IL" sz="2000" dirty="0">
                <a:cs typeface="+mn-cs"/>
              </a:rPr>
              <a:t>Q: Can you implement Merge Sort without using recursion?</a:t>
            </a:r>
          </a:p>
        </p:txBody>
      </p:sp>
    </p:spTree>
    <p:extLst>
      <p:ext uri="{BB962C8B-B14F-4D97-AF65-F5344CB8AC3E}">
        <p14:creationId xmlns:p14="http://schemas.microsoft.com/office/powerpoint/2010/main" val="29502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>
                <a:cs typeface="+mn-cs"/>
              </a:rPr>
              <a:t>Master Theorem</a:t>
            </a:r>
            <a:r>
              <a:rPr lang="en-US" altLang="he-IL" sz="2000" dirty="0">
                <a:cs typeface="+mn-cs"/>
              </a:rPr>
              <a:t>: Suppose we are given a recurrence relation</a:t>
            </a:r>
          </a:p>
          <a:p>
            <a:pPr algn="ctr"/>
            <a:r>
              <a:rPr lang="en-US" altLang="he-IL" sz="2000" dirty="0">
                <a:cs typeface="+mn-cs"/>
              </a:rPr>
              <a:t>T(n) = a*T(n/b) + f(n)</a:t>
            </a:r>
          </a:p>
          <a:p>
            <a:r>
              <a:rPr lang="en-US" altLang="he-IL" sz="2000" dirty="0">
                <a:cs typeface="+mn-cs"/>
              </a:rPr>
              <a:t>for integers a, b, and some function 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c = </a:t>
            </a:r>
            <a:r>
              <a:rPr lang="en-US" altLang="he-IL" sz="2000" dirty="0" err="1">
                <a:cs typeface="+mn-cs"/>
              </a:rPr>
              <a:t>log</a:t>
            </a:r>
            <a:r>
              <a:rPr lang="en-US" altLang="he-IL" sz="2000" baseline="-25000" dirty="0" err="1">
                <a:cs typeface="+mn-cs"/>
              </a:rPr>
              <a:t>b</a:t>
            </a:r>
            <a:r>
              <a:rPr lang="en-US" altLang="he-IL" sz="2000" dirty="0">
                <a:cs typeface="+mn-cs"/>
              </a:rPr>
              <a:t>(a).</a:t>
            </a:r>
          </a:p>
          <a:p>
            <a:r>
              <a:rPr lang="en-US" altLang="he-IL" sz="2000" dirty="0">
                <a:cs typeface="+mn-cs"/>
              </a:rPr>
              <a:t>Then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If f(n) = O(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d</a:t>
            </a:r>
            <a:r>
              <a:rPr lang="en-US" altLang="he-IL" sz="2000" dirty="0">
                <a:cs typeface="+mn-cs"/>
              </a:rPr>
              <a:t>) for some d&lt;c, 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</a:t>
            </a:r>
            <a:r>
              <a:rPr lang="en-US" altLang="he-IL" sz="2000" dirty="0" err="1">
                <a:cs typeface="+mn-cs"/>
              </a:rPr>
              <a:t>n</a:t>
            </a:r>
            <a:r>
              <a:rPr lang="en-US" altLang="he-IL" sz="2000" baseline="30000" dirty="0" err="1">
                <a:cs typeface="+mn-cs"/>
              </a:rPr>
              <a:t>c</a:t>
            </a:r>
            <a:r>
              <a:rPr lang="en-US" altLang="he-IL" sz="2000" dirty="0">
                <a:cs typeface="+mn-cs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If f(n)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), then T(n) = </a:t>
            </a:r>
            <a:r>
              <a:rPr lang="el-GR" sz="2000" dirty="0"/>
              <a:t>Θ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c</a:t>
            </a:r>
            <a:r>
              <a:rPr lang="en-US" altLang="he-IL" sz="2000" dirty="0"/>
              <a:t> log(n))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If f(n) = </a:t>
            </a:r>
            <a:r>
              <a:rPr lang="el-GR" altLang="he-IL" sz="2000" dirty="0"/>
              <a:t>Ω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</a:t>
            </a:r>
            <a:r>
              <a:rPr lang="en-US" altLang="he-IL" sz="2000" baseline="30000" dirty="0" err="1"/>
              <a:t>d</a:t>
            </a:r>
            <a:r>
              <a:rPr lang="en-US" altLang="he-IL" sz="2000" dirty="0"/>
              <a:t>) for some d&gt;c, then T(n) = </a:t>
            </a:r>
            <a:r>
              <a:rPr lang="el-GR" sz="2000" dirty="0"/>
              <a:t>Θ</a:t>
            </a:r>
            <a:r>
              <a:rPr lang="en-US" altLang="he-IL" sz="2000" dirty="0"/>
              <a:t>(f)</a:t>
            </a:r>
          </a:p>
          <a:p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9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-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2T(n/2) + O(1).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		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  <a:cs typeface="+mn-cs"/>
              </a:rPr>
              <a:t>2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(2) = 1</a:t>
            </a:r>
            <a:r>
              <a:rPr lang="en-US" altLang="he-IL" sz="2000" dirty="0">
                <a:solidFill>
                  <a:schemeClr val="tx1"/>
                </a:solidFill>
                <a:cs typeface="+mn-cs"/>
              </a:rPr>
              <a:t> and 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  <a:cs typeface="+mn-cs"/>
              </a:rPr>
              <a:t>0</a:t>
            </a:r>
            <a:r>
              <a:rPr lang="en-US" altLang="he-IL" sz="2000" dirty="0">
                <a:solidFill>
                  <a:srgbClr val="FF0000"/>
                </a:solidFill>
                <a:cs typeface="+mn-cs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2T(n/2) +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(n)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altLang="he-IL" sz="2000" dirty="0">
                <a:cs typeface="+mn-cs"/>
              </a:rPr>
              <a:t>(n log(n)) 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(2) = 1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altLang="he-IL" sz="2000" dirty="0">
              <a:solidFill>
                <a:srgbClr val="FF0000"/>
              </a:solidFill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3T(n/2) + 3n</a:t>
            </a:r>
            <a:r>
              <a:rPr lang="en-US" altLang="he-IL" sz="2000" baseline="30000" dirty="0">
                <a:cs typeface="+mn-cs"/>
              </a:rPr>
              <a:t>2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		</a:t>
            </a:r>
            <a:r>
              <a:rPr lang="en-US" altLang="he-IL" sz="2000" dirty="0">
                <a:solidFill>
                  <a:srgbClr val="FF0000"/>
                </a:solidFill>
              </a:rPr>
              <a:t>:::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(3) = 1.58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altLang="he-IL" sz="2000" dirty="0">
              <a:solidFill>
                <a:srgbClr val="FF0000"/>
              </a:solidFill>
              <a:cs typeface="+mn-cs"/>
            </a:endParaRPr>
          </a:p>
          <a:p>
            <a:pPr marL="457200" indent="-457200">
              <a:buFontTx/>
              <a:buAutoNum type="arabicPeriod"/>
            </a:pPr>
            <a:r>
              <a:rPr lang="en-US" altLang="he-IL" sz="2000" dirty="0">
                <a:cs typeface="+mn-cs"/>
              </a:rPr>
              <a:t>T(n) = 4T(n/2) + 4n</a:t>
            </a:r>
            <a:r>
              <a:rPr lang="en-US" altLang="he-IL" sz="2000" baseline="30000" dirty="0">
                <a:cs typeface="+mn-cs"/>
              </a:rPr>
              <a:t>1.5</a:t>
            </a:r>
            <a:br>
              <a:rPr lang="en-US" altLang="he-IL" sz="2000" dirty="0">
                <a:cs typeface="+mn-cs"/>
              </a:rPr>
            </a:br>
            <a:r>
              <a:rPr lang="en-US" altLang="he-IL" sz="2000" dirty="0">
                <a:cs typeface="+mn-cs"/>
              </a:rPr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2</a:t>
            </a:r>
            <a:r>
              <a:rPr lang="en-US" sz="2000" baseline="30000" dirty="0"/>
              <a:t>(4)</a:t>
            </a:r>
            <a:r>
              <a:rPr lang="en-US" sz="2000" dirty="0"/>
              <a:t>) =</a:t>
            </a:r>
            <a:r>
              <a:rPr lang="el-GR" sz="2000" dirty="0"/>
              <a:t> Θ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 	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2</a:t>
            </a:r>
            <a:r>
              <a:rPr lang="en-US" altLang="he-IL" sz="2000" dirty="0">
                <a:solidFill>
                  <a:srgbClr val="FF0000"/>
                </a:solidFill>
              </a:rPr>
              <a:t>(4) = 2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1.5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 log(n))		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3</a:t>
            </a:r>
            <a:r>
              <a:rPr lang="en-US" altLang="he-IL" sz="2000" dirty="0">
                <a:solidFill>
                  <a:srgbClr val="FF0000"/>
                </a:solidFill>
              </a:rPr>
              <a:t>(3) = 1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4T(n/3) + 5n</a:t>
            </a:r>
            <a:br>
              <a:rPr lang="en-US" altLang="he-IL" sz="2000" dirty="0"/>
            </a:br>
            <a:r>
              <a:rPr lang="en-US" altLang="he-IL" sz="2000" dirty="0"/>
              <a:t>	Then T(n)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log</a:t>
            </a:r>
            <a:r>
              <a:rPr lang="en-US" sz="2000" baseline="10000" dirty="0"/>
              <a:t>3</a:t>
            </a:r>
            <a:r>
              <a:rPr lang="en-US" sz="2000" baseline="30000" dirty="0"/>
              <a:t>(4)</a:t>
            </a:r>
            <a:r>
              <a:rPr lang="en-US" sz="2000" dirty="0"/>
              <a:t>) = </a:t>
            </a:r>
            <a:r>
              <a:rPr lang="el-GR" sz="2000" dirty="0"/>
              <a:t>Θ</a:t>
            </a:r>
            <a:r>
              <a:rPr lang="en-US" sz="2000" dirty="0"/>
              <a:t>(n</a:t>
            </a:r>
            <a:r>
              <a:rPr lang="en-US" sz="2000" baseline="30000" dirty="0"/>
              <a:t>1.26</a:t>
            </a:r>
            <a:r>
              <a:rPr lang="en-US" sz="2000" dirty="0"/>
              <a:t>)	</a:t>
            </a:r>
            <a:r>
              <a:rPr lang="el-GR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altLang="he-IL" sz="2000" dirty="0">
                <a:solidFill>
                  <a:srgbClr val="FF0000"/>
                </a:solidFill>
              </a:rPr>
              <a:t>:: c = log</a:t>
            </a:r>
            <a:r>
              <a:rPr lang="en-US" altLang="he-IL" sz="2000" baseline="-25000" dirty="0">
                <a:solidFill>
                  <a:srgbClr val="FF0000"/>
                </a:solidFill>
              </a:rPr>
              <a:t>3</a:t>
            </a:r>
            <a:r>
              <a:rPr lang="en-US" altLang="he-IL" sz="2000" dirty="0">
                <a:solidFill>
                  <a:srgbClr val="FF0000"/>
                </a:solidFill>
              </a:rPr>
              <a:t>(4) = 1.26 </a:t>
            </a:r>
            <a:r>
              <a:rPr lang="en-US" altLang="he-IL" sz="2000" dirty="0">
                <a:solidFill>
                  <a:schemeClr val="tx1"/>
                </a:solidFill>
              </a:rPr>
              <a:t>and </a:t>
            </a:r>
            <a:r>
              <a:rPr lang="en-US" altLang="he-IL" sz="2000" dirty="0">
                <a:solidFill>
                  <a:srgbClr val="FF0000"/>
                </a:solidFill>
              </a:rPr>
              <a:t>f(n) =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1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Tx/>
              <a:buAutoNum type="arabicPeriod"/>
            </a:pP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8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Master Theorem does not apply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>
                <a:cs typeface="+mn-cs"/>
              </a:rPr>
              <a:t>T(n) = n</a:t>
            </a:r>
            <a:r>
              <a:rPr lang="en-US" altLang="he-IL" sz="2000" baseline="30000" dirty="0">
                <a:cs typeface="+mn-cs"/>
              </a:rPr>
              <a:t>0.5</a:t>
            </a:r>
            <a:r>
              <a:rPr lang="en-US" altLang="he-IL" sz="2000" dirty="0">
                <a:cs typeface="+mn-cs"/>
              </a:rPr>
              <a:t>*T(n/2) + O(1).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T(n) = n*T(n</a:t>
            </a:r>
            <a:r>
              <a:rPr lang="en-US" altLang="he-IL" sz="2000" baseline="30000" dirty="0"/>
              <a:t>0.5</a:t>
            </a:r>
            <a:r>
              <a:rPr lang="en-US" altLang="he-IL" sz="2000" dirty="0"/>
              <a:t>) + O(1).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3*T(n-1) + O(1).</a:t>
            </a:r>
          </a:p>
          <a:p>
            <a:pPr marL="457200" indent="-457200">
              <a:buFontTx/>
              <a:buAutoNum type="arabicPeriod"/>
            </a:pPr>
            <a:r>
              <a:rPr lang="en-US" altLang="he-IL" sz="2000" dirty="0"/>
              <a:t>T(n) = T(n/3) + T(2n/3) + O(n).</a:t>
            </a:r>
          </a:p>
          <a:p>
            <a:pPr marL="457200" indent="-457200">
              <a:buFontTx/>
              <a:buAutoNum type="arabicPeriod"/>
            </a:pPr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4728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717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endParaRPr lang="en-US" sz="2000" dirty="0"/>
          </a:p>
          <a:p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69FA3A-6995-4206-8FBF-7C8AFDBF4358}"/>
              </a:ext>
            </a:extLst>
          </p:cNvPr>
          <p:cNvGrpSpPr/>
          <p:nvPr/>
        </p:nvGrpSpPr>
        <p:grpSpPr>
          <a:xfrm>
            <a:off x="4811365" y="4677333"/>
            <a:ext cx="1257300" cy="402807"/>
            <a:chOff x="4967776" y="3549888"/>
            <a:chExt cx="1257300" cy="402807"/>
          </a:xfrm>
        </p:grpSpPr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B938004A-88A0-4DDC-BB6F-A1D0DAF3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3549888"/>
              <a:ext cx="628650" cy="396240"/>
            </a:xfrm>
            <a:prstGeom prst="rect">
              <a:avLst/>
            </a:prstGeom>
          </p:spPr>
        </p:pic>
        <p:pic>
          <p:nvPicPr>
            <p:cNvPr id="20" name="table">
              <a:extLst>
                <a:ext uri="{FF2B5EF4-FFF2-40B4-BE49-F238E27FC236}">
                  <a16:creationId xmlns:a16="http://schemas.microsoft.com/office/drawing/2014/main" id="{23840EFA-E91F-429C-820D-3CA488CD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776" y="3556455"/>
              <a:ext cx="628650" cy="3962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FAF8C7-6224-4CED-A195-0A6427FF59C4}"/>
              </a:ext>
            </a:extLst>
          </p:cNvPr>
          <p:cNvGrpSpPr/>
          <p:nvPr/>
        </p:nvGrpSpPr>
        <p:grpSpPr>
          <a:xfrm>
            <a:off x="4620865" y="3779837"/>
            <a:ext cx="1447800" cy="792480"/>
            <a:chOff x="4777276" y="2652392"/>
            <a:chExt cx="1447800" cy="792480"/>
          </a:xfrm>
        </p:grpSpPr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484F732C-9D94-44B9-BF04-7FD1378E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2652392"/>
              <a:ext cx="1257300" cy="792480"/>
            </a:xfrm>
            <a:prstGeom prst="rect">
              <a:avLst/>
            </a:prstGeom>
          </p:spPr>
        </p:pic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7093683A-CCD6-4906-BCCF-4F1493AEC7EA}"/>
                </a:ext>
              </a:extLst>
            </p:cNvPr>
            <p:cNvSpPr txBox="1"/>
            <p:nvPr/>
          </p:nvSpPr>
          <p:spPr>
            <a:xfrm>
              <a:off x="4777276" y="2848577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x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6365CB-29ED-431B-A3A4-58D7A3DEAAB1}"/>
              </a:ext>
            </a:extLst>
          </p:cNvPr>
          <p:cNvGrpSpPr/>
          <p:nvPr/>
        </p:nvGrpSpPr>
        <p:grpSpPr>
          <a:xfrm>
            <a:off x="3744565" y="5157934"/>
            <a:ext cx="2362200" cy="416895"/>
            <a:chOff x="3900976" y="4030489"/>
            <a:chExt cx="2362200" cy="416895"/>
          </a:xfrm>
        </p:grpSpPr>
        <p:pic>
          <p:nvPicPr>
            <p:cNvPr id="22" name="table">
              <a:extLst>
                <a:ext uri="{FF2B5EF4-FFF2-40B4-BE49-F238E27FC236}">
                  <a16:creationId xmlns:a16="http://schemas.microsoft.com/office/drawing/2014/main" id="{1B31CA44-AB83-4FF7-9D7A-9BC6EAC3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7776" y="4051144"/>
              <a:ext cx="628650" cy="396240"/>
            </a:xfrm>
            <a:prstGeom prst="rect">
              <a:avLst/>
            </a:prstGeom>
          </p:spPr>
        </p:pic>
        <p:pic>
          <p:nvPicPr>
            <p:cNvPr id="23" name="table">
              <a:extLst>
                <a:ext uri="{FF2B5EF4-FFF2-40B4-BE49-F238E27FC236}">
                  <a16:creationId xmlns:a16="http://schemas.microsoft.com/office/drawing/2014/main" id="{CE4B8C80-A4C8-4FFD-9A4E-2B11D826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4376" y="4030489"/>
              <a:ext cx="628650" cy="396240"/>
            </a:xfrm>
            <a:prstGeom prst="rect">
              <a:avLst/>
            </a:prstGeom>
          </p:spPr>
        </p:pic>
        <p:pic>
          <p:nvPicPr>
            <p:cNvPr id="24" name="table">
              <a:extLst>
                <a:ext uri="{FF2B5EF4-FFF2-40B4-BE49-F238E27FC236}">
                  <a16:creationId xmlns:a16="http://schemas.microsoft.com/office/drawing/2014/main" id="{CD22A475-7D4A-4D9F-B877-060887AD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0976" y="4051144"/>
              <a:ext cx="628650" cy="39624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DBEDEF-30BF-4981-AC66-106C29750CED}"/>
                </a:ext>
              </a:extLst>
            </p:cNvPr>
            <p:cNvCxnSpPr/>
            <p:nvPr/>
          </p:nvCxnSpPr>
          <p:spPr>
            <a:xfrm>
              <a:off x="3977176" y="4447384"/>
              <a:ext cx="228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18">
            <a:extLst>
              <a:ext uri="{FF2B5EF4-FFF2-40B4-BE49-F238E27FC236}">
                <a16:creationId xmlns:a16="http://schemas.microsoft.com/office/drawing/2014/main" id="{C37E4F11-B8FE-48B1-AACA-BCF15F4B456D}"/>
              </a:ext>
            </a:extLst>
          </p:cNvPr>
          <p:cNvSpPr txBox="1"/>
          <p:nvPr/>
        </p:nvSpPr>
        <p:spPr>
          <a:xfrm>
            <a:off x="3699138" y="478041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+mn-lt"/>
              </a:rPr>
              <a:t>+</a:t>
            </a:r>
            <a:endParaRPr lang="en-CA" sz="2000" dirty="0"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4AE609-1DF5-4793-A618-F445A11E92F1}"/>
              </a:ext>
            </a:extLst>
          </p:cNvPr>
          <p:cNvGrpSpPr/>
          <p:nvPr/>
        </p:nvGrpSpPr>
        <p:grpSpPr>
          <a:xfrm>
            <a:off x="3744565" y="5617833"/>
            <a:ext cx="2324100" cy="416896"/>
            <a:chOff x="3900976" y="4490388"/>
            <a:chExt cx="2324100" cy="416896"/>
          </a:xfrm>
        </p:grpSpPr>
        <p:pic>
          <p:nvPicPr>
            <p:cNvPr id="27" name="table">
              <a:extLst>
                <a:ext uri="{FF2B5EF4-FFF2-40B4-BE49-F238E27FC236}">
                  <a16:creationId xmlns:a16="http://schemas.microsoft.com/office/drawing/2014/main" id="{524A5748-F33B-4603-B2FE-B697B244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4511044"/>
              <a:ext cx="628650" cy="396240"/>
            </a:xfrm>
            <a:prstGeom prst="rect">
              <a:avLst/>
            </a:prstGeom>
          </p:spPr>
        </p:pic>
        <p:pic>
          <p:nvPicPr>
            <p:cNvPr id="28" name="table">
              <a:extLst>
                <a:ext uri="{FF2B5EF4-FFF2-40B4-BE49-F238E27FC236}">
                  <a16:creationId xmlns:a16="http://schemas.microsoft.com/office/drawing/2014/main" id="{F9003D08-4463-482F-9725-F2D0F739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67776" y="4490388"/>
              <a:ext cx="628650" cy="396240"/>
            </a:xfrm>
            <a:prstGeom prst="rect">
              <a:avLst/>
            </a:prstGeom>
          </p:spPr>
        </p:pic>
        <p:pic>
          <p:nvPicPr>
            <p:cNvPr id="29" name="table">
              <a:extLst>
                <a:ext uri="{FF2B5EF4-FFF2-40B4-BE49-F238E27FC236}">
                  <a16:creationId xmlns:a16="http://schemas.microsoft.com/office/drawing/2014/main" id="{9591F342-81B5-4366-8F44-6969BEF4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3168" y="4511044"/>
              <a:ext cx="628650" cy="396240"/>
            </a:xfrm>
            <a:prstGeom prst="rect">
              <a:avLst/>
            </a:prstGeom>
          </p:spPr>
        </p:pic>
        <p:pic>
          <p:nvPicPr>
            <p:cNvPr id="30" name="table">
              <a:extLst>
                <a:ext uri="{FF2B5EF4-FFF2-40B4-BE49-F238E27FC236}">
                  <a16:creationId xmlns:a16="http://schemas.microsoft.com/office/drawing/2014/main" id="{632B7C95-21D7-4840-A702-096CBFD1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976" y="4511044"/>
              <a:ext cx="628650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/>
              <a:t>Input</a:t>
            </a:r>
            <a:r>
              <a:rPr lang="en-US" sz="2000" dirty="0"/>
              <a:t>: two positive integers A, 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Output</a:t>
            </a:r>
            <a:r>
              <a:rPr lang="en-US" sz="2000" dirty="0"/>
              <a:t>: their product, A*B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Example of an explicit computation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	= (20+6) * (40+3)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(2*4) * 100 + (2*3 + 6*4) *10 + (6*3) *1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		= 8*100 + 30*10 + 18*1 = 800 + 300 + 18 = 1118</a:t>
            </a:r>
          </a:p>
          <a:p>
            <a:pPr>
              <a:spcAft>
                <a:spcPts val="1000"/>
              </a:spcAft>
            </a:pPr>
            <a:r>
              <a:rPr lang="en-US" sz="2000" u="sng" dirty="0"/>
              <a:t>Crazy method</a:t>
            </a:r>
            <a:r>
              <a:rPr lang="en-US" sz="2000" dirty="0"/>
              <a:t>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26*43 = ?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Units = 3*6 = 18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Hundreds = 2*4 = 8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Tens = (2+6)*(4+3) </a:t>
            </a:r>
            <a:r>
              <a:rPr lang="en-US" sz="2000"/>
              <a:t>– Units </a:t>
            </a:r>
            <a:r>
              <a:rPr lang="en-US" sz="2000" dirty="0"/>
              <a:t>– Hundreds = 8*7 –18 – 8 = 30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Answer = 8*100 + 30*10 + 18*1 = 1118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8845AC-6FA4-4BEF-87DB-3379D14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30531"/>
            <a:ext cx="3857217" cy="40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Faster integer multiplication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Given two positive integers A and B in decimal with n digits each, compute A*B.</a:t>
            </a:r>
          </a:p>
          <a:p>
            <a:pPr>
              <a:spcAft>
                <a:spcPts val="1000"/>
              </a:spcAft>
            </a:pPr>
            <a:r>
              <a:rPr lang="en-US" sz="2000" u="sng" dirty="0">
                <a:latin typeface="Albany"/>
              </a:rPr>
              <a:t>Idea:</a:t>
            </a:r>
            <a:r>
              <a:rPr lang="en-US" sz="2000" dirty="0">
                <a:latin typeface="Albany"/>
              </a:rPr>
              <a:t> divide and conquer -  use recursion.</a:t>
            </a:r>
          </a:p>
          <a:p>
            <a:r>
              <a:rPr lang="en-US" sz="2000" dirty="0">
                <a:latin typeface="Albany"/>
              </a:rPr>
              <a:t>Let’s write A = a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n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n-2</a:t>
            </a:r>
            <a:r>
              <a:rPr lang="en-US" sz="2000" dirty="0">
                <a:latin typeface="Albany"/>
              </a:rPr>
              <a:t>…b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b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</a:t>
            </a:r>
          </a:p>
          <a:p>
            <a:r>
              <a:rPr lang="en-US" sz="2000" dirty="0">
                <a:latin typeface="Albany"/>
              </a:rPr>
              <a:t>represent them as</a:t>
            </a:r>
          </a:p>
          <a:p>
            <a:pPr algn="ctr"/>
            <a:r>
              <a:rPr lang="en-US" sz="2000" dirty="0">
                <a:latin typeface="Albany"/>
              </a:rPr>
              <a:t>A = A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A</a:t>
            </a:r>
            <a:r>
              <a:rPr lang="en-US" sz="2000" baseline="-25000" dirty="0">
                <a:latin typeface="Albany"/>
              </a:rPr>
              <a:t>0</a:t>
            </a:r>
            <a:r>
              <a:rPr lang="en-US" sz="2000" dirty="0">
                <a:latin typeface="Albany"/>
              </a:rPr>
              <a:t> and B = B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*10</a:t>
            </a:r>
            <a:r>
              <a:rPr lang="en-US" sz="2000" baseline="30000" dirty="0">
                <a:latin typeface="Albany"/>
              </a:rPr>
              <a:t>n/2</a:t>
            </a:r>
            <a:r>
              <a:rPr lang="en-US" sz="2000" dirty="0">
                <a:latin typeface="Albany"/>
              </a:rPr>
              <a:t> + B</a:t>
            </a:r>
            <a:r>
              <a:rPr lang="en-US" sz="2000" baseline="-25000" dirty="0"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Then, we have</a:t>
            </a:r>
          </a:p>
          <a:p>
            <a:pPr algn="ctr"/>
            <a:r>
              <a:rPr lang="en-US" sz="2000" b="1" dirty="0">
                <a:latin typeface="Albany"/>
              </a:rPr>
              <a:t>A*B = 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FF0000"/>
                </a:solidFill>
                <a:latin typeface="Albany"/>
              </a:rPr>
              <a:t>1</a:t>
            </a:r>
            <a:r>
              <a:rPr lang="en-US" sz="2000" b="1" dirty="0">
                <a:latin typeface="Albany"/>
              </a:rPr>
              <a:t> * 10</a:t>
            </a:r>
            <a:r>
              <a:rPr lang="en-US" sz="2000" b="1" baseline="30000" dirty="0">
                <a:latin typeface="Albany"/>
              </a:rPr>
              <a:t>n</a:t>
            </a:r>
            <a:r>
              <a:rPr lang="en-US" sz="2000" b="1" dirty="0">
                <a:latin typeface="Albany"/>
              </a:rPr>
              <a:t> +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lbany"/>
              </a:rPr>
              <a:t>0</a:t>
            </a:r>
            <a:r>
              <a:rPr lang="en-US" sz="2000" b="1" dirty="0">
                <a:latin typeface="Albany"/>
              </a:rPr>
              <a:t>) * 10</a:t>
            </a:r>
            <a:r>
              <a:rPr lang="en-US" sz="2000" b="1" baseline="30000" dirty="0">
                <a:latin typeface="Albany"/>
              </a:rPr>
              <a:t>n/2</a:t>
            </a:r>
            <a:r>
              <a:rPr lang="en-US" sz="2000" b="1" dirty="0">
                <a:latin typeface="Albany"/>
              </a:rPr>
              <a:t> + 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A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lbany"/>
              </a:rPr>
              <a:t>*B</a:t>
            </a:r>
            <a:r>
              <a:rPr lang="en-US" sz="2000" b="1" baseline="-25000" dirty="0">
                <a:solidFill>
                  <a:srgbClr val="7030A0"/>
                </a:solidFill>
                <a:latin typeface="Albany"/>
              </a:rPr>
              <a:t>0</a:t>
            </a:r>
          </a:p>
          <a:p>
            <a:r>
              <a:rPr lang="en-US" sz="2000" dirty="0">
                <a:latin typeface="Albany"/>
              </a:rPr>
              <a:t>We can solve each product recursively and then compute the sum?</a:t>
            </a:r>
          </a:p>
          <a:p>
            <a:r>
              <a:rPr lang="en-US" sz="2000" dirty="0">
                <a:latin typeface="Albany"/>
              </a:rPr>
              <a:t>We make 4 recursive calls. Therefore, the runtime will be</a:t>
            </a:r>
          </a:p>
          <a:p>
            <a:pPr algn="ctr"/>
            <a:r>
              <a:rPr lang="en-US" sz="2000" dirty="0">
                <a:latin typeface="Albany"/>
              </a:rPr>
              <a:t>T(n) = 4T(n/2)+O(n) = O(n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).</a:t>
            </a:r>
          </a:p>
          <a:p>
            <a:pPr>
              <a:spcAft>
                <a:spcPts val="1000"/>
              </a:spcAft>
            </a:pPr>
            <a:endParaRPr lang="en-US" sz="2000" dirty="0">
              <a:latin typeface="Albany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1949043"/>
            <a:ext cx="5967568" cy="118812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If we had only 3 recursive calls, then we would get</a:t>
            </a:r>
          </a:p>
          <a:p>
            <a:r>
              <a:rPr lang="en-US" sz="2000" dirty="0">
                <a:latin typeface="Albany"/>
              </a:rPr>
              <a:t>T(n) = 3T(n/2)+O(n) = O(n</a:t>
            </a:r>
            <a:r>
              <a:rPr lang="en-US" sz="2000" baseline="30000" dirty="0">
                <a:latin typeface="Albany"/>
              </a:rPr>
              <a:t>log</a:t>
            </a:r>
            <a:r>
              <a:rPr lang="en-US" sz="2000" baseline="10000" dirty="0">
                <a:latin typeface="Albany"/>
              </a:rPr>
              <a:t>2</a:t>
            </a:r>
            <a:r>
              <a:rPr lang="en-US" sz="2000" baseline="30000" dirty="0">
                <a:latin typeface="Albany"/>
              </a:rPr>
              <a:t>(3)</a:t>
            </a:r>
            <a:r>
              <a:rPr lang="en-US" sz="2000" dirty="0">
                <a:latin typeface="Albany"/>
              </a:rPr>
              <a:t>) = O(n</a:t>
            </a:r>
            <a:r>
              <a:rPr lang="en-US" sz="2000" baseline="30000" dirty="0">
                <a:latin typeface="Albany"/>
              </a:rPr>
              <a:t>1.58</a:t>
            </a:r>
            <a:r>
              <a:rPr lang="en-US" sz="2000" dirty="0">
                <a:latin typeface="Albany"/>
              </a:rPr>
              <a:t>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248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5324</TotalTime>
  <Words>1653</Words>
  <Application>Microsoft Office PowerPoint</Application>
  <PresentationFormat>Custom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Master Theorem</vt:lpstr>
      <vt:lpstr>Master Theorem - examples</vt:lpstr>
      <vt:lpstr>Master Theorem does not apply</vt:lpstr>
      <vt:lpstr>PowerPoint Presentation</vt:lpstr>
      <vt:lpstr>Faster integer multiplication</vt:lpstr>
      <vt:lpstr>Faster integer multiplication</vt:lpstr>
      <vt:lpstr>Faster integer multiplication</vt:lpstr>
      <vt:lpstr>Integer multiplication in time O(n1.58)</vt:lpstr>
      <vt:lpstr>PowerPoint Presentation</vt:lpstr>
      <vt:lpstr>Merge Sort</vt:lpstr>
      <vt:lpstr>Unbalanced Merge Sort</vt:lpstr>
      <vt:lpstr>Analyzing running time</vt:lpstr>
      <vt:lpstr>A comment on Merge Sort</vt:lpstr>
      <vt:lpstr>Merge() in O(n) time</vt:lpstr>
      <vt:lpstr>A comment on Merge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1805</cp:revision>
  <dcterms:created xsi:type="dcterms:W3CDTF">2017-07-19T12:15:02Z</dcterms:created>
  <dcterms:modified xsi:type="dcterms:W3CDTF">2021-02-08T20:27:25Z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