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604" r:id="rId4"/>
    <p:sldId id="619" r:id="rId5"/>
    <p:sldId id="613" r:id="rId6"/>
    <p:sldId id="621" r:id="rId7"/>
    <p:sldId id="620" r:id="rId8"/>
    <p:sldId id="635" r:id="rId9"/>
    <p:sldId id="625" r:id="rId10"/>
    <p:sldId id="623" r:id="rId11"/>
    <p:sldId id="622" r:id="rId12"/>
    <p:sldId id="624" r:id="rId13"/>
    <p:sldId id="628" r:id="rId14"/>
    <p:sldId id="626" r:id="rId15"/>
    <p:sldId id="627" r:id="rId16"/>
    <p:sldId id="629" r:id="rId17"/>
    <p:sldId id="630" r:id="rId18"/>
    <p:sldId id="632" r:id="rId19"/>
    <p:sldId id="631" r:id="rId20"/>
    <p:sldId id="643" r:id="rId21"/>
    <p:sldId id="634" r:id="rId22"/>
    <p:sldId id="636" r:id="rId23"/>
    <p:sldId id="637" r:id="rId24"/>
    <p:sldId id="638" r:id="rId25"/>
    <p:sldId id="639" r:id="rId26"/>
    <p:sldId id="640" r:id="rId27"/>
    <p:sldId id="641" r:id="rId28"/>
    <p:sldId id="334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5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7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6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0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4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3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1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2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6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10,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All nodes are connected by 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There are no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top node in a tree is called a </a:t>
            </a:r>
            <a:r>
              <a:rPr lang="en-US" altLang="he-IL" sz="2000" i="1" u="sng" dirty="0"/>
              <a:t>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Successors of a node are called its </a:t>
            </a:r>
            <a:r>
              <a:rPr lang="en-US" altLang="he-IL" sz="2000" i="1" u="sng" dirty="0"/>
              <a:t>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unique predecessor of a node is called its </a:t>
            </a:r>
            <a:r>
              <a:rPr lang="en-US" altLang="he-IL" sz="2000" i="1" u="sng" dirty="0"/>
              <a:t>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 node with no children is called a </a:t>
            </a:r>
            <a:r>
              <a:rPr lang="en-US" altLang="he-IL" sz="2000" i="1" u="sng" dirty="0"/>
              <a:t>leaf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Every node naturally defines a </a:t>
            </a:r>
            <a:r>
              <a:rPr lang="en-US" altLang="he-IL" sz="2000" i="1" dirty="0"/>
              <a:t>subtree</a:t>
            </a:r>
            <a:r>
              <a:rPr lang="en-US" altLang="he-IL" sz="2000" dirty="0"/>
              <a:t>, where this node is the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0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Not 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F68088-56E7-45F3-AC07-FBBE81CA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7" y="2210947"/>
            <a:ext cx="5443705" cy="423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1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Not 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This is not a tree because the structure is not connected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There are two connected components, and each component is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02473-B191-4BC4-BFBE-9804BCBE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91" y="2875546"/>
            <a:ext cx="5020080" cy="38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Basic terminology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For every vertex in the tree there is a unique shortest path from the root to this vertex.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Depth of a node</a:t>
            </a:r>
            <a:r>
              <a:rPr lang="en-US" altLang="he-IL" sz="2000" dirty="0"/>
              <a:t> is the length from the root to this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Depth(root) = 0, depth of its children is 1,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Depth/Height of a tree</a:t>
            </a:r>
            <a:r>
              <a:rPr lang="en-US" altLang="he-IL" sz="2000" dirty="0"/>
              <a:t> is the maximal depth of a node in the tree.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Size of a tree</a:t>
            </a:r>
            <a:r>
              <a:rPr lang="en-US" altLang="he-IL" sz="2000" dirty="0"/>
              <a:t> is the number of nodes in the tree.</a:t>
            </a:r>
          </a:p>
        </p:txBody>
      </p:sp>
    </p:spTree>
    <p:extLst>
      <p:ext uri="{BB962C8B-B14F-4D97-AF65-F5344CB8AC3E}">
        <p14:creationId xmlns:p14="http://schemas.microsoft.com/office/powerpoint/2010/main" val="10520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depth of 2 is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depth of 9 is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depth of 11 is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Q: What is the </a:t>
            </a:r>
            <a:r>
              <a:rPr lang="en-US" altLang="he-IL" sz="2000" u="sng" dirty="0">
                <a:cs typeface="+mn-cs"/>
              </a:rPr>
              <a:t>size</a:t>
            </a:r>
            <a:r>
              <a:rPr lang="en-US" altLang="he-IL" sz="2000" dirty="0">
                <a:cs typeface="+mn-cs"/>
              </a:rPr>
              <a:t> of the tree?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A: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Q: What is </a:t>
            </a:r>
            <a:r>
              <a:rPr lang="en-US" altLang="he-IL" sz="2000" u="sng" dirty="0">
                <a:cs typeface="+mn-cs"/>
              </a:rPr>
              <a:t>size</a:t>
            </a:r>
            <a:r>
              <a:rPr lang="en-US" altLang="he-IL" sz="2000" dirty="0">
                <a:cs typeface="+mn-cs"/>
              </a:rPr>
              <a:t> of the </a:t>
            </a:r>
            <a:r>
              <a:rPr lang="en-US" altLang="he-IL" sz="2000" u="sng" dirty="0">
                <a:cs typeface="+mn-cs"/>
              </a:rPr>
              <a:t>subtree rooted at 7</a:t>
            </a:r>
            <a:r>
              <a:rPr lang="en-US" altLang="he-IL" sz="2000" dirty="0">
                <a:cs typeface="+mn-cs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A: 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6C284-9626-4364-8503-BCF5A4FD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46" y="1538423"/>
            <a:ext cx="4169595" cy="3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5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 in Java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Node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 int</a:t>
            </a:r>
            <a:r>
              <a:rPr lang="en-US" altLang="he-IL" sz="2000" dirty="0"/>
              <a:t> data;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Node[] children;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Node parent;</a:t>
            </a:r>
            <a:br>
              <a:rPr lang="en-US" altLang="he-IL" sz="2000" dirty="0"/>
            </a:br>
            <a:r>
              <a:rPr lang="en-US" altLang="he-IL" sz="2000" dirty="0"/>
              <a:t>}</a:t>
            </a:r>
          </a:p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Tree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Node root;</a:t>
            </a:r>
          </a:p>
          <a:p>
            <a:r>
              <a:rPr lang="en-US" altLang="he-IL" sz="2000" dirty="0"/>
              <a:t>}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619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 special kind of tree where each node has at most 2 children.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binary tree there are at most 2</a:t>
            </a:r>
            <a:r>
              <a:rPr lang="en-US" altLang="he-IL" sz="2000" baseline="30000" dirty="0"/>
              <a:t>k</a:t>
            </a:r>
            <a:r>
              <a:rPr lang="en-US" altLang="he-IL" sz="2000" dirty="0"/>
              <a:t> nodes in level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Therefore, a binary tree of depth d, has at most</a:t>
            </a:r>
          </a:p>
          <a:p>
            <a:pPr algn="ctr"/>
            <a:r>
              <a:rPr lang="en-US" altLang="he-IL" sz="2000" dirty="0"/>
              <a:t>1+2+4+…+2</a:t>
            </a:r>
            <a:r>
              <a:rPr lang="en-US" altLang="he-IL" sz="2000" baseline="30000" dirty="0"/>
              <a:t>d</a:t>
            </a:r>
            <a:r>
              <a:rPr lang="en-US" altLang="he-IL" sz="2000" dirty="0"/>
              <a:t> = 2</a:t>
            </a:r>
            <a:r>
              <a:rPr lang="en-US" altLang="he-IL" sz="2000" baseline="30000" dirty="0"/>
              <a:t>d+1</a:t>
            </a:r>
            <a:r>
              <a:rPr lang="en-US" altLang="he-IL" sz="2000" dirty="0"/>
              <a:t>-1 nodes.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52D7BE-4755-477F-B729-F13C4E9D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44" y="2401226"/>
            <a:ext cx="3292786" cy="274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F9E62-B14C-444A-9178-7B4660A71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12" y="2415707"/>
            <a:ext cx="3615766" cy="27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If a binary tree has N vertices, then its depth is at least </a:t>
            </a:r>
            <a:r>
              <a:rPr lang="el-GR" altLang="he-IL" sz="2000" dirty="0"/>
              <a:t>Ω</a:t>
            </a:r>
            <a:r>
              <a:rPr lang="en-US" altLang="he-IL" sz="2000" dirty="0"/>
              <a:t>(log(N)).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If a binary tree has N vertices, then its depth is at most N-1.</a:t>
            </a:r>
          </a:p>
          <a:p>
            <a:endParaRPr lang="en-US" altLang="he-IL" sz="2000" dirty="0"/>
          </a:p>
          <a:p>
            <a:r>
              <a:rPr lang="en-US" altLang="he-IL" sz="2000" dirty="0"/>
              <a:t>Q: prove the above.</a:t>
            </a:r>
          </a:p>
        </p:txBody>
      </p:sp>
    </p:spTree>
    <p:extLst>
      <p:ext uri="{BB962C8B-B14F-4D97-AF65-F5344CB8AC3E}">
        <p14:creationId xmlns:p14="http://schemas.microsoft.com/office/powerpoint/2010/main" val="263693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 </a:t>
            </a:r>
            <a:r>
              <a:rPr lang="en-US" altLang="he-IL" sz="2000" dirty="0"/>
              <a:t>T data;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leftChild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rightChild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parent;</a:t>
            </a:r>
            <a:br>
              <a:rPr lang="en-US" altLang="he-IL" sz="2000" dirty="0"/>
            </a:br>
            <a:r>
              <a:rPr lang="en-US" altLang="he-IL" sz="2000" dirty="0"/>
              <a:t>}</a:t>
            </a:r>
          </a:p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BinaryTree</a:t>
            </a:r>
            <a:r>
              <a:rPr lang="en-US" altLang="he-IL" sz="2000" dirty="0"/>
              <a:t>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root;</a:t>
            </a:r>
          </a:p>
          <a:p>
            <a:r>
              <a:rPr lang="en-US" altLang="he-IL" sz="2000" dirty="0"/>
              <a:t>}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650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Write a method that computes the size of a tree.</a:t>
            </a:r>
          </a:p>
          <a:p>
            <a:endParaRPr lang="en-US" altLang="he-IL" sz="2000" dirty="0"/>
          </a:p>
          <a:p>
            <a:endParaRPr lang="en-US" altLang="he-IL" sz="2000" dirty="0"/>
          </a:p>
          <a:p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Write a method that computes the depth  of a tree.</a:t>
            </a:r>
          </a:p>
          <a:p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5A2C2-5EA4-48E4-B024-DB952BA0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7" y="2428331"/>
            <a:ext cx="8460001" cy="173062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defRPr/>
            </a:pPr>
            <a:r>
              <a:rPr lang="en-US" sz="2000" dirty="0" err="1"/>
              <a:t>getHeight</a:t>
            </a:r>
            <a:r>
              <a:rPr lang="en-US" sz="2000" dirty="0"/>
              <a:t>(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</a:t>
            </a:r>
            <a:r>
              <a:rPr lang="en-US" sz="2000" dirty="0"/>
              <a:t>root):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if  ( root == null )</a:t>
            </a:r>
          </a:p>
          <a:p>
            <a:pPr marL="400050" lvl="1">
              <a:defRPr/>
            </a:pPr>
            <a:r>
              <a:rPr lang="en-US" sz="2000" dirty="0"/>
              <a:t>			return  -1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else</a:t>
            </a:r>
            <a:br>
              <a:rPr lang="en-US" sz="2000" dirty="0"/>
            </a:br>
            <a:r>
              <a:rPr lang="en-US" sz="2000" dirty="0"/>
              <a:t>		return  max( </a:t>
            </a:r>
            <a:r>
              <a:rPr lang="en-US" sz="2000" dirty="0" err="1"/>
              <a:t>getHeight</a:t>
            </a:r>
            <a:r>
              <a:rPr lang="en-US" sz="2000" dirty="0"/>
              <a:t>(</a:t>
            </a:r>
            <a:r>
              <a:rPr lang="en-US" sz="2000" dirty="0" err="1"/>
              <a:t>root.left</a:t>
            </a:r>
            <a:r>
              <a:rPr lang="en-US" sz="2000" dirty="0"/>
              <a:t> ), </a:t>
            </a:r>
            <a:r>
              <a:rPr lang="en-US" sz="2000" dirty="0" err="1"/>
              <a:t>getHeight</a:t>
            </a:r>
            <a:r>
              <a:rPr lang="en-US" sz="2000" dirty="0"/>
              <a:t>(</a:t>
            </a:r>
            <a:r>
              <a:rPr lang="en-US" sz="2000" dirty="0" err="1"/>
              <a:t>root.right</a:t>
            </a:r>
            <a:r>
              <a:rPr lang="en-US" sz="2000" dirty="0"/>
              <a:t> ) ) +1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9F361-99D1-47E3-A139-68507407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7" y="4916951"/>
            <a:ext cx="8460001" cy="173062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defRPr/>
            </a:pPr>
            <a:r>
              <a:rPr lang="en-US" sz="2000" dirty="0" err="1"/>
              <a:t>getSize</a:t>
            </a:r>
            <a:r>
              <a:rPr lang="en-US" sz="2000" dirty="0"/>
              <a:t> (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</a:t>
            </a:r>
            <a:r>
              <a:rPr lang="en-US" sz="2000" dirty="0"/>
              <a:t>root):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if  ( root == null )</a:t>
            </a:r>
          </a:p>
          <a:p>
            <a:pPr marL="400050" lvl="1">
              <a:defRPr/>
            </a:pPr>
            <a:r>
              <a:rPr lang="en-US" sz="2000" dirty="0"/>
              <a:t>			return  0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else</a:t>
            </a:r>
            <a:br>
              <a:rPr lang="en-US" sz="2000" dirty="0"/>
            </a:br>
            <a:r>
              <a:rPr lang="en-US" sz="2000" dirty="0"/>
              <a:t>		return  </a:t>
            </a:r>
            <a:r>
              <a:rPr lang="en-US" sz="2000" dirty="0" err="1"/>
              <a:t>getSize</a:t>
            </a:r>
            <a:r>
              <a:rPr lang="en-US" sz="2000" dirty="0"/>
              <a:t> (</a:t>
            </a:r>
            <a:r>
              <a:rPr lang="en-US" sz="2000" dirty="0" err="1"/>
              <a:t>root.left</a:t>
            </a:r>
            <a:r>
              <a:rPr lang="en-US" sz="2000" dirty="0"/>
              <a:t> ) + </a:t>
            </a:r>
            <a:r>
              <a:rPr lang="en-US" sz="2000" dirty="0" err="1"/>
              <a:t>getSize</a:t>
            </a:r>
            <a:r>
              <a:rPr lang="en-US" sz="2000" dirty="0"/>
              <a:t> (</a:t>
            </a:r>
            <a:r>
              <a:rPr lang="en-US" sz="2000" dirty="0" err="1"/>
              <a:t>root.right</a:t>
            </a:r>
            <a:r>
              <a:rPr lang="en-US" sz="2000" dirty="0"/>
              <a:t> ) +1</a:t>
            </a:r>
          </a:p>
        </p:txBody>
      </p:sp>
    </p:spTree>
    <p:extLst>
      <p:ext uri="{BB962C8B-B14F-4D97-AF65-F5344CB8AC3E}">
        <p14:creationId xmlns:p14="http://schemas.microsoft.com/office/powerpoint/2010/main" val="39477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Write a method that computes the depth of a tree.</a:t>
            </a:r>
          </a:p>
          <a:p>
            <a:endParaRPr lang="en-US" altLang="he-IL" sz="2000" dirty="0"/>
          </a:p>
          <a:p>
            <a:r>
              <a:rPr lang="en-US" altLang="he-IL" sz="2000" dirty="0"/>
              <a:t>Write a method that computes the size of a tree.</a:t>
            </a:r>
          </a:p>
          <a:p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B8DAA-D721-4056-B59A-3F2DEA40D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58" y="3779837"/>
            <a:ext cx="4102768" cy="64778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Write a non-recursive solution.</a:t>
            </a:r>
          </a:p>
        </p:txBody>
      </p:sp>
    </p:spTree>
    <p:extLst>
      <p:ext uri="{BB962C8B-B14F-4D97-AF65-F5344CB8AC3E}">
        <p14:creationId xmlns:p14="http://schemas.microsoft.com/office/powerpoint/2010/main" val="15285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Traversing Binary Trees</a:t>
            </a:r>
          </a:p>
        </p:txBody>
      </p:sp>
    </p:spTree>
    <p:extLst>
      <p:ext uri="{BB962C8B-B14F-4D97-AF65-F5344CB8AC3E}">
        <p14:creationId xmlns:p14="http://schemas.microsoft.com/office/powerpoint/2010/main" val="365722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InOrder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PreOrder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8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PostOrder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// prints the tree in </a:t>
            </a:r>
            <a:r>
              <a:rPr lang="en-US" sz="2200" dirty="0" err="1"/>
              <a:t>PreOrder</a:t>
            </a:r>
            <a:endParaRPr lang="en-US" sz="2200" dirty="0"/>
          </a:p>
          <a:p>
            <a:pPr>
              <a:defRPr/>
            </a:pP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BTnode</a:t>
            </a:r>
            <a:r>
              <a:rPr lang="en-US" sz="2200" dirty="0"/>
              <a:t> root):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If root==NULL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1.1 do nothing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Else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2.1 print( </a:t>
            </a:r>
            <a:r>
              <a:rPr lang="en-US" sz="2200" dirty="0" err="1"/>
              <a:t>root.data</a:t>
            </a:r>
            <a:r>
              <a:rPr lang="en-US" sz="2200" dirty="0"/>
              <a:t> 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2.2 </a:t>
            </a: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root.left</a:t>
            </a:r>
            <a:r>
              <a:rPr lang="en-US" sz="2200" dirty="0"/>
              <a:t>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2.3 </a:t>
            </a:r>
            <a:r>
              <a:rPr lang="en-US" sz="2200" dirty="0" err="1"/>
              <a:t>PreOrderTraversal</a:t>
            </a:r>
            <a:r>
              <a:rPr lang="en-US" sz="2200" dirty="0"/>
              <a:t>(</a:t>
            </a:r>
            <a:r>
              <a:rPr lang="en-US" sz="2200" dirty="0" err="1"/>
              <a:t>root.right</a:t>
            </a:r>
            <a:r>
              <a:rPr lang="en-US" sz="2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63B62-3FA5-434E-846E-D630D5DD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2" y="5761037"/>
            <a:ext cx="4764088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Q:Change the algorithm to get the 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InOrder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/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PostOrder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38660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For each of the traversals write an Iterator implementing it.</a:t>
            </a:r>
          </a:p>
        </p:txBody>
      </p:sp>
    </p:spTree>
    <p:extLst>
      <p:ext uri="{BB962C8B-B14F-4D97-AF65-F5344CB8AC3E}">
        <p14:creationId xmlns:p14="http://schemas.microsoft.com/office/powerpoint/2010/main" val="31304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So far we have only seen data structures representing lists of objects</a:t>
            </a:r>
          </a:p>
          <a:p>
            <a:r>
              <a:rPr lang="en-US" altLang="he-IL" sz="2000" dirty="0">
                <a:cs typeface="+mn-cs"/>
              </a:rPr>
              <a:t>But it may consider more complicated structures.</a:t>
            </a:r>
          </a:p>
          <a:p>
            <a:r>
              <a:rPr lang="en-US" altLang="he-IL" sz="2000" dirty="0">
                <a:cs typeface="+mn-cs"/>
              </a:rPr>
              <a:t>For example,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inheritance relation between classes in Java?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hierarchy of folders in a file system?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hierarchy of animal </a:t>
            </a:r>
          </a:p>
        </p:txBody>
      </p:sp>
    </p:spTree>
    <p:extLst>
      <p:ext uri="{BB962C8B-B14F-4D97-AF65-F5344CB8AC3E}">
        <p14:creationId xmlns:p14="http://schemas.microsoft.com/office/powerpoint/2010/main" val="8489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endParaRPr lang="en-US" altLang="he-IL" sz="2000" dirty="0">
              <a:cs typeface="+mn-cs"/>
            </a:endParaRPr>
          </a:p>
        </p:txBody>
      </p:sp>
      <p:pic>
        <p:nvPicPr>
          <p:cNvPr id="1030" name="Picture 6" descr="Image result for java tree structure of inheritance classes">
            <a:extLst>
              <a:ext uri="{FF2B5EF4-FFF2-40B4-BE49-F238E27FC236}">
                <a16:creationId xmlns:a16="http://schemas.microsoft.com/office/drawing/2014/main" id="{7B0C4505-BE62-4E4D-9DA1-A97D8B94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58" y="1878782"/>
            <a:ext cx="6169108" cy="50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endParaRPr lang="en-US" altLang="he-IL" sz="2000" dirty="0">
              <a:cs typeface="+mn-cs"/>
            </a:endParaRPr>
          </a:p>
        </p:txBody>
      </p:sp>
      <p:pic>
        <p:nvPicPr>
          <p:cNvPr id="6146" name="Picture 2" descr="Image result for folders hierarchy">
            <a:extLst>
              <a:ext uri="{FF2B5EF4-FFF2-40B4-BE49-F238E27FC236}">
                <a16:creationId xmlns:a16="http://schemas.microsoft.com/office/drawing/2014/main" id="{C27A0497-B6BF-40AD-8A8C-83E3043E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4" y="413175"/>
            <a:ext cx="7255384" cy="62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So far we have only seen data structures representing lists of objects</a:t>
            </a:r>
          </a:p>
          <a:p>
            <a:r>
              <a:rPr lang="en-US" altLang="he-IL" sz="2000" dirty="0">
                <a:cs typeface="+mn-cs"/>
              </a:rPr>
              <a:t>But it may consider more complicated structures.</a:t>
            </a:r>
          </a:p>
          <a:p>
            <a:r>
              <a:rPr lang="en-US" altLang="he-IL" sz="2000" dirty="0">
                <a:cs typeface="+mn-cs"/>
              </a:rPr>
              <a:t>For example,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inheritance relation between classes in Java?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hierarchy of folders in a file system?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hierarchy of animal </a:t>
            </a:r>
          </a:p>
        </p:txBody>
      </p:sp>
      <p:pic>
        <p:nvPicPr>
          <p:cNvPr id="2050" name="Picture 2" descr="Animal Classification">
            <a:extLst>
              <a:ext uri="{FF2B5EF4-FFF2-40B4-BE49-F238E27FC236}">
                <a16:creationId xmlns:a16="http://schemas.microsoft.com/office/drawing/2014/main" id="{D5C7BF10-A93B-4449-B5FD-806A1D87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88"/>
            <a:ext cx="10080625" cy="71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Arithmetic expressions using 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All inner nodes are operators</a:t>
            </a:r>
          </a:p>
          <a:p>
            <a:r>
              <a:rPr lang="en-US" altLang="he-IL" sz="2000" dirty="0"/>
              <a:t>All leaves are numbers</a:t>
            </a:r>
          </a:p>
          <a:p>
            <a:r>
              <a:rPr lang="en-US" altLang="he-IL" sz="2000" dirty="0"/>
              <a:t>(10 / 2) * (6 + 3)</a:t>
            </a:r>
          </a:p>
          <a:p>
            <a:endParaRPr lang="en-US" altLang="he-IL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B3FD8C-B6CC-4022-AFC4-BC1F1A6F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54" y="3392905"/>
            <a:ext cx="5096306" cy="33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3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7E504-C11F-4BB6-9B20-E578546D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2" y="1203159"/>
            <a:ext cx="6798558" cy="51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E3583F2-ECD0-4D44-9ABB-D6282CFD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01" y="1816020"/>
            <a:ext cx="64579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5449</TotalTime>
  <Words>829</Words>
  <Application>Microsoft Office PowerPoint</Application>
  <PresentationFormat>Custom</PresentationFormat>
  <Paragraphs>146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Trees</vt:lpstr>
      <vt:lpstr>PowerPoint Presentation</vt:lpstr>
      <vt:lpstr>Trees</vt:lpstr>
      <vt:lpstr>Trees</vt:lpstr>
      <vt:lpstr>Arithmetic expressions using binary trees</vt:lpstr>
      <vt:lpstr>A Tree</vt:lpstr>
      <vt:lpstr>A Tree</vt:lpstr>
      <vt:lpstr>Trees</vt:lpstr>
      <vt:lpstr>Not a tree</vt:lpstr>
      <vt:lpstr>Not a tree</vt:lpstr>
      <vt:lpstr>Basic terminology</vt:lpstr>
      <vt:lpstr>A Tree</vt:lpstr>
      <vt:lpstr>Trees in Java</vt:lpstr>
      <vt:lpstr>Binary Trees</vt:lpstr>
      <vt:lpstr>Binary Trees</vt:lpstr>
      <vt:lpstr>Binary Trees</vt:lpstr>
      <vt:lpstr>Binary Trees</vt:lpstr>
      <vt:lpstr>Binary Trees</vt:lpstr>
      <vt:lpstr>PowerPoint Presentation</vt:lpstr>
      <vt:lpstr>Traversing Binary Trees</vt:lpstr>
      <vt:lpstr>Traversing Binary Trees</vt:lpstr>
      <vt:lpstr>Traversing Binary Trees</vt:lpstr>
      <vt:lpstr>Traversing Binary Trees</vt:lpstr>
      <vt:lpstr>Traversing Binary Trees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1925</cp:revision>
  <dcterms:created xsi:type="dcterms:W3CDTF">2017-07-19T12:15:02Z</dcterms:created>
  <dcterms:modified xsi:type="dcterms:W3CDTF">2021-02-10T12:37:01Z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