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handoutMasterIdLst>
    <p:handoutMasterId r:id="rId19"/>
  </p:handoutMasterIdLst>
  <p:sldIdLst>
    <p:sldId id="256" r:id="rId3"/>
    <p:sldId id="604" r:id="rId4"/>
    <p:sldId id="630" r:id="rId5"/>
    <p:sldId id="631" r:id="rId6"/>
    <p:sldId id="636" r:id="rId7"/>
    <p:sldId id="637" r:id="rId8"/>
    <p:sldId id="638" r:id="rId9"/>
    <p:sldId id="639" r:id="rId10"/>
    <p:sldId id="640" r:id="rId11"/>
    <p:sldId id="644" r:id="rId12"/>
    <p:sldId id="645" r:id="rId13"/>
    <p:sldId id="646" r:id="rId14"/>
    <p:sldId id="647" r:id="rId15"/>
    <p:sldId id="641" r:id="rId16"/>
    <p:sldId id="334" r:id="rId17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E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5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9053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9053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05275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62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Arial" pitchFamily="18"/>
        <a:ea typeface="Arial Unicode MS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14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71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4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83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12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64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76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90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63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04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33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1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71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9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110410" y="720720"/>
            <a:ext cx="2070101" cy="575944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900117" y="720720"/>
            <a:ext cx="6057899" cy="575944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48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156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484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238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72072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22446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241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31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3787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54068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16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827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374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5350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362821" y="684208"/>
            <a:ext cx="2212976" cy="5075240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720720" y="684208"/>
            <a:ext cx="6489697" cy="50752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08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6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900117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116516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6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1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0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3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1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99998" y="719998"/>
            <a:ext cx="8280001" cy="1079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99998" y="1979996"/>
            <a:ext cx="8280001" cy="450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19998" y="683998"/>
            <a:ext cx="8460001" cy="102347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19998" y="1949043"/>
            <a:ext cx="8855643" cy="38109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39998" y="6318723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267361" y="6347161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831363" y="6347161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719998" y="1445035"/>
            <a:ext cx="8855643" cy="5509200"/>
          </a:xfrm>
        </p:spPr>
        <p:txBody>
          <a:bodyPr>
            <a:spAutoFit/>
          </a:bodyPr>
          <a:lstStyle/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CMPT 225</a:t>
            </a:r>
          </a:p>
          <a:p>
            <a:pPr lvl="0" algn="ctr"/>
            <a:b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Structures and Programming</a:t>
            </a:r>
          </a:p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February 12, 2021</a:t>
            </a:r>
          </a:p>
          <a:p>
            <a:pPr lvl="0" algn="ctr"/>
            <a:endParaRPr lang="de-DE" sz="3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de-DE" sz="3600" dirty="0">
              <a:solidFill>
                <a:srgbClr val="99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 err="1"/>
              <a:t>PreOrder</a:t>
            </a:r>
            <a:r>
              <a:rPr lang="en-US" altLang="he-IL" dirty="0"/>
              <a:t> Traversal - Iterative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1800" dirty="0" err="1"/>
              <a:t>PreOrder</a:t>
            </a:r>
            <a:r>
              <a:rPr lang="en-US" sz="1800" dirty="0"/>
              <a:t>(</a:t>
            </a:r>
            <a:r>
              <a:rPr lang="en-US" sz="1800" dirty="0" err="1"/>
              <a:t>BTnode</a:t>
            </a:r>
            <a:r>
              <a:rPr lang="en-US" sz="1800" dirty="0"/>
              <a:t> root):</a:t>
            </a:r>
          </a:p>
          <a:p>
            <a:pPr>
              <a:defRPr/>
            </a:pPr>
            <a:r>
              <a:rPr lang="en-US" sz="1800" dirty="0"/>
              <a:t>    s = create stack of nodes</a:t>
            </a:r>
          </a:p>
          <a:p>
            <a:pPr>
              <a:defRPr/>
            </a:pPr>
            <a:r>
              <a:rPr lang="en-US" sz="1800" dirty="0"/>
              <a:t>    </a:t>
            </a:r>
            <a:r>
              <a:rPr lang="en-US" sz="1800" dirty="0" err="1"/>
              <a:t>s.push</a:t>
            </a:r>
            <a:r>
              <a:rPr lang="en-US" sz="1800" dirty="0"/>
              <a:t>(root)</a:t>
            </a:r>
          </a:p>
          <a:p>
            <a:pPr>
              <a:defRPr/>
            </a:pPr>
            <a:r>
              <a:rPr lang="en-US" sz="1800" dirty="0"/>
              <a:t>    while (s is not empty):</a:t>
            </a:r>
          </a:p>
          <a:p>
            <a:pPr>
              <a:defRPr/>
            </a:pPr>
            <a:r>
              <a:rPr lang="en-US" sz="1800" dirty="0"/>
              <a:t>        node = </a:t>
            </a:r>
            <a:r>
              <a:rPr lang="en-US" sz="1800" dirty="0" err="1"/>
              <a:t>s.pop</a:t>
            </a:r>
            <a:r>
              <a:rPr lang="en-US" sz="1800" dirty="0"/>
              <a:t>()</a:t>
            </a:r>
          </a:p>
          <a:p>
            <a:pPr>
              <a:defRPr/>
            </a:pPr>
            <a:r>
              <a:rPr lang="en-US" sz="1800" dirty="0"/>
              <a:t>        </a:t>
            </a:r>
            <a:r>
              <a:rPr lang="en-US" sz="1800" dirty="0" err="1"/>
              <a:t>printf</a:t>
            </a:r>
            <a:r>
              <a:rPr lang="en-US" sz="1800" dirty="0"/>
              <a:t>(node-&gt;value)</a:t>
            </a:r>
          </a:p>
          <a:p>
            <a:pPr>
              <a:defRPr/>
            </a:pPr>
            <a:r>
              <a:rPr lang="en-US" sz="1800" dirty="0"/>
              <a:t>        if (node-&gt;right != NULL)</a:t>
            </a:r>
          </a:p>
          <a:p>
            <a:pPr>
              <a:defRPr/>
            </a:pPr>
            <a:r>
              <a:rPr lang="en-US" sz="1800" dirty="0"/>
              <a:t>            </a:t>
            </a:r>
            <a:r>
              <a:rPr lang="en-US" sz="1800" dirty="0" err="1"/>
              <a:t>s.push</a:t>
            </a:r>
            <a:r>
              <a:rPr lang="en-US" sz="1800" dirty="0"/>
              <a:t>(node-&gt;right)</a:t>
            </a:r>
          </a:p>
          <a:p>
            <a:pPr>
              <a:defRPr/>
            </a:pPr>
            <a:r>
              <a:rPr lang="en-US" sz="1800" dirty="0"/>
              <a:t>        if (node-&gt;left != NULL)</a:t>
            </a:r>
          </a:p>
          <a:p>
            <a:pPr>
              <a:defRPr/>
            </a:pPr>
            <a:r>
              <a:rPr lang="en-US" sz="1800" dirty="0"/>
              <a:t>            </a:t>
            </a:r>
            <a:r>
              <a:rPr lang="en-US" sz="1800" dirty="0" err="1"/>
              <a:t>s.push</a:t>
            </a:r>
            <a:r>
              <a:rPr lang="en-US" sz="1800" dirty="0"/>
              <a:t>(node-&gt;left)</a:t>
            </a:r>
          </a:p>
        </p:txBody>
      </p:sp>
    </p:spTree>
    <p:extLst>
      <p:ext uri="{BB962C8B-B14F-4D97-AF65-F5344CB8AC3E}">
        <p14:creationId xmlns:p14="http://schemas.microsoft.com/office/powerpoint/2010/main" val="234794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 err="1"/>
              <a:t>PreOrder</a:t>
            </a:r>
            <a:r>
              <a:rPr lang="en-US" altLang="he-IL" dirty="0"/>
              <a:t> Traversal - Iterative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1800" dirty="0" err="1"/>
              <a:t>PreOrder</a:t>
            </a:r>
            <a:r>
              <a:rPr lang="en-US" sz="1800" dirty="0"/>
              <a:t>(</a:t>
            </a:r>
            <a:r>
              <a:rPr lang="en-US" sz="1800" dirty="0" err="1"/>
              <a:t>BTnode</a:t>
            </a:r>
            <a:r>
              <a:rPr lang="en-US" sz="1800" dirty="0"/>
              <a:t> root):</a:t>
            </a:r>
          </a:p>
          <a:p>
            <a:pPr>
              <a:defRPr/>
            </a:pPr>
            <a:r>
              <a:rPr lang="en-US" sz="1800" dirty="0"/>
              <a:t>    s = create stack of nodes</a:t>
            </a:r>
          </a:p>
          <a:p>
            <a:pPr>
              <a:defRPr/>
            </a:pPr>
            <a:r>
              <a:rPr lang="en-US" sz="1800" dirty="0"/>
              <a:t>    </a:t>
            </a:r>
            <a:r>
              <a:rPr lang="en-US" sz="1800" dirty="0" err="1"/>
              <a:t>s.push</a:t>
            </a:r>
            <a:r>
              <a:rPr lang="en-US" sz="1800" dirty="0"/>
              <a:t>(root)</a:t>
            </a:r>
          </a:p>
          <a:p>
            <a:pPr>
              <a:defRPr/>
            </a:pPr>
            <a:r>
              <a:rPr lang="en-US" sz="1800" dirty="0"/>
              <a:t>    while (s is not empty):</a:t>
            </a:r>
          </a:p>
          <a:p>
            <a:pPr>
              <a:defRPr/>
            </a:pPr>
            <a:r>
              <a:rPr lang="en-US" sz="1800" dirty="0"/>
              <a:t>        node = </a:t>
            </a:r>
            <a:r>
              <a:rPr lang="en-US" sz="1800" dirty="0" err="1"/>
              <a:t>s.pop</a:t>
            </a:r>
            <a:r>
              <a:rPr lang="en-US" sz="1800" dirty="0"/>
              <a:t>()</a:t>
            </a:r>
          </a:p>
          <a:p>
            <a:pPr>
              <a:defRPr/>
            </a:pPr>
            <a:r>
              <a:rPr lang="en-US" sz="1800" dirty="0"/>
              <a:t>        </a:t>
            </a:r>
            <a:r>
              <a:rPr lang="en-US" sz="1800" dirty="0" err="1"/>
              <a:t>printf</a:t>
            </a:r>
            <a:r>
              <a:rPr lang="en-US" sz="1800" dirty="0"/>
              <a:t>(node-&gt;value)</a:t>
            </a:r>
          </a:p>
          <a:p>
            <a:pPr>
              <a:defRPr/>
            </a:pPr>
            <a:r>
              <a:rPr lang="en-US" sz="1800" dirty="0"/>
              <a:t>        if (node-&gt;right != NULL)</a:t>
            </a:r>
          </a:p>
          <a:p>
            <a:pPr>
              <a:defRPr/>
            </a:pPr>
            <a:r>
              <a:rPr lang="en-US" sz="1800" dirty="0"/>
              <a:t>            </a:t>
            </a:r>
            <a:r>
              <a:rPr lang="en-US" sz="1800" dirty="0" err="1"/>
              <a:t>s.push</a:t>
            </a:r>
            <a:r>
              <a:rPr lang="en-US" sz="1800" dirty="0"/>
              <a:t>(node-&gt;right)</a:t>
            </a:r>
          </a:p>
          <a:p>
            <a:pPr>
              <a:defRPr/>
            </a:pPr>
            <a:r>
              <a:rPr lang="en-US" sz="1800" dirty="0"/>
              <a:t>        if (node-&gt;left != NULL)</a:t>
            </a:r>
          </a:p>
          <a:p>
            <a:pPr>
              <a:defRPr/>
            </a:pPr>
            <a:r>
              <a:rPr lang="en-US" sz="1800" dirty="0"/>
              <a:t>            </a:t>
            </a:r>
            <a:r>
              <a:rPr lang="en-US" sz="1800" dirty="0" err="1"/>
              <a:t>s.push</a:t>
            </a:r>
            <a:r>
              <a:rPr lang="en-US" sz="1800" dirty="0"/>
              <a:t>(node-&gt;left)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76D5C0-012B-4072-8502-7DB941C81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100" y="1586079"/>
            <a:ext cx="4569875" cy="297537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52E750-38DC-4F3C-91E0-D53C24E52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581012"/>
              </p:ext>
            </p:extLst>
          </p:nvPr>
        </p:nvGraphicFramePr>
        <p:xfrm>
          <a:off x="4202112" y="5261999"/>
          <a:ext cx="4730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74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6EB5F25-ACBD-4977-BD44-189A8F95B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308874"/>
              </p:ext>
            </p:extLst>
          </p:nvPr>
        </p:nvGraphicFramePr>
        <p:xfrm>
          <a:off x="4964112" y="5268831"/>
          <a:ext cx="4730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74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2ACE939-DE99-477D-89B9-B885852A8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079187"/>
              </p:ext>
            </p:extLst>
          </p:nvPr>
        </p:nvGraphicFramePr>
        <p:xfrm>
          <a:off x="5726112" y="5261999"/>
          <a:ext cx="4730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74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482A778-0DCB-4975-9087-F2728E152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957533"/>
              </p:ext>
            </p:extLst>
          </p:nvPr>
        </p:nvGraphicFramePr>
        <p:xfrm>
          <a:off x="6443662" y="5278437"/>
          <a:ext cx="4730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74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DE4E272-3A61-4DA5-BECB-9324E230A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290452"/>
              </p:ext>
            </p:extLst>
          </p:nvPr>
        </p:nvGraphicFramePr>
        <p:xfrm>
          <a:off x="7143180" y="5268831"/>
          <a:ext cx="4730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74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3177C07-C5E8-4FA3-8F78-0C9D73E29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437386"/>
              </p:ext>
            </p:extLst>
          </p:nvPr>
        </p:nvGraphicFramePr>
        <p:xfrm>
          <a:off x="7852304" y="5278437"/>
          <a:ext cx="4730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74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66D9A7F-A06A-4A34-ADA1-2A94B0415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956083"/>
              </p:ext>
            </p:extLst>
          </p:nvPr>
        </p:nvGraphicFramePr>
        <p:xfrm>
          <a:off x="8601604" y="5303837"/>
          <a:ext cx="4730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74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B2C2882-A051-49FB-91B0-0E28A5E0F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433391"/>
              </p:ext>
            </p:extLst>
          </p:nvPr>
        </p:nvGraphicFramePr>
        <p:xfrm>
          <a:off x="9367838" y="5261999"/>
          <a:ext cx="4730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74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28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 err="1"/>
              <a:t>PreOrder</a:t>
            </a:r>
            <a:r>
              <a:rPr lang="en-US" altLang="he-IL" dirty="0"/>
              <a:t> Traversal - Iterative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1800" dirty="0" err="1"/>
              <a:t>PreOrder</a:t>
            </a:r>
            <a:r>
              <a:rPr lang="en-US" sz="1800" dirty="0"/>
              <a:t>(</a:t>
            </a:r>
            <a:r>
              <a:rPr lang="en-US" sz="1800" dirty="0" err="1"/>
              <a:t>BTnode</a:t>
            </a:r>
            <a:r>
              <a:rPr lang="en-US" sz="1800" dirty="0"/>
              <a:t> root):</a:t>
            </a:r>
          </a:p>
          <a:p>
            <a:pPr>
              <a:defRPr/>
            </a:pPr>
            <a:r>
              <a:rPr lang="en-US" sz="1800" dirty="0"/>
              <a:t>    s = create stack of nodes</a:t>
            </a:r>
          </a:p>
          <a:p>
            <a:pPr>
              <a:defRPr/>
            </a:pPr>
            <a:r>
              <a:rPr lang="en-US" sz="1800" dirty="0"/>
              <a:t>    </a:t>
            </a:r>
            <a:r>
              <a:rPr lang="en-US" sz="1800" dirty="0" err="1"/>
              <a:t>s.push</a:t>
            </a:r>
            <a:r>
              <a:rPr lang="en-US" sz="1800" dirty="0"/>
              <a:t>(root)</a:t>
            </a:r>
          </a:p>
          <a:p>
            <a:pPr>
              <a:defRPr/>
            </a:pPr>
            <a:r>
              <a:rPr lang="en-US" sz="1800" dirty="0"/>
              <a:t>    while (s is not empty):</a:t>
            </a:r>
          </a:p>
          <a:p>
            <a:pPr>
              <a:defRPr/>
            </a:pPr>
            <a:r>
              <a:rPr lang="en-US" sz="1800" dirty="0"/>
              <a:t>        node = </a:t>
            </a:r>
            <a:r>
              <a:rPr lang="en-US" sz="1800" dirty="0" err="1"/>
              <a:t>s.pop</a:t>
            </a:r>
            <a:r>
              <a:rPr lang="en-US" sz="1800" dirty="0"/>
              <a:t>()</a:t>
            </a:r>
          </a:p>
          <a:p>
            <a:pPr>
              <a:defRPr/>
            </a:pPr>
            <a:r>
              <a:rPr lang="en-US" sz="1800" dirty="0"/>
              <a:t>        </a:t>
            </a:r>
            <a:r>
              <a:rPr lang="en-US" sz="1800" dirty="0" err="1"/>
              <a:t>printf</a:t>
            </a:r>
            <a:r>
              <a:rPr lang="en-US" sz="1800" dirty="0"/>
              <a:t>(node-&gt;value)</a:t>
            </a:r>
          </a:p>
          <a:p>
            <a:pPr>
              <a:defRPr/>
            </a:pPr>
            <a:r>
              <a:rPr lang="en-US" sz="1800" dirty="0"/>
              <a:t>        if (node-&gt;right != NULL)</a:t>
            </a:r>
          </a:p>
          <a:p>
            <a:pPr>
              <a:defRPr/>
            </a:pPr>
            <a:r>
              <a:rPr lang="en-US" sz="1800" dirty="0"/>
              <a:t>            </a:t>
            </a:r>
            <a:r>
              <a:rPr lang="en-US" sz="1800" dirty="0" err="1"/>
              <a:t>s.push</a:t>
            </a:r>
            <a:r>
              <a:rPr lang="en-US" sz="1800" dirty="0"/>
              <a:t>(node-&gt;right)</a:t>
            </a:r>
          </a:p>
          <a:p>
            <a:pPr>
              <a:defRPr/>
            </a:pPr>
            <a:r>
              <a:rPr lang="en-US" sz="1800" dirty="0"/>
              <a:t>        if (node-&gt;left != NULL)</a:t>
            </a:r>
          </a:p>
          <a:p>
            <a:pPr>
              <a:defRPr/>
            </a:pPr>
            <a:r>
              <a:rPr lang="en-US" sz="1800" dirty="0"/>
              <a:t>            </a:t>
            </a:r>
            <a:r>
              <a:rPr lang="en-US" sz="1800" dirty="0" err="1"/>
              <a:t>s.push</a:t>
            </a:r>
            <a:r>
              <a:rPr lang="en-US" sz="1800" dirty="0"/>
              <a:t>(node-&gt;left)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674D6-DB49-4D4E-B982-C90C251EF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7745" y="4922837"/>
            <a:ext cx="4191000" cy="72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What if we replace the stack with a queue?</a:t>
            </a:r>
          </a:p>
        </p:txBody>
      </p:sp>
    </p:spTree>
    <p:extLst>
      <p:ext uri="{BB962C8B-B14F-4D97-AF65-F5344CB8AC3E}">
        <p14:creationId xmlns:p14="http://schemas.microsoft.com/office/powerpoint/2010/main" val="195470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Breadth First Search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1800" dirty="0"/>
              <a:t>BFS(</a:t>
            </a:r>
            <a:r>
              <a:rPr lang="en-US" sz="1800" dirty="0" err="1"/>
              <a:t>BTnode</a:t>
            </a:r>
            <a:r>
              <a:rPr lang="en-US" sz="1800" dirty="0"/>
              <a:t> root):</a:t>
            </a:r>
          </a:p>
          <a:p>
            <a:pPr>
              <a:defRPr/>
            </a:pPr>
            <a:r>
              <a:rPr lang="en-US" sz="1800" dirty="0"/>
              <a:t>    q = create queue of nodes</a:t>
            </a:r>
          </a:p>
          <a:p>
            <a:pPr>
              <a:defRPr/>
            </a:pPr>
            <a:r>
              <a:rPr lang="en-US" sz="1800" dirty="0"/>
              <a:t>    </a:t>
            </a:r>
            <a:r>
              <a:rPr lang="en-US" sz="1800" dirty="0" err="1"/>
              <a:t>q.enqueue</a:t>
            </a:r>
            <a:r>
              <a:rPr lang="en-US" sz="1800" dirty="0"/>
              <a:t>(root)</a:t>
            </a:r>
          </a:p>
          <a:p>
            <a:pPr>
              <a:defRPr/>
            </a:pPr>
            <a:r>
              <a:rPr lang="en-US" sz="1800" dirty="0"/>
              <a:t>    while (q is not empty):</a:t>
            </a:r>
          </a:p>
          <a:p>
            <a:pPr>
              <a:defRPr/>
            </a:pPr>
            <a:r>
              <a:rPr lang="en-US" sz="1800" dirty="0"/>
              <a:t>        node = </a:t>
            </a:r>
            <a:r>
              <a:rPr lang="en-US" sz="1800" dirty="0" err="1"/>
              <a:t>q.dequeue</a:t>
            </a:r>
            <a:r>
              <a:rPr lang="en-US" sz="1800" dirty="0"/>
              <a:t>()</a:t>
            </a:r>
          </a:p>
          <a:p>
            <a:pPr>
              <a:defRPr/>
            </a:pPr>
            <a:r>
              <a:rPr lang="en-US" sz="1800" dirty="0"/>
              <a:t>        </a:t>
            </a:r>
            <a:r>
              <a:rPr lang="en-US" sz="1800" dirty="0" err="1"/>
              <a:t>printf</a:t>
            </a:r>
            <a:r>
              <a:rPr lang="en-US" sz="1800" dirty="0"/>
              <a:t>(node-&gt;value)</a:t>
            </a:r>
          </a:p>
          <a:p>
            <a:pPr>
              <a:defRPr/>
            </a:pPr>
            <a:r>
              <a:rPr lang="en-US" sz="1800" dirty="0"/>
              <a:t>        if (node-&gt;right != NULL)</a:t>
            </a:r>
          </a:p>
          <a:p>
            <a:pPr>
              <a:defRPr/>
            </a:pPr>
            <a:r>
              <a:rPr lang="en-US" sz="1800" dirty="0"/>
              <a:t>            </a:t>
            </a:r>
            <a:r>
              <a:rPr lang="en-US" sz="1800" dirty="0" err="1"/>
              <a:t>q.enqueue</a:t>
            </a:r>
            <a:r>
              <a:rPr lang="en-US" sz="1800" dirty="0"/>
              <a:t>(node-&gt;right)</a:t>
            </a:r>
          </a:p>
          <a:p>
            <a:pPr>
              <a:defRPr/>
            </a:pPr>
            <a:r>
              <a:rPr lang="en-US" sz="1800" dirty="0"/>
              <a:t>        if (node-&gt;left != NULL)</a:t>
            </a:r>
          </a:p>
          <a:p>
            <a:pPr>
              <a:defRPr/>
            </a:pPr>
            <a:r>
              <a:rPr lang="en-US" sz="1800" dirty="0"/>
              <a:t>            </a:t>
            </a:r>
            <a:r>
              <a:rPr lang="en-US" sz="1800" dirty="0" err="1"/>
              <a:t>q.enqueue</a:t>
            </a:r>
            <a:r>
              <a:rPr lang="en-US" sz="1800" dirty="0"/>
              <a:t>(node-&gt;left)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1BBCF5-5FF5-4B39-A682-9B8C0BC48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852" y="1112838"/>
            <a:ext cx="3824133" cy="2489836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18FEFAD-95C9-4CD5-BF30-0556F71D4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864645"/>
              </p:ext>
            </p:extLst>
          </p:nvPr>
        </p:nvGraphicFramePr>
        <p:xfrm>
          <a:off x="4811712" y="3551237"/>
          <a:ext cx="251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853271348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412536047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887905E-F80E-40C9-A5C7-3A84F2E87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575026"/>
              </p:ext>
            </p:extLst>
          </p:nvPr>
        </p:nvGraphicFramePr>
        <p:xfrm>
          <a:off x="4811712" y="4050664"/>
          <a:ext cx="251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994690402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15C32B7-EF0F-4906-991F-CA5F23102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11555"/>
              </p:ext>
            </p:extLst>
          </p:nvPr>
        </p:nvGraphicFramePr>
        <p:xfrm>
          <a:off x="4811712" y="4541837"/>
          <a:ext cx="251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418958438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1E4BA96-EC0D-40D2-8BEC-092C35CFD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792454"/>
              </p:ext>
            </p:extLst>
          </p:nvPr>
        </p:nvGraphicFramePr>
        <p:xfrm>
          <a:off x="4811712" y="5085397"/>
          <a:ext cx="251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418958438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629688B-EF40-41BB-B8DA-F17797846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089463"/>
              </p:ext>
            </p:extLst>
          </p:nvPr>
        </p:nvGraphicFramePr>
        <p:xfrm>
          <a:off x="4811712" y="5542597"/>
          <a:ext cx="251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418958438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FBA5767-53E5-426A-B28A-2B1DD8A30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103119"/>
              </p:ext>
            </p:extLst>
          </p:nvPr>
        </p:nvGraphicFramePr>
        <p:xfrm>
          <a:off x="4811712" y="6075997"/>
          <a:ext cx="251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418958438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F5857E3-34C9-4699-BF11-F05B42103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811342"/>
              </p:ext>
            </p:extLst>
          </p:nvPr>
        </p:nvGraphicFramePr>
        <p:xfrm>
          <a:off x="4811712" y="6609397"/>
          <a:ext cx="251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418958438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194DCEB-C1DE-4E30-A020-794A59F85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38171"/>
              </p:ext>
            </p:extLst>
          </p:nvPr>
        </p:nvGraphicFramePr>
        <p:xfrm>
          <a:off x="4811712" y="7066597"/>
          <a:ext cx="251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418958438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4D91C67-289B-480A-B8F0-5FE2EB942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5001" y="3398837"/>
            <a:ext cx="1635512" cy="3584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10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5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21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7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16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25</a:t>
            </a:r>
          </a:p>
        </p:txBody>
      </p:sp>
    </p:spTree>
    <p:extLst>
      <p:ext uri="{BB962C8B-B14F-4D97-AF65-F5344CB8AC3E}">
        <p14:creationId xmlns:p14="http://schemas.microsoft.com/office/powerpoint/2010/main" val="409820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Iterators for </a:t>
            </a:r>
            <a:r>
              <a:rPr lang="en-US" altLang="he-IL" dirty="0"/>
              <a:t>Binary Trees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For each of </a:t>
            </a:r>
            <a:r>
              <a:rPr lang="en-US" sz="2200"/>
              <a:t>the four traversals </a:t>
            </a:r>
            <a:r>
              <a:rPr lang="en-US" sz="2200" dirty="0"/>
              <a:t>write an Iterator implementing it.</a:t>
            </a:r>
          </a:p>
        </p:txBody>
      </p:sp>
    </p:spTree>
    <p:extLst>
      <p:ext uri="{BB962C8B-B14F-4D97-AF65-F5344CB8AC3E}">
        <p14:creationId xmlns:p14="http://schemas.microsoft.com/office/powerpoint/2010/main" val="313041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 anchorCtr="1"/>
          <a:lstStyle/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ctr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Binary Trees</a:t>
            </a:r>
          </a:p>
        </p:txBody>
      </p:sp>
    </p:spTree>
    <p:extLst>
      <p:ext uri="{BB962C8B-B14F-4D97-AF65-F5344CB8AC3E}">
        <p14:creationId xmlns:p14="http://schemas.microsoft.com/office/powerpoint/2010/main" val="1423871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Binary Trees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Trees where each node has at most 2 children.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endParaRPr lang="en-US" altLang="he-IL" sz="20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852D7BE-4755-477F-B729-F13C4E9D7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044" y="2401226"/>
            <a:ext cx="3292786" cy="274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1F9E62-B14C-444A-9178-7B4660A715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212" y="2415707"/>
            <a:ext cx="3615766" cy="272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6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Binary Trees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>
                <a:solidFill>
                  <a:srgbClr val="0000CC"/>
                </a:solidFill>
              </a:rPr>
              <a:t>public class</a:t>
            </a:r>
            <a:r>
              <a:rPr lang="en-US" altLang="he-IL" sz="2000" dirty="0"/>
              <a:t> </a:t>
            </a:r>
            <a:r>
              <a:rPr lang="en-US" altLang="he-IL" sz="2000" dirty="0" err="1"/>
              <a:t>BTNode</a:t>
            </a:r>
            <a:r>
              <a:rPr lang="en-US" altLang="he-IL" sz="2000" dirty="0"/>
              <a:t>&lt;T&gt; {</a:t>
            </a:r>
          </a:p>
          <a:p>
            <a:r>
              <a:rPr lang="en-US" altLang="he-IL" sz="2000" dirty="0"/>
              <a:t>	</a:t>
            </a:r>
            <a:r>
              <a:rPr lang="en-US" altLang="he-IL" sz="2000" dirty="0">
                <a:solidFill>
                  <a:srgbClr val="0000CC"/>
                </a:solidFill>
              </a:rPr>
              <a:t>private </a:t>
            </a:r>
            <a:r>
              <a:rPr lang="en-US" altLang="he-IL" sz="2000" dirty="0"/>
              <a:t>T data;</a:t>
            </a:r>
            <a:br>
              <a:rPr lang="en-US" altLang="he-IL" sz="2000" dirty="0"/>
            </a:br>
            <a:r>
              <a:rPr lang="en-US" altLang="he-IL" sz="2000" dirty="0"/>
              <a:t>	</a:t>
            </a:r>
            <a:r>
              <a:rPr lang="en-US" altLang="he-IL" sz="2000" dirty="0">
                <a:solidFill>
                  <a:srgbClr val="0000CC"/>
                </a:solidFill>
              </a:rPr>
              <a:t>private</a:t>
            </a:r>
            <a:r>
              <a:rPr lang="en-US" altLang="he-IL" sz="2000" dirty="0"/>
              <a:t> </a:t>
            </a:r>
            <a:r>
              <a:rPr lang="en-US" altLang="he-IL" sz="2000" dirty="0" err="1"/>
              <a:t>BTNode</a:t>
            </a:r>
            <a:r>
              <a:rPr lang="en-US" altLang="he-IL" sz="2000" dirty="0"/>
              <a:t> </a:t>
            </a:r>
            <a:r>
              <a:rPr lang="en-US" altLang="he-IL" sz="2000" dirty="0" err="1"/>
              <a:t>leftChild</a:t>
            </a:r>
            <a:r>
              <a:rPr lang="en-US" altLang="he-IL" sz="2000" dirty="0"/>
              <a:t>;</a:t>
            </a:r>
            <a:br>
              <a:rPr lang="en-US" altLang="he-IL" sz="2000" dirty="0"/>
            </a:br>
            <a:r>
              <a:rPr lang="en-US" altLang="he-IL" sz="2000" dirty="0"/>
              <a:t>	</a:t>
            </a:r>
            <a:r>
              <a:rPr lang="en-US" altLang="he-IL" sz="2000" dirty="0">
                <a:solidFill>
                  <a:srgbClr val="0000CC"/>
                </a:solidFill>
              </a:rPr>
              <a:t>private</a:t>
            </a:r>
            <a:r>
              <a:rPr lang="en-US" altLang="he-IL" sz="2000" dirty="0"/>
              <a:t> </a:t>
            </a:r>
            <a:r>
              <a:rPr lang="en-US" altLang="he-IL" sz="2000" dirty="0" err="1"/>
              <a:t>BTNode</a:t>
            </a:r>
            <a:r>
              <a:rPr lang="en-US" altLang="he-IL" sz="2000" dirty="0"/>
              <a:t> </a:t>
            </a:r>
            <a:r>
              <a:rPr lang="en-US" altLang="he-IL" sz="2000" dirty="0" err="1"/>
              <a:t>rightChild</a:t>
            </a:r>
            <a:r>
              <a:rPr lang="en-US" altLang="he-IL" sz="2000" dirty="0"/>
              <a:t>;</a:t>
            </a:r>
            <a:br>
              <a:rPr lang="en-US" altLang="he-IL" sz="2000" dirty="0"/>
            </a:br>
            <a:r>
              <a:rPr lang="en-US" altLang="he-IL" sz="2000" dirty="0"/>
              <a:t>	</a:t>
            </a:r>
            <a:r>
              <a:rPr lang="en-US" altLang="he-IL" sz="2000" dirty="0">
                <a:solidFill>
                  <a:srgbClr val="0000CC"/>
                </a:solidFill>
              </a:rPr>
              <a:t>private</a:t>
            </a:r>
            <a:r>
              <a:rPr lang="en-US" altLang="he-IL" sz="2000" dirty="0"/>
              <a:t> </a:t>
            </a:r>
            <a:r>
              <a:rPr lang="en-US" altLang="he-IL" sz="2000" dirty="0" err="1"/>
              <a:t>BTNode</a:t>
            </a:r>
            <a:r>
              <a:rPr lang="en-US" altLang="he-IL" sz="2000" dirty="0"/>
              <a:t> parent;</a:t>
            </a:r>
            <a:br>
              <a:rPr lang="en-US" altLang="he-IL" sz="2000" dirty="0"/>
            </a:br>
            <a:r>
              <a:rPr lang="en-US" altLang="he-IL" sz="2000" dirty="0"/>
              <a:t>}</a:t>
            </a:r>
          </a:p>
          <a:p>
            <a:r>
              <a:rPr lang="en-US" altLang="he-IL" sz="2000" dirty="0">
                <a:solidFill>
                  <a:srgbClr val="0000CC"/>
                </a:solidFill>
              </a:rPr>
              <a:t>public class</a:t>
            </a:r>
            <a:r>
              <a:rPr lang="en-US" altLang="he-IL" sz="2000" dirty="0"/>
              <a:t> </a:t>
            </a:r>
            <a:r>
              <a:rPr lang="en-US" altLang="he-IL" sz="2000" dirty="0" err="1"/>
              <a:t>BinaryTree</a:t>
            </a:r>
            <a:r>
              <a:rPr lang="en-US" altLang="he-IL" sz="2000" dirty="0"/>
              <a:t> {</a:t>
            </a:r>
          </a:p>
          <a:p>
            <a:r>
              <a:rPr lang="en-US" altLang="he-IL" sz="2000" dirty="0"/>
              <a:t>	</a:t>
            </a:r>
            <a:r>
              <a:rPr lang="en-US" altLang="he-IL" sz="2000" dirty="0">
                <a:solidFill>
                  <a:srgbClr val="0000CC"/>
                </a:solidFill>
              </a:rPr>
              <a:t>private</a:t>
            </a:r>
            <a:r>
              <a:rPr lang="en-US" altLang="he-IL" sz="2000" dirty="0"/>
              <a:t> </a:t>
            </a:r>
            <a:r>
              <a:rPr lang="en-US" altLang="he-IL" sz="2000" dirty="0" err="1"/>
              <a:t>BTNode</a:t>
            </a:r>
            <a:r>
              <a:rPr lang="en-US" altLang="he-IL" sz="2000" dirty="0"/>
              <a:t> root;</a:t>
            </a:r>
          </a:p>
          <a:p>
            <a:r>
              <a:rPr lang="en-US" altLang="he-IL" sz="2000" dirty="0"/>
              <a:t>}</a:t>
            </a:r>
          </a:p>
          <a:p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26509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ctr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Traversing Binary Trees</a:t>
            </a:r>
          </a:p>
        </p:txBody>
      </p:sp>
    </p:spTree>
    <p:extLst>
      <p:ext uri="{BB962C8B-B14F-4D97-AF65-F5344CB8AC3E}">
        <p14:creationId xmlns:p14="http://schemas.microsoft.com/office/powerpoint/2010/main" val="3657223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Traversing </a:t>
            </a:r>
            <a:r>
              <a:rPr lang="en-US" altLang="he-IL" dirty="0"/>
              <a:t>Binary Trees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200" u="sng" dirty="0" err="1"/>
              <a:t>InOrder</a:t>
            </a:r>
            <a:r>
              <a:rPr lang="en-US" sz="2200" u="sng" dirty="0"/>
              <a:t> traversal: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First visit the left subtree,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Then the root,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Then the right subtree.</a:t>
            </a:r>
          </a:p>
          <a:p>
            <a:pPr>
              <a:defRPr/>
            </a:pPr>
            <a:endParaRPr lang="en-US" sz="2200" dirty="0"/>
          </a:p>
          <a:p>
            <a:pPr>
              <a:defRPr/>
            </a:pPr>
            <a:r>
              <a:rPr lang="en-US" sz="2200" dirty="0"/>
              <a:t>Example:</a:t>
            </a:r>
          </a:p>
          <a:p>
            <a:pPr>
              <a:defRPr/>
            </a:pPr>
            <a:endParaRPr lang="en-US" sz="2200" dirty="0"/>
          </a:p>
          <a:p>
            <a:pPr>
              <a:defRPr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altLang="he-IL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796576-8E1D-4E20-A308-98A42F0F1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112" y="3805522"/>
            <a:ext cx="37211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570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Traversing </a:t>
            </a:r>
            <a:r>
              <a:rPr lang="en-US" altLang="he-IL" dirty="0"/>
              <a:t>Binary Trees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200" u="sng" dirty="0" err="1"/>
              <a:t>PreOrder</a:t>
            </a:r>
            <a:r>
              <a:rPr lang="en-US" sz="2200" u="sng" dirty="0"/>
              <a:t> traversal: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First visit the root,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Then the left subtree,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Then the right subtree.</a:t>
            </a:r>
          </a:p>
          <a:p>
            <a:pPr>
              <a:defRPr/>
            </a:pPr>
            <a:endParaRPr lang="en-US" sz="2200" dirty="0"/>
          </a:p>
          <a:p>
            <a:pPr>
              <a:defRPr/>
            </a:pPr>
            <a:r>
              <a:rPr lang="en-US" sz="2200" dirty="0"/>
              <a:t>Example:</a:t>
            </a:r>
          </a:p>
          <a:p>
            <a:pPr>
              <a:defRPr/>
            </a:pPr>
            <a:endParaRPr lang="en-US" sz="2200" dirty="0"/>
          </a:p>
          <a:p>
            <a:pPr>
              <a:defRPr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altLang="he-IL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796576-8E1D-4E20-A308-98A42F0F1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112" y="3805522"/>
            <a:ext cx="37211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218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Traversing </a:t>
            </a:r>
            <a:r>
              <a:rPr lang="en-US" altLang="he-IL" dirty="0"/>
              <a:t>Binary Trees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200" u="sng" dirty="0" err="1"/>
              <a:t>PostOrder</a:t>
            </a:r>
            <a:r>
              <a:rPr lang="en-US" sz="2200" u="sng" dirty="0"/>
              <a:t> traversal: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First visit the left subtree,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Then the right subtree,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Then the root.</a:t>
            </a:r>
          </a:p>
          <a:p>
            <a:pPr>
              <a:defRPr/>
            </a:pPr>
            <a:endParaRPr lang="en-US" sz="2200" dirty="0"/>
          </a:p>
          <a:p>
            <a:pPr>
              <a:defRPr/>
            </a:pPr>
            <a:r>
              <a:rPr lang="en-US" sz="2200" dirty="0"/>
              <a:t>Example:</a:t>
            </a:r>
          </a:p>
          <a:p>
            <a:pPr>
              <a:defRPr/>
            </a:pPr>
            <a:endParaRPr lang="en-US" sz="2200" dirty="0"/>
          </a:p>
          <a:p>
            <a:pPr>
              <a:defRPr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altLang="he-IL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796576-8E1D-4E20-A308-98A42F0F1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112" y="3805522"/>
            <a:ext cx="37211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492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Traversing </a:t>
            </a:r>
            <a:r>
              <a:rPr lang="en-US" altLang="he-IL" dirty="0"/>
              <a:t>Binary Trees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200" dirty="0"/>
              <a:t>// prints the tree in </a:t>
            </a:r>
            <a:r>
              <a:rPr lang="en-US" sz="2200" dirty="0" err="1"/>
              <a:t>PreOrder</a:t>
            </a:r>
            <a:endParaRPr lang="en-US" sz="2200" dirty="0"/>
          </a:p>
          <a:p>
            <a:pPr>
              <a:defRPr/>
            </a:pPr>
            <a:r>
              <a:rPr lang="en-US" sz="2200" dirty="0" err="1"/>
              <a:t>PreOrderTraversal</a:t>
            </a:r>
            <a:r>
              <a:rPr lang="en-US" sz="2200" dirty="0"/>
              <a:t> (</a:t>
            </a:r>
            <a:r>
              <a:rPr lang="en-US" sz="2200" dirty="0" err="1"/>
              <a:t>BTnode</a:t>
            </a:r>
            <a:r>
              <a:rPr lang="en-US" sz="2200" dirty="0"/>
              <a:t> root):</a:t>
            </a:r>
          </a:p>
          <a:p>
            <a:pPr marL="514350" indent="-514350">
              <a:buFont typeface="Arial" panose="020B0604020202020204" pitchFamily="34" charset="0"/>
              <a:buAutoNum type="arabicPeriod"/>
              <a:defRPr/>
            </a:pPr>
            <a:r>
              <a:rPr lang="en-US" sz="2200" dirty="0"/>
              <a:t>If root==NULL</a:t>
            </a:r>
          </a:p>
          <a:p>
            <a:pPr marL="400050" lvl="1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	1.1 do nothing</a:t>
            </a:r>
          </a:p>
          <a:p>
            <a:pPr marL="514350" indent="-514350">
              <a:buFont typeface="Arial" panose="020B0604020202020204" pitchFamily="34" charset="0"/>
              <a:buAutoNum type="arabicPeriod"/>
              <a:defRPr/>
            </a:pPr>
            <a:r>
              <a:rPr lang="en-US" sz="2200" dirty="0"/>
              <a:t>Else</a:t>
            </a:r>
          </a:p>
          <a:p>
            <a:pPr marL="400050" lvl="1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2.1 print( </a:t>
            </a:r>
            <a:r>
              <a:rPr lang="en-US" sz="2200" dirty="0" err="1"/>
              <a:t>root.data</a:t>
            </a:r>
            <a:r>
              <a:rPr lang="en-US" sz="2200" dirty="0"/>
              <a:t> )</a:t>
            </a:r>
          </a:p>
          <a:p>
            <a:pPr marL="400050" lvl="1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2.2 </a:t>
            </a:r>
            <a:r>
              <a:rPr lang="en-US" sz="2200" dirty="0" err="1"/>
              <a:t>PreOrderTraversal</a:t>
            </a:r>
            <a:r>
              <a:rPr lang="en-US" sz="2200" dirty="0"/>
              <a:t> (</a:t>
            </a:r>
            <a:r>
              <a:rPr lang="en-US" sz="2200" dirty="0" err="1"/>
              <a:t>root.left</a:t>
            </a:r>
            <a:r>
              <a:rPr lang="en-US" sz="2200" dirty="0"/>
              <a:t>)</a:t>
            </a:r>
          </a:p>
          <a:p>
            <a:pPr marL="400050" lvl="1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2.3 </a:t>
            </a:r>
            <a:r>
              <a:rPr lang="en-US" sz="2200" dirty="0" err="1"/>
              <a:t>PreOrderTraversal</a:t>
            </a:r>
            <a:r>
              <a:rPr lang="en-US" sz="2200" dirty="0"/>
              <a:t>(</a:t>
            </a:r>
            <a:r>
              <a:rPr lang="en-US" sz="2200" dirty="0" err="1"/>
              <a:t>root.right</a:t>
            </a:r>
            <a:r>
              <a:rPr lang="en-US" sz="22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63B62-3FA5-434E-846E-D630D5DD3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1112" y="5761037"/>
            <a:ext cx="4764088" cy="779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Q:Change the algorithm to get the </a:t>
            </a:r>
            <a:r>
              <a:rPr lang="en-US" altLang="he-IL" sz="2400" i="1" dirty="0" err="1">
                <a:solidFill>
                  <a:srgbClr val="0000CC"/>
                </a:solidFill>
                <a:latin typeface="Arial" panose="020B0604020202020204" pitchFamily="34" charset="0"/>
              </a:rPr>
              <a:t>InOrder</a:t>
            </a: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/</a:t>
            </a:r>
            <a:r>
              <a:rPr lang="en-US" altLang="he-IL" sz="2400" i="1" dirty="0" err="1">
                <a:solidFill>
                  <a:srgbClr val="0000CC"/>
                </a:solidFill>
                <a:latin typeface="Arial" panose="020B0604020202020204" pitchFamily="34" charset="0"/>
              </a:rPr>
              <a:t>PostOrder</a:t>
            </a: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 traversal</a:t>
            </a:r>
          </a:p>
        </p:txBody>
      </p:sp>
    </p:spTree>
    <p:extLst>
      <p:ext uri="{BB962C8B-B14F-4D97-AF65-F5344CB8AC3E}">
        <p14:creationId xmlns:p14="http://schemas.microsoft.com/office/powerpoint/2010/main" val="386602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wa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yt blackand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../../../Program%20Files%20(x86)/OpenOffice%204/share/template/en-US/layout/lyt-water.otp</Template>
  <TotalTime>5520</TotalTime>
  <Words>592</Words>
  <Application>Microsoft Office PowerPoint</Application>
  <PresentationFormat>Custom</PresentationFormat>
  <Paragraphs>139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Albany</vt:lpstr>
      <vt:lpstr>Arial</vt:lpstr>
      <vt:lpstr>Calibri</vt:lpstr>
      <vt:lpstr>Times New Roman</vt:lpstr>
      <vt:lpstr>water</vt:lpstr>
      <vt:lpstr>lyt blackandwhite</vt:lpstr>
      <vt:lpstr>PowerPoint Presentation</vt:lpstr>
      <vt:lpstr>PowerPoint Presentation</vt:lpstr>
      <vt:lpstr>Binary Trees</vt:lpstr>
      <vt:lpstr>Binary Trees</vt:lpstr>
      <vt:lpstr>PowerPoint Presentation</vt:lpstr>
      <vt:lpstr>Traversing Binary Trees</vt:lpstr>
      <vt:lpstr>Traversing Binary Trees</vt:lpstr>
      <vt:lpstr>Traversing Binary Trees</vt:lpstr>
      <vt:lpstr>Traversing Binary Trees</vt:lpstr>
      <vt:lpstr>PreOrder Traversal - Iterative</vt:lpstr>
      <vt:lpstr>PreOrder Traversal - Iterative</vt:lpstr>
      <vt:lpstr>PreOrder Traversal - Iterative</vt:lpstr>
      <vt:lpstr>Breadth First Search</vt:lpstr>
      <vt:lpstr>Iterators for Binary Trees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</dc:title>
  <dc:creator>Igor Shinkar</dc:creator>
  <cp:lastModifiedBy>Igor Shinkar</cp:lastModifiedBy>
  <cp:revision>1981</cp:revision>
  <dcterms:created xsi:type="dcterms:W3CDTF">2017-07-19T12:15:02Z</dcterms:created>
  <dcterms:modified xsi:type="dcterms:W3CDTF">2021-02-12T03:48:17Z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