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5" r:id="rId4"/>
    <p:sldId id="336" r:id="rId5"/>
    <p:sldId id="337" r:id="rId6"/>
    <p:sldId id="338" r:id="rId7"/>
    <p:sldId id="495" r:id="rId8"/>
    <p:sldId id="276" r:id="rId9"/>
    <p:sldId id="347" r:id="rId10"/>
    <p:sldId id="266" r:id="rId11"/>
    <p:sldId id="344" r:id="rId12"/>
    <p:sldId id="348" r:id="rId13"/>
    <p:sldId id="494" r:id="rId14"/>
    <p:sldId id="514" r:id="rId15"/>
    <p:sldId id="280" r:id="rId16"/>
    <p:sldId id="498" r:id="rId17"/>
    <p:sldId id="339" r:id="rId18"/>
    <p:sldId id="496" r:id="rId19"/>
    <p:sldId id="497" r:id="rId20"/>
    <p:sldId id="512" r:id="rId21"/>
    <p:sldId id="334" r:id="rId2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0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55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3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6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u.ca/students/academicintegrity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sfu.ca/policies/gazette/student/s10-01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ishinkar/teaching/spring21/cmpt225/inf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fall19/cos226/lectures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lgs4.cs.princeton.edu/home/" TargetMode="External"/><Relationship Id="rId5" Type="http://schemas.openxmlformats.org/officeDocument/2006/relationships/hyperlink" Target="https://cs.nyu.edu/~joannakl/cs102_s17/daily.php" TargetMode="External"/><Relationship Id="rId4" Type="http://schemas.openxmlformats.org/officeDocument/2006/relationships/hyperlink" Target="https://courses.cs.washington.edu/courses/cse326/03wi/326lectures.s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11,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Java (a bit non-standard in SFU in recent years, but common in other universities)</a:t>
            </a:r>
            <a:endParaRPr lang="de-DE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IDEs: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 class I will code using Eclipse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There are several other good IDEs for Java: IntelliJ, NetBeans, BlueJ...</a:t>
            </a:r>
          </a:p>
          <a:p>
            <a:pPr lvl="0">
              <a:buSzPct val="45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For homework assignments: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will need to submit code that runs correctly in CSIL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assignments will contain the exact instructions.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See the first tutorial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8042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On using the interweb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When solving assignemnts/exams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may use any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websites for references: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wikipedia, stackoverflow, geeksforgeeks</a:t>
            </a:r>
            <a:b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If you use them, you must cite them explicitly in your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But honestly, you should be able to solve the problem with no external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Your goal in this course is to learn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Your goal is not to improve your googling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This is a pretty difficult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can learn quite a bit, but it will require some work from you</a:t>
            </a:r>
          </a:p>
        </p:txBody>
      </p:sp>
    </p:spTree>
    <p:extLst>
      <p:ext uri="{BB962C8B-B14F-4D97-AF65-F5344CB8AC3E}">
        <p14:creationId xmlns:p14="http://schemas.microsoft.com/office/powerpoint/2010/main" val="11797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Working with other students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108039"/>
          </a:xfrm>
        </p:spPr>
        <p:txBody>
          <a:bodyPr/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can discuss your solutions with other students.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 fact, I encourage you to work in groups.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However, you need to write the solutions on your own.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cannot copy other people‘s solutions.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are most welcome to create learning groups etc.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may use piazza to find such groups if you want</a:t>
            </a:r>
          </a:p>
        </p:txBody>
      </p:sp>
    </p:spTree>
    <p:extLst>
      <p:ext uri="{BB962C8B-B14F-4D97-AF65-F5344CB8AC3E}">
        <p14:creationId xmlns:p14="http://schemas.microsoft.com/office/powerpoint/2010/main" val="34482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Academic integrity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8847" y="1949043"/>
            <a:ext cx="8855643" cy="5108039"/>
          </a:xfrm>
        </p:spPr>
        <p:txBody>
          <a:bodyPr/>
          <a:lstStyle/>
          <a:p>
            <a:pPr>
              <a:buSzPct val="100000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Paying other people/websites to solve your homework/exam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prohibited.</a:t>
            </a:r>
          </a:p>
          <a:p>
            <a:pPr>
              <a:buSzPct val="100000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This includes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chegg</a:t>
            </a:r>
            <a:r>
              <a:rPr lang="de-DE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.com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de-DE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freelancer.is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similar services of experts.</a:t>
            </a:r>
          </a:p>
          <a:p>
            <a:pPr>
              <a:buSzPct val="100000"/>
            </a:pP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my experience, the level of CMPT225 is too difficult for these “experts“.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trusting a company whose business model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to facilitate cheating with your private info (name, address, credit card).</a:t>
            </a:r>
          </a:p>
          <a:p>
            <a:pPr>
              <a:buSzPct val="100000"/>
            </a:pP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violates academic integrity.</a:t>
            </a:r>
          </a:p>
          <a:p>
            <a:pPr>
              <a:buSzPct val="100000"/>
            </a:pP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http://www.sfu.ca/students/academicintegrity.html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http://www.sfu.ca/policies/gazette/student/s10-01.html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penalty for this can be anywhere between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 0 on assignment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 failing the course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 University Board on Student Discipline (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UBSD)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4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Questions so far?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339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100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So far you have learned coding/algorithms: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 algorithm is a sequence of instructios to solve the problem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(That is if we oversimplify this notion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until each grain of charm is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...uh...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dice, eh…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squeezed out of it.)</a:t>
            </a:r>
          </a:p>
          <a:p>
            <a:pPr>
              <a:spcAft>
                <a:spcPts val="0"/>
              </a:spcAft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buSzPct val="100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 structures: method to organize data in a computer</a:t>
            </a:r>
            <a:b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are the standard building blocks of any algorithm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“I will, in fact, claim that the difference between a bad programmer and a good one is whether he considers his code or his data structures more important. Bad programmers worry about the code. Good programmers worry about data structures and their relationships. ”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Linus Torvalds (architect of Linux and git)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100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What are data structures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data structure: a way to organize data items in a memory that allows items to be stored and retrieved by some fixed methods.</a:t>
            </a: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would you implement a Set?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 is a collection of elements with no repetitions.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would you organize your file system?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store directories/files in a natural way? 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would you store a list of cities and roads between them?</a:t>
            </a:r>
          </a:p>
        </p:txBody>
      </p:sp>
    </p:spTree>
    <p:extLst>
      <p:ext uri="{BB962C8B-B14F-4D97-AF65-F5344CB8AC3E}">
        <p14:creationId xmlns:p14="http://schemas.microsoft.com/office/powerpoint/2010/main" val="17614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would you implement a Set?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Idea 1: Use an array. Resize the array whenever needed.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running time of the following operations?</a:t>
            </a: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Idea 2: Balanced Binary Search Tree (we’ll learn it in this course)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running time of the following operations?</a:t>
            </a: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5FA1BC-5D6F-4F93-944A-20BA6FCD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81982"/>
              </p:ext>
            </p:extLst>
          </p:nvPr>
        </p:nvGraphicFramePr>
        <p:xfrm>
          <a:off x="1178299" y="3408997"/>
          <a:ext cx="6720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4">
                  <a:extLst>
                    <a:ext uri="{9D8B030D-6E8A-4147-A177-3AD203B41FA5}">
                      <a16:colId xmlns:a16="http://schemas.microsoft.com/office/drawing/2014/main" val="720775597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1952471701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680578556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3523196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isEmpty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8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5725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B77A64E-CD22-4B84-93DF-F73433D1A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06058"/>
              </p:ext>
            </p:extLst>
          </p:nvPr>
        </p:nvGraphicFramePr>
        <p:xfrm>
          <a:off x="1178299" y="5451664"/>
          <a:ext cx="6720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4">
                  <a:extLst>
                    <a:ext uri="{9D8B030D-6E8A-4147-A177-3AD203B41FA5}">
                      <a16:colId xmlns:a16="http://schemas.microsoft.com/office/drawing/2014/main" val="720775597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1952471701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680578556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3523196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isEmpty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8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5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8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Before we get to data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Let’s spend a couple of weeks getting used to: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don’t call it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purpose.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know C/C++/Python, it shouldn’t take you too long to get used to the Java syntax.</a:t>
            </a:r>
          </a:p>
        </p:txBody>
      </p:sp>
    </p:spTree>
    <p:extLst>
      <p:ext uri="{BB962C8B-B14F-4D97-AF65-F5344CB8AC3E}">
        <p14:creationId xmlns:p14="http://schemas.microsoft.com/office/powerpoint/2010/main" val="34736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Igor Shinkar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My email: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ishinkar@sfu.ca</a:t>
            </a:r>
          </a:p>
          <a:p>
            <a:pPr lvl="0"/>
            <a:endParaRPr lang="de-DE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Course webpage:</a:t>
            </a:r>
          </a:p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https://www.cs.sfu.ca/~ishinkar/teaching/spring21/cmpt225/info.html</a:t>
            </a:r>
          </a:p>
          <a:p>
            <a:pPr lvl="0"/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Google for Igor Shinkar sfu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→ Teaching/Seminars → CMPT 225</a:t>
            </a:r>
          </a:p>
          <a:p>
            <a:pPr lvl="0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Office hours: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Mondays 12:30PM-1:30PM o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r schedule </a:t>
            </a:r>
            <a:r>
              <a:rPr lang="de-DE" sz="2200">
                <a:latin typeface="Arial" panose="020B0604020202020204" pitchFamily="34" charset="0"/>
                <a:cs typeface="Arial" panose="020B0604020202020204" pitchFamily="34" charset="0"/>
              </a:rPr>
              <a:t>by email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b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Discussion forum: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piazza.com – you should have received an invitation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TAs: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fi-FI" sz="2200" dirty="0">
                <a:latin typeface="Arial" panose="020B0604020202020204" pitchFamily="34" charset="0"/>
                <a:cs typeface="Arial" panose="020B0604020202020204" pitchFamily="34" charset="0"/>
              </a:rPr>
              <a:t>Vahid Reza Asadi &lt;vasadi@sfu.ca&gt;,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fi-FI" sz="2200" dirty="0">
                <a:latin typeface="Arial" panose="020B0604020202020204" pitchFamily="34" charset="0"/>
                <a:cs typeface="Arial" panose="020B0604020202020204" pitchFamily="34" charset="0"/>
              </a:rPr>
              <a:t>Bahar Salamatian &lt;bahar_salamatian@sfu.ca&gt;,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fi-FI" sz="2200" dirty="0">
                <a:latin typeface="Arial" panose="020B0604020202020204" pitchFamily="34" charset="0"/>
                <a:cs typeface="Arial" panose="020B0604020202020204" pitchFamily="34" charset="0"/>
              </a:rPr>
              <a:t>Mohammadmahdi Jahanara &lt;mohammadmahdi_jahanara@sfu.ca&gt;,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fi-FI" sz="2200" dirty="0">
                <a:latin typeface="Arial" panose="020B0604020202020204" pitchFamily="34" charset="0"/>
                <a:cs typeface="Arial" panose="020B0604020202020204" pitchFamily="34" charset="0"/>
              </a:rPr>
              <a:t>Evgenii Pravda &lt;evgenii_pravda@sfu.ca&gt;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100000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Email:  cmpt-225-help@sfu.ca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Office hours/format: on the course webpage</a:t>
            </a:r>
          </a:p>
        </p:txBody>
      </p:sp>
    </p:spTree>
    <p:extLst>
      <p:ext uri="{BB962C8B-B14F-4D97-AF65-F5344CB8AC3E}">
        <p14:creationId xmlns:p14="http://schemas.microsoft.com/office/powerpoint/2010/main" val="9473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Homeworks: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4 programming assignments, every ~2 weeks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 coding project toward the end of the course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Midterm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March 12, 2021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Details TBA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TBA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Take-home exam (24 hours), should take about 3 hours to solve</a:t>
            </a:r>
          </a:p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See coursys for schedule</a:t>
            </a:r>
          </a:p>
        </p:txBody>
      </p:sp>
    </p:spTree>
    <p:extLst>
      <p:ext uri="{BB962C8B-B14F-4D97-AF65-F5344CB8AC3E}">
        <p14:creationId xmlns:p14="http://schemas.microsoft.com/office/powerpoint/2010/main" val="223738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https://www.cs.sfu.ca/~ishinkar/teaching/spring21/cmpt225/info.html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General info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Lecture notes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Homework assignments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Quizzes</a:t>
            </a:r>
          </a:p>
          <a:p>
            <a:pPr lvl="0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Lecture notes will be posted on the course homepage.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You can also find notes from a similar course I taught at NYU.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 need to go to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oneclass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coursehero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/ …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Lectures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Live on zoom: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 lectures will be recorded, and uploaded to youtube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See link on the course webpage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Recorded and posted on youtube on Wednesdays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Office hourse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Each of the 4 TAs will hold 1 office hour/week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Feel free to ask questions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Prerequisites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There are several paths leading to CMPT225: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CMPT 120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CMPT 125/127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CMPT 130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CMPT 135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ENSC 251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ENSC 252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 programs…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are expected to be familiar with: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Basic concepts of programming</a:t>
            </a:r>
          </a:p>
          <a:p>
            <a:pPr marL="1600200" lvl="2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variables, data types, functions, loops, conditions...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Basic algorithms</a:t>
            </a:r>
          </a:p>
          <a:p>
            <a:pPr marL="1600200" lvl="2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Sorting, searching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Basic data structures</a:t>
            </a:r>
          </a:p>
          <a:p>
            <a:pPr marL="1600200" lvl="2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Arrays, linked lists, stacks, queues,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References/Textbooks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https://www.cs.princeton.edu/courses/archive/fall19/cos226/lectures.php</a:t>
            </a:r>
            <a:endParaRPr lang="de-DE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https://courses.cs.washington.edu/courses/cse326/03wi/326lectures.shtml</a:t>
            </a:r>
            <a:endParaRPr lang="de-DE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https://cs.nyu.edu/~joannakl/cs102_s17/daily.php</a:t>
            </a:r>
            <a:b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45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Textbooks (not mandatory):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Introduction to Algorithms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Cormen, Leiserson, Rivest, Stein.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Object-Oriented Data Structures Using Java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Dale, Joyce, Weems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Algorithms, Sedgewick and Wayne.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See also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https://algs4.cs.princeton.edu/home/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Final – 30%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Midterm - 20%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Project – 20%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Homeworks – 25%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Participation, quizzes - 5%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1896</TotalTime>
  <Words>1267</Words>
  <Application>Microsoft Office PowerPoint</Application>
  <PresentationFormat>Custom</PresentationFormat>
  <Paragraphs>178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Albany</vt:lpstr>
      <vt:lpstr>Arial</vt:lpstr>
      <vt:lpstr>Calibri</vt:lpstr>
      <vt:lpstr>Times New Roman</vt:lpstr>
      <vt:lpstr>Wingdings</vt:lpstr>
      <vt:lpstr>water</vt:lpstr>
      <vt:lpstr>lyt blackandwhite</vt:lpstr>
      <vt:lpstr>PowerPoint Presentation</vt:lpstr>
      <vt:lpstr>General information</vt:lpstr>
      <vt:lpstr>General information</vt:lpstr>
      <vt:lpstr>General information</vt:lpstr>
      <vt:lpstr>General information</vt:lpstr>
      <vt:lpstr>General information</vt:lpstr>
      <vt:lpstr>Prerequisites</vt:lpstr>
      <vt:lpstr>References/Textbooks</vt:lpstr>
      <vt:lpstr>Grading</vt:lpstr>
      <vt:lpstr>Coding</vt:lpstr>
      <vt:lpstr>On using the interweb</vt:lpstr>
      <vt:lpstr>Working with other students</vt:lpstr>
      <vt:lpstr>Academic integrity</vt:lpstr>
      <vt:lpstr>PowerPoint Presentation</vt:lpstr>
      <vt:lpstr>PowerPoint Presentation</vt:lpstr>
      <vt:lpstr>Data Structures</vt:lpstr>
      <vt:lpstr>Data Structures</vt:lpstr>
      <vt:lpstr>Set</vt:lpstr>
      <vt:lpstr>Before we get to data structures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545</cp:revision>
  <dcterms:created xsi:type="dcterms:W3CDTF">2017-07-19T12:15:02Z</dcterms:created>
  <dcterms:modified xsi:type="dcterms:W3CDTF">2021-01-11T20:46:11Z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