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511" r:id="rId4"/>
    <p:sldId id="501" r:id="rId5"/>
    <p:sldId id="500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3" r:id="rId16"/>
    <p:sldId id="334" r:id="rId1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20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1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09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6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03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9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3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6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8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9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13, 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Interfaces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 template specifying the behavior.</a:t>
            </a:r>
          </a:p>
          <a:p>
            <a:pPr>
              <a:defRPr/>
            </a:pPr>
            <a:r>
              <a:rPr lang="en-US" sz="2000" dirty="0"/>
              <a:t>Does not specify the implementation.</a:t>
            </a:r>
          </a:p>
          <a:p>
            <a:pPr>
              <a:defRPr/>
            </a:pPr>
            <a:r>
              <a:rPr lang="en-US" sz="2000" dirty="0"/>
              <a:t>Allows a class to implement several interfaces.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u="sng" dirty="0"/>
              <a:t>Example</a:t>
            </a:r>
            <a:r>
              <a:rPr lang="en-US" sz="2000" dirty="0"/>
              <a:t>:</a:t>
            </a:r>
          </a:p>
          <a:p>
            <a:pPr>
              <a:defRPr/>
            </a:pPr>
            <a:r>
              <a:rPr lang="en-US" sz="2000" dirty="0"/>
              <a:t>Dog is an Animal.</a:t>
            </a:r>
          </a:p>
          <a:p>
            <a:pPr>
              <a:defRPr/>
            </a:pPr>
            <a:r>
              <a:rPr lang="en-US" sz="2000" dirty="0"/>
              <a:t>Cow is an Animal.</a:t>
            </a:r>
            <a:br>
              <a:rPr lang="en-US" sz="2000" dirty="0"/>
            </a:br>
            <a:r>
              <a:rPr lang="en-US" sz="2000" dirty="0"/>
              <a:t>Animal has no default implementation of </a:t>
            </a:r>
            <a:r>
              <a:rPr lang="en-US" sz="2000" dirty="0" err="1"/>
              <a:t>makeSound</a:t>
            </a:r>
            <a:r>
              <a:rPr lang="en-US" sz="2000" dirty="0"/>
              <a:t>().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[See Animal.java]</a:t>
            </a:r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501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Abstract Classes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 template specifying the behavior.</a:t>
            </a:r>
          </a:p>
          <a:p>
            <a:pPr>
              <a:defRPr/>
            </a:pPr>
            <a:r>
              <a:rPr lang="en-US" sz="2000" dirty="0"/>
              <a:t>May have default implementation of methods.</a:t>
            </a:r>
          </a:p>
          <a:p>
            <a:pPr>
              <a:defRPr/>
            </a:pPr>
            <a:r>
              <a:rPr lang="en-US" sz="2000" dirty="0"/>
              <a:t>May declare non-static or non-public fields.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[See GeometricShape.java]</a:t>
            </a:r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213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Interfaces vs Abstract classes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u="sng" dirty="0"/>
              <a:t>Abstract classes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May have default implementation of methods.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Sharing code among related classes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Want to declare non-static or non-public fields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u="sng" dirty="0"/>
              <a:t>Interfaces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Expect unrelated classes to share the interface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Specify the behavior, but not the implementation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Take advantage of multiple inheritance.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u="sng" dirty="0"/>
              <a:t>Example</a:t>
            </a:r>
            <a:r>
              <a:rPr lang="en-US" sz="2000" dirty="0"/>
              <a:t>: Comparable interface has a method </a:t>
            </a:r>
            <a:r>
              <a:rPr lang="en-US" sz="2000" dirty="0" err="1"/>
              <a:t>compareTo</a:t>
            </a:r>
            <a:r>
              <a:rPr lang="en-US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435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Object Oriented Design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u="sng" dirty="0"/>
              <a:t>Homework</a:t>
            </a:r>
            <a:r>
              <a:rPr lang="en-US" sz="2000" dirty="0"/>
              <a:t>: Write an object-oriented design for Chess.</a:t>
            </a:r>
          </a:p>
          <a:p>
            <a:pPr>
              <a:defRPr/>
            </a:pPr>
            <a:r>
              <a:rPr lang="en-US" sz="2000" dirty="0"/>
              <a:t>We have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 board – what is its type?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Different kinds of chess pieces: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	king, queen, rooks, bishops, knights, pawns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Different types of players: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	human player, computer player, net player…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How will you use inheritance here?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Will you use interfaces/abstract classes?</a:t>
            </a:r>
          </a:p>
        </p:txBody>
      </p:sp>
    </p:spTree>
    <p:extLst>
      <p:ext uri="{BB962C8B-B14F-4D97-AF65-F5344CB8AC3E}">
        <p14:creationId xmlns:p14="http://schemas.microsoft.com/office/powerpoint/2010/main" val="20672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More on Object Oriented Design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In this course we will learn on the basics of OOP in Java.</a:t>
            </a:r>
          </a:p>
          <a:p>
            <a:pPr>
              <a:defRPr/>
            </a:pPr>
            <a:r>
              <a:rPr lang="en-US" sz="2000" dirty="0"/>
              <a:t>Mostly we will learn the features of the language.</a:t>
            </a:r>
          </a:p>
          <a:p>
            <a:pPr>
              <a:defRPr/>
            </a:pPr>
            <a:r>
              <a:rPr lang="en-US" sz="2000" dirty="0"/>
              <a:t>To learn OOP more in depth I recommend: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CMPT213 - Object oriented design in Java (Brian Fraser)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CMPT276 - Intro Software Engineering (Saba </a:t>
            </a:r>
            <a:r>
              <a:rPr lang="en-US" sz="2000" dirty="0" err="1"/>
              <a:t>Alimadadi</a:t>
            </a:r>
            <a:r>
              <a:rPr lang="en-US" sz="2000" dirty="0"/>
              <a:t> / Brian Fraser)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CMPT373 - Software Development Methods (Nick Sumner / Brian Fraser)</a:t>
            </a:r>
          </a:p>
        </p:txBody>
      </p:sp>
    </p:spTree>
    <p:extLst>
      <p:ext uri="{BB962C8B-B14F-4D97-AF65-F5344CB8AC3E}">
        <p14:creationId xmlns:p14="http://schemas.microsoft.com/office/powerpoint/2010/main" val="308998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57418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Object Oriented Design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Suppose we want to store an information about a list of people.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Let’s say for each person we want to store: First name, Last name, ID.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could hold: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array of strings for first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array of strings for last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array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IDs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is terribly wrong: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Very hard to maintain, need to keep track of the indices in different arrays.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information for each person is all over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2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Object Oriented Design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A </a:t>
            </a:r>
            <a:r>
              <a:rPr lang="en-US" altLang="he-IL" sz="2000" b="1" u="sng" dirty="0"/>
              <a:t>class</a:t>
            </a:r>
            <a:r>
              <a:rPr lang="en-US" altLang="he-IL" sz="2000" dirty="0"/>
              <a:t> is a template for creating objects of the same type.</a:t>
            </a:r>
          </a:p>
          <a:p>
            <a:r>
              <a:rPr lang="en-US" altLang="he-IL" sz="2000" u="sng" dirty="0"/>
              <a:t>Example</a:t>
            </a:r>
            <a:r>
              <a:rPr lang="en-US" altLang="he-IL" sz="2000" dirty="0"/>
              <a:t>: person, student, car, circle, book, library.</a:t>
            </a:r>
          </a:p>
          <a:p>
            <a:endParaRPr lang="en-US" altLang="he-IL" sz="2000" dirty="0"/>
          </a:p>
          <a:p>
            <a:r>
              <a:rPr lang="en-US" altLang="he-IL" sz="2000" dirty="0"/>
              <a:t>An </a:t>
            </a:r>
            <a:r>
              <a:rPr lang="en-US" altLang="he-IL" sz="2000" b="1" u="sng" dirty="0"/>
              <a:t>object </a:t>
            </a:r>
            <a:r>
              <a:rPr lang="en-US" altLang="he-IL" sz="2000" dirty="0"/>
              <a:t>represents an entity in the real world, and instance of  a class. There may be many entities of the same type (class).</a:t>
            </a:r>
          </a:p>
          <a:p>
            <a:endParaRPr lang="en-US" altLang="he-IL" sz="2000" u="sng" dirty="0"/>
          </a:p>
          <a:p>
            <a:r>
              <a:rPr lang="en-US" altLang="he-IL" sz="2000" u="sng" dirty="0"/>
              <a:t>Example</a:t>
            </a:r>
            <a:r>
              <a:rPr lang="en-US" altLang="he-IL" sz="2000" dirty="0"/>
              <a:t>:</a:t>
            </a:r>
          </a:p>
          <a:p>
            <a:r>
              <a:rPr lang="en-US" altLang="he-IL" sz="2000" dirty="0"/>
              <a:t>Tom is an instance of the class Person.</a:t>
            </a:r>
          </a:p>
          <a:p>
            <a:r>
              <a:rPr lang="en-US" altLang="he-IL" sz="2000" dirty="0"/>
              <a:t>Huck is an instance of the class Person.</a:t>
            </a:r>
          </a:p>
          <a:p>
            <a:r>
              <a:rPr lang="en-US" altLang="he-IL" sz="2000" i="1" dirty="0">
                <a:ea typeface="Arial Unicode MS" pitchFamily="34" charset="-128"/>
                <a:cs typeface="Times New Roman" panose="02020603050405020304" pitchFamily="18" charset="0"/>
              </a:rPr>
              <a:t>[See P</a:t>
            </a:r>
            <a:r>
              <a:rPr lang="en-US" altLang="he-IL" sz="2000" i="1" dirty="0"/>
              <a:t>erson.java</a:t>
            </a:r>
            <a:r>
              <a:rPr lang="en-US" altLang="he-IL" sz="2000" i="1" dirty="0">
                <a:cs typeface="Times New Roman" panose="02020603050405020304" pitchFamily="18" charset="0"/>
              </a:rPr>
              <a:t>]</a:t>
            </a:r>
          </a:p>
          <a:p>
            <a:endParaRPr lang="en-US" altLang="he-IL" sz="2000" dirty="0"/>
          </a:p>
          <a:p>
            <a:endParaRPr lang="en-US" altLang="he-IL" sz="2000" dirty="0"/>
          </a:p>
          <a:p>
            <a:pPr>
              <a:buSzPct val="100000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Object Composition</a:t>
            </a:r>
            <a:br>
              <a:rPr lang="en-US" altLang="he-IL" dirty="0"/>
            </a:br>
            <a:r>
              <a:rPr lang="en-US" altLang="he-IL" dirty="0"/>
              <a:t>HAS-A relationship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An object can contain other objects as its data fields.</a:t>
            </a:r>
          </a:p>
          <a:p>
            <a:pPr>
              <a:defRPr/>
            </a:pPr>
            <a:r>
              <a:rPr lang="en-US" sz="2000" dirty="0"/>
              <a:t>This is called a </a:t>
            </a:r>
            <a:r>
              <a:rPr lang="en-US" sz="2000" i="1" dirty="0"/>
              <a:t>HAS-A relationship</a:t>
            </a:r>
          </a:p>
          <a:p>
            <a:pPr>
              <a:defRPr/>
            </a:pPr>
            <a:r>
              <a:rPr lang="en-US" sz="2000" u="sng" dirty="0"/>
              <a:t>Example</a:t>
            </a:r>
            <a:r>
              <a:rPr lang="en-US" sz="2000" dirty="0"/>
              <a:t>: Person has-a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Address</a:t>
            </a:r>
          </a:p>
          <a:p>
            <a:pPr>
              <a:defRPr/>
            </a:pPr>
            <a:r>
              <a:rPr lang="en-US" sz="2000" dirty="0"/>
              <a:t>…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These are </a:t>
            </a:r>
            <a:r>
              <a:rPr lang="en-US" sz="2000" i="1" u="sng" dirty="0"/>
              <a:t>data-fields/properties</a:t>
            </a:r>
            <a:r>
              <a:rPr lang="en-US" sz="2000" dirty="0"/>
              <a:t> of a class.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5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Inheritance and</a:t>
            </a:r>
            <a:br>
              <a:rPr lang="en-US" altLang="he-IL" dirty="0"/>
            </a:br>
            <a:r>
              <a:rPr lang="en-US" altLang="he-IL" dirty="0"/>
              <a:t>IS-A relationship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Inheritance: defining new classes based on existing ones.</a:t>
            </a:r>
            <a:endParaRPr lang="en-US" sz="2000" i="1" dirty="0"/>
          </a:p>
          <a:p>
            <a:pPr>
              <a:defRPr/>
            </a:pPr>
            <a:r>
              <a:rPr lang="en-US" sz="2000" u="sng" dirty="0"/>
              <a:t>Examples</a:t>
            </a:r>
            <a:r>
              <a:rPr lang="en-US" sz="2000" dirty="0"/>
              <a:t>: </a:t>
            </a:r>
          </a:p>
          <a:p>
            <a:pPr>
              <a:defRPr/>
            </a:pPr>
            <a:r>
              <a:rPr lang="en-US" sz="2000" dirty="0"/>
              <a:t>Dog is an Animal</a:t>
            </a:r>
          </a:p>
          <a:p>
            <a:pPr>
              <a:defRPr/>
            </a:pPr>
            <a:r>
              <a:rPr lang="en-US" sz="2000" dirty="0"/>
              <a:t>Cow is an Animal</a:t>
            </a:r>
          </a:p>
          <a:p>
            <a:pPr>
              <a:defRPr/>
            </a:pPr>
            <a:r>
              <a:rPr lang="en-US" sz="2000" dirty="0"/>
              <a:t>Circle is a </a:t>
            </a:r>
            <a:r>
              <a:rPr lang="en-US" sz="2000" dirty="0" err="1"/>
              <a:t>GeometricShape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Rectangle is a </a:t>
            </a:r>
            <a:r>
              <a:rPr lang="en-US" sz="2000" dirty="0" err="1"/>
              <a:t>GeometricShape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Square is a ( special type of ) Rectangle,</a:t>
            </a:r>
            <a:br>
              <a:rPr lang="en-US" sz="2000" dirty="0"/>
            </a:br>
            <a:r>
              <a:rPr lang="en-US" sz="2000" dirty="0"/>
              <a:t>	which is itself a </a:t>
            </a:r>
            <a:r>
              <a:rPr lang="en-US" sz="2000" dirty="0" err="1"/>
              <a:t>GeometricShape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….</a:t>
            </a:r>
          </a:p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[See </a:t>
            </a:r>
            <a:r>
              <a:rPr lang="en-US" sz="2000" dirty="0"/>
              <a:t>GeometricShape</a:t>
            </a: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.java]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989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Inheritance and</a:t>
            </a:r>
            <a:br>
              <a:rPr lang="en-US" altLang="he-IL" dirty="0"/>
            </a:br>
            <a:r>
              <a:rPr lang="en-US" altLang="he-IL" dirty="0"/>
              <a:t>IS-A relationship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u="sng" dirty="0"/>
              <a:t>Syntax</a:t>
            </a:r>
            <a:r>
              <a:rPr lang="en-US" sz="2000" dirty="0"/>
              <a:t>:</a:t>
            </a:r>
          </a:p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public class </a:t>
            </a:r>
            <a:r>
              <a:rPr lang="en-US" sz="2000" dirty="0"/>
              <a:t>Student </a:t>
            </a:r>
            <a:r>
              <a:rPr lang="en-US" sz="2000" b="1" dirty="0">
                <a:solidFill>
                  <a:srgbClr val="C00000"/>
                </a:solidFill>
              </a:rPr>
              <a:t>extends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Person</a:t>
            </a:r>
            <a:endParaRPr lang="en-US" sz="2000" u="sng" dirty="0"/>
          </a:p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{</a:t>
            </a:r>
          </a:p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….</a:t>
            </a:r>
          </a:p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}</a:t>
            </a:r>
          </a:p>
          <a:p>
            <a:pPr>
              <a:defRPr/>
            </a:pPr>
            <a:endParaRPr lang="en-US" altLang="he-IL" sz="2000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A class can extend from at most one superclass</a:t>
            </a:r>
          </a:p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Every class extends from Object – the super-class of all classes</a:t>
            </a:r>
          </a:p>
          <a:p>
            <a:pPr>
              <a:defRPr/>
            </a:pPr>
            <a:r>
              <a:rPr lang="en-US" altLang="he-IL" sz="2000" u="sng" dirty="0">
                <a:ea typeface="Arial Unicode MS" pitchFamily="34" charset="-128"/>
                <a:cs typeface="Times New Roman" pitchFamily="18" charset="0"/>
              </a:rPr>
              <a:t>A possible confusion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: </a:t>
            </a:r>
            <a:r>
              <a:rPr lang="en-US" altLang="he-IL" sz="2000" b="1" dirty="0">
                <a:solidFill>
                  <a:srgbClr val="C00000"/>
                </a:solidFill>
                <a:ea typeface="Arial Unicode MS" pitchFamily="34" charset="-128"/>
                <a:cs typeface="Times New Roman" pitchFamily="18" charset="0"/>
              </a:rPr>
              <a:t>subclass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 has </a:t>
            </a:r>
            <a:r>
              <a:rPr lang="en-US" altLang="he-IL" sz="2000" b="1" dirty="0">
                <a:solidFill>
                  <a:srgbClr val="C00000"/>
                </a:solidFill>
                <a:ea typeface="Arial Unicode MS" pitchFamily="34" charset="-128"/>
                <a:cs typeface="Times New Roman" pitchFamily="18" charset="0"/>
              </a:rPr>
              <a:t>more</a:t>
            </a:r>
            <a:r>
              <a:rPr lang="en-US" altLang="he-IL" sz="2000" b="1" dirty="0">
                <a:solidFill>
                  <a:srgbClr val="FF0000"/>
                </a:solidFill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data-fields/properties</a:t>
            </a:r>
          </a:p>
          <a:p>
            <a:pPr>
              <a:defRPr/>
            </a:pPr>
            <a:endParaRPr lang="en-US" altLang="he-IL" sz="2000" dirty="0">
              <a:ea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1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Inheritance and</a:t>
            </a:r>
            <a:br>
              <a:rPr lang="en-US" altLang="he-IL" dirty="0"/>
            </a:br>
            <a:r>
              <a:rPr lang="en-US" altLang="he-IL" dirty="0"/>
              <a:t>IS-A relationship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  <a:ea typeface="Arial Unicode MS" pitchFamily="34" charset="-128"/>
                <a:cs typeface="Times New Roman" pitchFamily="18" charset="0"/>
              </a:rPr>
              <a:t>super 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keyword – used to access the superclass. May access: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Constructor of the superclass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Methods of the superclass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Data fields of the superclass</a:t>
            </a:r>
          </a:p>
          <a:p>
            <a:pPr>
              <a:defRPr/>
            </a:pPr>
            <a:endParaRPr lang="en-US" altLang="he-IL" sz="2000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endParaRPr lang="en-US" altLang="he-IL" sz="2000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endParaRPr lang="en-US" altLang="he-IL" sz="2000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[See Person.java and Student.java]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97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Overriding methods of superclass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Overriding:  Redefining a method of a superclass in a subclass.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The overridden method </a:t>
            </a:r>
            <a:r>
              <a:rPr lang="en-US" sz="2000" b="1" i="1" dirty="0">
                <a:solidFill>
                  <a:srgbClr val="C00000"/>
                </a:solidFill>
              </a:rPr>
              <a:t>must have the same signature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Same name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Same parameter list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Same return type</a:t>
            </a:r>
          </a:p>
          <a:p>
            <a:pPr>
              <a:defRPr/>
            </a:pPr>
            <a:r>
              <a:rPr lang="en-US" sz="2000" dirty="0"/>
              <a:t>as the method in the superclass.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[See </a:t>
            </a:r>
            <a:r>
              <a:rPr lang="en-US" altLang="he-IL" sz="2000" i="1" dirty="0" err="1">
                <a:ea typeface="Arial Unicode MS" pitchFamily="34" charset="-128"/>
                <a:cs typeface="Times New Roman" pitchFamily="18" charset="0"/>
              </a:rPr>
              <a:t>Student.getFullName</a:t>
            </a: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()]</a:t>
            </a:r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43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1900</TotalTime>
  <Words>698</Words>
  <Application>Microsoft Office PowerPoint</Application>
  <PresentationFormat>Custom</PresentationFormat>
  <Paragraphs>130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Albany</vt:lpstr>
      <vt:lpstr>Arial</vt:lpstr>
      <vt:lpstr>Calibri</vt:lpstr>
      <vt:lpstr>Times New Roman</vt:lpstr>
      <vt:lpstr>water</vt:lpstr>
      <vt:lpstr>lyt blackandwhite</vt:lpstr>
      <vt:lpstr>PowerPoint Presentation</vt:lpstr>
      <vt:lpstr>PowerPoint Presentation</vt:lpstr>
      <vt:lpstr>Object Oriented Design </vt:lpstr>
      <vt:lpstr>Object Oriented Design </vt:lpstr>
      <vt:lpstr>Object Composition HAS-A relationship</vt:lpstr>
      <vt:lpstr>Inheritance and IS-A relationship</vt:lpstr>
      <vt:lpstr>Inheritance and IS-A relationship</vt:lpstr>
      <vt:lpstr>Inheritance and IS-A relationship</vt:lpstr>
      <vt:lpstr>Overriding methods of superclass</vt:lpstr>
      <vt:lpstr>Interfaces</vt:lpstr>
      <vt:lpstr>Abstract Classes</vt:lpstr>
      <vt:lpstr>Interfaces vs Abstract classes</vt:lpstr>
      <vt:lpstr>Object Oriented Design</vt:lpstr>
      <vt:lpstr>More on Object Oriented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550</cp:revision>
  <dcterms:created xsi:type="dcterms:W3CDTF">2017-07-19T12:15:02Z</dcterms:created>
  <dcterms:modified xsi:type="dcterms:W3CDTF">2021-01-11T21:35:21Z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