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8"/>
  </p:notesMasterIdLst>
  <p:sldIdLst>
    <p:sldId id="256" r:id="rId3"/>
    <p:sldId id="715" r:id="rId4"/>
    <p:sldId id="665" r:id="rId5"/>
    <p:sldId id="414" r:id="rId6"/>
    <p:sldId id="682" r:id="rId7"/>
    <p:sldId id="684" r:id="rId8"/>
    <p:sldId id="686" r:id="rId9"/>
    <p:sldId id="685" r:id="rId10"/>
    <p:sldId id="691" r:id="rId11"/>
    <p:sldId id="698" r:id="rId12"/>
    <p:sldId id="697" r:id="rId13"/>
    <p:sldId id="701" r:id="rId14"/>
    <p:sldId id="702" r:id="rId15"/>
    <p:sldId id="703" r:id="rId16"/>
    <p:sldId id="704" r:id="rId17"/>
    <p:sldId id="705" r:id="rId18"/>
    <p:sldId id="706" r:id="rId19"/>
    <p:sldId id="708" r:id="rId20"/>
    <p:sldId id="707" r:id="rId21"/>
    <p:sldId id="709" r:id="rId22"/>
    <p:sldId id="710" r:id="rId23"/>
    <p:sldId id="711" r:id="rId24"/>
    <p:sldId id="712" r:id="rId25"/>
    <p:sldId id="716" r:id="rId26"/>
    <p:sldId id="714" r:id="rId27"/>
    <p:sldId id="687" r:id="rId28"/>
    <p:sldId id="718" r:id="rId29"/>
    <p:sldId id="719" r:id="rId30"/>
    <p:sldId id="720" r:id="rId31"/>
    <p:sldId id="717" r:id="rId32"/>
    <p:sldId id="721" r:id="rId33"/>
    <p:sldId id="723" r:id="rId34"/>
    <p:sldId id="724" r:id="rId35"/>
    <p:sldId id="726" r:id="rId36"/>
    <p:sldId id="692" r:id="rId37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4660"/>
  </p:normalViewPr>
  <p:slideViewPr>
    <p:cSldViewPr>
      <p:cViewPr varScale="1">
        <p:scale>
          <a:sx n="53" d="100"/>
          <a:sy n="53" d="100"/>
        </p:scale>
        <p:origin x="1396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276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4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952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658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429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745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3745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716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721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56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041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97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92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814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04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949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736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644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890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9457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329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057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300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529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7755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0714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5779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7882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769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856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639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039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108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348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598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818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38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266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7713" y="720725"/>
            <a:ext cx="2065337" cy="5741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720725"/>
            <a:ext cx="6045200" cy="57419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8109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209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0538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23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49450"/>
            <a:ext cx="4341813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4938" y="1949450"/>
            <a:ext cx="4343400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68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158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5367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149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1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733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1930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9205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0125" y="684213"/>
            <a:ext cx="2208213" cy="5059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684213"/>
            <a:ext cx="6477000" cy="5059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895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117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79613"/>
            <a:ext cx="4054475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979613"/>
            <a:ext cx="4056062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332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67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0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97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936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85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720725"/>
            <a:ext cx="8262937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979613"/>
            <a:ext cx="8262937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0323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448050" y="688657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2788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684213"/>
            <a:ext cx="8442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49450"/>
            <a:ext cx="8837613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6318250"/>
            <a:ext cx="2347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67075" y="634682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831013" y="634682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444625"/>
            <a:ext cx="8855075" cy="5688013"/>
          </a:xfrm>
          <a:ln/>
        </p:spPr>
        <p:txBody>
          <a:bodyPr tIns="31680" anchor="t"/>
          <a:lstStyle/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>CMPT 225</a:t>
            </a: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br>
              <a:rPr lang="de-DE" altLang="en-US" sz="3600" b="1" dirty="0">
                <a:solidFill>
                  <a:srgbClr val="000080"/>
                </a:solidFill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 lvl="0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 12, 2021</a:t>
            </a:r>
            <a:endParaRPr lang="de-DE" alt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 - example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Result is: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157772-CE78-428A-AF7F-446B1870447E}"/>
              </a:ext>
            </a:extLst>
          </p:cNvPr>
          <p:cNvGrpSpPr/>
          <p:nvPr/>
        </p:nvGrpSpPr>
        <p:grpSpPr>
          <a:xfrm>
            <a:off x="1797020" y="1670361"/>
            <a:ext cx="3018247" cy="2207266"/>
            <a:chOff x="4284662" y="2029772"/>
            <a:chExt cx="3018247" cy="220726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2D5795-5F7E-4387-A84C-1416FA069FC7}"/>
                </a:ext>
              </a:extLst>
            </p:cNvPr>
            <p:cNvSpPr/>
            <p:nvPr/>
          </p:nvSpPr>
          <p:spPr>
            <a:xfrm>
              <a:off x="6091572" y="2029772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82A5D4-73DF-4CD5-8F6D-806EC5DFE415}"/>
                </a:ext>
              </a:extLst>
            </p:cNvPr>
            <p:cNvSpPr/>
            <p:nvPr/>
          </p:nvSpPr>
          <p:spPr>
            <a:xfrm>
              <a:off x="4284662" y="2987253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BBDD044-E467-4260-BA6D-D10FD86E8CE6}"/>
                </a:ext>
              </a:extLst>
            </p:cNvPr>
            <p:cNvSpPr/>
            <p:nvPr/>
          </p:nvSpPr>
          <p:spPr>
            <a:xfrm>
              <a:off x="6091572" y="2957486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C82EA08-FE70-4C1E-A86D-F1F74C118CE6}"/>
                </a:ext>
              </a:extLst>
            </p:cNvPr>
            <p:cNvSpPr/>
            <p:nvPr/>
          </p:nvSpPr>
          <p:spPr>
            <a:xfrm>
              <a:off x="5364770" y="3810521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5F18B7-A371-4AFC-8A44-92CC1A3E2E0C}"/>
                </a:ext>
              </a:extLst>
            </p:cNvPr>
            <p:cNvSpPr/>
            <p:nvPr/>
          </p:nvSpPr>
          <p:spPr>
            <a:xfrm>
              <a:off x="6818374" y="3810521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i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B8FDAF-5A00-45E7-8676-BFF88D3E0678}"/>
                </a:ext>
              </a:extLst>
            </p:cNvPr>
            <p:cNvCxnSpPr>
              <a:stCxn id="12" idx="3"/>
              <a:endCxn id="13" idx="7"/>
            </p:cNvCxnSpPr>
            <p:nvPr/>
          </p:nvCxnSpPr>
          <p:spPr>
            <a:xfrm flipH="1">
              <a:off x="4698238" y="2393827"/>
              <a:ext cx="1464293" cy="655888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1B1714C-A61A-46C8-8FC6-D02B77BF9A4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6333840" y="2456289"/>
              <a:ext cx="0" cy="501197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3C6C76-B358-4D48-9468-29C50710FF9C}"/>
                </a:ext>
              </a:extLst>
            </p:cNvPr>
            <p:cNvCxnSpPr>
              <a:stCxn id="14" idx="3"/>
              <a:endCxn id="16" idx="0"/>
            </p:cNvCxnSpPr>
            <p:nvPr/>
          </p:nvCxnSpPr>
          <p:spPr>
            <a:xfrm flipH="1">
              <a:off x="5607038" y="3321541"/>
              <a:ext cx="555493" cy="488979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603A024-9D73-4CDB-B00C-662FDAF2DF45}"/>
                </a:ext>
              </a:extLst>
            </p:cNvPr>
            <p:cNvCxnSpPr>
              <a:stCxn id="14" idx="5"/>
              <a:endCxn id="17" idx="0"/>
            </p:cNvCxnSpPr>
            <p:nvPr/>
          </p:nvCxnSpPr>
          <p:spPr>
            <a:xfrm>
              <a:off x="6505149" y="3321541"/>
              <a:ext cx="555493" cy="488979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8E3340-1607-4CBB-A31F-471F7BB289FC}"/>
              </a:ext>
            </a:extLst>
          </p:cNvPr>
          <p:cNvCxnSpPr>
            <a:cxnSpLocks/>
          </p:cNvCxnSpPr>
          <p:nvPr/>
        </p:nvCxnSpPr>
        <p:spPr>
          <a:xfrm>
            <a:off x="5324784" y="2686057"/>
            <a:ext cx="1463698" cy="4247"/>
          </a:xfrm>
          <a:prstGeom prst="straightConnector1">
            <a:avLst/>
          </a:prstGeom>
          <a:ln w="63500" cmpd="dbl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10196D-8DC7-409B-9655-06C559D61F15}"/>
              </a:ext>
            </a:extLst>
          </p:cNvPr>
          <p:cNvSpPr txBox="1"/>
          <p:nvPr/>
        </p:nvSpPr>
        <p:spPr>
          <a:xfrm>
            <a:off x="5339624" y="2117254"/>
            <a:ext cx="1618656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union(</a:t>
            </a:r>
            <a:r>
              <a:rPr lang="en-US" sz="2200" dirty="0" err="1">
                <a:solidFill>
                  <a:schemeClr val="tx1"/>
                </a:solidFill>
              </a:rPr>
              <a:t>f,b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  <a:endParaRPr lang="en-CA" sz="22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974F372-BD2D-4B95-A8F1-A97EBDEB6C02}"/>
              </a:ext>
            </a:extLst>
          </p:cNvPr>
          <p:cNvGrpSpPr/>
          <p:nvPr/>
        </p:nvGrpSpPr>
        <p:grpSpPr>
          <a:xfrm>
            <a:off x="7251532" y="1919983"/>
            <a:ext cx="1546537" cy="2131826"/>
            <a:chOff x="7213937" y="2526225"/>
            <a:chExt cx="1546537" cy="21318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A0BCB7-F6F8-41C2-9928-A0F0181D12BD}"/>
                </a:ext>
              </a:extLst>
            </p:cNvPr>
            <p:cNvGrpSpPr/>
            <p:nvPr/>
          </p:nvGrpSpPr>
          <p:grpSpPr>
            <a:xfrm>
              <a:off x="7213937" y="2526225"/>
              <a:ext cx="484535" cy="1279552"/>
              <a:chOff x="7908577" y="2957486"/>
              <a:chExt cx="484535" cy="127955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0DC376D-C645-47C2-AFB5-33DA0470CB62}"/>
                  </a:ext>
                </a:extLst>
              </p:cNvPr>
              <p:cNvSpPr/>
              <p:nvPr/>
            </p:nvSpPr>
            <p:spPr>
              <a:xfrm>
                <a:off x="7908577" y="2957486"/>
                <a:ext cx="484535" cy="42651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g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1FAE06C-668B-4041-B991-C531A81678B5}"/>
                  </a:ext>
                </a:extLst>
              </p:cNvPr>
              <p:cNvSpPr/>
              <p:nvPr/>
            </p:nvSpPr>
            <p:spPr>
              <a:xfrm>
                <a:off x="7908577" y="3810521"/>
                <a:ext cx="484535" cy="42651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3BC66BD-28E2-44F9-BC3A-CE998278E183}"/>
                  </a:ext>
                </a:extLst>
              </p:cNvPr>
              <p:cNvCxnSpPr>
                <a:stCxn id="15" idx="4"/>
                <a:endCxn id="18" idx="0"/>
              </p:cNvCxnSpPr>
              <p:nvPr/>
            </p:nvCxnSpPr>
            <p:spPr>
              <a:xfrm>
                <a:off x="8150845" y="3384003"/>
                <a:ext cx="0" cy="426517"/>
              </a:xfrm>
              <a:prstGeom prst="straightConnector1">
                <a:avLst/>
              </a:prstGeom>
              <a:solidFill>
                <a:srgbClr val="00B0F0"/>
              </a:solidFill>
              <a:ln w="28575">
                <a:solidFill>
                  <a:srgbClr val="0070C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5A5BF0C-1A0A-4A48-B73B-95B8734F0B39}"/>
                </a:ext>
              </a:extLst>
            </p:cNvPr>
            <p:cNvSpPr/>
            <p:nvPr/>
          </p:nvSpPr>
          <p:spPr>
            <a:xfrm>
              <a:off x="8275939" y="3303820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A7C04C0-0D45-4522-835D-5023A8B03F98}"/>
                </a:ext>
              </a:extLst>
            </p:cNvPr>
            <p:cNvSpPr/>
            <p:nvPr/>
          </p:nvSpPr>
          <p:spPr>
            <a:xfrm>
              <a:off x="8275939" y="4231534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c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8CB976E-46E5-43D5-BD27-D846D00C17BC}"/>
                </a:ext>
              </a:extLst>
            </p:cNvPr>
            <p:cNvCxnSpPr>
              <a:cxnSpLocks/>
              <a:stCxn id="47" idx="4"/>
              <a:endCxn id="48" idx="0"/>
            </p:cNvCxnSpPr>
            <p:nvPr/>
          </p:nvCxnSpPr>
          <p:spPr>
            <a:xfrm>
              <a:off x="8518207" y="3730337"/>
              <a:ext cx="0" cy="501197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EA54917-E8E3-4A71-A705-B25187E57FEE}"/>
                </a:ext>
              </a:extLst>
            </p:cNvPr>
            <p:cNvCxnSpPr>
              <a:cxnSpLocks/>
              <a:stCxn id="15" idx="4"/>
              <a:endCxn id="47" idx="1"/>
            </p:cNvCxnSpPr>
            <p:nvPr/>
          </p:nvCxnSpPr>
          <p:spPr>
            <a:xfrm>
              <a:off x="7456205" y="2952742"/>
              <a:ext cx="890693" cy="413540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E1A5DF-07AE-4FF1-B772-C6FF49A6E8A4}"/>
              </a:ext>
            </a:extLst>
          </p:cNvPr>
          <p:cNvGrpSpPr/>
          <p:nvPr/>
        </p:nvGrpSpPr>
        <p:grpSpPr>
          <a:xfrm>
            <a:off x="1960961" y="4094980"/>
            <a:ext cx="4840996" cy="3116423"/>
            <a:chOff x="1960961" y="4094980"/>
            <a:chExt cx="4840996" cy="311642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7D0B97B-B291-494C-91B2-53B1EB763A5B}"/>
                </a:ext>
              </a:extLst>
            </p:cNvPr>
            <p:cNvSpPr/>
            <p:nvPr/>
          </p:nvSpPr>
          <p:spPr>
            <a:xfrm>
              <a:off x="3619228" y="4094980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C0FE4D5-937C-4399-9863-83D59B9A7501}"/>
                </a:ext>
              </a:extLst>
            </p:cNvPr>
            <p:cNvSpPr/>
            <p:nvPr/>
          </p:nvSpPr>
          <p:spPr>
            <a:xfrm>
              <a:off x="1960961" y="5089514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0B630DF-97F8-475E-ADE1-10AB15FBD424}"/>
                </a:ext>
              </a:extLst>
            </p:cNvPr>
            <p:cNvSpPr/>
            <p:nvPr/>
          </p:nvSpPr>
          <p:spPr>
            <a:xfrm>
              <a:off x="3619228" y="5058595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EA1B723-D713-47DF-BC82-4ED7F1CDCA31}"/>
                </a:ext>
              </a:extLst>
            </p:cNvPr>
            <p:cNvSpPr/>
            <p:nvPr/>
          </p:nvSpPr>
          <p:spPr>
            <a:xfrm>
              <a:off x="2952215" y="5944641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3336AC6-C6B1-4937-8851-90F77E5716E2}"/>
                </a:ext>
              </a:extLst>
            </p:cNvPr>
            <p:cNvSpPr/>
            <p:nvPr/>
          </p:nvSpPr>
          <p:spPr>
            <a:xfrm>
              <a:off x="4286240" y="5944641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i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C96F02A-2209-411F-AB36-51CD56F484A9}"/>
                </a:ext>
              </a:extLst>
            </p:cNvPr>
            <p:cNvCxnSpPr>
              <a:stCxn id="31" idx="3"/>
              <a:endCxn id="32" idx="7"/>
            </p:cNvCxnSpPr>
            <p:nvPr/>
          </p:nvCxnSpPr>
          <p:spPr>
            <a:xfrm flipH="1">
              <a:off x="2340515" y="4473124"/>
              <a:ext cx="1343834" cy="681270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8D061E-A016-4139-8635-F8D61666550F}"/>
                </a:ext>
              </a:extLst>
            </p:cNvPr>
            <p:cNvCxnSpPr>
              <a:stCxn id="31" idx="4"/>
              <a:endCxn id="33" idx="0"/>
            </p:cNvCxnSpPr>
            <p:nvPr/>
          </p:nvCxnSpPr>
          <p:spPr>
            <a:xfrm>
              <a:off x="3841565" y="4538003"/>
              <a:ext cx="0" cy="520593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AB3ADD6-3E1E-46CC-B160-F8813CA56583}"/>
                </a:ext>
              </a:extLst>
            </p:cNvPr>
            <p:cNvCxnSpPr>
              <a:cxnSpLocks/>
              <a:stCxn id="31" idx="5"/>
            </p:cNvCxnSpPr>
            <p:nvPr/>
          </p:nvCxnSpPr>
          <p:spPr>
            <a:xfrm>
              <a:off x="3998781" y="4473124"/>
              <a:ext cx="1353098" cy="650351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6E7EE0B-786A-4830-AE26-755983016F41}"/>
                </a:ext>
              </a:extLst>
            </p:cNvPr>
            <p:cNvCxnSpPr>
              <a:stCxn id="33" idx="3"/>
              <a:endCxn id="36" idx="0"/>
            </p:cNvCxnSpPr>
            <p:nvPr/>
          </p:nvCxnSpPr>
          <p:spPr>
            <a:xfrm flipH="1">
              <a:off x="3174553" y="5436739"/>
              <a:ext cx="509796" cy="507902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78FFCF7-DEC4-4014-B3B8-8C4C65B36A01}"/>
                </a:ext>
              </a:extLst>
            </p:cNvPr>
            <p:cNvCxnSpPr>
              <a:stCxn id="33" idx="5"/>
              <a:endCxn id="37" idx="0"/>
            </p:cNvCxnSpPr>
            <p:nvPr/>
          </p:nvCxnSpPr>
          <p:spPr>
            <a:xfrm>
              <a:off x="3998781" y="5436739"/>
              <a:ext cx="509796" cy="507902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128D240-F2D4-4E46-9E9C-5C61334BA26F}"/>
                </a:ext>
              </a:extLst>
            </p:cNvPr>
            <p:cNvGrpSpPr/>
            <p:nvPr/>
          </p:nvGrpSpPr>
          <p:grpSpPr>
            <a:xfrm>
              <a:off x="5255420" y="5079577"/>
              <a:ext cx="1546537" cy="2131826"/>
              <a:chOff x="7213937" y="2526225"/>
              <a:chExt cx="1546537" cy="2131826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F59720C-AB91-43ED-899C-565F56994736}"/>
                  </a:ext>
                </a:extLst>
              </p:cNvPr>
              <p:cNvGrpSpPr/>
              <p:nvPr/>
            </p:nvGrpSpPr>
            <p:grpSpPr>
              <a:xfrm>
                <a:off x="7213937" y="2526225"/>
                <a:ext cx="484535" cy="1279552"/>
                <a:chOff x="7908577" y="2957486"/>
                <a:chExt cx="484535" cy="1279552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BBEC094-913A-4B0C-BB42-6591179DA8A6}"/>
                    </a:ext>
                  </a:extLst>
                </p:cNvPr>
                <p:cNvSpPr/>
                <p:nvPr/>
              </p:nvSpPr>
              <p:spPr>
                <a:xfrm>
                  <a:off x="7908577" y="2957486"/>
                  <a:ext cx="484535" cy="426517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solidFill>
                        <a:srgbClr val="000000"/>
                      </a:solidFill>
                    </a:rPr>
                    <a:t>g</a:t>
                  </a: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ED16DED8-0841-47FA-B278-7D05B59C6C69}"/>
                    </a:ext>
                  </a:extLst>
                </p:cNvPr>
                <p:cNvSpPr/>
                <p:nvPr/>
              </p:nvSpPr>
              <p:spPr>
                <a:xfrm>
                  <a:off x="7908577" y="3810521"/>
                  <a:ext cx="484535" cy="426517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solidFill>
                        <a:srgbClr val="000000"/>
                      </a:solidFill>
                    </a:rPr>
                    <a:t>j</a:t>
                  </a:r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223ED6CC-6055-461B-BCD4-E7381A9D7488}"/>
                    </a:ext>
                  </a:extLst>
                </p:cNvPr>
                <p:cNvCxnSpPr>
                  <a:stCxn id="56" idx="4"/>
                  <a:endCxn id="57" idx="0"/>
                </p:cNvCxnSpPr>
                <p:nvPr/>
              </p:nvCxnSpPr>
              <p:spPr>
                <a:xfrm>
                  <a:off x="8150845" y="3384003"/>
                  <a:ext cx="0" cy="426517"/>
                </a:xfrm>
                <a:prstGeom prst="straightConnector1">
                  <a:avLst/>
                </a:prstGeom>
                <a:solidFill>
                  <a:srgbClr val="00B0F0"/>
                </a:solidFill>
                <a:ln w="28575">
                  <a:solidFill>
                    <a:srgbClr val="0070C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3E0A5E2-941E-4F22-8BA0-CA9B274480AE}"/>
                  </a:ext>
                </a:extLst>
              </p:cNvPr>
              <p:cNvSpPr/>
              <p:nvPr/>
            </p:nvSpPr>
            <p:spPr>
              <a:xfrm>
                <a:off x="8275939" y="3303820"/>
                <a:ext cx="484535" cy="42651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F640140-D8FE-4526-844E-43E9EC8A27AA}"/>
                  </a:ext>
                </a:extLst>
              </p:cNvPr>
              <p:cNvSpPr/>
              <p:nvPr/>
            </p:nvSpPr>
            <p:spPr>
              <a:xfrm>
                <a:off x="8275939" y="4231534"/>
                <a:ext cx="484535" cy="42651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c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C837951-F77A-4952-B978-F4361293C791}"/>
                  </a:ext>
                </a:extLst>
              </p:cNvPr>
              <p:cNvCxnSpPr>
                <a:cxnSpLocks/>
                <a:stCxn id="52" idx="4"/>
                <a:endCxn id="53" idx="0"/>
              </p:cNvCxnSpPr>
              <p:nvPr/>
            </p:nvCxnSpPr>
            <p:spPr>
              <a:xfrm>
                <a:off x="8518207" y="3730337"/>
                <a:ext cx="0" cy="501197"/>
              </a:xfrm>
              <a:prstGeom prst="straightConnector1">
                <a:avLst/>
              </a:prstGeom>
              <a:solidFill>
                <a:srgbClr val="00B0F0"/>
              </a:solidFill>
              <a:ln w="28575">
                <a:solidFill>
                  <a:srgbClr val="0070C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C5A64BB-2533-4020-897D-8BE346C1BBD7}"/>
                  </a:ext>
                </a:extLst>
              </p:cNvPr>
              <p:cNvCxnSpPr>
                <a:cxnSpLocks/>
                <a:stCxn id="56" idx="4"/>
                <a:endCxn id="52" idx="1"/>
              </p:cNvCxnSpPr>
              <p:nvPr/>
            </p:nvCxnSpPr>
            <p:spPr>
              <a:xfrm>
                <a:off x="7456205" y="2952742"/>
                <a:ext cx="890693" cy="413540"/>
              </a:xfrm>
              <a:prstGeom prst="straightConnector1">
                <a:avLst/>
              </a:prstGeom>
              <a:solidFill>
                <a:srgbClr val="00B0F0"/>
              </a:solidFill>
              <a:ln w="28575">
                <a:solidFill>
                  <a:srgbClr val="0070C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086989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Key Property</a:t>
            </a:r>
            <a:r>
              <a:rPr lang="en-US" sz="2200" dirty="0"/>
              <a:t>: If a vertex has rank k has at least  2</a:t>
            </a:r>
            <a:r>
              <a:rPr lang="en-US" sz="2200" baseline="30000" dirty="0"/>
              <a:t>k</a:t>
            </a:r>
            <a:r>
              <a:rPr lang="en-US" sz="2200" dirty="0"/>
              <a:t> vertices in the subtree rooted at that vertex.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Conclusion</a:t>
            </a:r>
            <a:r>
              <a:rPr lang="en-US" sz="2200" dirty="0"/>
              <a:t>: If there are n vertices, then maximal rank=depth is at most log</a:t>
            </a:r>
            <a:r>
              <a:rPr lang="en-US" sz="2200" baseline="-25000" dirty="0"/>
              <a:t>2</a:t>
            </a:r>
            <a:r>
              <a:rPr lang="en-US" sz="2200" dirty="0"/>
              <a:t>(n). Therefore, </a:t>
            </a:r>
            <a:r>
              <a:rPr lang="en-US" sz="2200" u="sng" dirty="0"/>
              <a:t>find</a:t>
            </a:r>
            <a:r>
              <a:rPr lang="en-US" sz="2200" dirty="0"/>
              <a:t> and </a:t>
            </a:r>
            <a:r>
              <a:rPr lang="en-US" sz="2200" u="sng" dirty="0"/>
              <a:t>union</a:t>
            </a:r>
            <a:r>
              <a:rPr lang="en-US" sz="2200" dirty="0"/>
              <a:t> run in O(log(n)) time.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Q</a:t>
            </a:r>
            <a:r>
              <a:rPr lang="en-US" sz="2200" dirty="0"/>
              <a:t>: Can we do faster than O(log(n))?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438744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 - example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Are the following structures possible in our union-find?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YES: 								NO						NO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union(</a:t>
            </a:r>
            <a:r>
              <a:rPr lang="en-US" sz="2400" dirty="0" err="1"/>
              <a:t>e,d</a:t>
            </a:r>
            <a:r>
              <a:rPr lang="en-US" sz="2400" dirty="0"/>
              <a:t>)				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union(</a:t>
            </a:r>
            <a:r>
              <a:rPr lang="en-US" sz="2400" dirty="0" err="1"/>
              <a:t>h,f</a:t>
            </a:r>
            <a:r>
              <a:rPr lang="en-US" sz="2400" dirty="0"/>
              <a:t>)					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union(</a:t>
            </a:r>
            <a:r>
              <a:rPr lang="en-US" sz="2400" dirty="0" err="1"/>
              <a:t>h,i</a:t>
            </a:r>
            <a:r>
              <a:rPr lang="en-US" sz="2400" dirty="0"/>
              <a:t>)					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union(</a:t>
            </a:r>
            <a:r>
              <a:rPr lang="en-US" sz="2400" dirty="0" err="1"/>
              <a:t>f,d</a:t>
            </a:r>
            <a:r>
              <a:rPr lang="en-US" sz="2400" dirty="0"/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157772-CE78-428A-AF7F-446B1870447E}"/>
              </a:ext>
            </a:extLst>
          </p:cNvPr>
          <p:cNvGrpSpPr/>
          <p:nvPr/>
        </p:nvGrpSpPr>
        <p:grpSpPr>
          <a:xfrm>
            <a:off x="588892" y="2330600"/>
            <a:ext cx="3018247" cy="2207266"/>
            <a:chOff x="4284662" y="2029772"/>
            <a:chExt cx="3018247" cy="220726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2D5795-5F7E-4387-A84C-1416FA069FC7}"/>
                </a:ext>
              </a:extLst>
            </p:cNvPr>
            <p:cNvSpPr/>
            <p:nvPr/>
          </p:nvSpPr>
          <p:spPr>
            <a:xfrm>
              <a:off x="6091572" y="2029772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82A5D4-73DF-4CD5-8F6D-806EC5DFE415}"/>
                </a:ext>
              </a:extLst>
            </p:cNvPr>
            <p:cNvSpPr/>
            <p:nvPr/>
          </p:nvSpPr>
          <p:spPr>
            <a:xfrm>
              <a:off x="4284662" y="2987253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BBDD044-E467-4260-BA6D-D10FD86E8CE6}"/>
                </a:ext>
              </a:extLst>
            </p:cNvPr>
            <p:cNvSpPr/>
            <p:nvPr/>
          </p:nvSpPr>
          <p:spPr>
            <a:xfrm>
              <a:off x="6091572" y="2957486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C82EA08-FE70-4C1E-A86D-F1F74C118CE6}"/>
                </a:ext>
              </a:extLst>
            </p:cNvPr>
            <p:cNvSpPr/>
            <p:nvPr/>
          </p:nvSpPr>
          <p:spPr>
            <a:xfrm>
              <a:off x="5364770" y="3810521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5F18B7-A371-4AFC-8A44-92CC1A3E2E0C}"/>
                </a:ext>
              </a:extLst>
            </p:cNvPr>
            <p:cNvSpPr/>
            <p:nvPr/>
          </p:nvSpPr>
          <p:spPr>
            <a:xfrm>
              <a:off x="6818374" y="3810521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i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B8FDAF-5A00-45E7-8676-BFF88D3E0678}"/>
                </a:ext>
              </a:extLst>
            </p:cNvPr>
            <p:cNvCxnSpPr>
              <a:cxnSpLocks/>
              <a:stCxn id="12" idx="3"/>
              <a:endCxn id="13" idx="7"/>
            </p:cNvCxnSpPr>
            <p:nvPr/>
          </p:nvCxnSpPr>
          <p:spPr>
            <a:xfrm flipH="1">
              <a:off x="4698238" y="2393827"/>
              <a:ext cx="1464293" cy="655888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1B1714C-A61A-46C8-8FC6-D02B77BF9A4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6333840" y="2456289"/>
              <a:ext cx="0" cy="501197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3C6C76-B358-4D48-9468-29C50710FF9C}"/>
                </a:ext>
              </a:extLst>
            </p:cNvPr>
            <p:cNvCxnSpPr>
              <a:stCxn id="14" idx="3"/>
              <a:endCxn id="16" idx="0"/>
            </p:cNvCxnSpPr>
            <p:nvPr/>
          </p:nvCxnSpPr>
          <p:spPr>
            <a:xfrm flipH="1">
              <a:off x="5607038" y="3321541"/>
              <a:ext cx="555493" cy="488979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603A024-9D73-4CDB-B00C-662FDAF2DF45}"/>
                </a:ext>
              </a:extLst>
            </p:cNvPr>
            <p:cNvCxnSpPr>
              <a:stCxn id="14" idx="5"/>
              <a:endCxn id="17" idx="0"/>
            </p:cNvCxnSpPr>
            <p:nvPr/>
          </p:nvCxnSpPr>
          <p:spPr>
            <a:xfrm>
              <a:off x="6505149" y="3321541"/>
              <a:ext cx="555493" cy="488979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974F372-BD2D-4B95-A8F1-A97EBDEB6C02}"/>
              </a:ext>
            </a:extLst>
          </p:cNvPr>
          <p:cNvGrpSpPr/>
          <p:nvPr/>
        </p:nvGrpSpPr>
        <p:grpSpPr>
          <a:xfrm>
            <a:off x="4987769" y="2359820"/>
            <a:ext cx="898111" cy="2258217"/>
            <a:chOff x="7862363" y="2399834"/>
            <a:chExt cx="898111" cy="225821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DC376D-C645-47C2-AFB5-33DA0470CB62}"/>
                </a:ext>
              </a:extLst>
            </p:cNvPr>
            <p:cNvSpPr/>
            <p:nvPr/>
          </p:nvSpPr>
          <p:spPr>
            <a:xfrm>
              <a:off x="7862363" y="2399834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5A5BF0C-1A0A-4A48-B73B-95B8734F0B39}"/>
                </a:ext>
              </a:extLst>
            </p:cNvPr>
            <p:cNvSpPr/>
            <p:nvPr/>
          </p:nvSpPr>
          <p:spPr>
            <a:xfrm>
              <a:off x="8275939" y="3303820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A7C04C0-0D45-4522-835D-5023A8B03F98}"/>
                </a:ext>
              </a:extLst>
            </p:cNvPr>
            <p:cNvSpPr/>
            <p:nvPr/>
          </p:nvSpPr>
          <p:spPr>
            <a:xfrm>
              <a:off x="8275939" y="4231534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3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8CB976E-46E5-43D5-BD27-D846D00C17BC}"/>
                </a:ext>
              </a:extLst>
            </p:cNvPr>
            <p:cNvCxnSpPr>
              <a:cxnSpLocks/>
              <a:stCxn id="47" idx="4"/>
              <a:endCxn id="48" idx="0"/>
            </p:cNvCxnSpPr>
            <p:nvPr/>
          </p:nvCxnSpPr>
          <p:spPr>
            <a:xfrm>
              <a:off x="8518207" y="3730337"/>
              <a:ext cx="0" cy="501197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EA54917-E8E3-4A71-A705-B25187E57FEE}"/>
                </a:ext>
              </a:extLst>
            </p:cNvPr>
            <p:cNvCxnSpPr>
              <a:cxnSpLocks/>
              <a:stCxn id="15" idx="4"/>
              <a:endCxn id="47" idx="1"/>
            </p:cNvCxnSpPr>
            <p:nvPr/>
          </p:nvCxnSpPr>
          <p:spPr>
            <a:xfrm>
              <a:off x="8104631" y="2826351"/>
              <a:ext cx="242267" cy="539931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0C79AC-3008-45B3-896D-647EA5AB03EB}"/>
              </a:ext>
            </a:extLst>
          </p:cNvPr>
          <p:cNvGrpSpPr/>
          <p:nvPr/>
        </p:nvGrpSpPr>
        <p:grpSpPr>
          <a:xfrm>
            <a:off x="7478712" y="2255837"/>
            <a:ext cx="1938139" cy="2207266"/>
            <a:chOff x="5364770" y="2029772"/>
            <a:chExt cx="1938139" cy="220726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3309773-1D25-47F8-9761-2B48709C7DA4}"/>
                </a:ext>
              </a:extLst>
            </p:cNvPr>
            <p:cNvSpPr/>
            <p:nvPr/>
          </p:nvSpPr>
          <p:spPr>
            <a:xfrm>
              <a:off x="6091572" y="2029772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24BC179-627F-468E-81F2-D75C0BE3995B}"/>
                </a:ext>
              </a:extLst>
            </p:cNvPr>
            <p:cNvSpPr/>
            <p:nvPr/>
          </p:nvSpPr>
          <p:spPr>
            <a:xfrm>
              <a:off x="6091572" y="2957486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CD61D54-4995-4C99-852E-1B9A54699384}"/>
                </a:ext>
              </a:extLst>
            </p:cNvPr>
            <p:cNvSpPr/>
            <p:nvPr/>
          </p:nvSpPr>
          <p:spPr>
            <a:xfrm>
              <a:off x="5364770" y="3810521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Z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D50760D-B398-4326-A964-2988DC03419B}"/>
                </a:ext>
              </a:extLst>
            </p:cNvPr>
            <p:cNvSpPr/>
            <p:nvPr/>
          </p:nvSpPr>
          <p:spPr>
            <a:xfrm>
              <a:off x="6818374" y="3810521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W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4005F05-09CC-49A0-A4AA-B97AB1147501}"/>
                </a:ext>
              </a:extLst>
            </p:cNvPr>
            <p:cNvCxnSpPr>
              <a:stCxn id="59" idx="4"/>
              <a:endCxn id="61" idx="0"/>
            </p:cNvCxnSpPr>
            <p:nvPr/>
          </p:nvCxnSpPr>
          <p:spPr>
            <a:xfrm>
              <a:off x="6333840" y="2456289"/>
              <a:ext cx="0" cy="501197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CA8E406-AE4A-49CC-B529-7067D37ACCCD}"/>
                </a:ext>
              </a:extLst>
            </p:cNvPr>
            <p:cNvCxnSpPr>
              <a:stCxn id="61" idx="3"/>
              <a:endCxn id="62" idx="0"/>
            </p:cNvCxnSpPr>
            <p:nvPr/>
          </p:nvCxnSpPr>
          <p:spPr>
            <a:xfrm flipH="1">
              <a:off x="5607038" y="3321541"/>
              <a:ext cx="555493" cy="488979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93B74A9-D3D0-4C9A-9245-D8C113C11F59}"/>
                </a:ext>
              </a:extLst>
            </p:cNvPr>
            <p:cNvCxnSpPr>
              <a:stCxn id="61" idx="5"/>
              <a:endCxn id="63" idx="0"/>
            </p:cNvCxnSpPr>
            <p:nvPr/>
          </p:nvCxnSpPr>
          <p:spPr>
            <a:xfrm>
              <a:off x="6505149" y="3321541"/>
              <a:ext cx="555493" cy="488979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3A92C2-11D4-4049-B25E-6BE2765B5A7B}"/>
              </a:ext>
            </a:extLst>
          </p:cNvPr>
          <p:cNvSpPr txBox="1"/>
          <p:nvPr/>
        </p:nvSpPr>
        <p:spPr>
          <a:xfrm>
            <a:off x="3293680" y="4865763"/>
            <a:ext cx="3493264" cy="86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Because rank(1)=2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but it has only 3 vertices under it</a:t>
            </a:r>
          </a:p>
          <a:p>
            <a:r>
              <a:rPr lang="en-US" dirty="0">
                <a:solidFill>
                  <a:srgbClr val="0070C0"/>
                </a:solidFill>
              </a:rPr>
              <a:t>And need to be at least 4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A12C38-2AA5-46A9-B4F3-9860F4CEA2FE}"/>
              </a:ext>
            </a:extLst>
          </p:cNvPr>
          <p:cNvSpPr txBox="1"/>
          <p:nvPr/>
        </p:nvSpPr>
        <p:spPr>
          <a:xfrm>
            <a:off x="6183312" y="5599522"/>
            <a:ext cx="3736920" cy="1122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Since Y has rank 2, it must be</a:t>
            </a:r>
          </a:p>
          <a:p>
            <a:r>
              <a:rPr lang="en-US" dirty="0">
                <a:solidFill>
                  <a:schemeClr val="tx1"/>
                </a:solidFill>
              </a:rPr>
              <a:t>because we merge to roots of </a:t>
            </a:r>
            <a:r>
              <a:rPr lang="en-US" dirty="0" err="1">
                <a:solidFill>
                  <a:schemeClr val="tx1"/>
                </a:solidFill>
              </a:rPr>
              <a:t>rk</a:t>
            </a:r>
            <a:r>
              <a:rPr lang="en-US" dirty="0">
                <a:solidFill>
                  <a:schemeClr val="tx1"/>
                </a:solidFill>
              </a:rPr>
              <a:t> 1.</a:t>
            </a:r>
          </a:p>
          <a:p>
            <a:r>
              <a:rPr lang="en-US" dirty="0">
                <a:solidFill>
                  <a:schemeClr val="tx1"/>
                </a:solidFill>
              </a:rPr>
              <a:t>But before merging Y couldn’t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have rank 1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295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874837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An Application</a:t>
            </a:r>
          </a:p>
          <a:p>
            <a:pPr marL="642938" indent="-528638" algn="ctr">
              <a:lnSpc>
                <a:spcPct val="95000"/>
              </a:lnSpc>
              <a:buClrTx/>
              <a:buSzPct val="45000"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Mimimum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29639846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Minimum Spanning Tree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The Minimum Spanning Tree Problem (MST)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Input</a:t>
            </a:r>
            <a:r>
              <a:rPr lang="en-US" sz="2200" dirty="0"/>
              <a:t>: an undirected graph G = (V,E) and costs on the edges {</a:t>
            </a:r>
            <a:r>
              <a:rPr lang="en-US" sz="2200" dirty="0" err="1"/>
              <a:t>c</a:t>
            </a:r>
            <a:r>
              <a:rPr lang="en-US" sz="2200" baseline="-25000" dirty="0" err="1"/>
              <a:t>e</a:t>
            </a:r>
            <a:r>
              <a:rPr lang="en-US" sz="2200" dirty="0"/>
              <a:t> : </a:t>
            </a:r>
            <a:r>
              <a:rPr lang="en-US" sz="2200" dirty="0" err="1"/>
              <a:t>e∈E</a:t>
            </a:r>
            <a:r>
              <a:rPr lang="en-US" sz="220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Output</a:t>
            </a:r>
            <a:r>
              <a:rPr lang="en-US" sz="2200" dirty="0"/>
              <a:t>: a spanning tree of minimum cost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A spanning tree of a connected graph G=(V,E) is a subset T⊆E of the edges such that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T has |V|-1 edges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the graph (V,T) is connected.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The costs of a spanning tree is defined as </a:t>
            </a:r>
            <a:r>
              <a:rPr lang="el-GR" sz="2200" dirty="0"/>
              <a:t>Σ</a:t>
            </a:r>
            <a:r>
              <a:rPr lang="en-US" sz="2200" baseline="-25000" dirty="0" err="1"/>
              <a:t>e∈T</a:t>
            </a:r>
            <a:r>
              <a:rPr lang="en-US" sz="2200" baseline="-25000" dirty="0"/>
              <a:t> </a:t>
            </a:r>
            <a:r>
              <a:rPr lang="en-US" sz="2200" dirty="0" err="1"/>
              <a:t>c</a:t>
            </a:r>
            <a:r>
              <a:rPr lang="en-US" sz="2200" baseline="-25000" dirty="0" err="1"/>
              <a:t>e</a:t>
            </a:r>
            <a:r>
              <a:rPr lang="en-US" sz="2200" dirty="0"/>
              <a:t> 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60296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Minimum Spanning Tree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E913ECD-A41B-460A-8DF0-C80A5C716861}"/>
              </a:ext>
            </a:extLst>
          </p:cNvPr>
          <p:cNvGrpSpPr/>
          <p:nvPr/>
        </p:nvGrpSpPr>
        <p:grpSpPr>
          <a:xfrm>
            <a:off x="990600" y="2209800"/>
            <a:ext cx="3276600" cy="3810000"/>
            <a:chOff x="990600" y="2209800"/>
            <a:chExt cx="3276600" cy="381000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88F7A3B-60A0-4179-BC04-32FB29505A1A}"/>
                </a:ext>
              </a:extLst>
            </p:cNvPr>
            <p:cNvGrpSpPr/>
            <p:nvPr/>
          </p:nvGrpSpPr>
          <p:grpSpPr>
            <a:xfrm>
              <a:off x="990600" y="2209800"/>
              <a:ext cx="3276600" cy="3810000"/>
              <a:chOff x="990600" y="2562255"/>
              <a:chExt cx="3276600" cy="381000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1D0728A-3B33-41FE-9167-E0391F90EE48}"/>
                  </a:ext>
                </a:extLst>
              </p:cNvPr>
              <p:cNvSpPr/>
              <p:nvPr/>
            </p:nvSpPr>
            <p:spPr>
              <a:xfrm>
                <a:off x="2286000" y="25622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a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F2093ED-C673-4864-8C54-E8FE548A3B77}"/>
                  </a:ext>
                </a:extLst>
              </p:cNvPr>
              <p:cNvCxnSpPr>
                <a:stCxn id="75" idx="5"/>
                <a:endCxn id="78" idx="1"/>
              </p:cNvCxnSpPr>
              <p:nvPr/>
            </p:nvCxnSpPr>
            <p:spPr>
              <a:xfrm>
                <a:off x="2546163" y="2822418"/>
                <a:ext cx="622674" cy="8512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93641E1-62C1-47D0-BAFC-AD1957B5DE48}"/>
                  </a:ext>
                </a:extLst>
              </p:cNvPr>
              <p:cNvSpPr/>
              <p:nvPr/>
            </p:nvSpPr>
            <p:spPr>
              <a:xfrm>
                <a:off x="1524000" y="36290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b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E88771A-9315-4CC4-A0BD-C24A7867DA57}"/>
                  </a:ext>
                </a:extLst>
              </p:cNvPr>
              <p:cNvSpPr/>
              <p:nvPr/>
            </p:nvSpPr>
            <p:spPr>
              <a:xfrm>
                <a:off x="3124200" y="36290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c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5E56A90-ACA9-457E-AC3B-473753AE406E}"/>
                  </a:ext>
                </a:extLst>
              </p:cNvPr>
              <p:cNvSpPr/>
              <p:nvPr/>
            </p:nvSpPr>
            <p:spPr>
              <a:xfrm>
                <a:off x="990600" y="49244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d</a:t>
                </a: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95F3AE6-31A1-4C37-8308-1EFD5A490E3C}"/>
                  </a:ext>
                </a:extLst>
              </p:cNvPr>
              <p:cNvSpPr/>
              <p:nvPr/>
            </p:nvSpPr>
            <p:spPr>
              <a:xfrm>
                <a:off x="2286000" y="49244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e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9BA798CE-3BA0-420F-ACD9-0CDC71542159}"/>
                  </a:ext>
                </a:extLst>
              </p:cNvPr>
              <p:cNvSpPr/>
              <p:nvPr/>
            </p:nvSpPr>
            <p:spPr>
              <a:xfrm>
                <a:off x="3962400" y="49244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f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2F65DBD-7CED-40D8-ACCE-918F0DCA56D6}"/>
                  </a:ext>
                </a:extLst>
              </p:cNvPr>
              <p:cNvSpPr/>
              <p:nvPr/>
            </p:nvSpPr>
            <p:spPr>
              <a:xfrm>
                <a:off x="3200400" y="60674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h</a:t>
                </a: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65543B4-0A4F-4692-9168-A395D0FF5BD0}"/>
                  </a:ext>
                </a:extLst>
              </p:cNvPr>
              <p:cNvCxnSpPr>
                <a:stCxn id="75" idx="3"/>
                <a:endCxn id="77" idx="7"/>
              </p:cNvCxnSpPr>
              <p:nvPr/>
            </p:nvCxnSpPr>
            <p:spPr>
              <a:xfrm flipH="1">
                <a:off x="1784163" y="2822418"/>
                <a:ext cx="546474" cy="8512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45E9D778-4A9B-4626-B1AD-33017F9F4856}"/>
                  </a:ext>
                </a:extLst>
              </p:cNvPr>
              <p:cNvCxnSpPr>
                <a:stCxn id="78" idx="5"/>
                <a:endCxn id="81" idx="0"/>
              </p:cNvCxnSpPr>
              <p:nvPr/>
            </p:nvCxnSpPr>
            <p:spPr>
              <a:xfrm>
                <a:off x="3384363" y="3889218"/>
                <a:ext cx="730437" cy="10352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137515E-F5A8-4BD9-B39E-9FD76CC1054F}"/>
                  </a:ext>
                </a:extLst>
              </p:cNvPr>
              <p:cNvCxnSpPr>
                <a:stCxn id="77" idx="4"/>
                <a:endCxn id="79" idx="0"/>
              </p:cNvCxnSpPr>
              <p:nvPr/>
            </p:nvCxnSpPr>
            <p:spPr>
              <a:xfrm flipH="1">
                <a:off x="1143000" y="3933855"/>
                <a:ext cx="533400" cy="9906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9FABF81F-C66B-4675-AB3A-80647F02F76C}"/>
                  </a:ext>
                </a:extLst>
              </p:cNvPr>
              <p:cNvCxnSpPr>
                <a:stCxn id="80" idx="2"/>
              </p:cNvCxnSpPr>
              <p:nvPr/>
            </p:nvCxnSpPr>
            <p:spPr>
              <a:xfrm flipH="1">
                <a:off x="1295400" y="5076855"/>
                <a:ext cx="99060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894CA935-8A73-4663-BB75-D6131706CAD6}"/>
                  </a:ext>
                </a:extLst>
              </p:cNvPr>
              <p:cNvCxnSpPr>
                <a:stCxn id="78" idx="3"/>
                <a:endCxn id="79" idx="7"/>
              </p:cNvCxnSpPr>
              <p:nvPr/>
            </p:nvCxnSpPr>
            <p:spPr>
              <a:xfrm flipH="1">
                <a:off x="1250763" y="3889218"/>
                <a:ext cx="1918074" cy="1079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21E32BA3-4FAF-40A4-8E0F-8D162F7A0AEC}"/>
                  </a:ext>
                </a:extLst>
              </p:cNvPr>
              <p:cNvCxnSpPr>
                <a:stCxn id="82" idx="1"/>
                <a:endCxn id="79" idx="5"/>
              </p:cNvCxnSpPr>
              <p:nvPr/>
            </p:nvCxnSpPr>
            <p:spPr>
              <a:xfrm flipH="1" flipV="1">
                <a:off x="1250763" y="5184618"/>
                <a:ext cx="1994274" cy="9274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8EA54413-BC08-4BA8-B501-19A1235FFB6F}"/>
                  </a:ext>
                </a:extLst>
              </p:cNvPr>
              <p:cNvCxnSpPr>
                <a:stCxn id="82" idx="0"/>
                <a:endCxn id="78" idx="4"/>
              </p:cNvCxnSpPr>
              <p:nvPr/>
            </p:nvCxnSpPr>
            <p:spPr>
              <a:xfrm flipH="1" flipV="1">
                <a:off x="3276600" y="3933855"/>
                <a:ext cx="76200" cy="21336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9E2CD4F-E75F-4E23-AFB3-A0F35C4EC047}"/>
                  </a:ext>
                </a:extLst>
              </p:cNvPr>
              <p:cNvSpPr/>
              <p:nvPr/>
            </p:nvSpPr>
            <p:spPr>
              <a:xfrm>
                <a:off x="1752600" y="60674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g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44A16178-2313-40BD-A741-2416B8BE11B8}"/>
                  </a:ext>
                </a:extLst>
              </p:cNvPr>
              <p:cNvCxnSpPr>
                <a:stCxn id="90" idx="1"/>
                <a:endCxn id="79" idx="4"/>
              </p:cNvCxnSpPr>
              <p:nvPr/>
            </p:nvCxnSpPr>
            <p:spPr>
              <a:xfrm flipH="1" flipV="1">
                <a:off x="1143000" y="5229255"/>
                <a:ext cx="654237" cy="8828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1337D9D4-0B2D-4174-972F-2FF3B0E930FC}"/>
                  </a:ext>
                </a:extLst>
              </p:cNvPr>
              <p:cNvCxnSpPr>
                <a:stCxn id="81" idx="3"/>
                <a:endCxn id="90" idx="7"/>
              </p:cNvCxnSpPr>
              <p:nvPr/>
            </p:nvCxnSpPr>
            <p:spPr>
              <a:xfrm flipH="1">
                <a:off x="2012763" y="5184618"/>
                <a:ext cx="1994274" cy="9274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49E757CA-3578-4DFC-B2C7-1C500C1F0C3C}"/>
                  </a:ext>
                </a:extLst>
              </p:cNvPr>
              <p:cNvCxnSpPr>
                <a:stCxn id="75" idx="4"/>
                <a:endCxn id="80" idx="0"/>
              </p:cNvCxnSpPr>
              <p:nvPr/>
            </p:nvCxnSpPr>
            <p:spPr>
              <a:xfrm>
                <a:off x="2438400" y="2867055"/>
                <a:ext cx="0" cy="20574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42">
              <a:extLst>
                <a:ext uri="{FF2B5EF4-FFF2-40B4-BE49-F238E27FC236}">
                  <a16:creationId xmlns:a16="http://schemas.microsoft.com/office/drawing/2014/main" id="{212FED41-88BD-4A11-BE97-4992ABCDD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6194" y="2568195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5" name="TextBox 42">
              <a:extLst>
                <a:ext uri="{FF2B5EF4-FFF2-40B4-BE49-F238E27FC236}">
                  <a16:creationId xmlns:a16="http://schemas.microsoft.com/office/drawing/2014/main" id="{FCB80851-B16C-452A-8605-79140D79E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7225" y="3221738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6" name="TextBox 42">
              <a:extLst>
                <a:ext uri="{FF2B5EF4-FFF2-40B4-BE49-F238E27FC236}">
                  <a16:creationId xmlns:a16="http://schemas.microsoft.com/office/drawing/2014/main" id="{9945956F-8A40-4BF8-B6F9-F5D9F6908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662" y="3880550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7" name="TextBox 42">
              <a:extLst>
                <a:ext uri="{FF2B5EF4-FFF2-40B4-BE49-F238E27FC236}">
                  <a16:creationId xmlns:a16="http://schemas.microsoft.com/office/drawing/2014/main" id="{D6354A1A-DD2F-4437-9A2F-3670994DB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749" y="5325732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8" name="TextBox 42">
              <a:extLst>
                <a:ext uri="{FF2B5EF4-FFF2-40B4-BE49-F238E27FC236}">
                  <a16:creationId xmlns:a16="http://schemas.microsoft.com/office/drawing/2014/main" id="{208425EB-41B3-4A29-A220-AE335C30E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462" y="5650468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9" name="TextBox 42">
              <a:extLst>
                <a:ext uri="{FF2B5EF4-FFF2-40B4-BE49-F238E27FC236}">
                  <a16:creationId xmlns:a16="http://schemas.microsoft.com/office/drawing/2014/main" id="{AC3CCFB6-F9FE-4A26-92A2-535F34958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436" y="3695328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0" name="TextBox 42">
              <a:extLst>
                <a:ext uri="{FF2B5EF4-FFF2-40B4-BE49-F238E27FC236}">
                  <a16:creationId xmlns:a16="http://schemas.microsoft.com/office/drawing/2014/main" id="{B14402EE-CB87-4BFF-B0E2-DBD1AEDF9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0900" y="4019130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1" name="TextBox 42">
              <a:extLst>
                <a:ext uri="{FF2B5EF4-FFF2-40B4-BE49-F238E27FC236}">
                  <a16:creationId xmlns:a16="http://schemas.microsoft.com/office/drawing/2014/main" id="{2E2D9409-3B90-433E-8676-1D6E5E1D8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3093" y="4389664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72" name="TextBox 42">
              <a:extLst>
                <a:ext uri="{FF2B5EF4-FFF2-40B4-BE49-F238E27FC236}">
                  <a16:creationId xmlns:a16="http://schemas.microsoft.com/office/drawing/2014/main" id="{67AC6537-0CFB-4A2D-8F65-E6C433649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454" y="4955844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3" name="TextBox 42">
              <a:extLst>
                <a:ext uri="{FF2B5EF4-FFF2-40B4-BE49-F238E27FC236}">
                  <a16:creationId xmlns:a16="http://schemas.microsoft.com/office/drawing/2014/main" id="{361E02B0-4957-404B-96F3-AB2BA0D89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4553" y="3786242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4" name="TextBox 42">
              <a:extLst>
                <a:ext uri="{FF2B5EF4-FFF2-40B4-BE49-F238E27FC236}">
                  <a16:creationId xmlns:a16="http://schemas.microsoft.com/office/drawing/2014/main" id="{96130F30-4911-41C2-9129-A91A4A4D9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662" y="2667000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2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6ED50CC-9982-4D23-9C3D-D602602946DA}"/>
              </a:ext>
            </a:extLst>
          </p:cNvPr>
          <p:cNvGrpSpPr/>
          <p:nvPr/>
        </p:nvGrpSpPr>
        <p:grpSpPr>
          <a:xfrm>
            <a:off x="5334000" y="2209800"/>
            <a:ext cx="3276600" cy="3810000"/>
            <a:chOff x="5334000" y="2209800"/>
            <a:chExt cx="3276600" cy="381000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A5507A2-3F53-4CF4-832D-19ACC0EC14D0}"/>
                </a:ext>
              </a:extLst>
            </p:cNvPr>
            <p:cNvGrpSpPr/>
            <p:nvPr/>
          </p:nvGrpSpPr>
          <p:grpSpPr>
            <a:xfrm>
              <a:off x="5334000" y="2209800"/>
              <a:ext cx="3276600" cy="3810000"/>
              <a:chOff x="5334000" y="2590800"/>
              <a:chExt cx="3276600" cy="3810000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3379FC2-1242-481B-9A1B-4B09F4782014}"/>
                  </a:ext>
                </a:extLst>
              </p:cNvPr>
              <p:cNvSpPr/>
              <p:nvPr/>
            </p:nvSpPr>
            <p:spPr>
              <a:xfrm>
                <a:off x="6629400" y="2590800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a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11B70FB7-6959-4286-8E91-5F85EFC5C000}"/>
                  </a:ext>
                </a:extLst>
              </p:cNvPr>
              <p:cNvSpPr/>
              <p:nvPr/>
            </p:nvSpPr>
            <p:spPr>
              <a:xfrm>
                <a:off x="5867400" y="3657600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b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3DD97CE-A01A-40EA-86DB-4CCB5C7C44C5}"/>
                  </a:ext>
                </a:extLst>
              </p:cNvPr>
              <p:cNvSpPr/>
              <p:nvPr/>
            </p:nvSpPr>
            <p:spPr>
              <a:xfrm>
                <a:off x="7467600" y="3657600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c</a:t>
                </a: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75BA28CD-0A84-419F-8562-345DDD51BEB8}"/>
                  </a:ext>
                </a:extLst>
              </p:cNvPr>
              <p:cNvSpPr/>
              <p:nvPr/>
            </p:nvSpPr>
            <p:spPr>
              <a:xfrm>
                <a:off x="5334000" y="4953000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d</a:t>
                </a: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0E6206EE-7AEA-438F-80D4-0FFE6F0F4970}"/>
                  </a:ext>
                </a:extLst>
              </p:cNvPr>
              <p:cNvSpPr/>
              <p:nvPr/>
            </p:nvSpPr>
            <p:spPr>
              <a:xfrm>
                <a:off x="6629400" y="4953000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e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53E18F7-83BC-451F-A86F-0287B1B40459}"/>
                  </a:ext>
                </a:extLst>
              </p:cNvPr>
              <p:cNvSpPr/>
              <p:nvPr/>
            </p:nvSpPr>
            <p:spPr>
              <a:xfrm>
                <a:off x="8305800" y="4953000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f</a:t>
                </a: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579E8FA-AC08-4D9A-AC89-6FE49B34D62C}"/>
                  </a:ext>
                </a:extLst>
              </p:cNvPr>
              <p:cNvSpPr/>
              <p:nvPr/>
            </p:nvSpPr>
            <p:spPr>
              <a:xfrm>
                <a:off x="7543800" y="6096000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h</a:t>
                </a:r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AA153165-D547-4812-B7DA-4449C35DA151}"/>
                  </a:ext>
                </a:extLst>
              </p:cNvPr>
              <p:cNvCxnSpPr>
                <a:stCxn id="103" idx="3"/>
                <a:endCxn id="104" idx="7"/>
              </p:cNvCxnSpPr>
              <p:nvPr/>
            </p:nvCxnSpPr>
            <p:spPr>
              <a:xfrm flipH="1">
                <a:off x="6127563" y="2850963"/>
                <a:ext cx="546474" cy="8512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F73069E1-2F1C-47C7-8C99-AADC7488F8BB}"/>
                  </a:ext>
                </a:extLst>
              </p:cNvPr>
              <p:cNvCxnSpPr>
                <a:stCxn id="104" idx="4"/>
                <a:endCxn id="106" idx="0"/>
              </p:cNvCxnSpPr>
              <p:nvPr/>
            </p:nvCxnSpPr>
            <p:spPr>
              <a:xfrm flipH="1">
                <a:off x="5486400" y="3962400"/>
                <a:ext cx="533400" cy="9906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F91FAD3F-7C10-454C-B68D-F34BC2A8DBC1}"/>
                  </a:ext>
                </a:extLst>
              </p:cNvPr>
              <p:cNvCxnSpPr>
                <a:stCxn id="108" idx="1"/>
                <a:endCxn id="105" idx="5"/>
              </p:cNvCxnSpPr>
              <p:nvPr/>
            </p:nvCxnSpPr>
            <p:spPr>
              <a:xfrm flipH="1" flipV="1">
                <a:off x="7727763" y="3917763"/>
                <a:ext cx="622674" cy="1079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D7993F81-3E0F-4C4E-8B50-C798CCC6B2DE}"/>
                  </a:ext>
                </a:extLst>
              </p:cNvPr>
              <p:cNvCxnSpPr>
                <a:stCxn id="105" idx="1"/>
                <a:endCxn id="103" idx="5"/>
              </p:cNvCxnSpPr>
              <p:nvPr/>
            </p:nvCxnSpPr>
            <p:spPr>
              <a:xfrm flipH="1" flipV="1">
                <a:off x="6889563" y="2850963"/>
                <a:ext cx="622674" cy="8512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F9F5874D-53E5-4A44-92C4-FA294AB303A5}"/>
                  </a:ext>
                </a:extLst>
              </p:cNvPr>
              <p:cNvCxnSpPr>
                <a:stCxn id="107" idx="0"/>
                <a:endCxn id="103" idx="4"/>
              </p:cNvCxnSpPr>
              <p:nvPr/>
            </p:nvCxnSpPr>
            <p:spPr>
              <a:xfrm flipV="1">
                <a:off x="6781800" y="2895600"/>
                <a:ext cx="0" cy="20574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316F2E94-0436-4256-B94E-8D2FDBC19E39}"/>
                  </a:ext>
                </a:extLst>
              </p:cNvPr>
              <p:cNvSpPr/>
              <p:nvPr/>
            </p:nvSpPr>
            <p:spPr>
              <a:xfrm>
                <a:off x="6096000" y="6096000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g</a:t>
                </a:r>
              </a:p>
            </p:txBody>
          </p: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8A97975A-E4BE-4F23-B3BF-914C773439E4}"/>
                  </a:ext>
                </a:extLst>
              </p:cNvPr>
              <p:cNvCxnSpPr>
                <a:stCxn id="115" idx="1"/>
                <a:endCxn id="106" idx="4"/>
              </p:cNvCxnSpPr>
              <p:nvPr/>
            </p:nvCxnSpPr>
            <p:spPr>
              <a:xfrm flipH="1" flipV="1">
                <a:off x="5486400" y="5257800"/>
                <a:ext cx="654237" cy="8828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C9CF3BE7-8D7E-49CF-A812-21F5F15604C5}"/>
                  </a:ext>
                </a:extLst>
              </p:cNvPr>
              <p:cNvCxnSpPr>
                <a:stCxn id="105" idx="4"/>
                <a:endCxn id="109" idx="0"/>
              </p:cNvCxnSpPr>
              <p:nvPr/>
            </p:nvCxnSpPr>
            <p:spPr>
              <a:xfrm>
                <a:off x="7620000" y="3962400"/>
                <a:ext cx="76200" cy="21336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42">
              <a:extLst>
                <a:ext uri="{FF2B5EF4-FFF2-40B4-BE49-F238E27FC236}">
                  <a16:creationId xmlns:a16="http://schemas.microsoft.com/office/drawing/2014/main" id="{A371F1BA-14DA-42EF-9F68-0EDB84D8C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7910" y="2596483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97" name="TextBox 42">
              <a:extLst>
                <a:ext uri="{FF2B5EF4-FFF2-40B4-BE49-F238E27FC236}">
                  <a16:creationId xmlns:a16="http://schemas.microsoft.com/office/drawing/2014/main" id="{27F65B1F-9DAF-467D-B328-EBB6494EA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4943" y="2646549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98" name="TextBox 42">
              <a:extLst>
                <a:ext uri="{FF2B5EF4-FFF2-40B4-BE49-F238E27FC236}">
                  <a16:creationId xmlns:a16="http://schemas.microsoft.com/office/drawing/2014/main" id="{7A0877C7-3740-4968-B220-DE075DC5A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3631" y="3833908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99" name="TextBox 42">
              <a:extLst>
                <a:ext uri="{FF2B5EF4-FFF2-40B4-BE49-F238E27FC236}">
                  <a16:creationId xmlns:a16="http://schemas.microsoft.com/office/drawing/2014/main" id="{B06C151F-C785-4449-9A15-501E0EE80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7397" y="3649242"/>
              <a:ext cx="265520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00" name="TextBox 42">
              <a:extLst>
                <a:ext uri="{FF2B5EF4-FFF2-40B4-BE49-F238E27FC236}">
                  <a16:creationId xmlns:a16="http://schemas.microsoft.com/office/drawing/2014/main" id="{8DC78E15-9B48-40AD-A257-C87E99DE6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0780" y="5180240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1" name="TextBox 42">
              <a:extLst>
                <a:ext uri="{FF2B5EF4-FFF2-40B4-BE49-F238E27FC236}">
                  <a16:creationId xmlns:a16="http://schemas.microsoft.com/office/drawing/2014/main" id="{90C4FE46-2655-4343-95BB-E69BC1893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5010" y="4648989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02" name="TextBox 42">
              <a:extLst>
                <a:ext uri="{FF2B5EF4-FFF2-40B4-BE49-F238E27FC236}">
                  <a16:creationId xmlns:a16="http://schemas.microsoft.com/office/drawing/2014/main" id="{426E2C85-A49B-41B2-AF53-2080DA81B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783" y="3705564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1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559738DD-E017-4C13-8900-1D9BB27C84CB}"/>
              </a:ext>
            </a:extLst>
          </p:cNvPr>
          <p:cNvSpPr txBox="1"/>
          <p:nvPr/>
        </p:nvSpPr>
        <p:spPr>
          <a:xfrm>
            <a:off x="4903046" y="2300125"/>
            <a:ext cx="1002454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tx1"/>
                </a:solidFill>
                <a:latin typeface="+mn-lt"/>
              </a:rPr>
              <a:t>MST: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CFBE298-99B6-493A-9553-89942C7B184C}"/>
              </a:ext>
            </a:extLst>
          </p:cNvPr>
          <p:cNvSpPr txBox="1"/>
          <p:nvPr/>
        </p:nvSpPr>
        <p:spPr>
          <a:xfrm>
            <a:off x="6831591" y="6127563"/>
            <a:ext cx="1653017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tx1"/>
                </a:solidFill>
                <a:latin typeface="+mn-lt"/>
              </a:rPr>
              <a:t>cost = 13</a:t>
            </a:r>
          </a:p>
        </p:txBody>
      </p:sp>
    </p:spTree>
    <p:extLst>
      <p:ext uri="{BB962C8B-B14F-4D97-AF65-F5344CB8AC3E}">
        <p14:creationId xmlns:p14="http://schemas.microsoft.com/office/powerpoint/2010/main" val="9739846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Minimum Spanning Tree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Input</a:t>
            </a:r>
            <a:r>
              <a:rPr lang="en-US" sz="2200" dirty="0"/>
              <a:t>: an undirected graph G = (V,E) and costs on the edges {</a:t>
            </a:r>
            <a:r>
              <a:rPr lang="en-US" sz="2200" dirty="0" err="1"/>
              <a:t>c</a:t>
            </a:r>
            <a:r>
              <a:rPr lang="en-US" sz="2200" baseline="-25000" dirty="0" err="1"/>
              <a:t>e</a:t>
            </a:r>
            <a:r>
              <a:rPr lang="en-US" sz="2200" dirty="0"/>
              <a:t> : </a:t>
            </a:r>
            <a:r>
              <a:rPr lang="en-US" sz="2200" dirty="0" err="1"/>
              <a:t>e∈E</a:t>
            </a:r>
            <a:r>
              <a:rPr lang="en-US" sz="220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Output</a:t>
            </a:r>
            <a:r>
              <a:rPr lang="en-US" sz="2200" dirty="0"/>
              <a:t>: a spanning tree of minimum cost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</a:pPr>
            <a:r>
              <a:rPr lang="en-US" sz="2200" u="sng" dirty="0"/>
              <a:t>Kruskal’s Algorithm</a:t>
            </a:r>
            <a:r>
              <a:rPr lang="en-US" sz="2200" dirty="0"/>
              <a:t>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Set T = empty set</a:t>
            </a:r>
            <a:endParaRPr lang="en-US" alt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While |T| &lt; |V|-1 do</a:t>
            </a:r>
          </a:p>
          <a:p>
            <a:pPr lvl="2" indent="-457200">
              <a:buFont typeface="+mj-lt"/>
              <a:buAutoNum type="alphaLcParenR"/>
            </a:pPr>
            <a:r>
              <a:rPr lang="en-CA" sz="2000" dirty="0"/>
              <a:t>Pick an edge </a:t>
            </a:r>
            <a:r>
              <a:rPr lang="en-CA" sz="2000" dirty="0" err="1"/>
              <a:t>e∈E</a:t>
            </a:r>
            <a:r>
              <a:rPr lang="en-CA" sz="2000" dirty="0"/>
              <a:t>\T with minimum weight</a:t>
            </a:r>
            <a:br>
              <a:rPr lang="en-US" sz="2000" dirty="0"/>
            </a:br>
            <a:r>
              <a:rPr lang="en-US" sz="2000" dirty="0"/>
              <a:t>such that T∪{e} does not contain a cycle.</a:t>
            </a:r>
          </a:p>
          <a:p>
            <a:pPr lvl="2" indent="-457200">
              <a:buFont typeface="+mj-lt"/>
              <a:buAutoNum type="alphaLcParenR"/>
            </a:pPr>
            <a:r>
              <a:rPr lang="en-US" sz="2000" dirty="0"/>
              <a:t>Add e to T</a:t>
            </a:r>
          </a:p>
          <a:p>
            <a:pPr marL="457200" indent="-457200">
              <a:buAutoNum type="arabicPeriod"/>
            </a:pPr>
            <a:r>
              <a:rPr lang="en-US" sz="2000" dirty="0"/>
              <a:t>Return T</a:t>
            </a:r>
          </a:p>
        </p:txBody>
      </p:sp>
    </p:spTree>
    <p:extLst>
      <p:ext uri="{BB962C8B-B14F-4D97-AF65-F5344CB8AC3E}">
        <p14:creationId xmlns:p14="http://schemas.microsoft.com/office/powerpoint/2010/main" val="40453821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Minimum Spanning Tree</a:t>
            </a:r>
            <a:endParaRPr lang="de-DE" alt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E913ECD-A41B-460A-8DF0-C80A5C716861}"/>
              </a:ext>
            </a:extLst>
          </p:cNvPr>
          <p:cNvGrpSpPr/>
          <p:nvPr/>
        </p:nvGrpSpPr>
        <p:grpSpPr>
          <a:xfrm>
            <a:off x="990600" y="2209800"/>
            <a:ext cx="3276600" cy="3810000"/>
            <a:chOff x="990600" y="2209800"/>
            <a:chExt cx="3276600" cy="381000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88F7A3B-60A0-4179-BC04-32FB29505A1A}"/>
                </a:ext>
              </a:extLst>
            </p:cNvPr>
            <p:cNvGrpSpPr/>
            <p:nvPr/>
          </p:nvGrpSpPr>
          <p:grpSpPr>
            <a:xfrm>
              <a:off x="990600" y="2209800"/>
              <a:ext cx="3276600" cy="3810000"/>
              <a:chOff x="990600" y="2562255"/>
              <a:chExt cx="3276600" cy="381000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1D0728A-3B33-41FE-9167-E0391F90EE48}"/>
                  </a:ext>
                </a:extLst>
              </p:cNvPr>
              <p:cNvSpPr/>
              <p:nvPr/>
            </p:nvSpPr>
            <p:spPr>
              <a:xfrm>
                <a:off x="2286000" y="25622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a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F2093ED-C673-4864-8C54-E8FE548A3B77}"/>
                  </a:ext>
                </a:extLst>
              </p:cNvPr>
              <p:cNvCxnSpPr>
                <a:stCxn id="75" idx="5"/>
                <a:endCxn id="78" idx="1"/>
              </p:cNvCxnSpPr>
              <p:nvPr/>
            </p:nvCxnSpPr>
            <p:spPr>
              <a:xfrm>
                <a:off x="2546163" y="2822418"/>
                <a:ext cx="622674" cy="8512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93641E1-62C1-47D0-BAFC-AD1957B5DE48}"/>
                  </a:ext>
                </a:extLst>
              </p:cNvPr>
              <p:cNvSpPr/>
              <p:nvPr/>
            </p:nvSpPr>
            <p:spPr>
              <a:xfrm>
                <a:off x="1524000" y="36290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b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E88771A-9315-4CC4-A0BD-C24A7867DA57}"/>
                  </a:ext>
                </a:extLst>
              </p:cNvPr>
              <p:cNvSpPr/>
              <p:nvPr/>
            </p:nvSpPr>
            <p:spPr>
              <a:xfrm>
                <a:off x="3124200" y="36290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c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5E56A90-ACA9-457E-AC3B-473753AE406E}"/>
                  </a:ext>
                </a:extLst>
              </p:cNvPr>
              <p:cNvSpPr/>
              <p:nvPr/>
            </p:nvSpPr>
            <p:spPr>
              <a:xfrm>
                <a:off x="990600" y="49244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d</a:t>
                </a: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95F3AE6-31A1-4C37-8308-1EFD5A490E3C}"/>
                  </a:ext>
                </a:extLst>
              </p:cNvPr>
              <p:cNvSpPr/>
              <p:nvPr/>
            </p:nvSpPr>
            <p:spPr>
              <a:xfrm>
                <a:off x="2286000" y="49244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e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9BA798CE-3BA0-420F-ACD9-0CDC71542159}"/>
                  </a:ext>
                </a:extLst>
              </p:cNvPr>
              <p:cNvSpPr/>
              <p:nvPr/>
            </p:nvSpPr>
            <p:spPr>
              <a:xfrm>
                <a:off x="3962400" y="49244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f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2F65DBD-7CED-40D8-ACCE-918F0DCA56D6}"/>
                  </a:ext>
                </a:extLst>
              </p:cNvPr>
              <p:cNvSpPr/>
              <p:nvPr/>
            </p:nvSpPr>
            <p:spPr>
              <a:xfrm>
                <a:off x="3200400" y="60674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h</a:t>
                </a: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65543B4-0A4F-4692-9168-A395D0FF5BD0}"/>
                  </a:ext>
                </a:extLst>
              </p:cNvPr>
              <p:cNvCxnSpPr>
                <a:stCxn id="75" idx="3"/>
                <a:endCxn id="77" idx="7"/>
              </p:cNvCxnSpPr>
              <p:nvPr/>
            </p:nvCxnSpPr>
            <p:spPr>
              <a:xfrm flipH="1">
                <a:off x="1784163" y="2822418"/>
                <a:ext cx="546474" cy="8512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45E9D778-4A9B-4626-B1AD-33017F9F4856}"/>
                  </a:ext>
                </a:extLst>
              </p:cNvPr>
              <p:cNvCxnSpPr>
                <a:stCxn id="78" idx="5"/>
                <a:endCxn id="81" idx="0"/>
              </p:cNvCxnSpPr>
              <p:nvPr/>
            </p:nvCxnSpPr>
            <p:spPr>
              <a:xfrm>
                <a:off x="3384363" y="3889218"/>
                <a:ext cx="730437" cy="10352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137515E-F5A8-4BD9-B39E-9FD76CC1054F}"/>
                  </a:ext>
                </a:extLst>
              </p:cNvPr>
              <p:cNvCxnSpPr>
                <a:stCxn id="77" idx="4"/>
                <a:endCxn id="79" idx="0"/>
              </p:cNvCxnSpPr>
              <p:nvPr/>
            </p:nvCxnSpPr>
            <p:spPr>
              <a:xfrm flipH="1">
                <a:off x="1143000" y="3933855"/>
                <a:ext cx="533400" cy="9906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9FABF81F-C66B-4675-AB3A-80647F02F76C}"/>
                  </a:ext>
                </a:extLst>
              </p:cNvPr>
              <p:cNvCxnSpPr>
                <a:stCxn id="80" idx="2"/>
              </p:cNvCxnSpPr>
              <p:nvPr/>
            </p:nvCxnSpPr>
            <p:spPr>
              <a:xfrm flipH="1">
                <a:off x="1295400" y="5076855"/>
                <a:ext cx="99060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894CA935-8A73-4663-BB75-D6131706CAD6}"/>
                  </a:ext>
                </a:extLst>
              </p:cNvPr>
              <p:cNvCxnSpPr>
                <a:stCxn id="78" idx="3"/>
                <a:endCxn id="79" idx="7"/>
              </p:cNvCxnSpPr>
              <p:nvPr/>
            </p:nvCxnSpPr>
            <p:spPr>
              <a:xfrm flipH="1">
                <a:off x="1250763" y="3889218"/>
                <a:ext cx="1918074" cy="1079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21E32BA3-4FAF-40A4-8E0F-8D162F7A0AEC}"/>
                  </a:ext>
                </a:extLst>
              </p:cNvPr>
              <p:cNvCxnSpPr>
                <a:stCxn id="82" idx="1"/>
                <a:endCxn id="79" idx="5"/>
              </p:cNvCxnSpPr>
              <p:nvPr/>
            </p:nvCxnSpPr>
            <p:spPr>
              <a:xfrm flipH="1" flipV="1">
                <a:off x="1250763" y="5184618"/>
                <a:ext cx="1994274" cy="9274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8EA54413-BC08-4BA8-B501-19A1235FFB6F}"/>
                  </a:ext>
                </a:extLst>
              </p:cNvPr>
              <p:cNvCxnSpPr>
                <a:stCxn id="82" idx="0"/>
                <a:endCxn id="78" idx="4"/>
              </p:cNvCxnSpPr>
              <p:nvPr/>
            </p:nvCxnSpPr>
            <p:spPr>
              <a:xfrm flipH="1" flipV="1">
                <a:off x="3276600" y="3933855"/>
                <a:ext cx="76200" cy="21336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9E2CD4F-E75F-4E23-AFB3-A0F35C4EC047}"/>
                  </a:ext>
                </a:extLst>
              </p:cNvPr>
              <p:cNvSpPr/>
              <p:nvPr/>
            </p:nvSpPr>
            <p:spPr>
              <a:xfrm>
                <a:off x="1752600" y="60674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g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44A16178-2313-40BD-A741-2416B8BE11B8}"/>
                  </a:ext>
                </a:extLst>
              </p:cNvPr>
              <p:cNvCxnSpPr>
                <a:stCxn id="90" idx="1"/>
                <a:endCxn id="79" idx="4"/>
              </p:cNvCxnSpPr>
              <p:nvPr/>
            </p:nvCxnSpPr>
            <p:spPr>
              <a:xfrm flipH="1" flipV="1">
                <a:off x="1143000" y="5229255"/>
                <a:ext cx="654237" cy="8828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1337D9D4-0B2D-4174-972F-2FF3B0E930FC}"/>
                  </a:ext>
                </a:extLst>
              </p:cNvPr>
              <p:cNvCxnSpPr>
                <a:stCxn id="81" idx="3"/>
                <a:endCxn id="90" idx="7"/>
              </p:cNvCxnSpPr>
              <p:nvPr/>
            </p:nvCxnSpPr>
            <p:spPr>
              <a:xfrm flipH="1">
                <a:off x="2012763" y="5184618"/>
                <a:ext cx="1994274" cy="9274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49E757CA-3578-4DFC-B2C7-1C500C1F0C3C}"/>
                  </a:ext>
                </a:extLst>
              </p:cNvPr>
              <p:cNvCxnSpPr>
                <a:stCxn id="75" idx="4"/>
                <a:endCxn id="80" idx="0"/>
              </p:cNvCxnSpPr>
              <p:nvPr/>
            </p:nvCxnSpPr>
            <p:spPr>
              <a:xfrm>
                <a:off x="2438400" y="2867055"/>
                <a:ext cx="0" cy="20574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42">
              <a:extLst>
                <a:ext uri="{FF2B5EF4-FFF2-40B4-BE49-F238E27FC236}">
                  <a16:creationId xmlns:a16="http://schemas.microsoft.com/office/drawing/2014/main" id="{212FED41-88BD-4A11-BE97-4992ABCDD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6194" y="2568195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5" name="TextBox 42">
              <a:extLst>
                <a:ext uri="{FF2B5EF4-FFF2-40B4-BE49-F238E27FC236}">
                  <a16:creationId xmlns:a16="http://schemas.microsoft.com/office/drawing/2014/main" id="{FCB80851-B16C-452A-8605-79140D79E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7225" y="3221738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6" name="TextBox 42">
              <a:extLst>
                <a:ext uri="{FF2B5EF4-FFF2-40B4-BE49-F238E27FC236}">
                  <a16:creationId xmlns:a16="http://schemas.microsoft.com/office/drawing/2014/main" id="{9945956F-8A40-4BF8-B6F9-F5D9F6908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662" y="3880550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7" name="TextBox 42">
              <a:extLst>
                <a:ext uri="{FF2B5EF4-FFF2-40B4-BE49-F238E27FC236}">
                  <a16:creationId xmlns:a16="http://schemas.microsoft.com/office/drawing/2014/main" id="{D6354A1A-DD2F-4437-9A2F-3670994DB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749" y="5325732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8" name="TextBox 42">
              <a:extLst>
                <a:ext uri="{FF2B5EF4-FFF2-40B4-BE49-F238E27FC236}">
                  <a16:creationId xmlns:a16="http://schemas.microsoft.com/office/drawing/2014/main" id="{208425EB-41B3-4A29-A220-AE335C30E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462" y="5650468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9" name="TextBox 42">
              <a:extLst>
                <a:ext uri="{FF2B5EF4-FFF2-40B4-BE49-F238E27FC236}">
                  <a16:creationId xmlns:a16="http://schemas.microsoft.com/office/drawing/2014/main" id="{AC3CCFB6-F9FE-4A26-92A2-535F34958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436" y="3695328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0" name="TextBox 42">
              <a:extLst>
                <a:ext uri="{FF2B5EF4-FFF2-40B4-BE49-F238E27FC236}">
                  <a16:creationId xmlns:a16="http://schemas.microsoft.com/office/drawing/2014/main" id="{B14402EE-CB87-4BFF-B0E2-DBD1AEDF9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0900" y="4019130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1" name="TextBox 42">
              <a:extLst>
                <a:ext uri="{FF2B5EF4-FFF2-40B4-BE49-F238E27FC236}">
                  <a16:creationId xmlns:a16="http://schemas.microsoft.com/office/drawing/2014/main" id="{2E2D9409-3B90-433E-8676-1D6E5E1D8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3093" y="4389664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72" name="TextBox 42">
              <a:extLst>
                <a:ext uri="{FF2B5EF4-FFF2-40B4-BE49-F238E27FC236}">
                  <a16:creationId xmlns:a16="http://schemas.microsoft.com/office/drawing/2014/main" id="{67AC6537-0CFB-4A2D-8F65-E6C433649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5879" y="4995018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3" name="TextBox 42">
              <a:extLst>
                <a:ext uri="{FF2B5EF4-FFF2-40B4-BE49-F238E27FC236}">
                  <a16:creationId xmlns:a16="http://schemas.microsoft.com/office/drawing/2014/main" id="{361E02B0-4957-404B-96F3-AB2BA0D89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4553" y="3786242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4" name="TextBox 42">
              <a:extLst>
                <a:ext uri="{FF2B5EF4-FFF2-40B4-BE49-F238E27FC236}">
                  <a16:creationId xmlns:a16="http://schemas.microsoft.com/office/drawing/2014/main" id="{96130F30-4911-41C2-9129-A91A4A4D9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662" y="2667000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2</a:t>
              </a:r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A153165-D547-4812-B7DA-4449C35DA151}"/>
              </a:ext>
            </a:extLst>
          </p:cNvPr>
          <p:cNvCxnSpPr>
            <a:stCxn id="103" idx="3"/>
            <a:endCxn id="104" idx="7"/>
          </p:cNvCxnSpPr>
          <p:nvPr/>
        </p:nvCxnSpPr>
        <p:spPr>
          <a:xfrm flipH="1">
            <a:off x="6127563" y="2469963"/>
            <a:ext cx="546474" cy="85127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73069E1-2F1C-47C7-8C99-AADC7488F8BB}"/>
              </a:ext>
            </a:extLst>
          </p:cNvPr>
          <p:cNvCxnSpPr>
            <a:stCxn id="104" idx="4"/>
            <a:endCxn id="106" idx="0"/>
          </p:cNvCxnSpPr>
          <p:nvPr/>
        </p:nvCxnSpPr>
        <p:spPr>
          <a:xfrm flipH="1">
            <a:off x="5486400" y="3581400"/>
            <a:ext cx="533400" cy="99060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91FAD3F-7C10-454C-B68D-F34BC2A8DBC1}"/>
              </a:ext>
            </a:extLst>
          </p:cNvPr>
          <p:cNvCxnSpPr>
            <a:stCxn id="108" idx="1"/>
            <a:endCxn id="105" idx="5"/>
          </p:cNvCxnSpPr>
          <p:nvPr/>
        </p:nvCxnSpPr>
        <p:spPr>
          <a:xfrm flipH="1" flipV="1">
            <a:off x="7727763" y="3536763"/>
            <a:ext cx="622674" cy="107987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7993F81-3E0F-4C4E-8B50-C798CCC6B2DE}"/>
              </a:ext>
            </a:extLst>
          </p:cNvPr>
          <p:cNvCxnSpPr>
            <a:stCxn id="105" idx="1"/>
            <a:endCxn id="103" idx="5"/>
          </p:cNvCxnSpPr>
          <p:nvPr/>
        </p:nvCxnSpPr>
        <p:spPr>
          <a:xfrm flipH="1" flipV="1">
            <a:off x="6889563" y="2469963"/>
            <a:ext cx="622674" cy="85127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9F5874D-53E5-4A44-92C4-FA294AB303A5}"/>
              </a:ext>
            </a:extLst>
          </p:cNvPr>
          <p:cNvCxnSpPr>
            <a:stCxn id="107" idx="0"/>
            <a:endCxn id="103" idx="4"/>
          </p:cNvCxnSpPr>
          <p:nvPr/>
        </p:nvCxnSpPr>
        <p:spPr>
          <a:xfrm flipV="1">
            <a:off x="6781800" y="2514600"/>
            <a:ext cx="0" cy="205740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600CE18-3DE4-41BC-980A-F87FF4680696}"/>
              </a:ext>
            </a:extLst>
          </p:cNvPr>
          <p:cNvGrpSpPr/>
          <p:nvPr/>
        </p:nvGrpSpPr>
        <p:grpSpPr>
          <a:xfrm>
            <a:off x="5334000" y="2209800"/>
            <a:ext cx="3276600" cy="3810000"/>
            <a:chOff x="5334000" y="2209800"/>
            <a:chExt cx="3276600" cy="381000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3379FC2-1242-481B-9A1B-4B09F4782014}"/>
                </a:ext>
              </a:extLst>
            </p:cNvPr>
            <p:cNvSpPr/>
            <p:nvPr/>
          </p:nvSpPr>
          <p:spPr>
            <a:xfrm>
              <a:off x="6629400" y="22098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a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1B70FB7-6959-4286-8E91-5F85EFC5C000}"/>
                </a:ext>
              </a:extLst>
            </p:cNvPr>
            <p:cNvSpPr/>
            <p:nvPr/>
          </p:nvSpPr>
          <p:spPr>
            <a:xfrm>
              <a:off x="5867400" y="32766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b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3DD97CE-A01A-40EA-86DB-4CCB5C7C44C5}"/>
                </a:ext>
              </a:extLst>
            </p:cNvPr>
            <p:cNvSpPr/>
            <p:nvPr/>
          </p:nvSpPr>
          <p:spPr>
            <a:xfrm>
              <a:off x="7467600" y="32766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c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5BA28CD-0A84-419F-8562-345DDD51BEB8}"/>
                </a:ext>
              </a:extLst>
            </p:cNvPr>
            <p:cNvSpPr/>
            <p:nvPr/>
          </p:nvSpPr>
          <p:spPr>
            <a:xfrm>
              <a:off x="5334000" y="45720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E6206EE-7AEA-438F-80D4-0FFE6F0F4970}"/>
                </a:ext>
              </a:extLst>
            </p:cNvPr>
            <p:cNvSpPr/>
            <p:nvPr/>
          </p:nvSpPr>
          <p:spPr>
            <a:xfrm>
              <a:off x="6629400" y="45720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e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53E18F7-83BC-451F-A86F-0287B1B40459}"/>
                </a:ext>
              </a:extLst>
            </p:cNvPr>
            <p:cNvSpPr/>
            <p:nvPr/>
          </p:nvSpPr>
          <p:spPr>
            <a:xfrm>
              <a:off x="8305800" y="45720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f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579E8FA-AC08-4D9A-AC89-6FE49B34D62C}"/>
                </a:ext>
              </a:extLst>
            </p:cNvPr>
            <p:cNvSpPr/>
            <p:nvPr/>
          </p:nvSpPr>
          <p:spPr>
            <a:xfrm>
              <a:off x="7543800" y="57150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h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16F2E94-0436-4256-B94E-8D2FDBC19E39}"/>
                </a:ext>
              </a:extLst>
            </p:cNvPr>
            <p:cNvSpPr/>
            <p:nvPr/>
          </p:nvSpPr>
          <p:spPr>
            <a:xfrm>
              <a:off x="6096000" y="57150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g</a:t>
              </a:r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A97975A-E4BE-4F23-B3BF-914C773439E4}"/>
              </a:ext>
            </a:extLst>
          </p:cNvPr>
          <p:cNvCxnSpPr>
            <a:stCxn id="115" idx="1"/>
            <a:endCxn id="106" idx="4"/>
          </p:cNvCxnSpPr>
          <p:nvPr/>
        </p:nvCxnSpPr>
        <p:spPr>
          <a:xfrm flipH="1" flipV="1">
            <a:off x="5486400" y="4876800"/>
            <a:ext cx="654237" cy="88283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9CF3BE7-8D7E-49CF-A812-21F5F15604C5}"/>
              </a:ext>
            </a:extLst>
          </p:cNvPr>
          <p:cNvCxnSpPr>
            <a:stCxn id="105" idx="4"/>
            <a:endCxn id="109" idx="0"/>
          </p:cNvCxnSpPr>
          <p:nvPr/>
        </p:nvCxnSpPr>
        <p:spPr>
          <a:xfrm>
            <a:off x="7620000" y="3581400"/>
            <a:ext cx="76200" cy="213360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42">
            <a:extLst>
              <a:ext uri="{FF2B5EF4-FFF2-40B4-BE49-F238E27FC236}">
                <a16:creationId xmlns:a16="http://schemas.microsoft.com/office/drawing/2014/main" id="{A371F1BA-14DA-42EF-9F68-0EDB84D8C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7910" y="2596483"/>
            <a:ext cx="290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7" name="TextBox 42">
            <a:extLst>
              <a:ext uri="{FF2B5EF4-FFF2-40B4-BE49-F238E27FC236}">
                <a16:creationId xmlns:a16="http://schemas.microsoft.com/office/drawing/2014/main" id="{27F65B1F-9DAF-467D-B328-EBB6494EA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4943" y="2646549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8" name="TextBox 42">
            <a:extLst>
              <a:ext uri="{FF2B5EF4-FFF2-40B4-BE49-F238E27FC236}">
                <a16:creationId xmlns:a16="http://schemas.microsoft.com/office/drawing/2014/main" id="{7A0877C7-3740-4968-B220-DE075DC5A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3631" y="3833908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9" name="TextBox 42">
            <a:extLst>
              <a:ext uri="{FF2B5EF4-FFF2-40B4-BE49-F238E27FC236}">
                <a16:creationId xmlns:a16="http://schemas.microsoft.com/office/drawing/2014/main" id="{B06C151F-C785-4449-9A15-501E0EE80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97" y="3649242"/>
            <a:ext cx="265520" cy="36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0" name="TextBox 42">
            <a:extLst>
              <a:ext uri="{FF2B5EF4-FFF2-40B4-BE49-F238E27FC236}">
                <a16:creationId xmlns:a16="http://schemas.microsoft.com/office/drawing/2014/main" id="{8DC78E15-9B48-40AD-A257-C87E99DE6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780" y="5180240"/>
            <a:ext cx="290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1" name="TextBox 42">
            <a:extLst>
              <a:ext uri="{FF2B5EF4-FFF2-40B4-BE49-F238E27FC236}">
                <a16:creationId xmlns:a16="http://schemas.microsoft.com/office/drawing/2014/main" id="{90C4FE46-2655-4343-95BB-E69BC1893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5010" y="4648989"/>
            <a:ext cx="290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2" name="TextBox 42">
            <a:extLst>
              <a:ext uri="{FF2B5EF4-FFF2-40B4-BE49-F238E27FC236}">
                <a16:creationId xmlns:a16="http://schemas.microsoft.com/office/drawing/2014/main" id="{426E2C85-A49B-41B2-AF53-2080DA81B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783" y="3705564"/>
            <a:ext cx="290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9738DD-E017-4C13-8900-1D9BB27C84CB}"/>
              </a:ext>
            </a:extLst>
          </p:cNvPr>
          <p:cNvSpPr txBox="1"/>
          <p:nvPr/>
        </p:nvSpPr>
        <p:spPr>
          <a:xfrm>
            <a:off x="4903046" y="2300125"/>
            <a:ext cx="1002454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tx1"/>
                </a:solidFill>
                <a:latin typeface="+mn-lt"/>
              </a:rPr>
              <a:t>MST: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CFBE298-99B6-493A-9553-89942C7B184C}"/>
              </a:ext>
            </a:extLst>
          </p:cNvPr>
          <p:cNvSpPr txBox="1"/>
          <p:nvPr/>
        </p:nvSpPr>
        <p:spPr>
          <a:xfrm>
            <a:off x="6831591" y="6127563"/>
            <a:ext cx="1653017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tx1"/>
                </a:solidFill>
                <a:latin typeface="+mn-lt"/>
              </a:rPr>
              <a:t>cost = 13</a:t>
            </a:r>
          </a:p>
        </p:txBody>
      </p:sp>
    </p:spTree>
    <p:extLst>
      <p:ext uri="{BB962C8B-B14F-4D97-AF65-F5344CB8AC3E}">
        <p14:creationId xmlns:p14="http://schemas.microsoft.com/office/powerpoint/2010/main" val="3905303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8" grpId="0"/>
      <p:bldP spid="99" grpId="0"/>
      <p:bldP spid="100" grpId="0"/>
      <p:bldP spid="101" grpId="0"/>
      <p:bldP spid="102" grpId="0"/>
      <p:bldP spid="118" grpId="0"/>
      <p:bldP spid="1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Minimum Spanning Tree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Input</a:t>
            </a:r>
            <a:r>
              <a:rPr lang="en-US" sz="2200" dirty="0"/>
              <a:t>: an undirected graph G = (V,E) and costs on the edges {</a:t>
            </a:r>
            <a:r>
              <a:rPr lang="en-US" sz="2200" dirty="0" err="1"/>
              <a:t>c</a:t>
            </a:r>
            <a:r>
              <a:rPr lang="en-US" sz="2200" baseline="-25000" dirty="0" err="1"/>
              <a:t>e</a:t>
            </a:r>
            <a:r>
              <a:rPr lang="en-US" sz="2200" dirty="0"/>
              <a:t> : </a:t>
            </a:r>
            <a:r>
              <a:rPr lang="en-US" sz="2200" dirty="0" err="1"/>
              <a:t>e∈E</a:t>
            </a:r>
            <a:r>
              <a:rPr lang="en-US" sz="220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Output</a:t>
            </a:r>
            <a:r>
              <a:rPr lang="en-US" sz="2200" dirty="0"/>
              <a:t>: a spanning tree of minimum cost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</a:pPr>
            <a:r>
              <a:rPr lang="en-US" sz="2200" u="sng" dirty="0"/>
              <a:t>Kruskal’s Algorithm</a:t>
            </a:r>
            <a:r>
              <a:rPr lang="en-US" sz="2200" dirty="0"/>
              <a:t>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Set T = empty set</a:t>
            </a:r>
            <a:endParaRPr lang="en-US" alt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While |T| &lt; |V|-1 do</a:t>
            </a:r>
          </a:p>
          <a:p>
            <a:pPr lvl="2" indent="-457200">
              <a:buFont typeface="+mj-lt"/>
              <a:buAutoNum type="alphaLcParenR"/>
            </a:pPr>
            <a:r>
              <a:rPr lang="en-CA" sz="2000" dirty="0"/>
              <a:t>Pick an edge </a:t>
            </a:r>
            <a:r>
              <a:rPr lang="en-CA" sz="2000" dirty="0" err="1"/>
              <a:t>e∈E</a:t>
            </a:r>
            <a:r>
              <a:rPr lang="en-CA" sz="2000" dirty="0"/>
              <a:t>\T with minimum weight</a:t>
            </a:r>
            <a:br>
              <a:rPr lang="en-US" sz="2000" dirty="0"/>
            </a:br>
            <a:r>
              <a:rPr lang="en-US" sz="2000" dirty="0"/>
              <a:t>such that T∪{e} does not contain a cycle.</a:t>
            </a:r>
          </a:p>
          <a:p>
            <a:pPr lvl="2" indent="-457200">
              <a:buFont typeface="+mj-lt"/>
              <a:buAutoNum type="alphaLcParenR"/>
            </a:pPr>
            <a:r>
              <a:rPr lang="en-US" sz="2000" dirty="0"/>
              <a:t>Add e to T</a:t>
            </a:r>
          </a:p>
          <a:p>
            <a:pPr marL="457200" indent="-457200">
              <a:buAutoNum type="arabicPeriod"/>
            </a:pPr>
            <a:r>
              <a:rPr lang="en-US" sz="2000" dirty="0"/>
              <a:t>Return 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D5BA95-072A-4EDE-87C8-CB366A41F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12" y="3044311"/>
            <a:ext cx="4343400" cy="811726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Q: how can you check if e=(</a:t>
            </a:r>
            <a:r>
              <a:rPr lang="en-US" altLang="en-US" sz="2000" dirty="0" err="1"/>
              <a:t>u,v</a:t>
            </a:r>
            <a:r>
              <a:rPr lang="en-US" altLang="en-US" sz="2000" dirty="0"/>
              <a:t>) closes a cycle in 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5558CF-458B-4938-A5FB-8C8673B6D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12" y="4003826"/>
            <a:ext cx="4343400" cy="811726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A: run BFS/DFS on T from u, and check if v is reachable</a:t>
            </a:r>
          </a:p>
        </p:txBody>
      </p:sp>
    </p:spTree>
    <p:extLst>
      <p:ext uri="{BB962C8B-B14F-4D97-AF65-F5344CB8AC3E}">
        <p14:creationId xmlns:p14="http://schemas.microsoft.com/office/powerpoint/2010/main" val="42152266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Minimum Spanning Tree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2019299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Running time</a:t>
            </a:r>
            <a:r>
              <a:rPr lang="en-US" sz="2200" dirty="0"/>
              <a:t>: Suppose the graph has n vertices and m edges (m&gt;n-1).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u="sng" dirty="0"/>
              <a:t>Naively</a:t>
            </a:r>
            <a:r>
              <a:rPr lang="en-US" sz="2200" dirty="0"/>
              <a:t>: We add n-1 edges, each time looking for the lightest edge that does not close a cycle.</a:t>
            </a:r>
          </a:p>
          <a:p>
            <a:pPr marL="0" indent="0">
              <a:buNone/>
            </a:pPr>
            <a:r>
              <a:rPr lang="en-US" sz="2200" dirty="0"/>
              <a:t>Kruskal’s algorithm runs in time at most (n-1) * m * O(n) = O(n</a:t>
            </a:r>
            <a:r>
              <a:rPr lang="en-US" sz="2200" baseline="30000" dirty="0"/>
              <a:t>2</a:t>
            </a:r>
            <a:r>
              <a:rPr lang="en-US" sz="2200" dirty="0"/>
              <a:t>m)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u="sng" dirty="0"/>
              <a:t>An improvement</a:t>
            </a:r>
            <a:r>
              <a:rPr lang="en-US" sz="2200" dirty="0"/>
              <a:t>: We can first sort the edges by their costs</a:t>
            </a:r>
          </a:p>
          <a:p>
            <a:pPr marL="0" indent="0">
              <a:buNone/>
            </a:pPr>
            <a:r>
              <a:rPr lang="en-US" sz="2200" dirty="0"/>
              <a:t>Go over the edges in the increasing order, and for each edge see if it closes a cycle.</a:t>
            </a:r>
          </a:p>
          <a:p>
            <a:pPr marL="0" indent="0">
              <a:buNone/>
            </a:pPr>
            <a:r>
              <a:rPr lang="en-US" sz="2200" dirty="0"/>
              <a:t>Then the running time will be O(m log(m)) + m * O(n) = O(nm)</a:t>
            </a:r>
          </a:p>
        </p:txBody>
      </p:sp>
    </p:spTree>
    <p:extLst>
      <p:ext uri="{BB962C8B-B14F-4D97-AF65-F5344CB8AC3E}">
        <p14:creationId xmlns:p14="http://schemas.microsoft.com/office/powerpoint/2010/main" val="551414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Plan for the rest of the semester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7335" y="1949042"/>
            <a:ext cx="8855643" cy="47631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2200" dirty="0"/>
              <a:t>Review before final - Friday, April 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2200" dirty="0"/>
              <a:t>Please email me your questions</a:t>
            </a:r>
          </a:p>
          <a:p>
            <a:pPr marL="0" indent="0"/>
            <a:endParaRPr lang="en-US" altLang="he-IL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2200" dirty="0"/>
              <a:t>Project – submit by Friday, April 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2200" dirty="0"/>
              <a:t>Please write your comments about the project in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2200" dirty="0"/>
              <a:t>I’m almost done with a quick tester for the project. I’ll post it tonight.</a:t>
            </a:r>
          </a:p>
          <a:p>
            <a:pPr marL="0" indent="0"/>
            <a:endParaRPr lang="en-US" altLang="he-IL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2200" dirty="0"/>
              <a:t>Final exam - April 19-20, 2021</a:t>
            </a:r>
          </a:p>
        </p:txBody>
      </p:sp>
    </p:spTree>
    <p:extLst>
      <p:ext uri="{BB962C8B-B14F-4D97-AF65-F5344CB8AC3E}">
        <p14:creationId xmlns:p14="http://schemas.microsoft.com/office/powerpoint/2010/main" val="39036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Minimum Spanning Tree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2019299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Running time</a:t>
            </a:r>
            <a:r>
              <a:rPr lang="en-US" sz="2200" dirty="0"/>
              <a:t>: Suppose the graph has n vertices and m edges (m&gt;n-1).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u="sng" dirty="0"/>
              <a:t>Improvement using union-find</a:t>
            </a:r>
            <a:r>
              <a:rPr lang="en-US" sz="2200" dirty="0"/>
              <a:t>: </a:t>
            </a:r>
          </a:p>
          <a:p>
            <a:pPr marL="0" indent="0">
              <a:buNone/>
            </a:pPr>
            <a:r>
              <a:rPr lang="en-US" sz="2200" dirty="0"/>
              <a:t>First sort the edges by their costs.</a:t>
            </a:r>
          </a:p>
          <a:p>
            <a:pPr marL="0" indent="0">
              <a:buNone/>
            </a:pPr>
            <a:r>
              <a:rPr lang="en-US" sz="2200" dirty="0"/>
              <a:t>Go over the edges in the increasing order, and for each edge see if it closes a cycle.</a:t>
            </a:r>
          </a:p>
          <a:p>
            <a:pPr marL="0" indent="0">
              <a:buNone/>
            </a:pPr>
            <a:r>
              <a:rPr lang="en-US" sz="2200" dirty="0"/>
              <a:t>Check if an edge closes a cycle using union-find. </a:t>
            </a:r>
          </a:p>
          <a:p>
            <a:pPr marL="0" indent="0">
              <a:buNone/>
            </a:pPr>
            <a:r>
              <a:rPr lang="en-US" sz="2200" dirty="0"/>
              <a:t>Then the running time will be O(m log(m)) + O(m log(n)) = O(m log(m))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BFC81-91AF-4C02-B55A-E8BBED1C9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312" y="4770437"/>
            <a:ext cx="914400" cy="45720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7610007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Minimum Spanning Tree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u="sng" dirty="0"/>
              <a:t>Input</a:t>
            </a:r>
            <a:r>
              <a:rPr lang="en-US" sz="2000" dirty="0"/>
              <a:t>: an undirected graph G = (V,E) and costs on the edges {</a:t>
            </a:r>
            <a:r>
              <a:rPr lang="en-US" sz="2000" dirty="0" err="1"/>
              <a:t>c</a:t>
            </a:r>
            <a:r>
              <a:rPr lang="en-US" sz="2000" baseline="-25000" dirty="0" err="1"/>
              <a:t>e</a:t>
            </a:r>
            <a:r>
              <a:rPr lang="en-US" sz="2000" dirty="0"/>
              <a:t> : </a:t>
            </a:r>
            <a:r>
              <a:rPr lang="en-US" sz="2000" dirty="0" err="1"/>
              <a:t>e∈E</a:t>
            </a:r>
            <a:r>
              <a:rPr lang="en-US" sz="200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u="sng" dirty="0"/>
              <a:t>Output</a:t>
            </a:r>
            <a:r>
              <a:rPr lang="en-US" sz="2000" dirty="0"/>
              <a:t>: a spanning tree of minimum cost</a:t>
            </a:r>
          </a:p>
          <a:p>
            <a:pPr marL="0" indent="0">
              <a:lnSpc>
                <a:spcPct val="100000"/>
              </a:lnSpc>
            </a:pPr>
            <a:r>
              <a:rPr lang="en-US" sz="2000" u="sng" dirty="0"/>
              <a:t>Kruskal’s Algorithm</a:t>
            </a:r>
            <a:r>
              <a:rPr lang="en-US" sz="2000" dirty="0"/>
              <a:t>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Set T = empty set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Sort the edges according to </a:t>
            </a:r>
            <a:r>
              <a:rPr lang="en-US" sz="2000" dirty="0" err="1"/>
              <a:t>c</a:t>
            </a:r>
            <a:r>
              <a:rPr lang="en-US" sz="2000" baseline="-25000" dirty="0" err="1"/>
              <a:t>e</a:t>
            </a:r>
            <a:r>
              <a:rPr lang="en-US" sz="2000" dirty="0" err="1"/>
              <a:t>’s</a:t>
            </a:r>
            <a:r>
              <a:rPr lang="en-US" sz="2000" dirty="0"/>
              <a:t> in the non-decreasing order.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For each vertex v</a:t>
            </a:r>
            <a:r>
              <a:rPr lang="en-US" sz="2000" dirty="0"/>
              <a:t> ∈ V 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altLang="en-US" sz="2000" dirty="0" err="1"/>
              <a:t>makeset</a:t>
            </a:r>
            <a:r>
              <a:rPr lang="en-US" altLang="en-US" sz="2000" dirty="0"/>
              <a:t>(v)</a:t>
            </a:r>
          </a:p>
          <a:p>
            <a:pPr marL="457200" indent="-457200">
              <a:buAutoNum type="arabicPeriod"/>
            </a:pPr>
            <a:r>
              <a:rPr lang="en-US" sz="2000" dirty="0"/>
              <a:t>For each edge e=(</a:t>
            </a:r>
            <a:r>
              <a:rPr lang="en-US" sz="2000" dirty="0" err="1"/>
              <a:t>u,v</a:t>
            </a:r>
            <a:r>
              <a:rPr lang="en-US" sz="2000" dirty="0"/>
              <a:t>) in the sorted set</a:t>
            </a:r>
          </a:p>
          <a:p>
            <a:pPr marL="685800" lvl="2" indent="0"/>
            <a:r>
              <a:rPr lang="en-CA" sz="2000" dirty="0"/>
              <a:t>If	 find(u) != find(v) 	// if u, v are in different connected components</a:t>
            </a:r>
          </a:p>
          <a:p>
            <a:pPr marL="685800" lvl="2" indent="0"/>
            <a:r>
              <a:rPr lang="en-US" sz="2000" dirty="0"/>
              <a:t>			union(</a:t>
            </a:r>
            <a:r>
              <a:rPr lang="en-US" sz="2000" dirty="0" err="1"/>
              <a:t>u,v</a:t>
            </a:r>
            <a:r>
              <a:rPr lang="en-US" sz="2000" dirty="0"/>
              <a:t>)</a:t>
            </a:r>
          </a:p>
          <a:p>
            <a:pPr marL="685800" lvl="2" indent="0"/>
            <a:r>
              <a:rPr lang="en-US" sz="2000" dirty="0"/>
              <a:t>			add e to T</a:t>
            </a:r>
          </a:p>
          <a:p>
            <a:pPr marL="457200" indent="-457200">
              <a:buAutoNum type="arabicPeriod"/>
            </a:pPr>
            <a:r>
              <a:rPr lang="en-US" sz="2000" dirty="0"/>
              <a:t>Return T</a:t>
            </a:r>
          </a:p>
          <a:p>
            <a:pPr marL="685800" lvl="2" indent="0"/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05078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Minimum Spanning Tree</a:t>
            </a:r>
            <a:endParaRPr lang="de-DE" alt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E913ECD-A41B-460A-8DF0-C80A5C716861}"/>
              </a:ext>
            </a:extLst>
          </p:cNvPr>
          <p:cNvGrpSpPr/>
          <p:nvPr/>
        </p:nvGrpSpPr>
        <p:grpSpPr>
          <a:xfrm>
            <a:off x="990600" y="2209800"/>
            <a:ext cx="3276600" cy="3810000"/>
            <a:chOff x="990600" y="2209800"/>
            <a:chExt cx="3276600" cy="381000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88F7A3B-60A0-4179-BC04-32FB29505A1A}"/>
                </a:ext>
              </a:extLst>
            </p:cNvPr>
            <p:cNvGrpSpPr/>
            <p:nvPr/>
          </p:nvGrpSpPr>
          <p:grpSpPr>
            <a:xfrm>
              <a:off x="990600" y="2209800"/>
              <a:ext cx="3276600" cy="3810000"/>
              <a:chOff x="990600" y="2562255"/>
              <a:chExt cx="3276600" cy="381000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1D0728A-3B33-41FE-9167-E0391F90EE48}"/>
                  </a:ext>
                </a:extLst>
              </p:cNvPr>
              <p:cNvSpPr/>
              <p:nvPr/>
            </p:nvSpPr>
            <p:spPr>
              <a:xfrm>
                <a:off x="2286000" y="25622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a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F2093ED-C673-4864-8C54-E8FE548A3B77}"/>
                  </a:ext>
                </a:extLst>
              </p:cNvPr>
              <p:cNvCxnSpPr>
                <a:stCxn id="75" idx="5"/>
                <a:endCxn id="78" idx="1"/>
              </p:cNvCxnSpPr>
              <p:nvPr/>
            </p:nvCxnSpPr>
            <p:spPr>
              <a:xfrm>
                <a:off x="2546163" y="2822418"/>
                <a:ext cx="622674" cy="8512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93641E1-62C1-47D0-BAFC-AD1957B5DE48}"/>
                  </a:ext>
                </a:extLst>
              </p:cNvPr>
              <p:cNvSpPr/>
              <p:nvPr/>
            </p:nvSpPr>
            <p:spPr>
              <a:xfrm>
                <a:off x="1524000" y="36290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b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E88771A-9315-4CC4-A0BD-C24A7867DA57}"/>
                  </a:ext>
                </a:extLst>
              </p:cNvPr>
              <p:cNvSpPr/>
              <p:nvPr/>
            </p:nvSpPr>
            <p:spPr>
              <a:xfrm>
                <a:off x="3124200" y="36290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c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5E56A90-ACA9-457E-AC3B-473753AE406E}"/>
                  </a:ext>
                </a:extLst>
              </p:cNvPr>
              <p:cNvSpPr/>
              <p:nvPr/>
            </p:nvSpPr>
            <p:spPr>
              <a:xfrm>
                <a:off x="990600" y="49244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d</a:t>
                </a: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95F3AE6-31A1-4C37-8308-1EFD5A490E3C}"/>
                  </a:ext>
                </a:extLst>
              </p:cNvPr>
              <p:cNvSpPr/>
              <p:nvPr/>
            </p:nvSpPr>
            <p:spPr>
              <a:xfrm>
                <a:off x="2286000" y="49244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e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9BA798CE-3BA0-420F-ACD9-0CDC71542159}"/>
                  </a:ext>
                </a:extLst>
              </p:cNvPr>
              <p:cNvSpPr/>
              <p:nvPr/>
            </p:nvSpPr>
            <p:spPr>
              <a:xfrm>
                <a:off x="3962400" y="49244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f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2F65DBD-7CED-40D8-ACCE-918F0DCA56D6}"/>
                  </a:ext>
                </a:extLst>
              </p:cNvPr>
              <p:cNvSpPr/>
              <p:nvPr/>
            </p:nvSpPr>
            <p:spPr>
              <a:xfrm>
                <a:off x="3200400" y="60674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h</a:t>
                </a: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65543B4-0A4F-4692-9168-A395D0FF5BD0}"/>
                  </a:ext>
                </a:extLst>
              </p:cNvPr>
              <p:cNvCxnSpPr>
                <a:stCxn id="75" idx="3"/>
                <a:endCxn id="77" idx="7"/>
              </p:cNvCxnSpPr>
              <p:nvPr/>
            </p:nvCxnSpPr>
            <p:spPr>
              <a:xfrm flipH="1">
                <a:off x="1784163" y="2822418"/>
                <a:ext cx="546474" cy="8512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45E9D778-4A9B-4626-B1AD-33017F9F4856}"/>
                  </a:ext>
                </a:extLst>
              </p:cNvPr>
              <p:cNvCxnSpPr>
                <a:stCxn id="78" idx="5"/>
                <a:endCxn id="81" idx="0"/>
              </p:cNvCxnSpPr>
              <p:nvPr/>
            </p:nvCxnSpPr>
            <p:spPr>
              <a:xfrm>
                <a:off x="3384363" y="3889218"/>
                <a:ext cx="730437" cy="10352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137515E-F5A8-4BD9-B39E-9FD76CC1054F}"/>
                  </a:ext>
                </a:extLst>
              </p:cNvPr>
              <p:cNvCxnSpPr>
                <a:stCxn id="77" idx="4"/>
                <a:endCxn id="79" idx="0"/>
              </p:cNvCxnSpPr>
              <p:nvPr/>
            </p:nvCxnSpPr>
            <p:spPr>
              <a:xfrm flipH="1">
                <a:off x="1143000" y="3933855"/>
                <a:ext cx="533400" cy="9906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9FABF81F-C66B-4675-AB3A-80647F02F76C}"/>
                  </a:ext>
                </a:extLst>
              </p:cNvPr>
              <p:cNvCxnSpPr>
                <a:stCxn id="80" idx="2"/>
              </p:cNvCxnSpPr>
              <p:nvPr/>
            </p:nvCxnSpPr>
            <p:spPr>
              <a:xfrm flipH="1">
                <a:off x="1295400" y="5076855"/>
                <a:ext cx="99060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894CA935-8A73-4663-BB75-D6131706CAD6}"/>
                  </a:ext>
                </a:extLst>
              </p:cNvPr>
              <p:cNvCxnSpPr>
                <a:stCxn id="78" idx="3"/>
                <a:endCxn id="79" idx="7"/>
              </p:cNvCxnSpPr>
              <p:nvPr/>
            </p:nvCxnSpPr>
            <p:spPr>
              <a:xfrm flipH="1">
                <a:off x="1250763" y="3889218"/>
                <a:ext cx="1918074" cy="1079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21E32BA3-4FAF-40A4-8E0F-8D162F7A0AEC}"/>
                  </a:ext>
                </a:extLst>
              </p:cNvPr>
              <p:cNvCxnSpPr>
                <a:stCxn id="82" idx="1"/>
                <a:endCxn id="79" idx="5"/>
              </p:cNvCxnSpPr>
              <p:nvPr/>
            </p:nvCxnSpPr>
            <p:spPr>
              <a:xfrm flipH="1" flipV="1">
                <a:off x="1250763" y="5184618"/>
                <a:ext cx="1994274" cy="9274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8EA54413-BC08-4BA8-B501-19A1235FFB6F}"/>
                  </a:ext>
                </a:extLst>
              </p:cNvPr>
              <p:cNvCxnSpPr>
                <a:stCxn id="82" idx="0"/>
                <a:endCxn id="78" idx="4"/>
              </p:cNvCxnSpPr>
              <p:nvPr/>
            </p:nvCxnSpPr>
            <p:spPr>
              <a:xfrm flipH="1" flipV="1">
                <a:off x="3276600" y="3933855"/>
                <a:ext cx="76200" cy="21336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9E2CD4F-E75F-4E23-AFB3-A0F35C4EC047}"/>
                  </a:ext>
                </a:extLst>
              </p:cNvPr>
              <p:cNvSpPr/>
              <p:nvPr/>
            </p:nvSpPr>
            <p:spPr>
              <a:xfrm>
                <a:off x="1752600" y="60674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g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44A16178-2313-40BD-A741-2416B8BE11B8}"/>
                  </a:ext>
                </a:extLst>
              </p:cNvPr>
              <p:cNvCxnSpPr>
                <a:stCxn id="90" idx="1"/>
                <a:endCxn id="79" idx="4"/>
              </p:cNvCxnSpPr>
              <p:nvPr/>
            </p:nvCxnSpPr>
            <p:spPr>
              <a:xfrm flipH="1" flipV="1">
                <a:off x="1143000" y="5229255"/>
                <a:ext cx="654237" cy="8828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1337D9D4-0B2D-4174-972F-2FF3B0E930FC}"/>
                  </a:ext>
                </a:extLst>
              </p:cNvPr>
              <p:cNvCxnSpPr>
                <a:stCxn id="81" idx="3"/>
                <a:endCxn id="90" idx="7"/>
              </p:cNvCxnSpPr>
              <p:nvPr/>
            </p:nvCxnSpPr>
            <p:spPr>
              <a:xfrm flipH="1">
                <a:off x="2012763" y="5184618"/>
                <a:ext cx="1994274" cy="9274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49E757CA-3578-4DFC-B2C7-1C500C1F0C3C}"/>
                  </a:ext>
                </a:extLst>
              </p:cNvPr>
              <p:cNvCxnSpPr>
                <a:stCxn id="75" idx="4"/>
                <a:endCxn id="80" idx="0"/>
              </p:cNvCxnSpPr>
              <p:nvPr/>
            </p:nvCxnSpPr>
            <p:spPr>
              <a:xfrm>
                <a:off x="2438400" y="2867055"/>
                <a:ext cx="0" cy="20574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42">
              <a:extLst>
                <a:ext uri="{FF2B5EF4-FFF2-40B4-BE49-F238E27FC236}">
                  <a16:creationId xmlns:a16="http://schemas.microsoft.com/office/drawing/2014/main" id="{212FED41-88BD-4A11-BE97-4992ABCDD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6194" y="2568195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5" name="TextBox 42">
              <a:extLst>
                <a:ext uri="{FF2B5EF4-FFF2-40B4-BE49-F238E27FC236}">
                  <a16:creationId xmlns:a16="http://schemas.microsoft.com/office/drawing/2014/main" id="{FCB80851-B16C-452A-8605-79140D79E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7225" y="3221738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6" name="TextBox 42">
              <a:extLst>
                <a:ext uri="{FF2B5EF4-FFF2-40B4-BE49-F238E27FC236}">
                  <a16:creationId xmlns:a16="http://schemas.microsoft.com/office/drawing/2014/main" id="{9945956F-8A40-4BF8-B6F9-F5D9F6908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662" y="3880550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7" name="TextBox 42">
              <a:extLst>
                <a:ext uri="{FF2B5EF4-FFF2-40B4-BE49-F238E27FC236}">
                  <a16:creationId xmlns:a16="http://schemas.microsoft.com/office/drawing/2014/main" id="{D6354A1A-DD2F-4437-9A2F-3670994DB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749" y="5325732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8" name="TextBox 42">
              <a:extLst>
                <a:ext uri="{FF2B5EF4-FFF2-40B4-BE49-F238E27FC236}">
                  <a16:creationId xmlns:a16="http://schemas.microsoft.com/office/drawing/2014/main" id="{208425EB-41B3-4A29-A220-AE335C30E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462" y="5650468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9" name="TextBox 42">
              <a:extLst>
                <a:ext uri="{FF2B5EF4-FFF2-40B4-BE49-F238E27FC236}">
                  <a16:creationId xmlns:a16="http://schemas.microsoft.com/office/drawing/2014/main" id="{AC3CCFB6-F9FE-4A26-92A2-535F34958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436" y="3695328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0" name="TextBox 42">
              <a:extLst>
                <a:ext uri="{FF2B5EF4-FFF2-40B4-BE49-F238E27FC236}">
                  <a16:creationId xmlns:a16="http://schemas.microsoft.com/office/drawing/2014/main" id="{B14402EE-CB87-4BFF-B0E2-DBD1AEDF9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0900" y="4019130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1" name="TextBox 42">
              <a:extLst>
                <a:ext uri="{FF2B5EF4-FFF2-40B4-BE49-F238E27FC236}">
                  <a16:creationId xmlns:a16="http://schemas.microsoft.com/office/drawing/2014/main" id="{2E2D9409-3B90-433E-8676-1D6E5E1D8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3093" y="4389664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72" name="TextBox 42">
              <a:extLst>
                <a:ext uri="{FF2B5EF4-FFF2-40B4-BE49-F238E27FC236}">
                  <a16:creationId xmlns:a16="http://schemas.microsoft.com/office/drawing/2014/main" id="{67AC6537-0CFB-4A2D-8F65-E6C433649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5879" y="4995018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3" name="TextBox 42">
              <a:extLst>
                <a:ext uri="{FF2B5EF4-FFF2-40B4-BE49-F238E27FC236}">
                  <a16:creationId xmlns:a16="http://schemas.microsoft.com/office/drawing/2014/main" id="{361E02B0-4957-404B-96F3-AB2BA0D89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4553" y="3786242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4" name="TextBox 42">
              <a:extLst>
                <a:ext uri="{FF2B5EF4-FFF2-40B4-BE49-F238E27FC236}">
                  <a16:creationId xmlns:a16="http://schemas.microsoft.com/office/drawing/2014/main" id="{96130F30-4911-41C2-9129-A91A4A4D9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662" y="2667000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2</a:t>
              </a:r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A153165-D547-4812-B7DA-4449C35DA151}"/>
              </a:ext>
            </a:extLst>
          </p:cNvPr>
          <p:cNvCxnSpPr>
            <a:stCxn id="103" idx="3"/>
            <a:endCxn id="104" idx="7"/>
          </p:cNvCxnSpPr>
          <p:nvPr/>
        </p:nvCxnSpPr>
        <p:spPr>
          <a:xfrm flipH="1">
            <a:off x="6127563" y="2469963"/>
            <a:ext cx="546474" cy="85127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73069E1-2F1C-47C7-8C99-AADC7488F8BB}"/>
              </a:ext>
            </a:extLst>
          </p:cNvPr>
          <p:cNvCxnSpPr>
            <a:stCxn id="104" idx="4"/>
            <a:endCxn id="106" idx="0"/>
          </p:cNvCxnSpPr>
          <p:nvPr/>
        </p:nvCxnSpPr>
        <p:spPr>
          <a:xfrm flipH="1">
            <a:off x="5486400" y="3581400"/>
            <a:ext cx="533400" cy="99060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91FAD3F-7C10-454C-B68D-F34BC2A8DBC1}"/>
              </a:ext>
            </a:extLst>
          </p:cNvPr>
          <p:cNvCxnSpPr>
            <a:stCxn id="108" idx="1"/>
            <a:endCxn id="105" idx="5"/>
          </p:cNvCxnSpPr>
          <p:nvPr/>
        </p:nvCxnSpPr>
        <p:spPr>
          <a:xfrm flipH="1" flipV="1">
            <a:off x="7727763" y="3536763"/>
            <a:ext cx="622674" cy="107987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7993F81-3E0F-4C4E-8B50-C798CCC6B2DE}"/>
              </a:ext>
            </a:extLst>
          </p:cNvPr>
          <p:cNvCxnSpPr>
            <a:stCxn id="105" idx="1"/>
            <a:endCxn id="103" idx="5"/>
          </p:cNvCxnSpPr>
          <p:nvPr/>
        </p:nvCxnSpPr>
        <p:spPr>
          <a:xfrm flipH="1" flipV="1">
            <a:off x="6889563" y="2469963"/>
            <a:ext cx="622674" cy="85127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9F5874D-53E5-4A44-92C4-FA294AB303A5}"/>
              </a:ext>
            </a:extLst>
          </p:cNvPr>
          <p:cNvCxnSpPr>
            <a:stCxn id="107" idx="0"/>
            <a:endCxn id="103" idx="4"/>
          </p:cNvCxnSpPr>
          <p:nvPr/>
        </p:nvCxnSpPr>
        <p:spPr>
          <a:xfrm flipV="1">
            <a:off x="6781800" y="2514600"/>
            <a:ext cx="0" cy="205740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600CE18-3DE4-41BC-980A-F87FF4680696}"/>
              </a:ext>
            </a:extLst>
          </p:cNvPr>
          <p:cNvGrpSpPr/>
          <p:nvPr/>
        </p:nvGrpSpPr>
        <p:grpSpPr>
          <a:xfrm>
            <a:off x="5334000" y="2209800"/>
            <a:ext cx="3276600" cy="3810000"/>
            <a:chOff x="5334000" y="2209800"/>
            <a:chExt cx="3276600" cy="381000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3379FC2-1242-481B-9A1B-4B09F4782014}"/>
                </a:ext>
              </a:extLst>
            </p:cNvPr>
            <p:cNvSpPr/>
            <p:nvPr/>
          </p:nvSpPr>
          <p:spPr>
            <a:xfrm>
              <a:off x="6629400" y="22098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a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1B70FB7-6959-4286-8E91-5F85EFC5C000}"/>
                </a:ext>
              </a:extLst>
            </p:cNvPr>
            <p:cNvSpPr/>
            <p:nvPr/>
          </p:nvSpPr>
          <p:spPr>
            <a:xfrm>
              <a:off x="5867400" y="32766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b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3DD97CE-A01A-40EA-86DB-4CCB5C7C44C5}"/>
                </a:ext>
              </a:extLst>
            </p:cNvPr>
            <p:cNvSpPr/>
            <p:nvPr/>
          </p:nvSpPr>
          <p:spPr>
            <a:xfrm>
              <a:off x="7467600" y="32766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c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5BA28CD-0A84-419F-8562-345DDD51BEB8}"/>
                </a:ext>
              </a:extLst>
            </p:cNvPr>
            <p:cNvSpPr/>
            <p:nvPr/>
          </p:nvSpPr>
          <p:spPr>
            <a:xfrm>
              <a:off x="5334000" y="45720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E6206EE-7AEA-438F-80D4-0FFE6F0F4970}"/>
                </a:ext>
              </a:extLst>
            </p:cNvPr>
            <p:cNvSpPr/>
            <p:nvPr/>
          </p:nvSpPr>
          <p:spPr>
            <a:xfrm>
              <a:off x="6629400" y="45720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e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53E18F7-83BC-451F-A86F-0287B1B40459}"/>
                </a:ext>
              </a:extLst>
            </p:cNvPr>
            <p:cNvSpPr/>
            <p:nvPr/>
          </p:nvSpPr>
          <p:spPr>
            <a:xfrm>
              <a:off x="8305800" y="45720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f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579E8FA-AC08-4D9A-AC89-6FE49B34D62C}"/>
                </a:ext>
              </a:extLst>
            </p:cNvPr>
            <p:cNvSpPr/>
            <p:nvPr/>
          </p:nvSpPr>
          <p:spPr>
            <a:xfrm>
              <a:off x="7543800" y="57150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h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16F2E94-0436-4256-B94E-8D2FDBC19E39}"/>
                </a:ext>
              </a:extLst>
            </p:cNvPr>
            <p:cNvSpPr/>
            <p:nvPr/>
          </p:nvSpPr>
          <p:spPr>
            <a:xfrm>
              <a:off x="6096000" y="57150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g</a:t>
              </a:r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A97975A-E4BE-4F23-B3BF-914C773439E4}"/>
              </a:ext>
            </a:extLst>
          </p:cNvPr>
          <p:cNvCxnSpPr>
            <a:stCxn id="115" idx="1"/>
            <a:endCxn id="106" idx="4"/>
          </p:cNvCxnSpPr>
          <p:nvPr/>
        </p:nvCxnSpPr>
        <p:spPr>
          <a:xfrm flipH="1" flipV="1">
            <a:off x="5486400" y="4876800"/>
            <a:ext cx="654237" cy="88283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9CF3BE7-8D7E-49CF-A812-21F5F15604C5}"/>
              </a:ext>
            </a:extLst>
          </p:cNvPr>
          <p:cNvCxnSpPr>
            <a:stCxn id="105" idx="4"/>
            <a:endCxn id="109" idx="0"/>
          </p:cNvCxnSpPr>
          <p:nvPr/>
        </p:nvCxnSpPr>
        <p:spPr>
          <a:xfrm>
            <a:off x="7620000" y="3581400"/>
            <a:ext cx="76200" cy="213360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42">
            <a:extLst>
              <a:ext uri="{FF2B5EF4-FFF2-40B4-BE49-F238E27FC236}">
                <a16:creationId xmlns:a16="http://schemas.microsoft.com/office/drawing/2014/main" id="{A371F1BA-14DA-42EF-9F68-0EDB84D8C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7910" y="2596483"/>
            <a:ext cx="1239442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1  union(</a:t>
            </a:r>
            <a:r>
              <a:rPr lang="en-US" altLang="en-US" sz="1800" dirty="0" err="1">
                <a:solidFill>
                  <a:srgbClr val="000000"/>
                </a:solidFill>
              </a:rPr>
              <a:t>a,c</a:t>
            </a:r>
            <a:r>
              <a:rPr lang="en-US" altLang="en-US" sz="18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97" name="TextBox 42">
            <a:extLst>
              <a:ext uri="{FF2B5EF4-FFF2-40B4-BE49-F238E27FC236}">
                <a16:creationId xmlns:a16="http://schemas.microsoft.com/office/drawing/2014/main" id="{27F65B1F-9DAF-467D-B328-EBB6494EA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029" y="2744069"/>
            <a:ext cx="2008880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union(</a:t>
            </a:r>
            <a:r>
              <a:rPr lang="en-US" altLang="en-US" sz="1800" dirty="0" err="1">
                <a:solidFill>
                  <a:srgbClr val="000000"/>
                </a:solidFill>
              </a:rPr>
              <a:t>a,b</a:t>
            </a:r>
            <a:r>
              <a:rPr lang="en-US" altLang="en-US" sz="1800" dirty="0">
                <a:solidFill>
                  <a:srgbClr val="000000"/>
                </a:solidFill>
              </a:rPr>
              <a:t>)  2</a:t>
            </a:r>
          </a:p>
        </p:txBody>
      </p:sp>
      <p:sp>
        <p:nvSpPr>
          <p:cNvPr id="98" name="TextBox 42">
            <a:extLst>
              <a:ext uri="{FF2B5EF4-FFF2-40B4-BE49-F238E27FC236}">
                <a16:creationId xmlns:a16="http://schemas.microsoft.com/office/drawing/2014/main" id="{7A0877C7-3740-4968-B220-DE075DC5A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3631" y="3833908"/>
            <a:ext cx="1239442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2   union(</a:t>
            </a:r>
            <a:r>
              <a:rPr lang="en-US" altLang="en-US" sz="1800" dirty="0" err="1">
                <a:solidFill>
                  <a:srgbClr val="000000"/>
                </a:solidFill>
              </a:rPr>
              <a:t>c,f</a:t>
            </a:r>
            <a:r>
              <a:rPr lang="en-US" altLang="en-US" sz="18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99" name="TextBox 42">
            <a:extLst>
              <a:ext uri="{FF2B5EF4-FFF2-40B4-BE49-F238E27FC236}">
                <a16:creationId xmlns:a16="http://schemas.microsoft.com/office/drawing/2014/main" id="{B06C151F-C785-4449-9A15-501E0EE80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96" y="3649242"/>
            <a:ext cx="2073203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3  union(</a:t>
            </a:r>
            <a:r>
              <a:rPr lang="en-US" altLang="en-US" sz="1800" dirty="0" err="1">
                <a:solidFill>
                  <a:srgbClr val="000000"/>
                </a:solidFill>
              </a:rPr>
              <a:t>a,e</a:t>
            </a:r>
            <a:r>
              <a:rPr lang="en-US" altLang="en-US" sz="18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0" name="TextBox 42">
            <a:extLst>
              <a:ext uri="{FF2B5EF4-FFF2-40B4-BE49-F238E27FC236}">
                <a16:creationId xmlns:a16="http://schemas.microsoft.com/office/drawing/2014/main" id="{8DC78E15-9B48-40AD-A257-C87E99DE6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5428" y="5060770"/>
            <a:ext cx="1250663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1  union(</a:t>
            </a:r>
            <a:r>
              <a:rPr lang="en-US" altLang="en-US" sz="1800" dirty="0" err="1">
                <a:solidFill>
                  <a:srgbClr val="000000"/>
                </a:solidFill>
              </a:rPr>
              <a:t>d,g</a:t>
            </a:r>
            <a:r>
              <a:rPr lang="en-US" altLang="en-US" sz="18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1" name="TextBox 42">
            <a:extLst>
              <a:ext uri="{FF2B5EF4-FFF2-40B4-BE49-F238E27FC236}">
                <a16:creationId xmlns:a16="http://schemas.microsoft.com/office/drawing/2014/main" id="{90C4FE46-2655-4343-95BB-E69BC1893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8098" y="5135559"/>
            <a:ext cx="1584975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3  union(</a:t>
            </a:r>
            <a:r>
              <a:rPr lang="en-US" altLang="en-US" sz="1800" dirty="0" err="1">
                <a:solidFill>
                  <a:srgbClr val="000000"/>
                </a:solidFill>
              </a:rPr>
              <a:t>c,h</a:t>
            </a:r>
            <a:r>
              <a:rPr lang="en-US" altLang="en-US" sz="18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102" name="TextBox 42">
            <a:extLst>
              <a:ext uri="{FF2B5EF4-FFF2-40B4-BE49-F238E27FC236}">
                <a16:creationId xmlns:a16="http://schemas.microsoft.com/office/drawing/2014/main" id="{426E2C85-A49B-41B2-AF53-2080DA81B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225" y="3705564"/>
            <a:ext cx="2008880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union(</a:t>
            </a:r>
            <a:r>
              <a:rPr lang="en-US" altLang="en-US" sz="1800" dirty="0" err="1">
                <a:solidFill>
                  <a:srgbClr val="000000"/>
                </a:solidFill>
              </a:rPr>
              <a:t>b,d</a:t>
            </a:r>
            <a:r>
              <a:rPr lang="en-US" altLang="en-US" sz="1800" dirty="0">
                <a:solidFill>
                  <a:srgbClr val="000000"/>
                </a:solidFill>
              </a:rPr>
              <a:t>)  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9738DD-E017-4C13-8900-1D9BB27C84CB}"/>
              </a:ext>
            </a:extLst>
          </p:cNvPr>
          <p:cNvSpPr txBox="1"/>
          <p:nvPr/>
        </p:nvSpPr>
        <p:spPr>
          <a:xfrm>
            <a:off x="4903046" y="2300125"/>
            <a:ext cx="1002454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tx1"/>
                </a:solidFill>
                <a:latin typeface="+mn-lt"/>
              </a:rPr>
              <a:t>MST: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CFBE298-99B6-493A-9553-89942C7B184C}"/>
              </a:ext>
            </a:extLst>
          </p:cNvPr>
          <p:cNvSpPr txBox="1"/>
          <p:nvPr/>
        </p:nvSpPr>
        <p:spPr>
          <a:xfrm>
            <a:off x="6831591" y="6127563"/>
            <a:ext cx="1653017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tx1"/>
                </a:solidFill>
                <a:latin typeface="+mn-lt"/>
              </a:rPr>
              <a:t>cost = 13</a:t>
            </a:r>
          </a:p>
        </p:txBody>
      </p:sp>
    </p:spTree>
    <p:extLst>
      <p:ext uri="{BB962C8B-B14F-4D97-AF65-F5344CB8AC3E}">
        <p14:creationId xmlns:p14="http://schemas.microsoft.com/office/powerpoint/2010/main" val="41794153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8" grpId="0"/>
      <p:bldP spid="99" grpId="0"/>
      <p:bldP spid="100" grpId="0"/>
      <p:bldP spid="101" grpId="0"/>
      <p:bldP spid="102" grpId="0"/>
      <p:bldP spid="118" grpId="0"/>
      <p:bldP spid="1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Minimum Spanning Tree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2019299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Running time</a:t>
            </a:r>
            <a:r>
              <a:rPr lang="en-US" sz="2200" dirty="0"/>
              <a:t>: Suppose the graph has n vertices and m edges (m&gt;n-1).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u="sng" dirty="0"/>
              <a:t>Using union-find</a:t>
            </a:r>
            <a:r>
              <a:rPr lang="en-US" sz="2200" dirty="0"/>
              <a:t>: </a:t>
            </a:r>
          </a:p>
          <a:p>
            <a:pPr marL="0" indent="0">
              <a:buNone/>
            </a:pPr>
            <a:r>
              <a:rPr lang="en-US" sz="2200" dirty="0"/>
              <a:t>First sort the edges by their costs – O(m log(m))</a:t>
            </a:r>
          </a:p>
          <a:p>
            <a:pPr marL="0" indent="0">
              <a:buNone/>
            </a:pPr>
            <a:r>
              <a:rPr lang="en-US" sz="2200" dirty="0"/>
              <a:t>For each edge e=(</a:t>
            </a:r>
            <a:r>
              <a:rPr lang="en-US" sz="2200" dirty="0" err="1"/>
              <a:t>u,v</a:t>
            </a:r>
            <a:r>
              <a:rPr lang="en-US" sz="2200" dirty="0"/>
              <a:t>) check if they are in the same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connected component – O(log(n)) for each iteration.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The running time will be O(m log(m)) + O(m log(n)) = O(m log(m))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577371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Back to Union-Find</a:t>
            </a:r>
          </a:p>
        </p:txBody>
      </p:sp>
    </p:spTree>
    <p:extLst>
      <p:ext uri="{BB962C8B-B14F-4D97-AF65-F5344CB8AC3E}">
        <p14:creationId xmlns:p14="http://schemas.microsoft.com/office/powerpoint/2010/main" val="3291628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So far</a:t>
            </a:r>
            <a:r>
              <a:rPr lang="en-US" sz="2200" dirty="0"/>
              <a:t>: We saw a data structure for union find where each operation takes O(height) time.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If we added n items, then height ≤ log</a:t>
            </a:r>
            <a:r>
              <a:rPr lang="en-US" sz="2200" baseline="-25000" dirty="0"/>
              <a:t>2</a:t>
            </a:r>
            <a:r>
              <a:rPr lang="en-US" sz="2200" dirty="0"/>
              <a:t>(n)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Therefore, we get O(log(n)) for each operation.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Q</a:t>
            </a:r>
            <a:r>
              <a:rPr lang="en-US" sz="2200" dirty="0"/>
              <a:t>: Can we do faster than O(log(n))?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For example, what if in the MST problem the edges of the graph are already sorted? Or if the weights are between 1 and |E|, so we can sort them in O(|E|=m) time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A</a:t>
            </a:r>
            <a:r>
              <a:rPr lang="en-US" sz="2200" dirty="0"/>
              <a:t>: Yes, we can get to </a:t>
            </a:r>
            <a:r>
              <a:rPr lang="en-US" sz="2200" dirty="0" err="1"/>
              <a:t>logloglog</a:t>
            </a:r>
            <a:r>
              <a:rPr lang="en-US" sz="2200" dirty="0"/>
              <a:t>(n)… and even faster... amortized time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624188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Idea:</a:t>
            </a:r>
            <a:r>
              <a:rPr lang="en-US" sz="2200" dirty="0"/>
              <a:t> a little extra effort put into routine maintenance pays off in the long run.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u="sng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find(x)</a:t>
            </a:r>
            <a:r>
              <a:rPr lang="en-US" sz="2200" dirty="0"/>
              <a:t>: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200" dirty="0"/>
              <a:t>	current = x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200" dirty="0"/>
              <a:t>	while (</a:t>
            </a:r>
            <a:r>
              <a:rPr lang="en-US" sz="2200" dirty="0" err="1"/>
              <a:t>current.parent</a:t>
            </a:r>
            <a:r>
              <a:rPr lang="en-US" sz="2200" dirty="0"/>
              <a:t> != null)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200" dirty="0"/>
              <a:t>		current = </a:t>
            </a:r>
            <a:r>
              <a:rPr lang="en-US" sz="2200" dirty="0" err="1"/>
              <a:t>current.parent</a:t>
            </a:r>
            <a:endParaRPr lang="en-US" sz="22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200" dirty="0"/>
              <a:t>	return current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6C20F-9F4B-47FB-934B-DA10D0FEC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1" y="5151437"/>
            <a:ext cx="4952999" cy="137160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Observation: we can “compress” the path from x to the root</a:t>
            </a:r>
          </a:p>
        </p:txBody>
      </p:sp>
    </p:spTree>
    <p:extLst>
      <p:ext uri="{BB962C8B-B14F-4D97-AF65-F5344CB8AC3E}">
        <p14:creationId xmlns:p14="http://schemas.microsoft.com/office/powerpoint/2010/main" val="541971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find(x)</a:t>
            </a:r>
            <a:r>
              <a:rPr lang="en-US" sz="2200" dirty="0"/>
              <a:t>: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200" dirty="0"/>
              <a:t>	current = x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200" dirty="0"/>
              <a:t>	while (</a:t>
            </a:r>
            <a:r>
              <a:rPr lang="en-US" sz="2200" dirty="0" err="1"/>
              <a:t>current.parent</a:t>
            </a:r>
            <a:r>
              <a:rPr lang="en-US" sz="2200" dirty="0"/>
              <a:t> != null)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200" dirty="0"/>
              <a:t>		current = </a:t>
            </a:r>
            <a:r>
              <a:rPr lang="en-US" sz="2200" dirty="0" err="1"/>
              <a:t>current.parent</a:t>
            </a:r>
            <a:endParaRPr lang="en-US" sz="22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200" dirty="0"/>
              <a:t>	root = current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200" dirty="0"/>
              <a:t>	for each node on the path from x to root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200" dirty="0"/>
              <a:t>		</a:t>
            </a:r>
            <a:r>
              <a:rPr lang="en-US" sz="2200" dirty="0" err="1"/>
              <a:t>node.parent</a:t>
            </a:r>
            <a:r>
              <a:rPr lang="en-US" sz="2200" dirty="0"/>
              <a:t> = root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B393F2-C83C-4445-A4B7-920047093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2" y="4160837"/>
            <a:ext cx="3276600" cy="76200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Next time find(x) will </a:t>
            </a:r>
          </a:p>
          <a:p>
            <a:pPr marL="215900" indent="-212725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have running time O(1)</a:t>
            </a:r>
          </a:p>
        </p:txBody>
      </p:sp>
    </p:spTree>
    <p:extLst>
      <p:ext uri="{BB962C8B-B14F-4D97-AF65-F5344CB8AC3E}">
        <p14:creationId xmlns:p14="http://schemas.microsoft.com/office/powerpoint/2010/main" val="3105599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 - example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Find(c)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E1A5DF-07AE-4FF1-B772-C6FF49A6E8A4}"/>
              </a:ext>
            </a:extLst>
          </p:cNvPr>
          <p:cNvGrpSpPr/>
          <p:nvPr/>
        </p:nvGrpSpPr>
        <p:grpSpPr>
          <a:xfrm>
            <a:off x="1382712" y="1570037"/>
            <a:ext cx="4840996" cy="3116423"/>
            <a:chOff x="1960961" y="4094980"/>
            <a:chExt cx="4840996" cy="311642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7D0B97B-B291-494C-91B2-53B1EB763A5B}"/>
                </a:ext>
              </a:extLst>
            </p:cNvPr>
            <p:cNvSpPr/>
            <p:nvPr/>
          </p:nvSpPr>
          <p:spPr>
            <a:xfrm>
              <a:off x="3619228" y="4094980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C0FE4D5-937C-4399-9863-83D59B9A7501}"/>
                </a:ext>
              </a:extLst>
            </p:cNvPr>
            <p:cNvSpPr/>
            <p:nvPr/>
          </p:nvSpPr>
          <p:spPr>
            <a:xfrm>
              <a:off x="1960961" y="5089514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0B630DF-97F8-475E-ADE1-10AB15FBD424}"/>
                </a:ext>
              </a:extLst>
            </p:cNvPr>
            <p:cNvSpPr/>
            <p:nvPr/>
          </p:nvSpPr>
          <p:spPr>
            <a:xfrm>
              <a:off x="3619228" y="5058595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EA1B723-D713-47DF-BC82-4ED7F1CDCA31}"/>
                </a:ext>
              </a:extLst>
            </p:cNvPr>
            <p:cNvSpPr/>
            <p:nvPr/>
          </p:nvSpPr>
          <p:spPr>
            <a:xfrm>
              <a:off x="2952215" y="5944641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3336AC6-C6B1-4937-8851-90F77E5716E2}"/>
                </a:ext>
              </a:extLst>
            </p:cNvPr>
            <p:cNvSpPr/>
            <p:nvPr/>
          </p:nvSpPr>
          <p:spPr>
            <a:xfrm>
              <a:off x="4286240" y="5944641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i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C96F02A-2209-411F-AB36-51CD56F484A9}"/>
                </a:ext>
              </a:extLst>
            </p:cNvPr>
            <p:cNvCxnSpPr>
              <a:stCxn id="31" idx="3"/>
              <a:endCxn id="32" idx="7"/>
            </p:cNvCxnSpPr>
            <p:nvPr/>
          </p:nvCxnSpPr>
          <p:spPr>
            <a:xfrm flipH="1">
              <a:off x="2340515" y="4473124"/>
              <a:ext cx="1343834" cy="681270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8D061E-A016-4139-8635-F8D61666550F}"/>
                </a:ext>
              </a:extLst>
            </p:cNvPr>
            <p:cNvCxnSpPr>
              <a:stCxn id="31" idx="4"/>
              <a:endCxn id="33" idx="0"/>
            </p:cNvCxnSpPr>
            <p:nvPr/>
          </p:nvCxnSpPr>
          <p:spPr>
            <a:xfrm>
              <a:off x="3841565" y="4538003"/>
              <a:ext cx="0" cy="520593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AB3ADD6-3E1E-46CC-B160-F8813CA56583}"/>
                </a:ext>
              </a:extLst>
            </p:cNvPr>
            <p:cNvCxnSpPr>
              <a:cxnSpLocks/>
              <a:stCxn id="31" idx="5"/>
            </p:cNvCxnSpPr>
            <p:nvPr/>
          </p:nvCxnSpPr>
          <p:spPr>
            <a:xfrm>
              <a:off x="3998781" y="4473124"/>
              <a:ext cx="1353098" cy="650351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6E7EE0B-786A-4830-AE26-755983016F41}"/>
                </a:ext>
              </a:extLst>
            </p:cNvPr>
            <p:cNvCxnSpPr>
              <a:stCxn id="33" idx="3"/>
              <a:endCxn id="36" idx="0"/>
            </p:cNvCxnSpPr>
            <p:nvPr/>
          </p:nvCxnSpPr>
          <p:spPr>
            <a:xfrm flipH="1">
              <a:off x="3174553" y="5436739"/>
              <a:ext cx="509796" cy="507902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78FFCF7-DEC4-4014-B3B8-8C4C65B36A01}"/>
                </a:ext>
              </a:extLst>
            </p:cNvPr>
            <p:cNvCxnSpPr>
              <a:stCxn id="33" idx="5"/>
              <a:endCxn id="37" idx="0"/>
            </p:cNvCxnSpPr>
            <p:nvPr/>
          </p:nvCxnSpPr>
          <p:spPr>
            <a:xfrm>
              <a:off x="3998781" y="5436739"/>
              <a:ext cx="509796" cy="507902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128D240-F2D4-4E46-9E9C-5C61334BA26F}"/>
                </a:ext>
              </a:extLst>
            </p:cNvPr>
            <p:cNvGrpSpPr/>
            <p:nvPr/>
          </p:nvGrpSpPr>
          <p:grpSpPr>
            <a:xfrm>
              <a:off x="5255420" y="5079577"/>
              <a:ext cx="1546537" cy="2131826"/>
              <a:chOff x="7213937" y="2526225"/>
              <a:chExt cx="1546537" cy="2131826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F59720C-AB91-43ED-899C-565F56994736}"/>
                  </a:ext>
                </a:extLst>
              </p:cNvPr>
              <p:cNvGrpSpPr/>
              <p:nvPr/>
            </p:nvGrpSpPr>
            <p:grpSpPr>
              <a:xfrm>
                <a:off x="7213937" y="2526225"/>
                <a:ext cx="484535" cy="1279552"/>
                <a:chOff x="7908577" y="2957486"/>
                <a:chExt cx="484535" cy="1279552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BBEC094-913A-4B0C-BB42-6591179DA8A6}"/>
                    </a:ext>
                  </a:extLst>
                </p:cNvPr>
                <p:cNvSpPr/>
                <p:nvPr/>
              </p:nvSpPr>
              <p:spPr>
                <a:xfrm>
                  <a:off x="7908577" y="2957486"/>
                  <a:ext cx="484535" cy="426517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solidFill>
                        <a:srgbClr val="000000"/>
                      </a:solidFill>
                    </a:rPr>
                    <a:t>g</a:t>
                  </a: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ED16DED8-0841-47FA-B278-7D05B59C6C69}"/>
                    </a:ext>
                  </a:extLst>
                </p:cNvPr>
                <p:cNvSpPr/>
                <p:nvPr/>
              </p:nvSpPr>
              <p:spPr>
                <a:xfrm>
                  <a:off x="7908577" y="3810521"/>
                  <a:ext cx="484535" cy="426517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solidFill>
                        <a:srgbClr val="000000"/>
                      </a:solidFill>
                    </a:rPr>
                    <a:t>j</a:t>
                  </a:r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223ED6CC-6055-461B-BCD4-E7381A9D7488}"/>
                    </a:ext>
                  </a:extLst>
                </p:cNvPr>
                <p:cNvCxnSpPr>
                  <a:stCxn id="56" idx="4"/>
                  <a:endCxn id="57" idx="0"/>
                </p:cNvCxnSpPr>
                <p:nvPr/>
              </p:nvCxnSpPr>
              <p:spPr>
                <a:xfrm>
                  <a:off x="8150845" y="3384003"/>
                  <a:ext cx="0" cy="426517"/>
                </a:xfrm>
                <a:prstGeom prst="straightConnector1">
                  <a:avLst/>
                </a:prstGeom>
                <a:solidFill>
                  <a:srgbClr val="00B0F0"/>
                </a:solidFill>
                <a:ln w="28575">
                  <a:solidFill>
                    <a:srgbClr val="0070C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3E0A5E2-941E-4F22-8BA0-CA9B274480AE}"/>
                  </a:ext>
                </a:extLst>
              </p:cNvPr>
              <p:cNvSpPr/>
              <p:nvPr/>
            </p:nvSpPr>
            <p:spPr>
              <a:xfrm>
                <a:off x="8275939" y="3303820"/>
                <a:ext cx="484535" cy="42651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F640140-D8FE-4526-844E-43E9EC8A27AA}"/>
                  </a:ext>
                </a:extLst>
              </p:cNvPr>
              <p:cNvSpPr/>
              <p:nvPr/>
            </p:nvSpPr>
            <p:spPr>
              <a:xfrm>
                <a:off x="8275939" y="4231534"/>
                <a:ext cx="484535" cy="42651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c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C837951-F77A-4952-B978-F4361293C791}"/>
                  </a:ext>
                </a:extLst>
              </p:cNvPr>
              <p:cNvCxnSpPr>
                <a:cxnSpLocks/>
                <a:stCxn id="52" idx="4"/>
                <a:endCxn id="53" idx="0"/>
              </p:cNvCxnSpPr>
              <p:nvPr/>
            </p:nvCxnSpPr>
            <p:spPr>
              <a:xfrm>
                <a:off x="8518207" y="3730337"/>
                <a:ext cx="0" cy="501197"/>
              </a:xfrm>
              <a:prstGeom prst="straightConnector1">
                <a:avLst/>
              </a:prstGeom>
              <a:solidFill>
                <a:srgbClr val="00B0F0"/>
              </a:solidFill>
              <a:ln w="28575">
                <a:solidFill>
                  <a:srgbClr val="0070C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C5A64BB-2533-4020-897D-8BE346C1BBD7}"/>
                  </a:ext>
                </a:extLst>
              </p:cNvPr>
              <p:cNvCxnSpPr>
                <a:cxnSpLocks/>
                <a:stCxn id="56" idx="4"/>
                <a:endCxn id="52" idx="1"/>
              </p:cNvCxnSpPr>
              <p:nvPr/>
            </p:nvCxnSpPr>
            <p:spPr>
              <a:xfrm>
                <a:off x="7456205" y="2952742"/>
                <a:ext cx="890693" cy="413540"/>
              </a:xfrm>
              <a:prstGeom prst="straightConnector1">
                <a:avLst/>
              </a:prstGeom>
              <a:solidFill>
                <a:srgbClr val="00B0F0"/>
              </a:solidFill>
              <a:ln w="28575">
                <a:solidFill>
                  <a:srgbClr val="0070C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753E7AE-B3E4-46FB-870B-BAFCE063C46A}"/>
              </a:ext>
            </a:extLst>
          </p:cNvPr>
          <p:cNvGrpSpPr/>
          <p:nvPr/>
        </p:nvGrpSpPr>
        <p:grpSpPr>
          <a:xfrm>
            <a:off x="1360059" y="4664340"/>
            <a:ext cx="5001404" cy="2315159"/>
            <a:chOff x="1960961" y="4094980"/>
            <a:chExt cx="5001404" cy="231515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A48BDD3-1605-482C-B9E2-391B76547482}"/>
                </a:ext>
              </a:extLst>
            </p:cNvPr>
            <p:cNvSpPr/>
            <p:nvPr/>
          </p:nvSpPr>
          <p:spPr>
            <a:xfrm>
              <a:off x="3619228" y="4094980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43C3524-C632-49C4-BE22-E07B0137EE8E}"/>
                </a:ext>
              </a:extLst>
            </p:cNvPr>
            <p:cNvSpPr/>
            <p:nvPr/>
          </p:nvSpPr>
          <p:spPr>
            <a:xfrm>
              <a:off x="1960961" y="5089514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EBF64A0-3741-4E11-8EEE-CBC98A0F0D94}"/>
                </a:ext>
              </a:extLst>
            </p:cNvPr>
            <p:cNvSpPr/>
            <p:nvPr/>
          </p:nvSpPr>
          <p:spPr>
            <a:xfrm>
              <a:off x="3619228" y="5058595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4A34F4A-C64F-4A4C-8EF5-2421D746FF9D}"/>
                </a:ext>
              </a:extLst>
            </p:cNvPr>
            <p:cNvSpPr/>
            <p:nvPr/>
          </p:nvSpPr>
          <p:spPr>
            <a:xfrm>
              <a:off x="3194483" y="5966746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59B6424-69BE-4B2E-863B-BA087BE10A2B}"/>
                </a:ext>
              </a:extLst>
            </p:cNvPr>
            <p:cNvSpPr/>
            <p:nvPr/>
          </p:nvSpPr>
          <p:spPr>
            <a:xfrm>
              <a:off x="4110805" y="5966746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i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C6CD83C-CFB7-4C29-A8AB-A53C424A5F7A}"/>
                </a:ext>
              </a:extLst>
            </p:cNvPr>
            <p:cNvCxnSpPr>
              <a:stCxn id="59" idx="3"/>
              <a:endCxn id="60" idx="7"/>
            </p:cNvCxnSpPr>
            <p:nvPr/>
          </p:nvCxnSpPr>
          <p:spPr>
            <a:xfrm flipH="1">
              <a:off x="2340515" y="4473124"/>
              <a:ext cx="1343834" cy="681270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6CC4F0E-4CE4-4C93-A77F-A8188E95895F}"/>
                </a:ext>
              </a:extLst>
            </p:cNvPr>
            <p:cNvCxnSpPr>
              <a:stCxn id="59" idx="4"/>
              <a:endCxn id="61" idx="0"/>
            </p:cNvCxnSpPr>
            <p:nvPr/>
          </p:nvCxnSpPr>
          <p:spPr>
            <a:xfrm>
              <a:off x="3841565" y="4538003"/>
              <a:ext cx="0" cy="520593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47981D3-F5B6-4530-921B-2973F36FBF61}"/>
                </a:ext>
              </a:extLst>
            </p:cNvPr>
            <p:cNvCxnSpPr>
              <a:cxnSpLocks/>
              <a:stCxn id="59" idx="5"/>
              <a:endCxn id="75" idx="0"/>
            </p:cNvCxnSpPr>
            <p:nvPr/>
          </p:nvCxnSpPr>
          <p:spPr>
            <a:xfrm>
              <a:off x="3998782" y="4473124"/>
              <a:ext cx="824227" cy="655118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CAA1121-A916-4FF0-B4E7-07CBF1047642}"/>
                </a:ext>
              </a:extLst>
            </p:cNvPr>
            <p:cNvCxnSpPr>
              <a:stCxn id="61" idx="3"/>
              <a:endCxn id="62" idx="0"/>
            </p:cNvCxnSpPr>
            <p:nvPr/>
          </p:nvCxnSpPr>
          <p:spPr>
            <a:xfrm flipH="1">
              <a:off x="3416821" y="5436739"/>
              <a:ext cx="267528" cy="530007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9512F3C-3153-41B8-A9B9-D366C4D54447}"/>
                </a:ext>
              </a:extLst>
            </p:cNvPr>
            <p:cNvCxnSpPr>
              <a:stCxn id="61" idx="5"/>
              <a:endCxn id="63" idx="0"/>
            </p:cNvCxnSpPr>
            <p:nvPr/>
          </p:nvCxnSpPr>
          <p:spPr>
            <a:xfrm>
              <a:off x="3998782" y="5436739"/>
              <a:ext cx="334361" cy="530007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1503D80-DBD1-4A97-96A2-FDE9C64CA54D}"/>
                </a:ext>
              </a:extLst>
            </p:cNvPr>
            <p:cNvGrpSpPr/>
            <p:nvPr/>
          </p:nvGrpSpPr>
          <p:grpSpPr>
            <a:xfrm>
              <a:off x="3998782" y="4460408"/>
              <a:ext cx="2963583" cy="1949731"/>
              <a:chOff x="5957299" y="1907056"/>
              <a:chExt cx="2963583" cy="1949731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E3EFB1F-0E23-454A-A7AF-3CC840875D9F}"/>
                  </a:ext>
                </a:extLst>
              </p:cNvPr>
              <p:cNvGrpSpPr/>
              <p:nvPr/>
            </p:nvGrpSpPr>
            <p:grpSpPr>
              <a:xfrm>
                <a:off x="6539258" y="2574890"/>
                <a:ext cx="817187" cy="1281897"/>
                <a:chOff x="7233898" y="3006151"/>
                <a:chExt cx="817187" cy="1281897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0F3D7A8D-8A11-4DF0-B642-BFD4E17D9268}"/>
                    </a:ext>
                  </a:extLst>
                </p:cNvPr>
                <p:cNvSpPr/>
                <p:nvPr/>
              </p:nvSpPr>
              <p:spPr>
                <a:xfrm>
                  <a:off x="7233898" y="3006151"/>
                  <a:ext cx="484535" cy="426517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solidFill>
                        <a:srgbClr val="000000"/>
                      </a:solidFill>
                    </a:rPr>
                    <a:t>g</a:t>
                  </a: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2302A3DC-A038-4800-997A-4EFC544F5778}"/>
                    </a:ext>
                  </a:extLst>
                </p:cNvPr>
                <p:cNvSpPr/>
                <p:nvPr/>
              </p:nvSpPr>
              <p:spPr>
                <a:xfrm>
                  <a:off x="7566550" y="3861531"/>
                  <a:ext cx="484535" cy="426517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solidFill>
                        <a:srgbClr val="000000"/>
                      </a:solidFill>
                    </a:rPr>
                    <a:t>j</a:t>
                  </a:r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6C76A63C-536D-4F42-B17A-6EBEA8B3CA27}"/>
                    </a:ext>
                  </a:extLst>
                </p:cNvPr>
                <p:cNvCxnSpPr>
                  <a:stCxn id="75" idx="4"/>
                  <a:endCxn id="76" idx="0"/>
                </p:cNvCxnSpPr>
                <p:nvPr/>
              </p:nvCxnSpPr>
              <p:spPr>
                <a:xfrm>
                  <a:off x="7476166" y="3432668"/>
                  <a:ext cx="332652" cy="428863"/>
                </a:xfrm>
                <a:prstGeom prst="straightConnector1">
                  <a:avLst/>
                </a:prstGeom>
                <a:solidFill>
                  <a:srgbClr val="00B0F0"/>
                </a:solidFill>
                <a:ln w="28575">
                  <a:solidFill>
                    <a:srgbClr val="0070C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51188CEB-6757-4AA1-9BF1-30D5C2D6495F}"/>
                  </a:ext>
                </a:extLst>
              </p:cNvPr>
              <p:cNvSpPr/>
              <p:nvPr/>
            </p:nvSpPr>
            <p:spPr>
              <a:xfrm>
                <a:off x="7503309" y="2571912"/>
                <a:ext cx="484535" cy="42651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8C316486-07BC-401F-9794-E8724BA75B6B}"/>
                  </a:ext>
                </a:extLst>
              </p:cNvPr>
              <p:cNvSpPr/>
              <p:nvPr/>
            </p:nvSpPr>
            <p:spPr>
              <a:xfrm>
                <a:off x="8436347" y="2569341"/>
                <a:ext cx="484535" cy="42651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c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200DD58-80B2-42C3-A400-ACA67A1143C7}"/>
                  </a:ext>
                </a:extLst>
              </p:cNvPr>
              <p:cNvCxnSpPr>
                <a:cxnSpLocks/>
                <a:stCxn id="59" idx="5"/>
                <a:endCxn id="72" idx="0"/>
              </p:cNvCxnSpPr>
              <p:nvPr/>
            </p:nvCxnSpPr>
            <p:spPr>
              <a:xfrm>
                <a:off x="5957299" y="1919772"/>
                <a:ext cx="2721316" cy="649569"/>
              </a:xfrm>
              <a:prstGeom prst="straightConnector1">
                <a:avLst/>
              </a:prstGeom>
              <a:solidFill>
                <a:srgbClr val="00B0F0"/>
              </a:solidFill>
              <a:ln w="28575">
                <a:solidFill>
                  <a:srgbClr val="0070C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56C3D0C9-1D5D-4460-AAAF-DBC7F1CC24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7299" y="1907056"/>
                <a:ext cx="1616969" cy="714602"/>
              </a:xfrm>
              <a:prstGeom prst="straightConnector1">
                <a:avLst/>
              </a:prstGeom>
              <a:solidFill>
                <a:srgbClr val="00B0F0"/>
              </a:solidFill>
              <a:ln w="28575">
                <a:solidFill>
                  <a:srgbClr val="0070C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332377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find(x)</a:t>
            </a:r>
            <a:r>
              <a:rPr lang="en-US" sz="2200" dirty="0"/>
              <a:t>: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200" dirty="0"/>
              <a:t>	current = x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200" dirty="0"/>
              <a:t>	while (</a:t>
            </a:r>
            <a:r>
              <a:rPr lang="en-US" sz="2200" dirty="0" err="1"/>
              <a:t>current.parent</a:t>
            </a:r>
            <a:r>
              <a:rPr lang="en-US" sz="2200" dirty="0"/>
              <a:t> != null)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200" dirty="0"/>
              <a:t>		current = </a:t>
            </a:r>
            <a:r>
              <a:rPr lang="en-US" sz="2200" dirty="0" err="1"/>
              <a:t>current.parent</a:t>
            </a:r>
            <a:endParaRPr lang="en-US" sz="22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200" dirty="0"/>
              <a:t>	root = current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200" dirty="0"/>
              <a:t>	for each node on the path from x to root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200" dirty="0"/>
              <a:t>		</a:t>
            </a:r>
            <a:r>
              <a:rPr lang="en-US" sz="2200" dirty="0" err="1"/>
              <a:t>node.parent</a:t>
            </a:r>
            <a:r>
              <a:rPr lang="en-US" sz="2200" dirty="0"/>
              <a:t> = root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B393F2-C83C-4445-A4B7-920047093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712" y="2103437"/>
            <a:ext cx="4852989" cy="892426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Next time find(x) will </a:t>
            </a:r>
          </a:p>
          <a:p>
            <a:pPr marL="215900" indent="-212725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Have running time O(1)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AFB8A6-5E99-4EFC-8E63-C08670E38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712" y="3461293"/>
            <a:ext cx="4852989" cy="892426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Next time find on any ancestor of x</a:t>
            </a:r>
          </a:p>
          <a:p>
            <a:pPr marL="215900" indent="-212725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Will have running time O(1)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08F0F1-5958-4530-88B7-FA090870A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712" y="4819149"/>
            <a:ext cx="4852989" cy="1170488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We pay just a bit more each time,</a:t>
            </a:r>
          </a:p>
          <a:p>
            <a:pPr marL="215900" indent="-212725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But this will give us an improvement compared to O(log n).</a:t>
            </a:r>
          </a:p>
        </p:txBody>
      </p:sp>
    </p:spTree>
    <p:extLst>
      <p:ext uri="{BB962C8B-B14F-4D97-AF65-F5344CB8AC3E}">
        <p14:creationId xmlns:p14="http://schemas.microsoft.com/office/powerpoint/2010/main" val="835265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20725" y="624837"/>
            <a:ext cx="8442325" cy="1006475"/>
          </a:xfrm>
        </p:spPr>
        <p:txBody>
          <a:bodyPr anchorCtr="0"/>
          <a:lstStyle/>
          <a:p>
            <a:pPr lvl="0" algn="l"/>
            <a:r>
              <a:rPr lang="en-US" altLang="he-IL" dirty="0"/>
              <a:t>Final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Final</a:t>
            </a:r>
            <a:r>
              <a:rPr lang="en-US" altLang="he-IL" sz="2000" dirty="0"/>
              <a:t>: Monday-Tuesday , April 19-20, 2021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000" u="sng" dirty="0"/>
              <a:t>The paper will be on the course home page </a:t>
            </a:r>
            <a:r>
              <a:rPr lang="en-US" altLang="he-IL" sz="2000" u="sng" dirty="0">
                <a:sym typeface="Wingdings" panose="05000000000000000000" pitchFamily="2" charset="2"/>
              </a:rPr>
              <a:t></a:t>
            </a:r>
            <a:r>
              <a:rPr lang="en-US" altLang="he-IL" sz="2000" u="sng" dirty="0"/>
              <a:t> exams on </a:t>
            </a:r>
            <a:r>
              <a:rPr lang="en-US" altLang="he-IL" sz="2000" i="1" u="sng" dirty="0"/>
              <a:t>April 19, 10am</a:t>
            </a:r>
            <a:r>
              <a:rPr lang="en-US" altLang="he-IL" sz="2000" u="sng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000" u="sng" dirty="0"/>
              <a:t>You will need to submit is before </a:t>
            </a:r>
            <a:r>
              <a:rPr lang="en-US" altLang="he-IL" sz="2000" i="1" u="sng" dirty="0"/>
              <a:t>April 20, 23:59</a:t>
            </a:r>
            <a:endParaRPr lang="en-US" altLang="he-IL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Covering all the material covered in the course (pre and post midterm)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Take home exam - open books/internet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No talking to each other/asking questions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4 problems each consisting of several items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Shouldn’t take you more than 2-3 hours to solve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Explain all your answers.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For questions, email me/piazza. Do not post solutions/hints on piazza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I’ll take questions only until Tuesday 12:00</a:t>
            </a:r>
          </a:p>
          <a:p>
            <a:pPr marL="0" indent="0"/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06879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Note that now ranks are not the same as the height of a node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d.rank</a:t>
            </a:r>
            <a:r>
              <a:rPr lang="en-US" sz="2200" dirty="0"/>
              <a:t> = 3, but its height changed from 3 to 2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b.rank</a:t>
            </a:r>
            <a:r>
              <a:rPr lang="en-US" sz="2200" dirty="0"/>
              <a:t> =1, but it’s height changed to 0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Now you start seeing why I called it rank and not height…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47D699-A1C2-4585-ACB4-9DA1409E016D}"/>
              </a:ext>
            </a:extLst>
          </p:cNvPr>
          <p:cNvGrpSpPr/>
          <p:nvPr/>
        </p:nvGrpSpPr>
        <p:grpSpPr>
          <a:xfrm>
            <a:off x="1231481" y="2332037"/>
            <a:ext cx="3264361" cy="3216741"/>
            <a:chOff x="2553147" y="4000856"/>
            <a:chExt cx="3264361" cy="32167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F5E32E4-5DD6-447B-BCC1-A52611E37482}"/>
                </a:ext>
              </a:extLst>
            </p:cNvPr>
            <p:cNvSpPr/>
            <p:nvPr/>
          </p:nvSpPr>
          <p:spPr>
            <a:xfrm>
              <a:off x="3512948" y="4000856"/>
              <a:ext cx="550955" cy="53714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00" dirty="0">
                  <a:solidFill>
                    <a:srgbClr val="000000"/>
                  </a:solidFill>
                </a:rPr>
                <a:t>d</a:t>
              </a:r>
              <a:r>
                <a:rPr lang="en-US" sz="1300" baseline="30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B30AE2-1DE4-4234-8A04-BF8F6E9FAB7B}"/>
                </a:ext>
              </a:extLst>
            </p:cNvPr>
            <p:cNvSpPr/>
            <p:nvPr/>
          </p:nvSpPr>
          <p:spPr>
            <a:xfrm>
              <a:off x="2553147" y="5070034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</a:rPr>
                <a:t>e</a:t>
              </a:r>
              <a:r>
                <a:rPr lang="en-US" sz="1400" baseline="30000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53EAD3-AA70-4F60-B096-2FBCEBF78762}"/>
                </a:ext>
              </a:extLst>
            </p:cNvPr>
            <p:cNvSpPr/>
            <p:nvPr/>
          </p:nvSpPr>
          <p:spPr>
            <a:xfrm>
              <a:off x="3619228" y="5058595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00" dirty="0">
                  <a:solidFill>
                    <a:srgbClr val="000000"/>
                  </a:solidFill>
                </a:rPr>
                <a:t>f</a:t>
              </a:r>
              <a:r>
                <a:rPr lang="en-US" sz="1300" baseline="30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AB8F38-F44A-4806-A5CE-37C58689C7D6}"/>
                </a:ext>
              </a:extLst>
            </p:cNvPr>
            <p:cNvSpPr/>
            <p:nvPr/>
          </p:nvSpPr>
          <p:spPr>
            <a:xfrm>
              <a:off x="2869895" y="5944641"/>
              <a:ext cx="526995" cy="4588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</a:rPr>
                <a:t>h</a:t>
              </a:r>
              <a:r>
                <a:rPr lang="en-US" sz="1100" baseline="30000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7775A01-26C5-4916-B32D-43A51FEC4D7C}"/>
                </a:ext>
              </a:extLst>
            </p:cNvPr>
            <p:cNvSpPr/>
            <p:nvPr/>
          </p:nvSpPr>
          <p:spPr>
            <a:xfrm>
              <a:off x="4094120" y="5973887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i</a:t>
              </a:r>
              <a:r>
                <a:rPr lang="en-US" sz="1600" baseline="30000" dirty="0">
                  <a:solidFill>
                    <a:srgbClr val="000000"/>
                  </a:solidFill>
                </a:rPr>
                <a:t>0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5739614-B7BE-4FC1-9960-1C0B822659CE}"/>
                </a:ext>
              </a:extLst>
            </p:cNvPr>
            <p:cNvCxnSpPr>
              <a:cxnSpLocks/>
              <a:stCxn id="5" idx="3"/>
              <a:endCxn id="6" idx="7"/>
            </p:cNvCxnSpPr>
            <p:nvPr/>
          </p:nvCxnSpPr>
          <p:spPr>
            <a:xfrm flipH="1">
              <a:off x="2932701" y="4459340"/>
              <a:ext cx="660932" cy="675573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91671A9-93BF-4628-B338-ADD109C93987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3788426" y="4538003"/>
              <a:ext cx="53140" cy="520592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39470CA-0858-4437-A09B-6556979677A7}"/>
                </a:ext>
              </a:extLst>
            </p:cNvPr>
            <p:cNvCxnSpPr>
              <a:cxnSpLocks/>
              <a:stCxn id="5" idx="5"/>
              <a:endCxn id="21" idx="0"/>
            </p:cNvCxnSpPr>
            <p:nvPr/>
          </p:nvCxnSpPr>
          <p:spPr>
            <a:xfrm>
              <a:off x="3983218" y="4459340"/>
              <a:ext cx="838899" cy="703228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5B0DBD6-2D6F-43F4-B279-CA2310115C98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3133393" y="5436739"/>
              <a:ext cx="550956" cy="507902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FFA18D8-5108-40EE-9F74-DEC7FFDF2DB5}"/>
                </a:ext>
              </a:extLst>
            </p:cNvPr>
            <p:cNvCxnSpPr>
              <a:stCxn id="7" idx="5"/>
              <a:endCxn id="9" idx="0"/>
            </p:cNvCxnSpPr>
            <p:nvPr/>
          </p:nvCxnSpPr>
          <p:spPr>
            <a:xfrm>
              <a:off x="3998782" y="5436739"/>
              <a:ext cx="317676" cy="537148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999943D-3FA5-43C4-8973-5120867764E5}"/>
                </a:ext>
              </a:extLst>
            </p:cNvPr>
            <p:cNvGrpSpPr/>
            <p:nvPr/>
          </p:nvGrpSpPr>
          <p:grpSpPr>
            <a:xfrm>
              <a:off x="4579849" y="5162568"/>
              <a:ext cx="1237659" cy="2055029"/>
              <a:chOff x="6538366" y="2609216"/>
              <a:chExt cx="1237659" cy="205502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494A1A0-ED52-4290-805D-245FC4AEFCB2}"/>
                  </a:ext>
                </a:extLst>
              </p:cNvPr>
              <p:cNvGrpSpPr/>
              <p:nvPr/>
            </p:nvGrpSpPr>
            <p:grpSpPr>
              <a:xfrm>
                <a:off x="6538366" y="2609216"/>
                <a:ext cx="484535" cy="1340294"/>
                <a:chOff x="7233006" y="3040477"/>
                <a:chExt cx="484535" cy="1340294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1FB2856-1C70-4C02-82D1-4FE314CEB228}"/>
                    </a:ext>
                  </a:extLst>
                </p:cNvPr>
                <p:cNvSpPr/>
                <p:nvPr/>
              </p:nvSpPr>
              <p:spPr>
                <a:xfrm>
                  <a:off x="7233006" y="3040477"/>
                  <a:ext cx="484535" cy="426517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300" dirty="0">
                      <a:solidFill>
                        <a:srgbClr val="000000"/>
                      </a:solidFill>
                    </a:rPr>
                    <a:t>g</a:t>
                  </a:r>
                  <a:r>
                    <a:rPr lang="en-US" sz="1300" baseline="30000" dirty="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F9EE7E9A-133F-4F74-964E-8D71B4D812E6}"/>
                    </a:ext>
                  </a:extLst>
                </p:cNvPr>
                <p:cNvSpPr/>
                <p:nvPr/>
              </p:nvSpPr>
              <p:spPr>
                <a:xfrm>
                  <a:off x="7233006" y="3954254"/>
                  <a:ext cx="484535" cy="426517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j</a:t>
                  </a:r>
                  <a:r>
                    <a:rPr lang="en-US" sz="1400" baseline="30000" dirty="0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5AF7B541-B7E7-47E1-8EC2-6273BF507B44}"/>
                    </a:ext>
                  </a:extLst>
                </p:cNvPr>
                <p:cNvCxnSpPr>
                  <a:stCxn id="21" idx="4"/>
                  <a:endCxn id="22" idx="0"/>
                </p:cNvCxnSpPr>
                <p:nvPr/>
              </p:nvCxnSpPr>
              <p:spPr>
                <a:xfrm>
                  <a:off x="7475274" y="3466994"/>
                  <a:ext cx="0" cy="487260"/>
                </a:xfrm>
                <a:prstGeom prst="straightConnector1">
                  <a:avLst/>
                </a:prstGeom>
                <a:solidFill>
                  <a:srgbClr val="00B0F0"/>
                </a:solidFill>
                <a:ln w="28575">
                  <a:solidFill>
                    <a:srgbClr val="0070C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897A603-4D5C-49D5-8FB8-C958F8044788}"/>
                  </a:ext>
                </a:extLst>
              </p:cNvPr>
              <p:cNvSpPr/>
              <p:nvPr/>
            </p:nvSpPr>
            <p:spPr>
              <a:xfrm>
                <a:off x="7291490" y="3528954"/>
                <a:ext cx="484535" cy="42651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00" dirty="0">
                    <a:solidFill>
                      <a:srgbClr val="000000"/>
                    </a:solidFill>
                  </a:rPr>
                  <a:t>b</a:t>
                </a:r>
                <a:r>
                  <a:rPr lang="en-US" sz="1300" baseline="30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0A73961-DEDD-4900-9A32-09F06729C53D}"/>
                  </a:ext>
                </a:extLst>
              </p:cNvPr>
              <p:cNvSpPr/>
              <p:nvPr/>
            </p:nvSpPr>
            <p:spPr>
              <a:xfrm>
                <a:off x="7290012" y="4237728"/>
                <a:ext cx="484535" cy="42651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c</a:t>
                </a:r>
                <a:r>
                  <a:rPr lang="en-US" sz="1400" baseline="30000" dirty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6470054-F9A4-45ED-9F3B-EB2D131A2A08}"/>
                  </a:ext>
                </a:extLst>
              </p:cNvPr>
              <p:cNvCxnSpPr>
                <a:cxnSpLocks/>
                <a:stCxn id="17" idx="4"/>
                <a:endCxn id="18" idx="0"/>
              </p:cNvCxnSpPr>
              <p:nvPr/>
            </p:nvCxnSpPr>
            <p:spPr>
              <a:xfrm flipH="1">
                <a:off x="7532280" y="3955471"/>
                <a:ext cx="1478" cy="282257"/>
              </a:xfrm>
              <a:prstGeom prst="straightConnector1">
                <a:avLst/>
              </a:prstGeom>
              <a:solidFill>
                <a:srgbClr val="00B0F0"/>
              </a:solidFill>
              <a:ln w="28575">
                <a:solidFill>
                  <a:srgbClr val="0070C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716B667-5C0C-4FE4-9CB6-A5FD2F7FB11B}"/>
                  </a:ext>
                </a:extLst>
              </p:cNvPr>
              <p:cNvCxnSpPr>
                <a:cxnSpLocks/>
                <a:stCxn id="21" idx="4"/>
                <a:endCxn id="17" idx="1"/>
              </p:cNvCxnSpPr>
              <p:nvPr/>
            </p:nvCxnSpPr>
            <p:spPr>
              <a:xfrm>
                <a:off x="6780634" y="3035733"/>
                <a:ext cx="581815" cy="555683"/>
              </a:xfrm>
              <a:prstGeom prst="straightConnector1">
                <a:avLst/>
              </a:prstGeom>
              <a:solidFill>
                <a:srgbClr val="00B0F0"/>
              </a:solidFill>
              <a:ln w="28575">
                <a:solidFill>
                  <a:srgbClr val="0070C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EA58DF9-F4F5-4BC6-A336-18C92196BE6C}"/>
              </a:ext>
            </a:extLst>
          </p:cNvPr>
          <p:cNvGrpSpPr/>
          <p:nvPr/>
        </p:nvGrpSpPr>
        <p:grpSpPr>
          <a:xfrm>
            <a:off x="5705095" y="2458408"/>
            <a:ext cx="3938490" cy="2502006"/>
            <a:chOff x="2553147" y="4000856"/>
            <a:chExt cx="3938490" cy="250200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C02B415-3586-47A8-AA39-741C3C413B02}"/>
                </a:ext>
              </a:extLst>
            </p:cNvPr>
            <p:cNvSpPr/>
            <p:nvPr/>
          </p:nvSpPr>
          <p:spPr>
            <a:xfrm>
              <a:off x="3512948" y="4000856"/>
              <a:ext cx="550955" cy="53714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00" dirty="0">
                  <a:solidFill>
                    <a:srgbClr val="000000"/>
                  </a:solidFill>
                </a:rPr>
                <a:t>d</a:t>
              </a:r>
              <a:r>
                <a:rPr lang="en-US" sz="1300" baseline="30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DD92687-2270-48D9-9373-B09FD5589B9B}"/>
                </a:ext>
              </a:extLst>
            </p:cNvPr>
            <p:cNvSpPr/>
            <p:nvPr/>
          </p:nvSpPr>
          <p:spPr>
            <a:xfrm>
              <a:off x="2553147" y="5070034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</a:rPr>
                <a:t>e</a:t>
              </a:r>
              <a:r>
                <a:rPr lang="en-US" sz="1400" baseline="30000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D68B59F-79BF-4CD2-90FE-DB7351C8D6FD}"/>
                </a:ext>
              </a:extLst>
            </p:cNvPr>
            <p:cNvSpPr/>
            <p:nvPr/>
          </p:nvSpPr>
          <p:spPr>
            <a:xfrm>
              <a:off x="3619228" y="5058595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00" dirty="0">
                  <a:solidFill>
                    <a:srgbClr val="000000"/>
                  </a:solidFill>
                </a:rPr>
                <a:t>f</a:t>
              </a:r>
              <a:r>
                <a:rPr lang="en-US" sz="1300" baseline="30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2450940-F2E3-4541-BD62-B095BAD71A29}"/>
                </a:ext>
              </a:extLst>
            </p:cNvPr>
            <p:cNvSpPr/>
            <p:nvPr/>
          </p:nvSpPr>
          <p:spPr>
            <a:xfrm>
              <a:off x="2869895" y="5944641"/>
              <a:ext cx="526995" cy="4588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</a:rPr>
                <a:t>h</a:t>
              </a:r>
              <a:r>
                <a:rPr lang="en-US" sz="1100" baseline="30000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3B6FE6D-63A2-4592-A1BC-04D6FC404125}"/>
                </a:ext>
              </a:extLst>
            </p:cNvPr>
            <p:cNvSpPr/>
            <p:nvPr/>
          </p:nvSpPr>
          <p:spPr>
            <a:xfrm>
              <a:off x="4094120" y="5973887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i</a:t>
              </a:r>
              <a:r>
                <a:rPr lang="en-US" sz="1600" baseline="30000" dirty="0">
                  <a:solidFill>
                    <a:srgbClr val="000000"/>
                  </a:solidFill>
                </a:rPr>
                <a:t>0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4079B31-E10E-401A-8F33-CD4FA26D16D8}"/>
                </a:ext>
              </a:extLst>
            </p:cNvPr>
            <p:cNvCxnSpPr>
              <a:cxnSpLocks/>
              <a:stCxn id="63" idx="4"/>
              <a:endCxn id="64" idx="7"/>
            </p:cNvCxnSpPr>
            <p:nvPr/>
          </p:nvCxnSpPr>
          <p:spPr>
            <a:xfrm flipH="1">
              <a:off x="2932701" y="4538003"/>
              <a:ext cx="855725" cy="596910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FEF0BCE-B564-42E8-9C6B-6598445290DA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>
              <a:off x="3788426" y="4538003"/>
              <a:ext cx="53140" cy="520592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AF67512-33D1-4590-83E3-ADE411C050FF}"/>
                </a:ext>
              </a:extLst>
            </p:cNvPr>
            <p:cNvCxnSpPr>
              <a:cxnSpLocks/>
              <a:stCxn id="63" idx="4"/>
              <a:endCxn id="79" idx="0"/>
            </p:cNvCxnSpPr>
            <p:nvPr/>
          </p:nvCxnSpPr>
          <p:spPr>
            <a:xfrm>
              <a:off x="3788426" y="4538003"/>
              <a:ext cx="1033691" cy="624565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150C56C-F220-4344-AA4F-00911466EA83}"/>
                </a:ext>
              </a:extLst>
            </p:cNvPr>
            <p:cNvCxnSpPr>
              <a:cxnSpLocks/>
              <a:stCxn id="65" idx="3"/>
              <a:endCxn id="66" idx="0"/>
            </p:cNvCxnSpPr>
            <p:nvPr/>
          </p:nvCxnSpPr>
          <p:spPr>
            <a:xfrm flipH="1">
              <a:off x="3133393" y="5436739"/>
              <a:ext cx="550956" cy="507902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42842A1-941E-4402-BA3C-5F795538AE17}"/>
                </a:ext>
              </a:extLst>
            </p:cNvPr>
            <p:cNvCxnSpPr>
              <a:stCxn id="65" idx="5"/>
              <a:endCxn id="67" idx="0"/>
            </p:cNvCxnSpPr>
            <p:nvPr/>
          </p:nvCxnSpPr>
          <p:spPr>
            <a:xfrm>
              <a:off x="3998782" y="5436739"/>
              <a:ext cx="317676" cy="537148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0DBD5D4-CE9E-4E6D-8969-7C4555C0CF06}"/>
                </a:ext>
              </a:extLst>
            </p:cNvPr>
            <p:cNvGrpSpPr/>
            <p:nvPr/>
          </p:nvGrpSpPr>
          <p:grpSpPr>
            <a:xfrm>
              <a:off x="3983218" y="4459340"/>
              <a:ext cx="2508419" cy="2043522"/>
              <a:chOff x="5941735" y="1905988"/>
              <a:chExt cx="2508419" cy="2043522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6D252E50-110E-4EF6-9B1D-0B6F8214552F}"/>
                  </a:ext>
                </a:extLst>
              </p:cNvPr>
              <p:cNvGrpSpPr/>
              <p:nvPr/>
            </p:nvGrpSpPr>
            <p:grpSpPr>
              <a:xfrm>
                <a:off x="6538366" y="2609216"/>
                <a:ext cx="484535" cy="1340294"/>
                <a:chOff x="7233006" y="3040477"/>
                <a:chExt cx="484535" cy="1340294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B3680A67-18E1-45DE-948D-150507207E50}"/>
                    </a:ext>
                  </a:extLst>
                </p:cNvPr>
                <p:cNvSpPr/>
                <p:nvPr/>
              </p:nvSpPr>
              <p:spPr>
                <a:xfrm>
                  <a:off x="7233006" y="3040477"/>
                  <a:ext cx="484535" cy="426517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300" dirty="0">
                      <a:solidFill>
                        <a:srgbClr val="000000"/>
                      </a:solidFill>
                    </a:rPr>
                    <a:t>g</a:t>
                  </a:r>
                  <a:r>
                    <a:rPr lang="en-US" sz="1300" baseline="30000" dirty="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A19C35E-5162-4629-899C-2FDBCA5B63A6}"/>
                    </a:ext>
                  </a:extLst>
                </p:cNvPr>
                <p:cNvSpPr/>
                <p:nvPr/>
              </p:nvSpPr>
              <p:spPr>
                <a:xfrm>
                  <a:off x="7233006" y="3954254"/>
                  <a:ext cx="484535" cy="426517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j</a:t>
                  </a:r>
                  <a:r>
                    <a:rPr lang="en-US" sz="1400" baseline="30000" dirty="0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0C392273-356A-47CC-8E4E-1E4A684CAC16}"/>
                    </a:ext>
                  </a:extLst>
                </p:cNvPr>
                <p:cNvCxnSpPr>
                  <a:stCxn id="79" idx="4"/>
                  <a:endCxn id="80" idx="0"/>
                </p:cNvCxnSpPr>
                <p:nvPr/>
              </p:nvCxnSpPr>
              <p:spPr>
                <a:xfrm>
                  <a:off x="7475274" y="3466994"/>
                  <a:ext cx="0" cy="487260"/>
                </a:xfrm>
                <a:prstGeom prst="straightConnector1">
                  <a:avLst/>
                </a:prstGeom>
                <a:solidFill>
                  <a:srgbClr val="00B0F0"/>
                </a:solidFill>
                <a:ln w="28575">
                  <a:solidFill>
                    <a:srgbClr val="0070C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413071F-ED61-4BB6-85E7-BA6EED9250EA}"/>
                  </a:ext>
                </a:extLst>
              </p:cNvPr>
              <p:cNvSpPr/>
              <p:nvPr/>
            </p:nvSpPr>
            <p:spPr>
              <a:xfrm>
                <a:off x="7965619" y="2595884"/>
                <a:ext cx="484535" cy="42651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00" dirty="0">
                    <a:solidFill>
                      <a:srgbClr val="000000"/>
                    </a:solidFill>
                  </a:rPr>
                  <a:t>b</a:t>
                </a:r>
                <a:r>
                  <a:rPr lang="en-US" sz="1300" baseline="30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0361FCDD-2B78-4B3D-BA4B-CA3A66F1C5BD}"/>
                  </a:ext>
                </a:extLst>
              </p:cNvPr>
              <p:cNvSpPr/>
              <p:nvPr/>
            </p:nvSpPr>
            <p:spPr>
              <a:xfrm>
                <a:off x="7144625" y="2627115"/>
                <a:ext cx="484535" cy="42651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c</a:t>
                </a:r>
                <a:r>
                  <a:rPr lang="en-US" sz="1400" baseline="30000" dirty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1DB1251F-BCDA-4571-B553-530C33D00E66}"/>
                  </a:ext>
                </a:extLst>
              </p:cNvPr>
              <p:cNvCxnSpPr>
                <a:cxnSpLocks/>
                <a:stCxn id="63" idx="5"/>
                <a:endCxn id="76" idx="0"/>
              </p:cNvCxnSpPr>
              <p:nvPr/>
            </p:nvCxnSpPr>
            <p:spPr>
              <a:xfrm>
                <a:off x="5941735" y="1905988"/>
                <a:ext cx="1445158" cy="721127"/>
              </a:xfrm>
              <a:prstGeom prst="straightConnector1">
                <a:avLst/>
              </a:prstGeom>
              <a:solidFill>
                <a:srgbClr val="00B0F0"/>
              </a:solidFill>
              <a:ln w="28575">
                <a:solidFill>
                  <a:srgbClr val="0070C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F659118-9CD0-4733-9BB5-BB36C2411F9A}"/>
                  </a:ext>
                </a:extLst>
              </p:cNvPr>
              <p:cNvCxnSpPr>
                <a:cxnSpLocks/>
                <a:stCxn id="63" idx="5"/>
                <a:endCxn id="75" idx="1"/>
              </p:cNvCxnSpPr>
              <p:nvPr/>
            </p:nvCxnSpPr>
            <p:spPr>
              <a:xfrm>
                <a:off x="5941735" y="1905988"/>
                <a:ext cx="2094843" cy="752358"/>
              </a:xfrm>
              <a:prstGeom prst="straightConnector1">
                <a:avLst/>
              </a:prstGeom>
              <a:solidFill>
                <a:srgbClr val="00B0F0"/>
              </a:solidFill>
              <a:ln w="28575">
                <a:solidFill>
                  <a:srgbClr val="0070C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58029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Not a key observation</a:t>
            </a:r>
            <a:r>
              <a:rPr lang="en-US" sz="2200" dirty="0"/>
              <a:t>: </a:t>
            </a:r>
            <a:r>
              <a:rPr lang="en-US" sz="2200" dirty="0" err="1"/>
              <a:t>makeSet</a:t>
            </a:r>
            <a:r>
              <a:rPr lang="en-US" sz="2200" dirty="0"/>
              <a:t>(x) makes x a root(of itself)</a:t>
            </a:r>
            <a:endParaRPr lang="en-US" sz="2200" u="sng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Key observation</a:t>
            </a:r>
            <a:r>
              <a:rPr lang="en-US" sz="2200" dirty="0"/>
              <a:t>: once a node is not a root (due to union), it will never be a root again, and its rank will never change again.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Therefore, the ranks of all nodes are unchanged by path compression, even though these are no longer the heights.</a:t>
            </a:r>
            <a:endParaRPr lang="en-US" sz="22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F55CD4-E075-441C-A7F0-E6E74ADCFDA5}"/>
              </a:ext>
            </a:extLst>
          </p:cNvPr>
          <p:cNvGrpSpPr/>
          <p:nvPr/>
        </p:nvGrpSpPr>
        <p:grpSpPr>
          <a:xfrm>
            <a:off x="773112" y="3254538"/>
            <a:ext cx="484535" cy="1354231"/>
            <a:chOff x="2873375" y="1623032"/>
            <a:chExt cx="304800" cy="967768"/>
          </a:xfrm>
          <a:solidFill>
            <a:srgbClr val="00B0F0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6AD3E81-9640-418C-B0F8-FC6F7EEB30EE}"/>
                </a:ext>
              </a:extLst>
            </p:cNvPr>
            <p:cNvSpPr/>
            <p:nvPr/>
          </p:nvSpPr>
          <p:spPr>
            <a:xfrm>
              <a:off x="2873375" y="1623032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ABFFF78-1EAA-4D5C-B566-21747D5C3E8E}"/>
                </a:ext>
              </a:extLst>
            </p:cNvPr>
            <p:cNvSpPr/>
            <p:nvPr/>
          </p:nvSpPr>
          <p:spPr>
            <a:xfrm>
              <a:off x="2873375" y="22860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c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DFF69B3-2F1C-4D72-A282-79EAED6E5E2B}"/>
                </a:ext>
              </a:extLst>
            </p:cNvPr>
            <p:cNvCxnSpPr>
              <a:stCxn id="45" idx="4"/>
              <a:endCxn id="46" idx="0"/>
            </p:cNvCxnSpPr>
            <p:nvPr/>
          </p:nvCxnSpPr>
          <p:spPr>
            <a:xfrm>
              <a:off x="3025775" y="1927832"/>
              <a:ext cx="0" cy="35816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250DD6-DF02-4ACE-B4BD-4BC53EDA6AC7}"/>
              </a:ext>
            </a:extLst>
          </p:cNvPr>
          <p:cNvGrpSpPr/>
          <p:nvPr/>
        </p:nvGrpSpPr>
        <p:grpSpPr>
          <a:xfrm>
            <a:off x="2137836" y="3246437"/>
            <a:ext cx="2476539" cy="2209761"/>
            <a:chOff x="5258366" y="1623032"/>
            <a:chExt cx="1557885" cy="1579151"/>
          </a:xfrm>
          <a:solidFill>
            <a:srgbClr val="00B0F0"/>
          </a:solidFill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FA3C712-FDD0-4715-A11F-5CD1ED64B39B}"/>
                </a:ext>
              </a:extLst>
            </p:cNvPr>
            <p:cNvSpPr/>
            <p:nvPr/>
          </p:nvSpPr>
          <p:spPr>
            <a:xfrm>
              <a:off x="5867400" y="1623032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98122B4-85C7-4C5A-B6AE-5EB0ADA46668}"/>
                </a:ext>
              </a:extLst>
            </p:cNvPr>
            <p:cNvSpPr/>
            <p:nvPr/>
          </p:nvSpPr>
          <p:spPr>
            <a:xfrm>
              <a:off x="5258366" y="2279362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D74B49B-56D4-4812-8A39-D232092BCD2F}"/>
                </a:ext>
              </a:extLst>
            </p:cNvPr>
            <p:cNvSpPr/>
            <p:nvPr/>
          </p:nvSpPr>
          <p:spPr>
            <a:xfrm>
              <a:off x="5867400" y="22860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72AF8FF-5FB9-49A7-B455-8B8CC68DB732}"/>
                </a:ext>
              </a:extLst>
            </p:cNvPr>
            <p:cNvSpPr/>
            <p:nvPr/>
          </p:nvSpPr>
          <p:spPr>
            <a:xfrm>
              <a:off x="6511451" y="2287783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928B1C-6BC9-4830-A904-2B6B364FAAAB}"/>
                </a:ext>
              </a:extLst>
            </p:cNvPr>
            <p:cNvSpPr/>
            <p:nvPr/>
          </p:nvSpPr>
          <p:spPr>
            <a:xfrm>
              <a:off x="5410200" y="2895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FE3088C-8892-48A3-81E4-FBA14615BF39}"/>
                </a:ext>
              </a:extLst>
            </p:cNvPr>
            <p:cNvSpPr/>
            <p:nvPr/>
          </p:nvSpPr>
          <p:spPr>
            <a:xfrm>
              <a:off x="6096136" y="2876219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49AD03B-8E97-488C-BEFC-BBF0F76C39DE}"/>
                </a:ext>
              </a:extLst>
            </p:cNvPr>
            <p:cNvSpPr/>
            <p:nvPr/>
          </p:nvSpPr>
          <p:spPr>
            <a:xfrm>
              <a:off x="6511451" y="2897383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j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4C6AEF8-15EE-45CF-9E6D-96FBC0594C9E}"/>
                </a:ext>
              </a:extLst>
            </p:cNvPr>
            <p:cNvCxnSpPr>
              <a:stCxn id="49" idx="3"/>
              <a:endCxn id="50" idx="7"/>
            </p:cNvCxnSpPr>
            <p:nvPr/>
          </p:nvCxnSpPr>
          <p:spPr>
            <a:xfrm flipH="1">
              <a:off x="5518529" y="1883195"/>
              <a:ext cx="393508" cy="440804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4C69B57-81E0-48CA-96BB-AFD30F6926CB}"/>
                </a:ext>
              </a:extLst>
            </p:cNvPr>
            <p:cNvCxnSpPr>
              <a:stCxn id="49" idx="4"/>
              <a:endCxn id="51" idx="0"/>
            </p:cNvCxnSpPr>
            <p:nvPr/>
          </p:nvCxnSpPr>
          <p:spPr>
            <a:xfrm>
              <a:off x="6019800" y="1927832"/>
              <a:ext cx="0" cy="35816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1A665D5-292D-4FB5-AA3C-9E837DBD854B}"/>
                </a:ext>
              </a:extLst>
            </p:cNvPr>
            <p:cNvCxnSpPr>
              <a:stCxn id="49" idx="5"/>
              <a:endCxn id="52" idx="1"/>
            </p:cNvCxnSpPr>
            <p:nvPr/>
          </p:nvCxnSpPr>
          <p:spPr>
            <a:xfrm>
              <a:off x="6127563" y="1883195"/>
              <a:ext cx="428525" cy="449225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D09B7D7-9009-4CED-B1D1-A3D1E81D9860}"/>
                </a:ext>
              </a:extLst>
            </p:cNvPr>
            <p:cNvCxnSpPr>
              <a:stCxn id="51" idx="3"/>
              <a:endCxn id="53" idx="0"/>
            </p:cNvCxnSpPr>
            <p:nvPr/>
          </p:nvCxnSpPr>
          <p:spPr>
            <a:xfrm flipH="1">
              <a:off x="5562600" y="2546163"/>
              <a:ext cx="349437" cy="349437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C0A8429-3ECD-45F6-995B-2EB157134118}"/>
                </a:ext>
              </a:extLst>
            </p:cNvPr>
            <p:cNvCxnSpPr>
              <a:stCxn id="51" idx="5"/>
              <a:endCxn id="54" idx="0"/>
            </p:cNvCxnSpPr>
            <p:nvPr/>
          </p:nvCxnSpPr>
          <p:spPr>
            <a:xfrm>
              <a:off x="6127563" y="2546163"/>
              <a:ext cx="120973" cy="330056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A321CD3-3906-484C-99D3-47A5ED729ADD}"/>
                </a:ext>
              </a:extLst>
            </p:cNvPr>
            <p:cNvCxnSpPr>
              <a:stCxn id="52" idx="4"/>
              <a:endCxn id="55" idx="0"/>
            </p:cNvCxnSpPr>
            <p:nvPr/>
          </p:nvCxnSpPr>
          <p:spPr>
            <a:xfrm>
              <a:off x="6663852" y="2592583"/>
              <a:ext cx="0" cy="304801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9305DD-405B-4A46-AF48-50D917EA025E}"/>
              </a:ext>
            </a:extLst>
          </p:cNvPr>
          <p:cNvCxnSpPr>
            <a:cxnSpLocks/>
          </p:cNvCxnSpPr>
          <p:nvPr/>
        </p:nvCxnSpPr>
        <p:spPr>
          <a:xfrm>
            <a:off x="1302336" y="3988924"/>
            <a:ext cx="929016" cy="0"/>
          </a:xfrm>
          <a:prstGeom prst="straightConnector1">
            <a:avLst/>
          </a:prstGeom>
          <a:ln w="63500" cmpd="dbl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6FE182A-A16F-452B-B85A-B5E0E232A00B}"/>
              </a:ext>
            </a:extLst>
          </p:cNvPr>
          <p:cNvGrpSpPr/>
          <p:nvPr/>
        </p:nvGrpSpPr>
        <p:grpSpPr>
          <a:xfrm>
            <a:off x="6295629" y="3161021"/>
            <a:ext cx="3381620" cy="2292682"/>
            <a:chOff x="2708461" y="3451833"/>
            <a:chExt cx="2317913" cy="1577367"/>
          </a:xfrm>
          <a:solidFill>
            <a:srgbClr val="00B0F0"/>
          </a:solidFill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A6E9A80-13BB-4B4D-8BC8-4B54A271D6C8}"/>
                </a:ext>
              </a:extLst>
            </p:cNvPr>
            <p:cNvSpPr/>
            <p:nvPr/>
          </p:nvSpPr>
          <p:spPr>
            <a:xfrm>
              <a:off x="2715445" y="4159438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8A83BFC-3B61-4360-B2A0-A8014C430C68}"/>
                </a:ext>
              </a:extLst>
            </p:cNvPr>
            <p:cNvSpPr/>
            <p:nvPr/>
          </p:nvSpPr>
          <p:spPr>
            <a:xfrm>
              <a:off x="2708461" y="47244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72A2763-2563-49E1-BFF8-60BF4ACD2BDB}"/>
                </a:ext>
              </a:extLst>
            </p:cNvPr>
            <p:cNvSpPr/>
            <p:nvPr/>
          </p:nvSpPr>
          <p:spPr>
            <a:xfrm>
              <a:off x="3810000" y="3451833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68F6E78-4E9B-4A15-ABD4-D58BB9B23724}"/>
                </a:ext>
              </a:extLst>
            </p:cNvPr>
            <p:cNvSpPr/>
            <p:nvPr/>
          </p:nvSpPr>
          <p:spPr>
            <a:xfrm>
              <a:off x="3246125" y="4118079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315F154-6B54-4AEA-9CC2-2763EB3D2397}"/>
                </a:ext>
              </a:extLst>
            </p:cNvPr>
            <p:cNvSpPr/>
            <p:nvPr/>
          </p:nvSpPr>
          <p:spPr>
            <a:xfrm>
              <a:off x="3810000" y="41148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f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C96D039-2A97-4CDB-9719-38AABC54E526}"/>
                </a:ext>
              </a:extLst>
            </p:cNvPr>
            <p:cNvCxnSpPr>
              <a:stCxn id="64" idx="4"/>
              <a:endCxn id="65" idx="0"/>
            </p:cNvCxnSpPr>
            <p:nvPr/>
          </p:nvCxnSpPr>
          <p:spPr>
            <a:xfrm flipH="1">
              <a:off x="2860862" y="4464238"/>
              <a:ext cx="6984" cy="260162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5D17AF8-66E4-466F-A815-5A485EF63C42}"/>
                </a:ext>
              </a:extLst>
            </p:cNvPr>
            <p:cNvSpPr/>
            <p:nvPr/>
          </p:nvSpPr>
          <p:spPr>
            <a:xfrm>
              <a:off x="4721574" y="41148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36C5D1F-A159-47FD-AC88-19038DF44FC7}"/>
                </a:ext>
              </a:extLst>
            </p:cNvPr>
            <p:cNvSpPr/>
            <p:nvPr/>
          </p:nvSpPr>
          <p:spPr>
            <a:xfrm>
              <a:off x="3352800" y="47244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228447F-8E22-4F1D-8A95-CA20F88472CE}"/>
                </a:ext>
              </a:extLst>
            </p:cNvPr>
            <p:cNvSpPr/>
            <p:nvPr/>
          </p:nvSpPr>
          <p:spPr>
            <a:xfrm>
              <a:off x="4267200" y="47244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5D78A9F-06CE-4A99-B4A6-2A1019B65A9A}"/>
                </a:ext>
              </a:extLst>
            </p:cNvPr>
            <p:cNvSpPr/>
            <p:nvPr/>
          </p:nvSpPr>
          <p:spPr>
            <a:xfrm>
              <a:off x="4721574" y="47244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j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2E16E82-6F11-4849-A16A-5D5A368A90B7}"/>
                </a:ext>
              </a:extLst>
            </p:cNvPr>
            <p:cNvCxnSpPr>
              <a:cxnSpLocks/>
              <a:stCxn id="66" idx="3"/>
              <a:endCxn id="67" idx="7"/>
            </p:cNvCxnSpPr>
            <p:nvPr/>
          </p:nvCxnSpPr>
          <p:spPr>
            <a:xfrm flipH="1">
              <a:off x="3506288" y="3711995"/>
              <a:ext cx="348349" cy="450720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3D9A482-97CD-4358-AB4D-32324B6BFC39}"/>
                </a:ext>
              </a:extLst>
            </p:cNvPr>
            <p:cNvCxnSpPr>
              <a:cxnSpLocks/>
              <a:stCxn id="66" idx="4"/>
              <a:endCxn id="68" idx="0"/>
            </p:cNvCxnSpPr>
            <p:nvPr/>
          </p:nvCxnSpPr>
          <p:spPr>
            <a:xfrm>
              <a:off x="3962400" y="3756632"/>
              <a:ext cx="0" cy="35816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040F464-AF38-4CAC-AC08-D811523765C4}"/>
                </a:ext>
              </a:extLst>
            </p:cNvPr>
            <p:cNvCxnSpPr>
              <a:cxnSpLocks/>
              <a:stCxn id="66" idx="5"/>
              <a:endCxn id="70" idx="1"/>
            </p:cNvCxnSpPr>
            <p:nvPr/>
          </p:nvCxnSpPr>
          <p:spPr>
            <a:xfrm>
              <a:off x="4070163" y="3711996"/>
              <a:ext cx="696048" cy="447441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1EC052E-4194-4D5A-BE9B-75543F8EEB76}"/>
                </a:ext>
              </a:extLst>
            </p:cNvPr>
            <p:cNvCxnSpPr>
              <a:stCxn id="68" idx="3"/>
              <a:endCxn id="71" idx="0"/>
            </p:cNvCxnSpPr>
            <p:nvPr/>
          </p:nvCxnSpPr>
          <p:spPr>
            <a:xfrm flipH="1">
              <a:off x="3505200" y="4374963"/>
              <a:ext cx="349437" cy="349437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AAE249E-77C6-4602-99D1-F5CE76AD7FF2}"/>
                </a:ext>
              </a:extLst>
            </p:cNvPr>
            <p:cNvCxnSpPr>
              <a:stCxn id="68" idx="5"/>
              <a:endCxn id="72" idx="0"/>
            </p:cNvCxnSpPr>
            <p:nvPr/>
          </p:nvCxnSpPr>
          <p:spPr>
            <a:xfrm>
              <a:off x="4070163" y="4374963"/>
              <a:ext cx="349437" cy="349437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F39E3F1-55D2-4AE7-AE3E-C34D60750E23}"/>
                </a:ext>
              </a:extLst>
            </p:cNvPr>
            <p:cNvCxnSpPr>
              <a:stCxn id="70" idx="4"/>
              <a:endCxn id="73" idx="0"/>
            </p:cNvCxnSpPr>
            <p:nvPr/>
          </p:nvCxnSpPr>
          <p:spPr>
            <a:xfrm>
              <a:off x="4873975" y="4419600"/>
              <a:ext cx="0" cy="304800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8980C33-772F-4A84-8FDB-44975541DCA7}"/>
                </a:ext>
              </a:extLst>
            </p:cNvPr>
            <p:cNvCxnSpPr>
              <a:cxnSpLocks/>
              <a:stCxn id="66" idx="2"/>
              <a:endCxn id="64" idx="0"/>
            </p:cNvCxnSpPr>
            <p:nvPr/>
          </p:nvCxnSpPr>
          <p:spPr>
            <a:xfrm flipH="1">
              <a:off x="2867846" y="3604232"/>
              <a:ext cx="942154" cy="555205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F65D4EA-2571-4C7F-B9EC-550ACBE98FA7}"/>
              </a:ext>
            </a:extLst>
          </p:cNvPr>
          <p:cNvSpPr txBox="1"/>
          <p:nvPr/>
        </p:nvSpPr>
        <p:spPr>
          <a:xfrm>
            <a:off x="1230312" y="3475037"/>
            <a:ext cx="1618656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union(</a:t>
            </a:r>
            <a:r>
              <a:rPr lang="en-US" sz="2200" dirty="0" err="1">
                <a:solidFill>
                  <a:schemeClr val="tx1"/>
                </a:solidFill>
              </a:rPr>
              <a:t>c,j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  <a:endParaRPr lang="en-CA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7920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Theorem</a:t>
            </a:r>
            <a:r>
              <a:rPr lang="en-US" sz="2200" dirty="0"/>
              <a:t>: If we make the following calls: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makeSet</a:t>
            </a:r>
            <a:r>
              <a:rPr lang="en-US" sz="2200" dirty="0"/>
              <a:t>() - n times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find() - m times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union() – at most n-1 times</a:t>
            </a:r>
          </a:p>
          <a:p>
            <a:pPr marL="0" indent="0">
              <a:lnSpc>
                <a:spcPct val="100000"/>
              </a:lnSpc>
            </a:pPr>
            <a:r>
              <a:rPr lang="en-US" sz="2200" dirty="0"/>
              <a:t>The total running time of all operations is O(n log*(n)) + O(m log*(n)).</a:t>
            </a:r>
          </a:p>
          <a:p>
            <a:pPr marL="0" indent="0">
              <a:lnSpc>
                <a:spcPct val="100000"/>
              </a:lnSpc>
            </a:pPr>
            <a:endParaRPr lang="en-US" sz="2200" dirty="0"/>
          </a:p>
          <a:p>
            <a:pPr marL="0" indent="0">
              <a:lnSpc>
                <a:spcPct val="100000"/>
              </a:lnSpc>
            </a:pPr>
            <a:endParaRPr lang="en-US" sz="2200" dirty="0"/>
          </a:p>
          <a:p>
            <a:pPr marL="0" indent="0">
              <a:lnSpc>
                <a:spcPct val="100000"/>
              </a:lnSpc>
            </a:pPr>
            <a:r>
              <a:rPr lang="en-US" sz="2200" dirty="0"/>
              <a:t>Here log*(n) = the number of time you apply log</a:t>
            </a:r>
            <a:r>
              <a:rPr lang="en-US" sz="2200" baseline="-25000" dirty="0"/>
              <a:t>2</a:t>
            </a:r>
            <a:r>
              <a:rPr lang="en-US" sz="2200" dirty="0"/>
              <a:t>() to get ≤1.</a:t>
            </a:r>
          </a:p>
          <a:p>
            <a:pPr marL="0" indent="0"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445647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log*()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log*(n) = is the number of time you apply log</a:t>
            </a:r>
            <a:r>
              <a:rPr lang="en-US" sz="2200" baseline="-25000" dirty="0"/>
              <a:t>2</a:t>
            </a:r>
            <a:r>
              <a:rPr lang="en-US" sz="2200" dirty="0"/>
              <a:t>() to get ≤1.</a:t>
            </a:r>
          </a:p>
          <a:p>
            <a:pPr marL="0" indent="0">
              <a:lnSpc>
                <a:spcPct val="100000"/>
              </a:lnSpc>
            </a:pPr>
            <a:r>
              <a:rPr lang="en-US" sz="2200" u="sng" dirty="0"/>
              <a:t>Examples</a:t>
            </a:r>
            <a:r>
              <a:rPr lang="en-US" sz="2200" dirty="0"/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log</a:t>
            </a:r>
            <a:r>
              <a:rPr lang="en-US" sz="2200" baseline="-25000" dirty="0"/>
              <a:t>2</a:t>
            </a:r>
            <a:r>
              <a:rPr lang="en-US" sz="2200" dirty="0"/>
              <a:t>(log</a:t>
            </a:r>
            <a:r>
              <a:rPr lang="en-US" sz="2200" baseline="-25000" dirty="0"/>
              <a:t>2</a:t>
            </a:r>
            <a:r>
              <a:rPr lang="en-US" sz="2200" dirty="0"/>
              <a:t>(log</a:t>
            </a:r>
            <a:r>
              <a:rPr lang="en-US" sz="2200" baseline="-25000" dirty="0"/>
              <a:t>2</a:t>
            </a:r>
            <a:r>
              <a:rPr lang="en-US" sz="2200" dirty="0"/>
              <a:t>(16))) = log</a:t>
            </a:r>
            <a:r>
              <a:rPr lang="en-US" sz="2200" baseline="-25000" dirty="0"/>
              <a:t>2</a:t>
            </a:r>
            <a:r>
              <a:rPr lang="en-US" sz="2200" dirty="0"/>
              <a:t>(log</a:t>
            </a:r>
            <a:r>
              <a:rPr lang="en-US" sz="2200" baseline="-25000" dirty="0"/>
              <a:t>2</a:t>
            </a:r>
            <a:r>
              <a:rPr lang="en-US" sz="2200" dirty="0"/>
              <a:t>(4)) = log</a:t>
            </a:r>
            <a:r>
              <a:rPr lang="en-US" sz="2200" baseline="-25000" dirty="0"/>
              <a:t>2</a:t>
            </a:r>
            <a:r>
              <a:rPr lang="en-US" sz="2200" dirty="0"/>
              <a:t>(2) = 1</a:t>
            </a:r>
          </a:p>
          <a:p>
            <a:pPr marL="0" indent="0">
              <a:lnSpc>
                <a:spcPct val="100000"/>
              </a:lnSpc>
            </a:pPr>
            <a:r>
              <a:rPr lang="en-US" sz="2200" dirty="0"/>
              <a:t>	Therefore, log*(16) = 3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log</a:t>
            </a:r>
            <a:r>
              <a:rPr lang="en-US" sz="2200" baseline="-25000" dirty="0"/>
              <a:t>2</a:t>
            </a:r>
            <a:r>
              <a:rPr lang="en-US" sz="2200" dirty="0"/>
              <a:t>(log</a:t>
            </a:r>
            <a:r>
              <a:rPr lang="en-US" sz="2200" baseline="-25000" dirty="0"/>
              <a:t>2</a:t>
            </a:r>
            <a:r>
              <a:rPr lang="en-US" sz="2200" dirty="0"/>
              <a:t>(log</a:t>
            </a:r>
            <a:r>
              <a:rPr lang="en-US" sz="2200" baseline="-25000" dirty="0"/>
              <a:t>2</a:t>
            </a:r>
            <a:r>
              <a:rPr lang="en-US" sz="2200" dirty="0"/>
              <a:t>(log</a:t>
            </a:r>
            <a:r>
              <a:rPr lang="en-US" sz="2200" baseline="-25000" dirty="0"/>
              <a:t>2</a:t>
            </a:r>
            <a:r>
              <a:rPr lang="en-US" sz="2200" dirty="0"/>
              <a:t>(2</a:t>
            </a:r>
            <a:r>
              <a:rPr lang="en-US" sz="2200" baseline="30000" dirty="0"/>
              <a:t>16</a:t>
            </a:r>
            <a:r>
              <a:rPr lang="en-US" sz="2200" dirty="0"/>
              <a:t>=65,536)))) = log</a:t>
            </a:r>
            <a:r>
              <a:rPr lang="en-US" sz="2200" baseline="-25000" dirty="0"/>
              <a:t>2</a:t>
            </a:r>
            <a:r>
              <a:rPr lang="en-US" sz="2200" dirty="0"/>
              <a:t>(log</a:t>
            </a:r>
            <a:r>
              <a:rPr lang="en-US" sz="2200" baseline="-25000" dirty="0"/>
              <a:t>2</a:t>
            </a:r>
            <a:r>
              <a:rPr lang="en-US" sz="2200" dirty="0"/>
              <a:t>(log</a:t>
            </a:r>
            <a:r>
              <a:rPr lang="en-US" sz="2200" baseline="-25000" dirty="0"/>
              <a:t>2</a:t>
            </a:r>
            <a:r>
              <a:rPr lang="en-US" sz="2200" dirty="0"/>
              <a:t>(16))) = 1</a:t>
            </a:r>
          </a:p>
          <a:p>
            <a:pPr marL="0" indent="0">
              <a:lnSpc>
                <a:spcPct val="100000"/>
              </a:lnSpc>
            </a:pPr>
            <a:r>
              <a:rPr lang="en-US" sz="2200" dirty="0"/>
              <a:t>	Therefore, log*(65,000) = 4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log*(2</a:t>
            </a:r>
            <a:r>
              <a:rPr lang="en-US" sz="2200" baseline="30000" dirty="0"/>
              <a:t>65,536</a:t>
            </a:r>
            <a:r>
              <a:rPr lang="en-US" sz="2200" dirty="0"/>
              <a:t>) = 5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For all practical purposes log*(n) ≤ 5 for all numbers n that represent anything semi-meaningful in the universe.</a:t>
            </a:r>
          </a:p>
          <a:p>
            <a:pPr marL="0" indent="0"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668310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Theorem</a:t>
            </a:r>
            <a:r>
              <a:rPr lang="en-US" sz="2200" dirty="0"/>
              <a:t>: If we </a:t>
            </a:r>
            <a:r>
              <a:rPr lang="en-US" sz="2200" dirty="0" err="1"/>
              <a:t>we</a:t>
            </a:r>
            <a:r>
              <a:rPr lang="en-US" sz="2200" dirty="0"/>
              <a:t> make the following calls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makeSet</a:t>
            </a:r>
            <a:r>
              <a:rPr lang="en-US" sz="2200" dirty="0"/>
              <a:t>() - n times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find() - m times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union() – at most n-1 times</a:t>
            </a:r>
          </a:p>
          <a:p>
            <a:pPr marL="0" indent="0">
              <a:lnSpc>
                <a:spcPct val="100000"/>
              </a:lnSpc>
            </a:pPr>
            <a:r>
              <a:rPr lang="en-US" sz="2200" dirty="0"/>
              <a:t>The total running time of all operations is O(n log*(n)) + O(m log*(n)).</a:t>
            </a:r>
          </a:p>
          <a:p>
            <a:pPr marL="0" indent="0">
              <a:lnSpc>
                <a:spcPct val="100000"/>
              </a:lnSpc>
            </a:pPr>
            <a:endParaRPr lang="en-US" sz="2200" dirty="0"/>
          </a:p>
          <a:p>
            <a:pPr marL="0" indent="0">
              <a:lnSpc>
                <a:spcPct val="100000"/>
              </a:lnSpc>
            </a:pPr>
            <a:r>
              <a:rPr lang="en-US" sz="2200" dirty="0"/>
              <a:t>We’ll skip the proof of this this time.</a:t>
            </a:r>
          </a:p>
          <a:p>
            <a:pPr marL="0" indent="0">
              <a:lnSpc>
                <a:spcPct val="100000"/>
              </a:lnSpc>
            </a:pPr>
            <a:r>
              <a:rPr lang="en-US" sz="2200" dirty="0"/>
              <a:t>Ask your CMPT307 instructor</a:t>
            </a:r>
          </a:p>
          <a:p>
            <a:pPr marL="0" indent="0">
              <a:lnSpc>
                <a:spcPct val="100000"/>
              </a:lnSpc>
            </a:pPr>
            <a:r>
              <a:rPr lang="en-US" sz="2200" dirty="0"/>
              <a:t>Or ask me in CMPT405 next spring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740293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949450"/>
            <a:ext cx="8855075" cy="4808538"/>
          </a:xfrm>
          <a:ln/>
        </p:spPr>
        <p:txBody>
          <a:bodyPr tIns="52920" anchor="t"/>
          <a:lstStyle/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Questions?</a:t>
            </a:r>
          </a:p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Comments?</a:t>
            </a:r>
          </a:p>
        </p:txBody>
      </p:sp>
    </p:spTree>
    <p:extLst>
      <p:ext uri="{BB962C8B-B14F-4D97-AF65-F5344CB8AC3E}">
        <p14:creationId xmlns:p14="http://schemas.microsoft.com/office/powerpoint/2010/main" val="3938326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Union-Find</a:t>
            </a:r>
            <a:br>
              <a:rPr lang="de-DE" altLang="en-US" sz="7000" dirty="0"/>
            </a:b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Data structures for disjoint sets</a:t>
            </a:r>
          </a:p>
        </p:txBody>
      </p:sp>
    </p:spTree>
    <p:extLst>
      <p:ext uri="{BB962C8B-B14F-4D97-AF65-F5344CB8AC3E}">
        <p14:creationId xmlns:p14="http://schemas.microsoft.com/office/powerpoint/2010/main" val="12536253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We want a data structure that supports the following operations: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 err="1"/>
              <a:t>makeset</a:t>
            </a:r>
            <a:r>
              <a:rPr lang="en-US" altLang="he-IL" sz="2200" dirty="0"/>
              <a:t>(x) – creates a set containing only x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union(</a:t>
            </a:r>
            <a:r>
              <a:rPr lang="en-US" altLang="he-IL" sz="2200" dirty="0" err="1"/>
              <a:t>i,j</a:t>
            </a:r>
            <a:r>
              <a:rPr lang="en-US" altLang="he-IL" sz="2200" dirty="0"/>
              <a:t>) – merge the set containing </a:t>
            </a:r>
            <a:r>
              <a:rPr lang="en-US" altLang="he-IL" sz="2200" dirty="0" err="1"/>
              <a:t>i</a:t>
            </a:r>
            <a:r>
              <a:rPr lang="en-US" altLang="he-IL" sz="2200" dirty="0"/>
              <a:t> with the set containing j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find(x) – returns the name of the set containing x</a:t>
            </a:r>
          </a:p>
          <a:p>
            <a:pPr marL="57150" indent="0"/>
            <a:r>
              <a:rPr lang="en-US" altLang="he-IL" sz="2200" dirty="0"/>
              <a:t>In particular, if </a:t>
            </a:r>
            <a:r>
              <a:rPr lang="en-US" altLang="he-IL" sz="2200" dirty="0" err="1"/>
              <a:t>i,j</a:t>
            </a:r>
            <a:r>
              <a:rPr lang="en-US" altLang="he-IL" sz="2200" dirty="0"/>
              <a:t> are in the same set, then find(</a:t>
            </a:r>
            <a:r>
              <a:rPr lang="en-US" altLang="he-IL" sz="2200" dirty="0" err="1"/>
              <a:t>i</a:t>
            </a:r>
            <a:r>
              <a:rPr lang="en-US" altLang="he-IL" sz="2200" dirty="0"/>
              <a:t>) = find(j).</a:t>
            </a:r>
          </a:p>
          <a:p>
            <a:pPr marL="57150" indent="0"/>
            <a:endParaRPr lang="en-US" altLang="he-IL" sz="2200" dirty="0"/>
          </a:p>
          <a:p>
            <a:pPr marL="57150" indent="0"/>
            <a:r>
              <a:rPr lang="en-US" altLang="he-IL" sz="2200" dirty="0"/>
              <a:t>** the name of the set might change if we join two sets</a:t>
            </a:r>
          </a:p>
          <a:p>
            <a:pPr marL="57150" indent="0"/>
            <a:endParaRPr lang="en-US" altLang="he-IL" sz="2200" dirty="0"/>
          </a:p>
          <a:p>
            <a:pPr marL="57150" indent="0"/>
            <a:r>
              <a:rPr lang="en-US" altLang="he-IL" sz="2200" dirty="0"/>
              <a:t>We would like the running time to be as fast as possible.</a:t>
            </a:r>
          </a:p>
        </p:txBody>
      </p:sp>
    </p:spTree>
    <p:extLst>
      <p:ext uri="{BB962C8B-B14F-4D97-AF65-F5344CB8AC3E}">
        <p14:creationId xmlns:p14="http://schemas.microsoft.com/office/powerpoint/2010/main" val="32067155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Idea</a:t>
            </a:r>
            <a:r>
              <a:rPr lang="en-US" altLang="he-IL" sz="2200" dirty="0"/>
              <a:t>: </a:t>
            </a:r>
            <a:r>
              <a:rPr lang="en-US" sz="2400" dirty="0"/>
              <a:t>Represent every set as a tree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400" dirty="0"/>
              <a:t>Equip every element of the set with a pointer to the parent.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400" dirty="0"/>
              <a:t>Label of the set will be its root</a:t>
            </a:r>
          </a:p>
        </p:txBody>
      </p:sp>
    </p:spTree>
    <p:extLst>
      <p:ext uri="{BB962C8B-B14F-4D97-AF65-F5344CB8AC3E}">
        <p14:creationId xmlns:p14="http://schemas.microsoft.com/office/powerpoint/2010/main" val="2785060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 - example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These trees represent the sets {a} {</a:t>
            </a:r>
            <a:r>
              <a:rPr lang="en-US" sz="2400" dirty="0" err="1"/>
              <a:t>b,c</a:t>
            </a:r>
            <a:r>
              <a:rPr lang="en-US" sz="2400" dirty="0"/>
              <a:t>} {</a:t>
            </a:r>
            <a:r>
              <a:rPr lang="en-US" sz="2400" dirty="0" err="1"/>
              <a:t>d,e,f,g,h,i,j</a:t>
            </a:r>
            <a:r>
              <a:rPr lang="en-US" sz="2400" dirty="0"/>
              <a:t>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4EB690-3695-465A-8C79-06106BA62580}"/>
              </a:ext>
            </a:extLst>
          </p:cNvPr>
          <p:cNvSpPr/>
          <p:nvPr/>
        </p:nvSpPr>
        <p:spPr>
          <a:xfrm>
            <a:off x="1742201" y="2789478"/>
            <a:ext cx="475548" cy="4535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F70B8E-D97A-4234-A2D7-57D710F74D23}"/>
              </a:ext>
            </a:extLst>
          </p:cNvPr>
          <p:cNvGrpSpPr/>
          <p:nvPr/>
        </p:nvGrpSpPr>
        <p:grpSpPr>
          <a:xfrm>
            <a:off x="3035903" y="2789237"/>
            <a:ext cx="475548" cy="1440040"/>
            <a:chOff x="2873375" y="1623032"/>
            <a:chExt cx="304800" cy="967768"/>
          </a:xfrm>
          <a:solidFill>
            <a:srgbClr val="00B0F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22A08F0-FA34-44FF-80C7-91A015462AE6}"/>
                </a:ext>
              </a:extLst>
            </p:cNvPr>
            <p:cNvSpPr/>
            <p:nvPr/>
          </p:nvSpPr>
          <p:spPr>
            <a:xfrm>
              <a:off x="2873375" y="1623032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FB531D-ED48-43FA-A3E0-D22E30023F40}"/>
                </a:ext>
              </a:extLst>
            </p:cNvPr>
            <p:cNvSpPr/>
            <p:nvPr/>
          </p:nvSpPr>
          <p:spPr>
            <a:xfrm>
              <a:off x="2873375" y="22860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c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45F45B-E5CA-4FE6-A389-5D22E5F58D6C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3025775" y="1927832"/>
              <a:ext cx="0" cy="35816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E18C63-AC02-4C05-B33C-33341C8ECDB6}"/>
              </a:ext>
            </a:extLst>
          </p:cNvPr>
          <p:cNvGrpSpPr/>
          <p:nvPr/>
        </p:nvGrpSpPr>
        <p:grpSpPr>
          <a:xfrm>
            <a:off x="4818062" y="2880511"/>
            <a:ext cx="4032250" cy="2347125"/>
            <a:chOff x="4730750" y="1623032"/>
            <a:chExt cx="2584450" cy="1577368"/>
          </a:xfrm>
          <a:solidFill>
            <a:srgbClr val="00B0F0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2D5795-5F7E-4387-A84C-1416FA069FC7}"/>
                </a:ext>
              </a:extLst>
            </p:cNvPr>
            <p:cNvSpPr/>
            <p:nvPr/>
          </p:nvSpPr>
          <p:spPr>
            <a:xfrm>
              <a:off x="5867400" y="1623032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82A5D4-73DF-4CD5-8F6D-806EC5DFE415}"/>
                </a:ext>
              </a:extLst>
            </p:cNvPr>
            <p:cNvSpPr/>
            <p:nvPr/>
          </p:nvSpPr>
          <p:spPr>
            <a:xfrm>
              <a:off x="4730750" y="2307272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BBDD044-E467-4260-BA6D-D10FD86E8CE6}"/>
                </a:ext>
              </a:extLst>
            </p:cNvPr>
            <p:cNvSpPr/>
            <p:nvPr/>
          </p:nvSpPr>
          <p:spPr>
            <a:xfrm>
              <a:off x="5867400" y="22860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DC376D-C645-47C2-AFB5-33DA0470CB62}"/>
                </a:ext>
              </a:extLst>
            </p:cNvPr>
            <p:cNvSpPr/>
            <p:nvPr/>
          </p:nvSpPr>
          <p:spPr>
            <a:xfrm>
              <a:off x="7010400" y="22860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C82EA08-FE70-4C1E-A86D-F1F74C118CE6}"/>
                </a:ext>
              </a:extLst>
            </p:cNvPr>
            <p:cNvSpPr/>
            <p:nvPr/>
          </p:nvSpPr>
          <p:spPr>
            <a:xfrm>
              <a:off x="5410200" y="2895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5F18B7-A371-4AFC-8A44-92CC1A3E2E0C}"/>
                </a:ext>
              </a:extLst>
            </p:cNvPr>
            <p:cNvSpPr/>
            <p:nvPr/>
          </p:nvSpPr>
          <p:spPr>
            <a:xfrm>
              <a:off x="6324600" y="2895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1FAE06C-668B-4041-B991-C531A81678B5}"/>
                </a:ext>
              </a:extLst>
            </p:cNvPr>
            <p:cNvSpPr/>
            <p:nvPr/>
          </p:nvSpPr>
          <p:spPr>
            <a:xfrm>
              <a:off x="7010400" y="2895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j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B8FDAF-5A00-45E7-8676-BFF88D3E0678}"/>
                </a:ext>
              </a:extLst>
            </p:cNvPr>
            <p:cNvCxnSpPr>
              <a:stCxn id="12" idx="3"/>
              <a:endCxn id="13" idx="7"/>
            </p:cNvCxnSpPr>
            <p:nvPr/>
          </p:nvCxnSpPr>
          <p:spPr>
            <a:xfrm flipH="1">
              <a:off x="4990913" y="1883195"/>
              <a:ext cx="921124" cy="468714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1B1714C-A61A-46C8-8FC6-D02B77BF9A4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6019800" y="1927832"/>
              <a:ext cx="0" cy="35816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0E4EA8C-7C67-4BAC-ABC8-88CD136414F3}"/>
                </a:ext>
              </a:extLst>
            </p:cNvPr>
            <p:cNvCxnSpPr>
              <a:stCxn id="12" idx="5"/>
              <a:endCxn id="15" idx="1"/>
            </p:cNvCxnSpPr>
            <p:nvPr/>
          </p:nvCxnSpPr>
          <p:spPr>
            <a:xfrm>
              <a:off x="6127563" y="1883195"/>
              <a:ext cx="927474" cy="447442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3C6C76-B358-4D48-9468-29C50710FF9C}"/>
                </a:ext>
              </a:extLst>
            </p:cNvPr>
            <p:cNvCxnSpPr>
              <a:stCxn id="14" idx="3"/>
              <a:endCxn id="16" idx="0"/>
            </p:cNvCxnSpPr>
            <p:nvPr/>
          </p:nvCxnSpPr>
          <p:spPr>
            <a:xfrm flipH="1">
              <a:off x="5562600" y="2546163"/>
              <a:ext cx="349437" cy="349437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603A024-9D73-4CDB-B00C-662FDAF2DF45}"/>
                </a:ext>
              </a:extLst>
            </p:cNvPr>
            <p:cNvCxnSpPr>
              <a:stCxn id="14" idx="5"/>
              <a:endCxn id="17" idx="0"/>
            </p:cNvCxnSpPr>
            <p:nvPr/>
          </p:nvCxnSpPr>
          <p:spPr>
            <a:xfrm>
              <a:off x="6127563" y="2546163"/>
              <a:ext cx="349437" cy="349437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3BC66BD-28E2-44F9-BC3A-CE998278E183}"/>
                </a:ext>
              </a:extLst>
            </p:cNvPr>
            <p:cNvCxnSpPr>
              <a:stCxn id="15" idx="4"/>
              <a:endCxn id="18" idx="0"/>
            </p:cNvCxnSpPr>
            <p:nvPr/>
          </p:nvCxnSpPr>
          <p:spPr>
            <a:xfrm>
              <a:off x="7162800" y="2590800"/>
              <a:ext cx="0" cy="304800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6713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 - example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Result is  {a} {</a:t>
            </a:r>
            <a:r>
              <a:rPr lang="en-US" sz="2400" dirty="0" err="1"/>
              <a:t>b,c,d,e,f,g,h,i,j</a:t>
            </a:r>
            <a:r>
              <a:rPr lang="en-US" sz="2400" dirty="0"/>
              <a:t>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4EB690-3695-465A-8C79-06106BA62580}"/>
              </a:ext>
            </a:extLst>
          </p:cNvPr>
          <p:cNvSpPr/>
          <p:nvPr/>
        </p:nvSpPr>
        <p:spPr>
          <a:xfrm>
            <a:off x="1208800" y="1951279"/>
            <a:ext cx="484535" cy="4265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F70B8E-D97A-4234-A2D7-57D710F74D23}"/>
              </a:ext>
            </a:extLst>
          </p:cNvPr>
          <p:cNvGrpSpPr/>
          <p:nvPr/>
        </p:nvGrpSpPr>
        <p:grpSpPr>
          <a:xfrm>
            <a:off x="2502502" y="1951037"/>
            <a:ext cx="484535" cy="1354231"/>
            <a:chOff x="2873375" y="1623032"/>
            <a:chExt cx="304800" cy="967768"/>
          </a:xfrm>
          <a:solidFill>
            <a:srgbClr val="00B0F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22A08F0-FA34-44FF-80C7-91A015462AE6}"/>
                </a:ext>
              </a:extLst>
            </p:cNvPr>
            <p:cNvSpPr/>
            <p:nvPr/>
          </p:nvSpPr>
          <p:spPr>
            <a:xfrm>
              <a:off x="2873375" y="1623032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FB531D-ED48-43FA-A3E0-D22E30023F40}"/>
                </a:ext>
              </a:extLst>
            </p:cNvPr>
            <p:cNvSpPr/>
            <p:nvPr/>
          </p:nvSpPr>
          <p:spPr>
            <a:xfrm>
              <a:off x="2873375" y="22860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c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45F45B-E5CA-4FE6-A389-5D22E5F58D6C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3025775" y="1927832"/>
              <a:ext cx="0" cy="35816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E18C63-AC02-4C05-B33C-33341C8ECDB6}"/>
              </a:ext>
            </a:extLst>
          </p:cNvPr>
          <p:cNvGrpSpPr/>
          <p:nvPr/>
        </p:nvGrpSpPr>
        <p:grpSpPr>
          <a:xfrm>
            <a:off x="4284662" y="2029772"/>
            <a:ext cx="4108450" cy="2207266"/>
            <a:chOff x="4730750" y="1623032"/>
            <a:chExt cx="2584450" cy="1577368"/>
          </a:xfrm>
          <a:solidFill>
            <a:srgbClr val="00B0F0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2D5795-5F7E-4387-A84C-1416FA069FC7}"/>
                </a:ext>
              </a:extLst>
            </p:cNvPr>
            <p:cNvSpPr/>
            <p:nvPr/>
          </p:nvSpPr>
          <p:spPr>
            <a:xfrm>
              <a:off x="5867400" y="1623032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82A5D4-73DF-4CD5-8F6D-806EC5DFE415}"/>
                </a:ext>
              </a:extLst>
            </p:cNvPr>
            <p:cNvSpPr/>
            <p:nvPr/>
          </p:nvSpPr>
          <p:spPr>
            <a:xfrm>
              <a:off x="4730750" y="2307272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BBDD044-E467-4260-BA6D-D10FD86E8CE6}"/>
                </a:ext>
              </a:extLst>
            </p:cNvPr>
            <p:cNvSpPr/>
            <p:nvPr/>
          </p:nvSpPr>
          <p:spPr>
            <a:xfrm>
              <a:off x="5867400" y="22860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DC376D-C645-47C2-AFB5-33DA0470CB62}"/>
                </a:ext>
              </a:extLst>
            </p:cNvPr>
            <p:cNvSpPr/>
            <p:nvPr/>
          </p:nvSpPr>
          <p:spPr>
            <a:xfrm>
              <a:off x="7010400" y="22860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C82EA08-FE70-4C1E-A86D-F1F74C118CE6}"/>
                </a:ext>
              </a:extLst>
            </p:cNvPr>
            <p:cNvSpPr/>
            <p:nvPr/>
          </p:nvSpPr>
          <p:spPr>
            <a:xfrm>
              <a:off x="5410200" y="2895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5F18B7-A371-4AFC-8A44-92CC1A3E2E0C}"/>
                </a:ext>
              </a:extLst>
            </p:cNvPr>
            <p:cNvSpPr/>
            <p:nvPr/>
          </p:nvSpPr>
          <p:spPr>
            <a:xfrm>
              <a:off x="6324600" y="2895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1FAE06C-668B-4041-B991-C531A81678B5}"/>
                </a:ext>
              </a:extLst>
            </p:cNvPr>
            <p:cNvSpPr/>
            <p:nvPr/>
          </p:nvSpPr>
          <p:spPr>
            <a:xfrm>
              <a:off x="7010400" y="2895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j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B8FDAF-5A00-45E7-8676-BFF88D3E0678}"/>
                </a:ext>
              </a:extLst>
            </p:cNvPr>
            <p:cNvCxnSpPr>
              <a:stCxn id="12" idx="3"/>
              <a:endCxn id="13" idx="7"/>
            </p:cNvCxnSpPr>
            <p:nvPr/>
          </p:nvCxnSpPr>
          <p:spPr>
            <a:xfrm flipH="1">
              <a:off x="4990913" y="1883195"/>
              <a:ext cx="921124" cy="468714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1B1714C-A61A-46C8-8FC6-D02B77BF9A4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6019800" y="1927832"/>
              <a:ext cx="0" cy="35816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0E4EA8C-7C67-4BAC-ABC8-88CD136414F3}"/>
                </a:ext>
              </a:extLst>
            </p:cNvPr>
            <p:cNvCxnSpPr>
              <a:stCxn id="12" idx="5"/>
              <a:endCxn id="15" idx="1"/>
            </p:cNvCxnSpPr>
            <p:nvPr/>
          </p:nvCxnSpPr>
          <p:spPr>
            <a:xfrm>
              <a:off x="6127563" y="1883195"/>
              <a:ext cx="927474" cy="447442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3C6C76-B358-4D48-9468-29C50710FF9C}"/>
                </a:ext>
              </a:extLst>
            </p:cNvPr>
            <p:cNvCxnSpPr>
              <a:stCxn id="14" idx="3"/>
              <a:endCxn id="16" idx="0"/>
            </p:cNvCxnSpPr>
            <p:nvPr/>
          </p:nvCxnSpPr>
          <p:spPr>
            <a:xfrm flipH="1">
              <a:off x="5562600" y="2546163"/>
              <a:ext cx="349437" cy="349437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603A024-9D73-4CDB-B00C-662FDAF2DF45}"/>
                </a:ext>
              </a:extLst>
            </p:cNvPr>
            <p:cNvCxnSpPr>
              <a:stCxn id="14" idx="5"/>
              <a:endCxn id="17" idx="0"/>
            </p:cNvCxnSpPr>
            <p:nvPr/>
          </p:nvCxnSpPr>
          <p:spPr>
            <a:xfrm>
              <a:off x="6127563" y="2546163"/>
              <a:ext cx="349437" cy="349437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3BC66BD-28E2-44F9-BC3A-CE998278E183}"/>
                </a:ext>
              </a:extLst>
            </p:cNvPr>
            <p:cNvCxnSpPr>
              <a:stCxn id="15" idx="4"/>
              <a:endCxn id="18" idx="0"/>
            </p:cNvCxnSpPr>
            <p:nvPr/>
          </p:nvCxnSpPr>
          <p:spPr>
            <a:xfrm>
              <a:off x="7162800" y="2590800"/>
              <a:ext cx="0" cy="304800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8E3340-1607-4CBB-A31F-471F7BB289FC}"/>
              </a:ext>
            </a:extLst>
          </p:cNvPr>
          <p:cNvCxnSpPr>
            <a:cxnSpLocks/>
          </p:cNvCxnSpPr>
          <p:nvPr/>
        </p:nvCxnSpPr>
        <p:spPr>
          <a:xfrm>
            <a:off x="3646080" y="2471629"/>
            <a:ext cx="1463698" cy="4247"/>
          </a:xfrm>
          <a:prstGeom prst="straightConnector1">
            <a:avLst/>
          </a:prstGeom>
          <a:ln w="63500" cmpd="dbl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0EBFD9C-096C-4E10-9C1C-78C97F874748}"/>
              </a:ext>
            </a:extLst>
          </p:cNvPr>
          <p:cNvSpPr/>
          <p:nvPr/>
        </p:nvSpPr>
        <p:spPr>
          <a:xfrm>
            <a:off x="1296352" y="4865456"/>
            <a:ext cx="444674" cy="4430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51C01B-CCEE-4B0F-8863-F1A7C85FF870}"/>
              </a:ext>
            </a:extLst>
          </p:cNvPr>
          <p:cNvGrpSpPr/>
          <p:nvPr/>
        </p:nvGrpSpPr>
        <p:grpSpPr>
          <a:xfrm>
            <a:off x="2137727" y="4530565"/>
            <a:ext cx="5012782" cy="2292684"/>
            <a:chOff x="1821815" y="3451832"/>
            <a:chExt cx="3435985" cy="1577368"/>
          </a:xfrm>
          <a:solidFill>
            <a:srgbClr val="00B0F0"/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9805C8F-60C2-480D-9D47-CD213CF8A503}"/>
                </a:ext>
              </a:extLst>
            </p:cNvPr>
            <p:cNvSpPr/>
            <p:nvPr/>
          </p:nvSpPr>
          <p:spPr>
            <a:xfrm>
              <a:off x="1828800" y="4159437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6413985-8527-4DF2-A415-A7F50E6257F2}"/>
                </a:ext>
              </a:extLst>
            </p:cNvPr>
            <p:cNvSpPr/>
            <p:nvPr/>
          </p:nvSpPr>
          <p:spPr>
            <a:xfrm>
              <a:off x="1821815" y="47244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7D0B97B-B291-494C-91B2-53B1EB763A5B}"/>
                </a:ext>
              </a:extLst>
            </p:cNvPr>
            <p:cNvSpPr/>
            <p:nvPr/>
          </p:nvSpPr>
          <p:spPr>
            <a:xfrm>
              <a:off x="3810000" y="3451832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C0FE4D5-937C-4399-9863-83D59B9A7501}"/>
                </a:ext>
              </a:extLst>
            </p:cNvPr>
            <p:cNvSpPr/>
            <p:nvPr/>
          </p:nvSpPr>
          <p:spPr>
            <a:xfrm>
              <a:off x="2673350" y="4136072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0B630DF-97F8-475E-ADE1-10AB15FBD424}"/>
                </a:ext>
              </a:extLst>
            </p:cNvPr>
            <p:cNvSpPr/>
            <p:nvPr/>
          </p:nvSpPr>
          <p:spPr>
            <a:xfrm>
              <a:off x="3810000" y="41148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f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D2D5316-8BC2-4A67-86F3-DEF80AADBAFB}"/>
                </a:ext>
              </a:extLst>
            </p:cNvPr>
            <p:cNvCxnSpPr>
              <a:stCxn id="29" idx="4"/>
              <a:endCxn id="30" idx="0"/>
            </p:cNvCxnSpPr>
            <p:nvPr/>
          </p:nvCxnSpPr>
          <p:spPr>
            <a:xfrm flipH="1">
              <a:off x="1974215" y="4464237"/>
              <a:ext cx="6985" cy="260163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9C97A19-52EB-43DB-8BAD-17D10E74C944}"/>
                </a:ext>
              </a:extLst>
            </p:cNvPr>
            <p:cNvSpPr/>
            <p:nvPr/>
          </p:nvSpPr>
          <p:spPr>
            <a:xfrm>
              <a:off x="4953000" y="41148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EA1B723-D713-47DF-BC82-4ED7F1CDCA31}"/>
                </a:ext>
              </a:extLst>
            </p:cNvPr>
            <p:cNvSpPr/>
            <p:nvPr/>
          </p:nvSpPr>
          <p:spPr>
            <a:xfrm>
              <a:off x="3352800" y="47244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3336AC6-C6B1-4937-8851-90F77E5716E2}"/>
                </a:ext>
              </a:extLst>
            </p:cNvPr>
            <p:cNvSpPr/>
            <p:nvPr/>
          </p:nvSpPr>
          <p:spPr>
            <a:xfrm>
              <a:off x="4267200" y="47244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329623B-4CE9-4608-850B-2CEADB8651F1}"/>
                </a:ext>
              </a:extLst>
            </p:cNvPr>
            <p:cNvSpPr/>
            <p:nvPr/>
          </p:nvSpPr>
          <p:spPr>
            <a:xfrm>
              <a:off x="4953000" y="47244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j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C96F02A-2209-411F-AB36-51CD56F484A9}"/>
                </a:ext>
              </a:extLst>
            </p:cNvPr>
            <p:cNvCxnSpPr>
              <a:stCxn id="31" idx="3"/>
              <a:endCxn id="32" idx="7"/>
            </p:cNvCxnSpPr>
            <p:nvPr/>
          </p:nvCxnSpPr>
          <p:spPr>
            <a:xfrm flipH="1">
              <a:off x="2933513" y="3711995"/>
              <a:ext cx="921124" cy="468714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8D061E-A016-4139-8635-F8D61666550F}"/>
                </a:ext>
              </a:extLst>
            </p:cNvPr>
            <p:cNvCxnSpPr>
              <a:stCxn id="31" idx="4"/>
              <a:endCxn id="33" idx="0"/>
            </p:cNvCxnSpPr>
            <p:nvPr/>
          </p:nvCxnSpPr>
          <p:spPr>
            <a:xfrm>
              <a:off x="3962400" y="3756632"/>
              <a:ext cx="0" cy="35816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AB3ADD6-3E1E-46CC-B160-F8813CA56583}"/>
                </a:ext>
              </a:extLst>
            </p:cNvPr>
            <p:cNvCxnSpPr>
              <a:stCxn id="31" idx="5"/>
              <a:endCxn id="35" idx="1"/>
            </p:cNvCxnSpPr>
            <p:nvPr/>
          </p:nvCxnSpPr>
          <p:spPr>
            <a:xfrm>
              <a:off x="4070163" y="3711995"/>
              <a:ext cx="927474" cy="447442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6E7EE0B-786A-4830-AE26-755983016F41}"/>
                </a:ext>
              </a:extLst>
            </p:cNvPr>
            <p:cNvCxnSpPr>
              <a:stCxn id="33" idx="3"/>
              <a:endCxn id="36" idx="0"/>
            </p:cNvCxnSpPr>
            <p:nvPr/>
          </p:nvCxnSpPr>
          <p:spPr>
            <a:xfrm flipH="1">
              <a:off x="3505200" y="4374963"/>
              <a:ext cx="349437" cy="349437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78FFCF7-DEC4-4014-B3B8-8C4C65B36A01}"/>
                </a:ext>
              </a:extLst>
            </p:cNvPr>
            <p:cNvCxnSpPr>
              <a:stCxn id="33" idx="5"/>
              <a:endCxn id="37" idx="0"/>
            </p:cNvCxnSpPr>
            <p:nvPr/>
          </p:nvCxnSpPr>
          <p:spPr>
            <a:xfrm>
              <a:off x="4070163" y="4374963"/>
              <a:ext cx="349437" cy="349437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9480C7C-1501-4790-A374-23175E215118}"/>
                </a:ext>
              </a:extLst>
            </p:cNvPr>
            <p:cNvCxnSpPr>
              <a:stCxn id="35" idx="4"/>
              <a:endCxn id="38" idx="0"/>
            </p:cNvCxnSpPr>
            <p:nvPr/>
          </p:nvCxnSpPr>
          <p:spPr>
            <a:xfrm>
              <a:off x="5105400" y="4419600"/>
              <a:ext cx="0" cy="304800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7615769-F91D-4804-84F0-1E1CCA67977D}"/>
                </a:ext>
              </a:extLst>
            </p:cNvPr>
            <p:cNvCxnSpPr>
              <a:stCxn id="31" idx="2"/>
              <a:endCxn id="29" idx="0"/>
            </p:cNvCxnSpPr>
            <p:nvPr/>
          </p:nvCxnSpPr>
          <p:spPr>
            <a:xfrm flipH="1">
              <a:off x="1981200" y="3604232"/>
              <a:ext cx="1828800" cy="555205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10196D-8DC7-409B-9655-06C559D61F15}"/>
              </a:ext>
            </a:extLst>
          </p:cNvPr>
          <p:cNvSpPr txBox="1"/>
          <p:nvPr/>
        </p:nvSpPr>
        <p:spPr>
          <a:xfrm>
            <a:off x="3574056" y="1957742"/>
            <a:ext cx="1618656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union(</a:t>
            </a:r>
            <a:r>
              <a:rPr lang="en-US" sz="2200" dirty="0" err="1">
                <a:solidFill>
                  <a:schemeClr val="tx1"/>
                </a:solidFill>
              </a:rPr>
              <a:t>c,j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  <a:endParaRPr lang="en-CA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2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 - example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10196D-8DC7-409B-9655-06C559D61F15}"/>
              </a:ext>
            </a:extLst>
          </p:cNvPr>
          <p:cNvSpPr txBox="1"/>
          <p:nvPr/>
        </p:nvSpPr>
        <p:spPr>
          <a:xfrm>
            <a:off x="1230312" y="3355821"/>
            <a:ext cx="1618656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union(</a:t>
            </a:r>
            <a:r>
              <a:rPr lang="en-US" sz="2200" dirty="0" err="1">
                <a:solidFill>
                  <a:schemeClr val="tx1"/>
                </a:solidFill>
              </a:rPr>
              <a:t>a,b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  <a:endParaRPr lang="en-CA" sz="2200" dirty="0">
              <a:solidFill>
                <a:schemeClr val="tx1"/>
              </a:solidFill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B36B15E-2AC5-484F-A0E6-CA53AAB47352}"/>
              </a:ext>
            </a:extLst>
          </p:cNvPr>
          <p:cNvGrpSpPr/>
          <p:nvPr/>
        </p:nvGrpSpPr>
        <p:grpSpPr>
          <a:xfrm>
            <a:off x="620712" y="2157156"/>
            <a:ext cx="494395" cy="3146681"/>
            <a:chOff x="925512" y="2007257"/>
            <a:chExt cx="494395" cy="314668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8179977-CEE8-49AF-AB44-148F922BBFAE}"/>
                </a:ext>
              </a:extLst>
            </p:cNvPr>
            <p:cNvSpPr/>
            <p:nvPr/>
          </p:nvSpPr>
          <p:spPr>
            <a:xfrm>
              <a:off x="930442" y="2007257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D40AAC0-EA94-46F3-8ABD-DC21A0281B65}"/>
                </a:ext>
              </a:extLst>
            </p:cNvPr>
            <p:cNvSpPr/>
            <p:nvPr/>
          </p:nvSpPr>
          <p:spPr>
            <a:xfrm>
              <a:off x="935372" y="2670021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5EF509D-227B-4228-AF25-EA03387180BB}"/>
                </a:ext>
              </a:extLst>
            </p:cNvPr>
            <p:cNvSpPr/>
            <p:nvPr/>
          </p:nvSpPr>
          <p:spPr>
            <a:xfrm>
              <a:off x="935372" y="3355821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0ABFEE-C101-4B5A-A423-582B8943EA63}"/>
                </a:ext>
              </a:extLst>
            </p:cNvPr>
            <p:cNvSpPr/>
            <p:nvPr/>
          </p:nvSpPr>
          <p:spPr>
            <a:xfrm>
              <a:off x="925512" y="4041621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82D05BA-08E4-4D13-8818-C74CB4948317}"/>
                </a:ext>
              </a:extLst>
            </p:cNvPr>
            <p:cNvSpPr/>
            <p:nvPr/>
          </p:nvSpPr>
          <p:spPr>
            <a:xfrm>
              <a:off x="930442" y="4727421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e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652A674-FFB8-4B19-B53F-A1357801D4C8}"/>
              </a:ext>
            </a:extLst>
          </p:cNvPr>
          <p:cNvGrpSpPr/>
          <p:nvPr/>
        </p:nvGrpSpPr>
        <p:grpSpPr>
          <a:xfrm>
            <a:off x="2628005" y="2127632"/>
            <a:ext cx="647283" cy="3246074"/>
            <a:chOff x="3302569" y="1997602"/>
            <a:chExt cx="647283" cy="3246074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29BD838-93BE-421F-AE05-457ADE402452}"/>
                </a:ext>
              </a:extLst>
            </p:cNvPr>
            <p:cNvSpPr/>
            <p:nvPr/>
          </p:nvSpPr>
          <p:spPr>
            <a:xfrm>
              <a:off x="3312429" y="3445559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4A9CF1C-3A62-4E44-8F53-7F235818D4D5}"/>
                </a:ext>
              </a:extLst>
            </p:cNvPr>
            <p:cNvSpPr/>
            <p:nvPr/>
          </p:nvSpPr>
          <p:spPr>
            <a:xfrm>
              <a:off x="3302569" y="4131359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53F0A4A-590D-41E9-9667-A7EC5F7AA542}"/>
                </a:ext>
              </a:extLst>
            </p:cNvPr>
            <p:cNvSpPr/>
            <p:nvPr/>
          </p:nvSpPr>
          <p:spPr>
            <a:xfrm>
              <a:off x="3307499" y="4817159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E994674-8F4E-4A2C-A926-D9A3BEAB90C1}"/>
                </a:ext>
              </a:extLst>
            </p:cNvPr>
            <p:cNvSpPr/>
            <p:nvPr/>
          </p:nvSpPr>
          <p:spPr>
            <a:xfrm>
              <a:off x="3505177" y="1997602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CB639C6-3510-4D28-8097-79ECC04ABBCF}"/>
                </a:ext>
              </a:extLst>
            </p:cNvPr>
            <p:cNvSpPr/>
            <p:nvPr/>
          </p:nvSpPr>
          <p:spPr>
            <a:xfrm>
              <a:off x="3302569" y="2836641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C7B3CC6-1BDE-4B23-8A10-B2DE54B9AF83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 flipH="1">
              <a:off x="3524907" y="2440625"/>
              <a:ext cx="202608" cy="396016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CA6F49AC-7873-455C-BE34-AED59889C960}"/>
              </a:ext>
            </a:extLst>
          </p:cNvPr>
          <p:cNvSpPr txBox="1"/>
          <p:nvPr/>
        </p:nvSpPr>
        <p:spPr>
          <a:xfrm>
            <a:off x="3211512" y="3625361"/>
            <a:ext cx="1618656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union(</a:t>
            </a:r>
            <a:r>
              <a:rPr lang="en-US" sz="2200" dirty="0" err="1">
                <a:solidFill>
                  <a:schemeClr val="tx1"/>
                </a:solidFill>
              </a:rPr>
              <a:t>c,d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  <a:endParaRPr lang="en-CA" sz="2200" dirty="0">
              <a:solidFill>
                <a:schemeClr val="tx1"/>
              </a:solidFill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75B2EC5-8E6E-446E-A0B7-B3176EFEB8AE}"/>
              </a:ext>
            </a:extLst>
          </p:cNvPr>
          <p:cNvGrpSpPr/>
          <p:nvPr/>
        </p:nvGrpSpPr>
        <p:grpSpPr>
          <a:xfrm>
            <a:off x="4731468" y="2133963"/>
            <a:ext cx="647283" cy="3246074"/>
            <a:chOff x="5248391" y="1864423"/>
            <a:chExt cx="647283" cy="3246074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B845286-5FCA-4D55-8A1B-0A09211E34A9}"/>
                </a:ext>
              </a:extLst>
            </p:cNvPr>
            <p:cNvSpPr/>
            <p:nvPr/>
          </p:nvSpPr>
          <p:spPr>
            <a:xfrm>
              <a:off x="5258251" y="3312380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A9ED88C-2C31-4437-B0B9-C88BC1F4518A}"/>
                </a:ext>
              </a:extLst>
            </p:cNvPr>
            <p:cNvSpPr/>
            <p:nvPr/>
          </p:nvSpPr>
          <p:spPr>
            <a:xfrm>
              <a:off x="5248391" y="3998180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75C69C9-7E47-48E4-87F8-B64591832AD7}"/>
                </a:ext>
              </a:extLst>
            </p:cNvPr>
            <p:cNvSpPr/>
            <p:nvPr/>
          </p:nvSpPr>
          <p:spPr>
            <a:xfrm>
              <a:off x="5253321" y="4683980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FF87405-F28F-4313-A958-FFB441CBCD24}"/>
                </a:ext>
              </a:extLst>
            </p:cNvPr>
            <p:cNvSpPr/>
            <p:nvPr/>
          </p:nvSpPr>
          <p:spPr>
            <a:xfrm>
              <a:off x="5450999" y="1864423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D008C37-1628-419C-B2C9-F435A3BE5367}"/>
                </a:ext>
              </a:extLst>
            </p:cNvPr>
            <p:cNvSpPr/>
            <p:nvPr/>
          </p:nvSpPr>
          <p:spPr>
            <a:xfrm>
              <a:off x="5248391" y="2703462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3725873-E722-4DAA-B053-FD72C48E1AC3}"/>
                </a:ext>
              </a:extLst>
            </p:cNvPr>
            <p:cNvCxnSpPr>
              <a:cxnSpLocks/>
              <a:stCxn id="96" idx="4"/>
              <a:endCxn id="97" idx="0"/>
            </p:cNvCxnSpPr>
            <p:nvPr/>
          </p:nvCxnSpPr>
          <p:spPr>
            <a:xfrm flipH="1">
              <a:off x="5470729" y="2307446"/>
              <a:ext cx="202608" cy="396016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595FC3C-F007-497B-9949-F9513276D883}"/>
                </a:ext>
              </a:extLst>
            </p:cNvPr>
            <p:cNvCxnSpPr>
              <a:cxnSpLocks/>
              <a:stCxn id="91" idx="4"/>
              <a:endCxn id="92" idx="0"/>
            </p:cNvCxnSpPr>
            <p:nvPr/>
          </p:nvCxnSpPr>
          <p:spPr>
            <a:xfrm flipH="1">
              <a:off x="5490659" y="3738897"/>
              <a:ext cx="9860" cy="259283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88685481-C245-453A-BA42-7B855DC8F0B9}"/>
              </a:ext>
            </a:extLst>
          </p:cNvPr>
          <p:cNvSpPr txBox="1"/>
          <p:nvPr/>
        </p:nvSpPr>
        <p:spPr>
          <a:xfrm>
            <a:off x="5345112" y="3351605"/>
            <a:ext cx="1618656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union(</a:t>
            </a:r>
            <a:r>
              <a:rPr lang="en-US" sz="2200" dirty="0" err="1">
                <a:solidFill>
                  <a:schemeClr val="tx1"/>
                </a:solidFill>
              </a:rPr>
              <a:t>e,d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  <a:endParaRPr lang="en-CA" sz="2200" dirty="0">
              <a:solidFill>
                <a:schemeClr val="tx1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21890C2-DF06-4A65-9A59-DFF4A41A8CCF}"/>
              </a:ext>
            </a:extLst>
          </p:cNvPr>
          <p:cNvGrpSpPr/>
          <p:nvPr/>
        </p:nvGrpSpPr>
        <p:grpSpPr>
          <a:xfrm>
            <a:off x="6343953" y="2098031"/>
            <a:ext cx="1211338" cy="2806062"/>
            <a:chOff x="6716712" y="2116775"/>
            <a:chExt cx="1211338" cy="280606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749C68D-F0FF-4B72-B6E8-6965DAF2EEB4}"/>
                </a:ext>
              </a:extLst>
            </p:cNvPr>
            <p:cNvSpPr/>
            <p:nvPr/>
          </p:nvSpPr>
          <p:spPr>
            <a:xfrm>
              <a:off x="6984600" y="3750669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DC81AC6-B1A1-4366-A649-3F33D90BD1C4}"/>
                </a:ext>
              </a:extLst>
            </p:cNvPr>
            <p:cNvSpPr/>
            <p:nvPr/>
          </p:nvSpPr>
          <p:spPr>
            <a:xfrm>
              <a:off x="6716712" y="4496320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B0736D3-D9FA-48EC-A4DA-FC58D351C2C5}"/>
                </a:ext>
              </a:extLst>
            </p:cNvPr>
            <p:cNvSpPr/>
            <p:nvPr/>
          </p:nvSpPr>
          <p:spPr>
            <a:xfrm>
              <a:off x="7443515" y="4496320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F3D1D94-F8E9-4A3C-A3E9-F67B53B205DB}"/>
                </a:ext>
              </a:extLst>
            </p:cNvPr>
            <p:cNvSpPr/>
            <p:nvPr/>
          </p:nvSpPr>
          <p:spPr>
            <a:xfrm>
              <a:off x="7147920" y="2116775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60E0480-707B-4D78-9513-71BB748E6A9A}"/>
                </a:ext>
              </a:extLst>
            </p:cNvPr>
            <p:cNvSpPr/>
            <p:nvPr/>
          </p:nvSpPr>
          <p:spPr>
            <a:xfrm>
              <a:off x="6945312" y="2955814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DB9C00AB-51B2-4196-9327-CC2BE88F618E}"/>
                </a:ext>
              </a:extLst>
            </p:cNvPr>
            <p:cNvCxnSpPr>
              <a:cxnSpLocks/>
              <a:stCxn id="108" idx="4"/>
              <a:endCxn id="109" idx="0"/>
            </p:cNvCxnSpPr>
            <p:nvPr/>
          </p:nvCxnSpPr>
          <p:spPr>
            <a:xfrm flipH="1">
              <a:off x="7167650" y="2559798"/>
              <a:ext cx="202608" cy="396016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5154995-6490-4910-BC25-D6443E12DE4C}"/>
                </a:ext>
              </a:extLst>
            </p:cNvPr>
            <p:cNvCxnSpPr>
              <a:cxnSpLocks/>
              <a:stCxn id="103" idx="4"/>
              <a:endCxn id="104" idx="0"/>
            </p:cNvCxnSpPr>
            <p:nvPr/>
          </p:nvCxnSpPr>
          <p:spPr>
            <a:xfrm flipH="1">
              <a:off x="6958980" y="4177186"/>
              <a:ext cx="267888" cy="319134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27C91C97-BFAD-4B93-B639-F5C071383B52}"/>
                </a:ext>
              </a:extLst>
            </p:cNvPr>
            <p:cNvCxnSpPr>
              <a:cxnSpLocks/>
              <a:stCxn id="103" idx="4"/>
              <a:endCxn id="105" idx="0"/>
            </p:cNvCxnSpPr>
            <p:nvPr/>
          </p:nvCxnSpPr>
          <p:spPr>
            <a:xfrm>
              <a:off x="7226868" y="4177186"/>
              <a:ext cx="458915" cy="319134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DAED582-E159-4386-8CF2-829990B5BA85}"/>
              </a:ext>
            </a:extLst>
          </p:cNvPr>
          <p:cNvSpPr txBox="1"/>
          <p:nvPr/>
        </p:nvSpPr>
        <p:spPr>
          <a:xfrm>
            <a:off x="7096376" y="3274096"/>
            <a:ext cx="1618656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union(</a:t>
            </a:r>
            <a:r>
              <a:rPr lang="en-US" sz="2200" dirty="0" err="1">
                <a:solidFill>
                  <a:schemeClr val="tx1"/>
                </a:solidFill>
              </a:rPr>
              <a:t>a,d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  <a:endParaRPr lang="en-CA" sz="2200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C484D9-E5EE-48BF-AF17-151882EB34E5}"/>
              </a:ext>
            </a:extLst>
          </p:cNvPr>
          <p:cNvGrpSpPr/>
          <p:nvPr/>
        </p:nvGrpSpPr>
        <p:grpSpPr>
          <a:xfrm>
            <a:off x="7799876" y="3097954"/>
            <a:ext cx="1977708" cy="1992624"/>
            <a:chOff x="7952276" y="3097954"/>
            <a:chExt cx="1977708" cy="199262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61D2DD0-77A1-4F62-AC19-EDEBB3EB36FA}"/>
                </a:ext>
              </a:extLst>
            </p:cNvPr>
            <p:cNvGrpSpPr/>
            <p:nvPr/>
          </p:nvGrpSpPr>
          <p:grpSpPr>
            <a:xfrm>
              <a:off x="7952276" y="3097954"/>
              <a:ext cx="1977708" cy="1992624"/>
              <a:chOff x="5950342" y="3750669"/>
              <a:chExt cx="1977708" cy="1992624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B0FA70C-A098-4D9D-B24F-D2413B591D1A}"/>
                  </a:ext>
                </a:extLst>
              </p:cNvPr>
              <p:cNvSpPr/>
              <p:nvPr/>
            </p:nvSpPr>
            <p:spPr>
              <a:xfrm>
                <a:off x="6984600" y="3750669"/>
                <a:ext cx="484535" cy="42651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DD7DF38-7DE7-4FE1-9F7A-5D13C36322BF}"/>
                  </a:ext>
                </a:extLst>
              </p:cNvPr>
              <p:cNvSpPr/>
              <p:nvPr/>
            </p:nvSpPr>
            <p:spPr>
              <a:xfrm>
                <a:off x="6716712" y="4496320"/>
                <a:ext cx="484535" cy="42651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d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6C3B0FD-61CE-456E-AACB-1A8E6932DFEB}"/>
                  </a:ext>
                </a:extLst>
              </p:cNvPr>
              <p:cNvSpPr/>
              <p:nvPr/>
            </p:nvSpPr>
            <p:spPr>
              <a:xfrm>
                <a:off x="7443515" y="4496320"/>
                <a:ext cx="484535" cy="42651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1C6A1EE-B0C3-40B5-AF74-C2CE54EA632C}"/>
                  </a:ext>
                </a:extLst>
              </p:cNvPr>
              <p:cNvSpPr/>
              <p:nvPr/>
            </p:nvSpPr>
            <p:spPr>
              <a:xfrm>
                <a:off x="6145118" y="4430576"/>
                <a:ext cx="444675" cy="44302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96CA88A-01E0-409A-B87E-E52A401FF66E}"/>
                  </a:ext>
                </a:extLst>
              </p:cNvPr>
              <p:cNvSpPr/>
              <p:nvPr/>
            </p:nvSpPr>
            <p:spPr>
              <a:xfrm>
                <a:off x="5950342" y="5300270"/>
                <a:ext cx="444675" cy="44302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b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ACE7B38A-B176-4F66-BBCC-02DB16183F32}"/>
                  </a:ext>
                </a:extLst>
              </p:cNvPr>
              <p:cNvCxnSpPr>
                <a:cxnSpLocks/>
                <a:stCxn id="42" idx="4"/>
                <a:endCxn id="43" idx="0"/>
              </p:cNvCxnSpPr>
              <p:nvPr/>
            </p:nvCxnSpPr>
            <p:spPr>
              <a:xfrm flipH="1">
                <a:off x="6172680" y="4873599"/>
                <a:ext cx="194776" cy="426671"/>
              </a:xfrm>
              <a:prstGeom prst="straightConnector1">
                <a:avLst/>
              </a:prstGeom>
              <a:solidFill>
                <a:srgbClr val="00B0F0"/>
              </a:solidFill>
              <a:ln w="28575">
                <a:solidFill>
                  <a:srgbClr val="0070C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5EE7EF2-A720-45E0-AE6B-12D2709A6AA5}"/>
                  </a:ext>
                </a:extLst>
              </p:cNvPr>
              <p:cNvCxnSpPr>
                <a:cxnSpLocks/>
                <a:stCxn id="39" idx="4"/>
                <a:endCxn id="40" idx="0"/>
              </p:cNvCxnSpPr>
              <p:nvPr/>
            </p:nvCxnSpPr>
            <p:spPr>
              <a:xfrm flipH="1">
                <a:off x="6958980" y="4177186"/>
                <a:ext cx="267888" cy="319134"/>
              </a:xfrm>
              <a:prstGeom prst="straightConnector1">
                <a:avLst/>
              </a:prstGeom>
              <a:solidFill>
                <a:srgbClr val="00B0F0"/>
              </a:solidFill>
              <a:ln w="28575">
                <a:solidFill>
                  <a:srgbClr val="0070C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3F30B2B-0792-49C7-BC97-E1DA5F5EDFF4}"/>
                  </a:ext>
                </a:extLst>
              </p:cNvPr>
              <p:cNvCxnSpPr>
                <a:cxnSpLocks/>
                <a:stCxn id="39" idx="4"/>
                <a:endCxn id="41" idx="0"/>
              </p:cNvCxnSpPr>
              <p:nvPr/>
            </p:nvCxnSpPr>
            <p:spPr>
              <a:xfrm>
                <a:off x="7226868" y="4177186"/>
                <a:ext cx="458915" cy="319134"/>
              </a:xfrm>
              <a:prstGeom prst="straightConnector1">
                <a:avLst/>
              </a:prstGeom>
              <a:solidFill>
                <a:srgbClr val="00B0F0"/>
              </a:solidFill>
              <a:ln w="28575">
                <a:solidFill>
                  <a:srgbClr val="0070C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0175B67-CB08-4666-B824-8C86B4DFABB8}"/>
                </a:ext>
              </a:extLst>
            </p:cNvPr>
            <p:cNvCxnSpPr>
              <a:cxnSpLocks/>
              <a:stCxn id="39" idx="4"/>
              <a:endCxn id="42" idx="0"/>
            </p:cNvCxnSpPr>
            <p:nvPr/>
          </p:nvCxnSpPr>
          <p:spPr>
            <a:xfrm flipH="1">
              <a:off x="8369390" y="3524471"/>
              <a:ext cx="859412" cy="253390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4473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0" grpId="0"/>
      <p:bldP spid="102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4771</TotalTime>
  <Words>2428</Words>
  <Application>Microsoft Office PowerPoint</Application>
  <PresentationFormat>Custom</PresentationFormat>
  <Paragraphs>521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Arial Narrow</vt:lpstr>
      <vt:lpstr>Times New Roman</vt:lpstr>
      <vt:lpstr>Office Theme</vt:lpstr>
      <vt:lpstr>Office Theme</vt:lpstr>
      <vt:lpstr>PowerPoint Presentation</vt:lpstr>
      <vt:lpstr>Plan for the rest of the semester</vt:lpstr>
      <vt:lpstr>Final</vt:lpstr>
      <vt:lpstr>PowerPoint Presentation</vt:lpstr>
      <vt:lpstr>Union–find</vt:lpstr>
      <vt:lpstr>Union–find</vt:lpstr>
      <vt:lpstr>Union–find - example</vt:lpstr>
      <vt:lpstr>Union–find - example</vt:lpstr>
      <vt:lpstr>Union–find - example</vt:lpstr>
      <vt:lpstr>Union–find - example</vt:lpstr>
      <vt:lpstr>Union–find</vt:lpstr>
      <vt:lpstr>Union–find - example</vt:lpstr>
      <vt:lpstr>PowerPoint Presentation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PowerPoint Presentation</vt:lpstr>
      <vt:lpstr>Union–find</vt:lpstr>
      <vt:lpstr>Union–find</vt:lpstr>
      <vt:lpstr>Union–find</vt:lpstr>
      <vt:lpstr>Union–find - example</vt:lpstr>
      <vt:lpstr>Union–find</vt:lpstr>
      <vt:lpstr>Union–find</vt:lpstr>
      <vt:lpstr>Union–find</vt:lpstr>
      <vt:lpstr>Union–find</vt:lpstr>
      <vt:lpstr>log*()</vt:lpstr>
      <vt:lpstr>Union–find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</cp:lastModifiedBy>
  <cp:revision>2184</cp:revision>
  <cp:lastPrinted>1601-01-01T00:00:00Z</cp:lastPrinted>
  <dcterms:created xsi:type="dcterms:W3CDTF">2017-07-19T19:15:02Z</dcterms:created>
  <dcterms:modified xsi:type="dcterms:W3CDTF">2021-04-12T19:40:00Z</dcterms:modified>
</cp:coreProperties>
</file>