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414" r:id="rId4"/>
    <p:sldId id="682" r:id="rId5"/>
    <p:sldId id="728" r:id="rId6"/>
    <p:sldId id="729" r:id="rId7"/>
    <p:sldId id="730" r:id="rId8"/>
    <p:sldId id="731" r:id="rId9"/>
    <p:sldId id="732" r:id="rId10"/>
    <p:sldId id="733" r:id="rId11"/>
    <p:sldId id="734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692" r:id="rId20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" initials="I" lastIdx="1" clrIdx="0">
    <p:extLst>
      <p:ext uri="{19B8F6BF-5375-455C-9EA6-DF929625EA0E}">
        <p15:presenceInfo xmlns:p15="http://schemas.microsoft.com/office/powerpoint/2012/main" userId="Ig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 varScale="1">
        <p:scale>
          <a:sx n="53" d="100"/>
          <a:sy n="53" d="100"/>
        </p:scale>
        <p:origin x="54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57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45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33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333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35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4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100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85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10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41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31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69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10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94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12, 2021</a:t>
            </a: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 err="1"/>
              <a:t>QuickSort</a:t>
            </a:r>
            <a:r>
              <a:rPr lang="en-US" altLang="he-IL" sz="3600" dirty="0"/>
              <a:t> – deterministic pivot selection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Input</a:t>
            </a:r>
            <a:r>
              <a:rPr lang="en-US" altLang="he-IL" sz="2200" dirty="0"/>
              <a:t>: An array of A of length n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Output</a:t>
            </a:r>
            <a:r>
              <a:rPr lang="en-US" altLang="he-IL" sz="2200" dirty="0"/>
              <a:t>: the median element in the array in the sorted order.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Can be solved in O(n) time.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400" u="sng" dirty="0"/>
              <a:t>Application</a:t>
            </a:r>
            <a:r>
              <a:rPr lang="en-US" altLang="en-US" sz="2400" dirty="0"/>
              <a:t>: we can use it in </a:t>
            </a:r>
            <a:r>
              <a:rPr lang="en-US" altLang="en-US" sz="2400" dirty="0" err="1"/>
              <a:t>QuickSort</a:t>
            </a:r>
            <a:endParaRPr lang="en-US" altLang="en-US" sz="2400" dirty="0"/>
          </a:p>
          <a:p>
            <a:pPr marL="346075"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400" dirty="0"/>
              <a:t>find a pivot that partitions the array into two halves</a:t>
            </a:r>
          </a:p>
          <a:p>
            <a:pPr marL="346075"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400" dirty="0"/>
              <a:t>Then, </a:t>
            </a:r>
            <a:r>
              <a:rPr lang="en-US" altLang="en-US" sz="2400" dirty="0" err="1"/>
              <a:t>QuickSort</a:t>
            </a:r>
            <a:r>
              <a:rPr lang="en-US" altLang="en-US" sz="2400" dirty="0"/>
              <a:t> can always run in O(n log(n)) and it doesn’t depend on random pivots.</a:t>
            </a:r>
          </a:p>
          <a:p>
            <a:pPr marL="3175" indent="0"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400" dirty="0"/>
              <a:t>(Recall, previously we took random pivots)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809179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Comparison Based Sorting – lower bounds</a:t>
            </a:r>
          </a:p>
        </p:txBody>
      </p:sp>
    </p:spTree>
    <p:extLst>
      <p:ext uri="{BB962C8B-B14F-4D97-AF65-F5344CB8AC3E}">
        <p14:creationId xmlns:p14="http://schemas.microsoft.com/office/powerpoint/2010/main" val="1614680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/>
              <a:t>Sorting – lower bound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Most sorting algorithms we have seen are </a:t>
            </a:r>
            <a:r>
              <a:rPr lang="en-US" altLang="he-IL" sz="2200" b="1" i="1" dirty="0"/>
              <a:t>comparison based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That is, we have no prior information about the inputs, and we only compare a pair of elements at a time, and see which one is greater/smaller.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Theorem</a:t>
            </a:r>
            <a:r>
              <a:rPr lang="en-US" altLang="he-IL" sz="2200" dirty="0"/>
              <a:t>: any comparison-based sorting algorithm</a:t>
            </a:r>
            <a:br>
              <a:rPr lang="en-US" altLang="he-IL" sz="2200" dirty="0"/>
            </a:br>
            <a:r>
              <a:rPr lang="en-US" altLang="he-IL" sz="2200" dirty="0"/>
              <a:t>			has running time </a:t>
            </a:r>
            <a:r>
              <a:rPr lang="el-GR" altLang="he-IL" sz="2200" dirty="0"/>
              <a:t>Ω</a:t>
            </a:r>
            <a:r>
              <a:rPr lang="en-US" altLang="he-IL" sz="2200" dirty="0"/>
              <a:t>(n log(n)).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232E0-F7CB-42A0-89AD-2802F13B2322}"/>
              </a:ext>
            </a:extLst>
          </p:cNvPr>
          <p:cNvGrpSpPr/>
          <p:nvPr/>
        </p:nvGrpSpPr>
        <p:grpSpPr>
          <a:xfrm>
            <a:off x="3592512" y="3475037"/>
            <a:ext cx="3276600" cy="2209800"/>
            <a:chOff x="3592512" y="3475037"/>
            <a:chExt cx="3276600" cy="2209800"/>
          </a:xfrm>
        </p:grpSpPr>
        <p:sp>
          <p:nvSpPr>
            <p:cNvPr id="4" name="AutoShape 1092">
              <a:extLst>
                <a:ext uri="{FF2B5EF4-FFF2-40B4-BE49-F238E27FC236}">
                  <a16:creationId xmlns:a16="http://schemas.microsoft.com/office/drawing/2014/main" id="{CF6636F4-C087-4DDD-854D-0C420B7A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2" y="3779837"/>
              <a:ext cx="2514600" cy="1447800"/>
            </a:xfrm>
            <a:prstGeom prst="flowChartDecis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Is x</a:t>
              </a:r>
              <a:r>
                <a:rPr lang="en-US" altLang="en-US" sz="2000" baseline="-25000"/>
                <a:t>i</a:t>
              </a:r>
              <a:r>
                <a:rPr lang="en-US" altLang="en-US" sz="2000"/>
                <a:t> &lt; x</a:t>
              </a:r>
              <a:r>
                <a:rPr lang="en-US" altLang="en-US" sz="2000" baseline="-25000"/>
                <a:t>j</a:t>
              </a:r>
              <a:r>
                <a:rPr lang="en-US" altLang="en-US" sz="2000"/>
                <a:t>?</a:t>
              </a:r>
            </a:p>
          </p:txBody>
        </p:sp>
        <p:cxnSp>
          <p:nvCxnSpPr>
            <p:cNvPr id="5" name="AutoShape 1095">
              <a:extLst>
                <a:ext uri="{FF2B5EF4-FFF2-40B4-BE49-F238E27FC236}">
                  <a16:creationId xmlns:a16="http://schemas.microsoft.com/office/drawing/2014/main" id="{12D63CA1-135A-4AE1-876F-24E9FBC1AD15}"/>
                </a:ext>
              </a:extLst>
            </p:cNvPr>
            <p:cNvCxnSpPr>
              <a:cxnSpLocks noChangeShapeType="1"/>
              <a:stCxn id="4" idx="2"/>
            </p:cNvCxnSpPr>
            <p:nvPr/>
          </p:nvCxnSpPr>
          <p:spPr bwMode="auto">
            <a:xfrm rot="5400000">
              <a:off x="3997324" y="4832350"/>
              <a:ext cx="447675" cy="125730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096">
              <a:extLst>
                <a:ext uri="{FF2B5EF4-FFF2-40B4-BE49-F238E27FC236}">
                  <a16:creationId xmlns:a16="http://schemas.microsoft.com/office/drawing/2014/main" id="{A82ACB36-3394-4AA5-A87F-0BEEDC71F17C}"/>
                </a:ext>
              </a:extLst>
            </p:cNvPr>
            <p:cNvCxnSpPr>
              <a:cxnSpLocks noChangeShapeType="1"/>
              <a:stCxn id="4" idx="3"/>
            </p:cNvCxnSpPr>
            <p:nvPr/>
          </p:nvCxnSpPr>
          <p:spPr bwMode="auto">
            <a:xfrm>
              <a:off x="6116637" y="4503737"/>
              <a:ext cx="752475" cy="118110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 Box 1097">
              <a:extLst>
                <a:ext uri="{FF2B5EF4-FFF2-40B4-BE49-F238E27FC236}">
                  <a16:creationId xmlns:a16="http://schemas.microsoft.com/office/drawing/2014/main" id="{CFCB5BAF-6FDC-4D85-A73B-6C7283F7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900" y="5287962"/>
              <a:ext cx="557212" cy="3968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yes</a:t>
              </a:r>
            </a:p>
          </p:txBody>
        </p:sp>
        <p:sp>
          <p:nvSpPr>
            <p:cNvPr id="8" name="Text Box 1098">
              <a:extLst>
                <a:ext uri="{FF2B5EF4-FFF2-40B4-BE49-F238E27FC236}">
                  <a16:creationId xmlns:a16="http://schemas.microsoft.com/office/drawing/2014/main" id="{00305791-285F-4992-AC20-DC38FC6FA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162" y="4144962"/>
              <a:ext cx="463550" cy="3968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no</a:t>
              </a:r>
            </a:p>
          </p:txBody>
        </p:sp>
        <p:cxnSp>
          <p:nvCxnSpPr>
            <p:cNvPr id="9" name="AutoShape 1101">
              <a:extLst>
                <a:ext uri="{FF2B5EF4-FFF2-40B4-BE49-F238E27FC236}">
                  <a16:creationId xmlns:a16="http://schemas.microsoft.com/office/drawing/2014/main" id="{A6F081E9-CA50-4C97-B938-423F69195EC1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 rot="10800000" flipV="1">
              <a:off x="4849812" y="3475037"/>
              <a:ext cx="952500" cy="29527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4531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/>
              <a:t>Sorting – lower bound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Let’s count the number of comparisons in a sorting algorithm.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Each run of the algorithm corresponds to a path from root to a leaf in a binary tree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7592C9-3DBA-4FE8-B23F-1CD41962A3BE}"/>
              </a:ext>
            </a:extLst>
          </p:cNvPr>
          <p:cNvGrpSpPr/>
          <p:nvPr/>
        </p:nvGrpSpPr>
        <p:grpSpPr>
          <a:xfrm>
            <a:off x="3283526" y="2764871"/>
            <a:ext cx="3496554" cy="1397121"/>
            <a:chOff x="3283526" y="3171307"/>
            <a:chExt cx="3496554" cy="1397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6B232E0-F7CB-42A0-89AD-2802F13B2322}"/>
                </a:ext>
              </a:extLst>
            </p:cNvPr>
            <p:cNvGrpSpPr/>
            <p:nvPr/>
          </p:nvGrpSpPr>
          <p:grpSpPr>
            <a:xfrm>
              <a:off x="3833146" y="3171307"/>
              <a:ext cx="2187033" cy="1072692"/>
              <a:chOff x="3420186" y="3779837"/>
              <a:chExt cx="2686926" cy="1728225"/>
            </a:xfrm>
          </p:grpSpPr>
          <p:sp>
            <p:nvSpPr>
              <p:cNvPr id="4" name="AutoShape 1092">
                <a:extLst>
                  <a:ext uri="{FF2B5EF4-FFF2-40B4-BE49-F238E27FC236}">
                    <a16:creationId xmlns:a16="http://schemas.microsoft.com/office/drawing/2014/main" id="{CF6636F4-C087-4DDD-854D-0C420B7A2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2" y="3779837"/>
                <a:ext cx="2514600" cy="1447800"/>
              </a:xfrm>
              <a:prstGeom prst="flowChartDecision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x</a:t>
                </a:r>
                <a:r>
                  <a:rPr lang="en-US" altLang="en-US" sz="2000" baseline="-25000" dirty="0"/>
                  <a:t>3</a:t>
                </a:r>
                <a:r>
                  <a:rPr lang="en-US" altLang="en-US" sz="2000" dirty="0"/>
                  <a:t> &lt; x</a:t>
                </a:r>
                <a:r>
                  <a:rPr lang="en-US" altLang="en-US" sz="2000" baseline="-25000" dirty="0"/>
                  <a:t>4</a:t>
                </a:r>
                <a:endParaRPr lang="en-US" altLang="en-US" sz="2000" dirty="0"/>
              </a:p>
            </p:txBody>
          </p:sp>
          <p:sp>
            <p:nvSpPr>
              <p:cNvPr id="7" name="Text Box 1097">
                <a:extLst>
                  <a:ext uri="{FF2B5EF4-FFF2-40B4-BE49-F238E27FC236}">
                    <a16:creationId xmlns:a16="http://schemas.microsoft.com/office/drawing/2014/main" id="{CFCB5BAF-6FDC-4D85-A73B-6C7283F76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186" y="5111187"/>
                <a:ext cx="557212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yes</a:t>
                </a:r>
              </a:p>
            </p:txBody>
          </p:sp>
          <p:sp>
            <p:nvSpPr>
              <p:cNvPr id="8" name="Text Box 1098">
                <a:extLst>
                  <a:ext uri="{FF2B5EF4-FFF2-40B4-BE49-F238E27FC236}">
                    <a16:creationId xmlns:a16="http://schemas.microsoft.com/office/drawing/2014/main" id="{00305791-285F-4992-AC20-DC38FC6FA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723" y="4999035"/>
                <a:ext cx="463550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no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46AF6D-AAB0-4A78-9818-B1F7488ED22D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 bwMode="auto">
            <a:xfrm>
              <a:off x="4996795" y="4069942"/>
              <a:ext cx="1783285" cy="49848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FBE7-7AD5-4BFD-9003-55A5C9E8CC03}"/>
                </a:ext>
              </a:extLst>
            </p:cNvPr>
            <p:cNvCxnSpPr>
              <a:cxnSpLocks/>
              <a:stCxn id="4" idx="2"/>
              <a:endCxn id="33" idx="0"/>
            </p:cNvCxnSpPr>
            <p:nvPr/>
          </p:nvCxnSpPr>
          <p:spPr bwMode="auto">
            <a:xfrm flipH="1">
              <a:off x="3283526" y="4069942"/>
              <a:ext cx="1713269" cy="39576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3C7322-F375-4C45-BD1C-87141159B9D9}"/>
              </a:ext>
            </a:extLst>
          </p:cNvPr>
          <p:cNvGrpSpPr/>
          <p:nvPr/>
        </p:nvGrpSpPr>
        <p:grpSpPr>
          <a:xfrm>
            <a:off x="5508602" y="3980640"/>
            <a:ext cx="2778175" cy="1651583"/>
            <a:chOff x="3725318" y="3171305"/>
            <a:chExt cx="2778175" cy="16515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5C1B12-69EC-49C7-8676-F03E4225A1E2}"/>
                </a:ext>
              </a:extLst>
            </p:cNvPr>
            <p:cNvGrpSpPr/>
            <p:nvPr/>
          </p:nvGrpSpPr>
          <p:grpSpPr>
            <a:xfrm>
              <a:off x="3973412" y="3171305"/>
              <a:ext cx="2046768" cy="1182413"/>
              <a:chOff x="3592512" y="3779837"/>
              <a:chExt cx="2514600" cy="1904999"/>
            </a:xfrm>
          </p:grpSpPr>
          <p:sp>
            <p:nvSpPr>
              <p:cNvPr id="26" name="AutoShape 1092">
                <a:extLst>
                  <a:ext uri="{FF2B5EF4-FFF2-40B4-BE49-F238E27FC236}">
                    <a16:creationId xmlns:a16="http://schemas.microsoft.com/office/drawing/2014/main" id="{F5340B69-97E6-482F-8BF0-9B3262912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2" y="3779837"/>
                <a:ext cx="2514600" cy="1447800"/>
              </a:xfrm>
              <a:prstGeom prst="flowChartDecision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x</a:t>
                </a:r>
                <a:r>
                  <a:rPr lang="en-US" altLang="en-US" sz="2000" baseline="-25000" dirty="0"/>
                  <a:t>2</a:t>
                </a:r>
                <a:r>
                  <a:rPr lang="en-US" altLang="en-US" sz="2000" dirty="0"/>
                  <a:t> &lt; x</a:t>
                </a:r>
                <a:r>
                  <a:rPr lang="en-US" altLang="en-US" sz="2000" baseline="-25000" dirty="0"/>
                  <a:t>5</a:t>
                </a:r>
                <a:endParaRPr lang="en-US" altLang="en-US" sz="2000" dirty="0"/>
              </a:p>
            </p:txBody>
          </p:sp>
          <p:sp>
            <p:nvSpPr>
              <p:cNvPr id="27" name="Text Box 1097">
                <a:extLst>
                  <a:ext uri="{FF2B5EF4-FFF2-40B4-BE49-F238E27FC236}">
                    <a16:creationId xmlns:a16="http://schemas.microsoft.com/office/drawing/2014/main" id="{9582814D-E155-4E17-A654-68C2E4EA4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0575" y="5287961"/>
                <a:ext cx="557212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yes</a:t>
                </a:r>
              </a:p>
            </p:txBody>
          </p:sp>
          <p:sp>
            <p:nvSpPr>
              <p:cNvPr id="28" name="Text Box 1098">
                <a:extLst>
                  <a:ext uri="{FF2B5EF4-FFF2-40B4-BE49-F238E27FC236}">
                    <a16:creationId xmlns:a16="http://schemas.microsoft.com/office/drawing/2014/main" id="{EBFCD89E-988B-420E-BDF4-7EB2CCA4E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5060" y="5227634"/>
                <a:ext cx="463550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no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6691FE-0CD2-4FE4-84EC-0C7F593306F2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>
              <a:off x="4996796" y="4069939"/>
              <a:ext cx="1506697" cy="62978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C01B02-6D33-4C1D-B833-A09F37573200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flipH="1">
              <a:off x="3725318" y="4069939"/>
              <a:ext cx="1271478" cy="75294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ED7F83-AE6C-4C8D-B93C-878537491CC3}"/>
              </a:ext>
            </a:extLst>
          </p:cNvPr>
          <p:cNvGrpSpPr/>
          <p:nvPr/>
        </p:nvGrpSpPr>
        <p:grpSpPr>
          <a:xfrm>
            <a:off x="2260142" y="3877920"/>
            <a:ext cx="2046768" cy="1446732"/>
            <a:chOff x="3973412" y="3171305"/>
            <a:chExt cx="2046768" cy="14467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8148B2-FE22-413B-BD2B-FDD75987EEE0}"/>
                </a:ext>
              </a:extLst>
            </p:cNvPr>
            <p:cNvGrpSpPr/>
            <p:nvPr/>
          </p:nvGrpSpPr>
          <p:grpSpPr>
            <a:xfrm>
              <a:off x="3973412" y="3171305"/>
              <a:ext cx="2046768" cy="1182413"/>
              <a:chOff x="3592512" y="3779837"/>
              <a:chExt cx="2514600" cy="1904999"/>
            </a:xfrm>
          </p:grpSpPr>
          <p:sp>
            <p:nvSpPr>
              <p:cNvPr id="33" name="AutoShape 1092">
                <a:extLst>
                  <a:ext uri="{FF2B5EF4-FFF2-40B4-BE49-F238E27FC236}">
                    <a16:creationId xmlns:a16="http://schemas.microsoft.com/office/drawing/2014/main" id="{D86BD607-0F37-4287-AA87-29CA47887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2" y="3779837"/>
                <a:ext cx="2514600" cy="1447800"/>
              </a:xfrm>
              <a:prstGeom prst="flowChartDecision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x</a:t>
                </a:r>
                <a:r>
                  <a:rPr lang="en-US" altLang="en-US" sz="2000" baseline="-25000" dirty="0"/>
                  <a:t>3</a:t>
                </a:r>
                <a:r>
                  <a:rPr lang="en-US" altLang="en-US" sz="2000" dirty="0"/>
                  <a:t> &lt; x</a:t>
                </a:r>
                <a:r>
                  <a:rPr lang="en-US" altLang="en-US" sz="2000" baseline="-25000" dirty="0"/>
                  <a:t>1</a:t>
                </a:r>
                <a:endParaRPr lang="en-US" altLang="en-US" sz="2000" dirty="0"/>
              </a:p>
            </p:txBody>
          </p:sp>
          <p:sp>
            <p:nvSpPr>
              <p:cNvPr id="34" name="Text Box 1097">
                <a:extLst>
                  <a:ext uri="{FF2B5EF4-FFF2-40B4-BE49-F238E27FC236}">
                    <a16:creationId xmlns:a16="http://schemas.microsoft.com/office/drawing/2014/main" id="{79C0A18E-39F4-45B5-A475-7A142C9B8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0575" y="5287961"/>
                <a:ext cx="557212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yes</a:t>
                </a:r>
              </a:p>
            </p:txBody>
          </p:sp>
          <p:sp>
            <p:nvSpPr>
              <p:cNvPr id="35" name="Text Box 1098">
                <a:extLst>
                  <a:ext uri="{FF2B5EF4-FFF2-40B4-BE49-F238E27FC236}">
                    <a16:creationId xmlns:a16="http://schemas.microsoft.com/office/drawing/2014/main" id="{B9B7E2F9-A8D4-4BE0-BE7E-F8EE7002E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5060" y="5227634"/>
                <a:ext cx="463550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no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11B3EA-D68B-4446-A01D-23CE2ABF3FD8}"/>
                </a:ext>
              </a:extLst>
            </p:cNvPr>
            <p:cNvCxnSpPr>
              <a:stCxn id="33" idx="2"/>
            </p:cNvCxnSpPr>
            <p:nvPr/>
          </p:nvCxnSpPr>
          <p:spPr bwMode="auto">
            <a:xfrm>
              <a:off x="4996795" y="4069939"/>
              <a:ext cx="775291" cy="54809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FC30CB-10B2-496B-9783-D70C3D856EA0}"/>
                </a:ext>
              </a:extLst>
            </p:cNvPr>
            <p:cNvCxnSpPr>
              <a:cxnSpLocks/>
              <a:stCxn id="33" idx="2"/>
            </p:cNvCxnSpPr>
            <p:nvPr/>
          </p:nvCxnSpPr>
          <p:spPr bwMode="auto">
            <a:xfrm flipH="1">
              <a:off x="4430712" y="4069939"/>
              <a:ext cx="566083" cy="54809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9A219C-565F-424B-8D24-A2DFB71CE1A6}"/>
              </a:ext>
            </a:extLst>
          </p:cNvPr>
          <p:cNvGrpSpPr/>
          <p:nvPr/>
        </p:nvGrpSpPr>
        <p:grpSpPr>
          <a:xfrm>
            <a:off x="7269606" y="5509056"/>
            <a:ext cx="2046768" cy="1497056"/>
            <a:chOff x="3973412" y="3171305"/>
            <a:chExt cx="2046768" cy="149705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94B61D-1550-4B3B-99BE-99F7D24F3F73}"/>
                </a:ext>
              </a:extLst>
            </p:cNvPr>
            <p:cNvGrpSpPr/>
            <p:nvPr/>
          </p:nvGrpSpPr>
          <p:grpSpPr>
            <a:xfrm>
              <a:off x="3973412" y="3171305"/>
              <a:ext cx="2046768" cy="1182413"/>
              <a:chOff x="3592512" y="3779837"/>
              <a:chExt cx="2514600" cy="1904999"/>
            </a:xfrm>
          </p:grpSpPr>
          <p:sp>
            <p:nvSpPr>
              <p:cNvPr id="44" name="AutoShape 1092">
                <a:extLst>
                  <a:ext uri="{FF2B5EF4-FFF2-40B4-BE49-F238E27FC236}">
                    <a16:creationId xmlns:a16="http://schemas.microsoft.com/office/drawing/2014/main" id="{4DEC9359-3A5D-4928-BB74-1D7B5095C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2" y="3779837"/>
                <a:ext cx="2514600" cy="1447800"/>
              </a:xfrm>
              <a:prstGeom prst="flowChartDecision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x</a:t>
                </a:r>
                <a:r>
                  <a:rPr lang="en-US" altLang="en-US" sz="2000" baseline="-25000" dirty="0"/>
                  <a:t>4</a:t>
                </a:r>
                <a:r>
                  <a:rPr lang="en-US" altLang="en-US" sz="2000" dirty="0"/>
                  <a:t> &lt; x</a:t>
                </a:r>
                <a:r>
                  <a:rPr lang="en-US" altLang="en-US" sz="2000" baseline="-25000" dirty="0"/>
                  <a:t>3</a:t>
                </a:r>
                <a:endParaRPr lang="en-US" altLang="en-US" sz="2000" dirty="0"/>
              </a:p>
            </p:txBody>
          </p:sp>
          <p:sp>
            <p:nvSpPr>
              <p:cNvPr id="45" name="Text Box 1097">
                <a:extLst>
                  <a:ext uri="{FF2B5EF4-FFF2-40B4-BE49-F238E27FC236}">
                    <a16:creationId xmlns:a16="http://schemas.microsoft.com/office/drawing/2014/main" id="{52E5E46B-CEB2-46E7-8778-4803576EC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0575" y="5287961"/>
                <a:ext cx="557212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yes</a:t>
                </a:r>
              </a:p>
            </p:txBody>
          </p:sp>
          <p:sp>
            <p:nvSpPr>
              <p:cNvPr id="46" name="Text Box 1098">
                <a:extLst>
                  <a:ext uri="{FF2B5EF4-FFF2-40B4-BE49-F238E27FC236}">
                    <a16:creationId xmlns:a16="http://schemas.microsoft.com/office/drawing/2014/main" id="{20D38BF6-1FBF-4722-9B5E-DFC9EEEB1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5060" y="5227634"/>
                <a:ext cx="463550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no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7596F45-0F49-474E-AF1D-6373936FEACE}"/>
                </a:ext>
              </a:extLst>
            </p:cNvPr>
            <p:cNvCxnSpPr>
              <a:cxnSpLocks/>
              <a:stCxn id="44" idx="2"/>
            </p:cNvCxnSpPr>
            <p:nvPr/>
          </p:nvCxnSpPr>
          <p:spPr bwMode="auto">
            <a:xfrm>
              <a:off x="4996796" y="4069939"/>
              <a:ext cx="1023384" cy="5255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59A3EC-F28A-495E-BE5C-CC8E9C3AD7A3}"/>
                </a:ext>
              </a:extLst>
            </p:cNvPr>
            <p:cNvCxnSpPr>
              <a:cxnSpLocks/>
              <a:stCxn id="44" idx="2"/>
            </p:cNvCxnSpPr>
            <p:nvPr/>
          </p:nvCxnSpPr>
          <p:spPr bwMode="auto">
            <a:xfrm flipH="1">
              <a:off x="4280003" y="4069939"/>
              <a:ext cx="716793" cy="5984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C67AB9-EE12-4C88-B117-D4B9C75C8458}"/>
              </a:ext>
            </a:extLst>
          </p:cNvPr>
          <p:cNvGrpSpPr/>
          <p:nvPr/>
        </p:nvGrpSpPr>
        <p:grpSpPr>
          <a:xfrm>
            <a:off x="4506045" y="5559381"/>
            <a:ext cx="2046768" cy="1497056"/>
            <a:chOff x="3973412" y="3171305"/>
            <a:chExt cx="2046768" cy="14970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C7D18CE-D0BD-47DC-8A46-737B59C0EF9F}"/>
                </a:ext>
              </a:extLst>
            </p:cNvPr>
            <p:cNvGrpSpPr/>
            <p:nvPr/>
          </p:nvGrpSpPr>
          <p:grpSpPr>
            <a:xfrm>
              <a:off x="3973412" y="3171305"/>
              <a:ext cx="2046768" cy="1182413"/>
              <a:chOff x="3592512" y="3779837"/>
              <a:chExt cx="2514600" cy="1904999"/>
            </a:xfrm>
          </p:grpSpPr>
          <p:sp>
            <p:nvSpPr>
              <p:cNvPr id="54" name="AutoShape 1092">
                <a:extLst>
                  <a:ext uri="{FF2B5EF4-FFF2-40B4-BE49-F238E27FC236}">
                    <a16:creationId xmlns:a16="http://schemas.microsoft.com/office/drawing/2014/main" id="{9E9BF9A7-FEBD-4524-ABCF-4A12CC927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2" y="3779837"/>
                <a:ext cx="2514600" cy="1447800"/>
              </a:xfrm>
              <a:prstGeom prst="flowChartDecision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x</a:t>
                </a:r>
                <a:r>
                  <a:rPr lang="en-US" altLang="en-US" sz="2000" baseline="-25000" dirty="0"/>
                  <a:t>7</a:t>
                </a:r>
                <a:r>
                  <a:rPr lang="en-US" altLang="en-US" sz="2000" dirty="0"/>
                  <a:t> &lt; x</a:t>
                </a:r>
                <a:r>
                  <a:rPr lang="en-US" altLang="en-US" sz="2000" baseline="-25000" dirty="0"/>
                  <a:t>12</a:t>
                </a:r>
                <a:endParaRPr lang="en-US" altLang="en-US" sz="2000" dirty="0"/>
              </a:p>
            </p:txBody>
          </p:sp>
          <p:sp>
            <p:nvSpPr>
              <p:cNvPr id="55" name="Text Box 1097">
                <a:extLst>
                  <a:ext uri="{FF2B5EF4-FFF2-40B4-BE49-F238E27FC236}">
                    <a16:creationId xmlns:a16="http://schemas.microsoft.com/office/drawing/2014/main" id="{5FEE79CB-0322-43D9-981D-31D34D9B0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0575" y="5287961"/>
                <a:ext cx="557212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yes</a:t>
                </a:r>
              </a:p>
            </p:txBody>
          </p:sp>
          <p:sp>
            <p:nvSpPr>
              <p:cNvPr id="56" name="Text Box 1098">
                <a:extLst>
                  <a:ext uri="{FF2B5EF4-FFF2-40B4-BE49-F238E27FC236}">
                    <a16:creationId xmlns:a16="http://schemas.microsoft.com/office/drawing/2014/main" id="{7BDF4EA9-9E87-4288-A455-F39DEA0F3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5060" y="5227634"/>
                <a:ext cx="463550" cy="3968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no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7D4A6A-5FBE-41AD-AAA7-918A11046C06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4996796" y="4069939"/>
              <a:ext cx="1023384" cy="5255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0FDA92-3CB1-4066-B930-F53B913731E2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 flipH="1">
              <a:off x="4280003" y="4069939"/>
              <a:ext cx="716793" cy="5984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5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/>
              <a:t>Sorting – lower bound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 of the tree = number of comparisons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Each leaf “unscrambles” the input into a sorted array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Therefore, the number of leaves in n!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Therefore, the height of the tree is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r>
              <a:rPr lang="en-US" altLang="he-IL" sz="2200" dirty="0"/>
              <a:t>Therefore, any comparison based</a:t>
            </a:r>
          </a:p>
          <a:p>
            <a:pPr marL="57150" indent="0"/>
            <a:r>
              <a:rPr lang="en-US" altLang="he-IL" sz="2200" dirty="0"/>
              <a:t>sorting algorithm has running time </a:t>
            </a:r>
          </a:p>
          <a:p>
            <a:pPr marL="57150" indent="0"/>
            <a:r>
              <a:rPr lang="en-US" altLang="he-IL" sz="2200" dirty="0"/>
              <a:t>at least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u="sng" dirty="0"/>
              <a:t>Claim</a:t>
            </a:r>
            <a:r>
              <a:rPr lang="en-US" altLang="he-IL" sz="2200" dirty="0"/>
              <a:t>: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 </a:t>
            </a:r>
            <a:r>
              <a:rPr lang="en-US" altLang="he-IL" sz="2400" dirty="0"/>
              <a:t>≥</a:t>
            </a:r>
            <a:r>
              <a:rPr lang="el-GR" altLang="he-IL" sz="2400" dirty="0"/>
              <a:t> Ω</a:t>
            </a:r>
            <a:r>
              <a:rPr lang="en-US" altLang="he-IL" sz="2400" dirty="0"/>
              <a:t>(n log(n))</a:t>
            </a:r>
            <a:endParaRPr lang="en-US" altLang="he-IL" sz="2200" dirty="0"/>
          </a:p>
          <a:p>
            <a:pPr marL="57150" indent="0"/>
            <a:endParaRPr lang="en-US" altLang="he-IL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4B2418-6E1B-4296-96E6-3E1B9D134F1D}"/>
              </a:ext>
            </a:extLst>
          </p:cNvPr>
          <p:cNvGrpSpPr/>
          <p:nvPr/>
        </p:nvGrpSpPr>
        <p:grpSpPr>
          <a:xfrm>
            <a:off x="5298538" y="3650410"/>
            <a:ext cx="4268321" cy="3107578"/>
            <a:chOff x="2826284" y="3239602"/>
            <a:chExt cx="4268321" cy="3107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7592C9-3DBA-4FE8-B23F-1CD41962A3BE}"/>
                </a:ext>
              </a:extLst>
            </p:cNvPr>
            <p:cNvGrpSpPr/>
            <p:nvPr/>
          </p:nvGrpSpPr>
          <p:grpSpPr>
            <a:xfrm>
              <a:off x="3589689" y="3239602"/>
              <a:ext cx="1769313" cy="1039188"/>
              <a:chOff x="3672869" y="3171307"/>
              <a:chExt cx="2595404" cy="157403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6B232E0-F7CB-42A0-89AD-2802F13B2322}"/>
                  </a:ext>
                </a:extLst>
              </p:cNvPr>
              <p:cNvGrpSpPr/>
              <p:nvPr/>
            </p:nvGrpSpPr>
            <p:grpSpPr>
              <a:xfrm>
                <a:off x="3833146" y="3171307"/>
                <a:ext cx="2187033" cy="1072692"/>
                <a:chOff x="3420186" y="3779837"/>
                <a:chExt cx="2686926" cy="1728225"/>
              </a:xfrm>
            </p:grpSpPr>
            <p:sp>
              <p:nvSpPr>
                <p:cNvPr id="4" name="AutoShape 1092">
                  <a:extLst>
                    <a:ext uri="{FF2B5EF4-FFF2-40B4-BE49-F238E27FC236}">
                      <a16:creationId xmlns:a16="http://schemas.microsoft.com/office/drawing/2014/main" id="{CF6636F4-C087-4DDD-854D-0C420B7A2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3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4</a:t>
                  </a:r>
                  <a:endParaRPr lang="en-US" altLang="en-US" sz="2000" dirty="0"/>
                </a:p>
              </p:txBody>
            </p:sp>
            <p:sp>
              <p:nvSpPr>
                <p:cNvPr id="7" name="Text Box 1097">
                  <a:extLst>
                    <a:ext uri="{FF2B5EF4-FFF2-40B4-BE49-F238E27FC236}">
                      <a16:creationId xmlns:a16="http://schemas.microsoft.com/office/drawing/2014/main" id="{CFCB5BAF-6FDC-4D85-A73B-6C7283F768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186" y="5111187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8" name="Text Box 1098">
                  <a:extLst>
                    <a:ext uri="{FF2B5EF4-FFF2-40B4-BE49-F238E27FC236}">
                      <a16:creationId xmlns:a16="http://schemas.microsoft.com/office/drawing/2014/main" id="{00305791-285F-4992-AC20-DC38FC6FA9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8723" y="4999035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D46AF6D-AAB0-4A78-9818-B1F7488ED22D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 bwMode="auto">
              <a:xfrm>
                <a:off x="4996796" y="4069942"/>
                <a:ext cx="1271477" cy="66016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2CEFBE7-7AD5-4BFD-9003-55A5C9E8CC03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 bwMode="auto">
              <a:xfrm flipH="1">
                <a:off x="3672869" y="4069942"/>
                <a:ext cx="1323926" cy="6753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B3C7322-F375-4C45-BD1C-87141159B9D9}"/>
                </a:ext>
              </a:extLst>
            </p:cNvPr>
            <p:cNvGrpSpPr/>
            <p:nvPr/>
          </p:nvGrpSpPr>
          <p:grpSpPr>
            <a:xfrm>
              <a:off x="4474904" y="4262293"/>
              <a:ext cx="1893910" cy="1090386"/>
              <a:chOff x="3725318" y="3171305"/>
              <a:chExt cx="2778175" cy="165158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35C1B12-69EC-49C7-8676-F03E4225A1E2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26" name="AutoShape 1092">
                  <a:extLst>
                    <a:ext uri="{FF2B5EF4-FFF2-40B4-BE49-F238E27FC236}">
                      <a16:creationId xmlns:a16="http://schemas.microsoft.com/office/drawing/2014/main" id="{F5340B69-97E6-482F-8BF0-9B3262912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2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5</a:t>
                  </a:r>
                  <a:endParaRPr lang="en-US" altLang="en-US" sz="2000" dirty="0"/>
                </a:p>
              </p:txBody>
            </p:sp>
            <p:sp>
              <p:nvSpPr>
                <p:cNvPr id="27" name="Text Box 1097">
                  <a:extLst>
                    <a:ext uri="{FF2B5EF4-FFF2-40B4-BE49-F238E27FC236}">
                      <a16:creationId xmlns:a16="http://schemas.microsoft.com/office/drawing/2014/main" id="{9582814D-E155-4E17-A654-68C2E4EA47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28" name="Text Box 1098">
                  <a:extLst>
                    <a:ext uri="{FF2B5EF4-FFF2-40B4-BE49-F238E27FC236}">
                      <a16:creationId xmlns:a16="http://schemas.microsoft.com/office/drawing/2014/main" id="{EBFCD89E-988B-420E-BDF4-7EB2CCA4E6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76691FE-0CD2-4FE4-84EC-0C7F593306F2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 bwMode="auto">
              <a:xfrm>
                <a:off x="4996796" y="4069939"/>
                <a:ext cx="1506697" cy="62978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3C01B02-6D33-4C1D-B833-A09F37573200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 bwMode="auto">
              <a:xfrm flipH="1">
                <a:off x="3725318" y="4069939"/>
                <a:ext cx="1271478" cy="75294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ED7F83-AE6C-4C8D-B93C-878537491CC3}"/>
                </a:ext>
              </a:extLst>
            </p:cNvPr>
            <p:cNvGrpSpPr/>
            <p:nvPr/>
          </p:nvGrpSpPr>
          <p:grpSpPr>
            <a:xfrm>
              <a:off x="2826284" y="4278790"/>
              <a:ext cx="1395302" cy="955142"/>
              <a:chOff x="3973412" y="3171305"/>
              <a:chExt cx="2046768" cy="14467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28148B2-FE22-413B-BD2B-FDD75987EEE0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33" name="AutoShape 1092">
                  <a:extLst>
                    <a:ext uri="{FF2B5EF4-FFF2-40B4-BE49-F238E27FC236}">
                      <a16:creationId xmlns:a16="http://schemas.microsoft.com/office/drawing/2014/main" id="{D86BD607-0F37-4287-AA87-29CA47887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3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1</a:t>
                  </a:r>
                  <a:endParaRPr lang="en-US" altLang="en-US" sz="2000" dirty="0"/>
                </a:p>
              </p:txBody>
            </p:sp>
            <p:sp>
              <p:nvSpPr>
                <p:cNvPr id="34" name="Text Box 1097">
                  <a:extLst>
                    <a:ext uri="{FF2B5EF4-FFF2-40B4-BE49-F238E27FC236}">
                      <a16:creationId xmlns:a16="http://schemas.microsoft.com/office/drawing/2014/main" id="{79C0A18E-39F4-45B5-A475-7A142C9B8A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35" name="Text Box 1098">
                  <a:extLst>
                    <a:ext uri="{FF2B5EF4-FFF2-40B4-BE49-F238E27FC236}">
                      <a16:creationId xmlns:a16="http://schemas.microsoft.com/office/drawing/2014/main" id="{B9B7E2F9-A8D4-4BE0-BE7E-F8EE7002E9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11B3EA-D68B-4446-A01D-23CE2ABF3FD8}"/>
                  </a:ext>
                </a:extLst>
              </p:cNvPr>
              <p:cNvCxnSpPr>
                <a:stCxn id="33" idx="2"/>
              </p:cNvCxnSpPr>
              <p:nvPr/>
            </p:nvCxnSpPr>
            <p:spPr bwMode="auto">
              <a:xfrm>
                <a:off x="4996795" y="4069939"/>
                <a:ext cx="775291" cy="54809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4FC30CB-10B2-496B-9783-D70C3D856EA0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 bwMode="auto">
              <a:xfrm flipH="1">
                <a:off x="4430712" y="4069939"/>
                <a:ext cx="566083" cy="54809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9A219C-565F-424B-8D24-A2DFB71CE1A6}"/>
                </a:ext>
              </a:extLst>
            </p:cNvPr>
            <p:cNvGrpSpPr/>
            <p:nvPr/>
          </p:nvGrpSpPr>
          <p:grpSpPr>
            <a:xfrm>
              <a:off x="5699303" y="5300750"/>
              <a:ext cx="1395302" cy="988366"/>
              <a:chOff x="3973412" y="3171305"/>
              <a:chExt cx="2046768" cy="149705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A94B61D-1550-4B3B-99BE-99F7D24F3F73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44" name="AutoShape 1092">
                  <a:extLst>
                    <a:ext uri="{FF2B5EF4-FFF2-40B4-BE49-F238E27FC236}">
                      <a16:creationId xmlns:a16="http://schemas.microsoft.com/office/drawing/2014/main" id="{4DEC9359-3A5D-4928-BB74-1D7B5095C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4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3</a:t>
                  </a:r>
                  <a:endParaRPr lang="en-US" altLang="en-US" sz="2000" dirty="0"/>
                </a:p>
              </p:txBody>
            </p:sp>
            <p:sp>
              <p:nvSpPr>
                <p:cNvPr id="45" name="Text Box 1097">
                  <a:extLst>
                    <a:ext uri="{FF2B5EF4-FFF2-40B4-BE49-F238E27FC236}">
                      <a16:creationId xmlns:a16="http://schemas.microsoft.com/office/drawing/2014/main" id="{52E5E46B-CEB2-46E7-8778-4803576ECE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46" name="Text Box 1098">
                  <a:extLst>
                    <a:ext uri="{FF2B5EF4-FFF2-40B4-BE49-F238E27FC236}">
                      <a16:creationId xmlns:a16="http://schemas.microsoft.com/office/drawing/2014/main" id="{20D38BF6-1FBF-4722-9B5E-DFC9EEEB1A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7596F45-0F49-474E-AF1D-6373936FEACE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 bwMode="auto">
              <a:xfrm>
                <a:off x="4996796" y="4069939"/>
                <a:ext cx="1023384" cy="52558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59A3EC-F28A-495E-BE5C-CC8E9C3AD7A3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 bwMode="auto">
              <a:xfrm flipH="1">
                <a:off x="4280003" y="4069939"/>
                <a:ext cx="716793" cy="59842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C67AB9-EE12-4C88-B117-D4B9C75C8458}"/>
                </a:ext>
              </a:extLst>
            </p:cNvPr>
            <p:cNvGrpSpPr/>
            <p:nvPr/>
          </p:nvGrpSpPr>
          <p:grpSpPr>
            <a:xfrm>
              <a:off x="3853544" y="5358814"/>
              <a:ext cx="1395302" cy="988366"/>
              <a:chOff x="3973412" y="3171305"/>
              <a:chExt cx="2046768" cy="149705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C7D18CE-D0BD-47DC-8A46-737B59C0EF9F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54" name="AutoShape 1092">
                  <a:extLst>
                    <a:ext uri="{FF2B5EF4-FFF2-40B4-BE49-F238E27FC236}">
                      <a16:creationId xmlns:a16="http://schemas.microsoft.com/office/drawing/2014/main" id="{9E9BF9A7-FEBD-4524-ABCF-4A12CC927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7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12</a:t>
                  </a:r>
                  <a:endParaRPr lang="en-US" altLang="en-US" sz="2000" dirty="0"/>
                </a:p>
              </p:txBody>
            </p:sp>
            <p:sp>
              <p:nvSpPr>
                <p:cNvPr id="55" name="Text Box 1097">
                  <a:extLst>
                    <a:ext uri="{FF2B5EF4-FFF2-40B4-BE49-F238E27FC236}">
                      <a16:creationId xmlns:a16="http://schemas.microsoft.com/office/drawing/2014/main" id="{5FEE79CB-0322-43D9-981D-31D34D9B0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56" name="Text Box 1098">
                  <a:extLst>
                    <a:ext uri="{FF2B5EF4-FFF2-40B4-BE49-F238E27FC236}">
                      <a16:creationId xmlns:a16="http://schemas.microsoft.com/office/drawing/2014/main" id="{7BDF4EA9-9E87-4288-A455-F39DEA0F3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D7D4A6A-5FBE-41AD-AAA7-918A11046C06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 bwMode="auto">
              <a:xfrm>
                <a:off x="4996796" y="4069939"/>
                <a:ext cx="1023384" cy="52558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70FDA92-3CB1-4066-B930-F53B913731E2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 bwMode="auto">
              <a:xfrm flipH="1">
                <a:off x="4280003" y="4069939"/>
                <a:ext cx="716793" cy="59842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5420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/>
              <a:t>Sorting – lower bound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Claim</a:t>
            </a:r>
            <a:r>
              <a:rPr lang="en-US" altLang="he-IL" sz="2200" dirty="0"/>
              <a:t>: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 </a:t>
            </a:r>
            <a:r>
              <a:rPr lang="en-US" altLang="he-IL" sz="2400" dirty="0"/>
              <a:t>≥</a:t>
            </a:r>
            <a:r>
              <a:rPr lang="el-GR" altLang="he-IL" sz="2400" dirty="0"/>
              <a:t> Ω</a:t>
            </a:r>
            <a:r>
              <a:rPr lang="en-US" altLang="he-IL" sz="2400" dirty="0"/>
              <a:t>(n log(n))</a:t>
            </a: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u="sng" dirty="0"/>
              <a:t>Proof</a:t>
            </a:r>
            <a:r>
              <a:rPr lang="en-US" altLang="he-IL" sz="2200" dirty="0"/>
              <a:t>:	</a:t>
            </a:r>
          </a:p>
          <a:p>
            <a:pPr marL="57150" indent="0"/>
            <a:r>
              <a:rPr lang="en-US" altLang="he-IL" sz="2200" dirty="0"/>
              <a:t>Note that	(n/2)</a:t>
            </a:r>
            <a:r>
              <a:rPr lang="en-US" altLang="he-IL" sz="2200" baseline="30000" dirty="0"/>
              <a:t>n/2</a:t>
            </a:r>
            <a:r>
              <a:rPr lang="en-US" altLang="he-IL" sz="2200" dirty="0"/>
              <a:t>&lt; n! &lt; </a:t>
            </a:r>
            <a:r>
              <a:rPr lang="en-US" altLang="he-IL" sz="2200" dirty="0" err="1"/>
              <a:t>n</a:t>
            </a:r>
            <a:r>
              <a:rPr lang="en-US" altLang="he-IL" sz="2200" baseline="30000" dirty="0" err="1"/>
              <a:t>n</a:t>
            </a:r>
            <a:endParaRPr lang="en-US" altLang="he-IL" sz="2200" baseline="30000" dirty="0"/>
          </a:p>
          <a:p>
            <a:pPr marL="57150" indent="0"/>
            <a:r>
              <a:rPr lang="en-US" altLang="he-IL" sz="2200" dirty="0"/>
              <a:t>Hence		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((n/2)</a:t>
            </a:r>
            <a:r>
              <a:rPr lang="en-US" altLang="he-IL" sz="2200" baseline="30000" dirty="0"/>
              <a:t>n/2</a:t>
            </a:r>
            <a:r>
              <a:rPr lang="en-US" altLang="he-IL" sz="2200" dirty="0"/>
              <a:t>) &lt;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 &lt;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</a:t>
            </a:r>
            <a:r>
              <a:rPr lang="en-US" altLang="he-IL" sz="2200" dirty="0" err="1"/>
              <a:t>n</a:t>
            </a:r>
            <a:r>
              <a:rPr lang="en-US" altLang="he-IL" sz="2200" baseline="30000" dirty="0" err="1"/>
              <a:t>n</a:t>
            </a:r>
            <a:r>
              <a:rPr lang="en-US" altLang="he-IL" sz="2200" dirty="0"/>
              <a:t>)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Let’s look at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 &gt;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((n/2)</a:t>
            </a:r>
            <a:r>
              <a:rPr lang="en-US" altLang="he-IL" sz="2200" baseline="30000" dirty="0"/>
              <a:t>n/2</a:t>
            </a:r>
            <a:r>
              <a:rPr lang="en-US" altLang="he-IL" sz="2200" dirty="0"/>
              <a:t>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(n!) &gt;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((n/2)</a:t>
            </a:r>
            <a:r>
              <a:rPr lang="en-US" altLang="he-IL" sz="2200" baseline="30000" dirty="0"/>
              <a:t>n/2</a:t>
            </a:r>
            <a:r>
              <a:rPr lang="en-US" altLang="he-IL" sz="2200" dirty="0"/>
              <a:t>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= n/2 *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(n/2)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= n/2 * (log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(n) – 1)  = </a:t>
            </a:r>
            <a:r>
              <a:rPr lang="el-GR" altLang="he-IL" sz="2000" dirty="0"/>
              <a:t>Ω</a:t>
            </a:r>
            <a:r>
              <a:rPr lang="en-US" altLang="he-IL" sz="2000" dirty="0"/>
              <a:t>(n log(n)).</a:t>
            </a:r>
            <a:endParaRPr lang="en-US" altLang="he-IL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4B2418-6E1B-4296-96E6-3E1B9D134F1D}"/>
              </a:ext>
            </a:extLst>
          </p:cNvPr>
          <p:cNvGrpSpPr/>
          <p:nvPr/>
        </p:nvGrpSpPr>
        <p:grpSpPr>
          <a:xfrm>
            <a:off x="5724991" y="3650410"/>
            <a:ext cx="4268321" cy="3107578"/>
            <a:chOff x="2826284" y="3239602"/>
            <a:chExt cx="4268321" cy="3107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7592C9-3DBA-4FE8-B23F-1CD41962A3BE}"/>
                </a:ext>
              </a:extLst>
            </p:cNvPr>
            <p:cNvGrpSpPr/>
            <p:nvPr/>
          </p:nvGrpSpPr>
          <p:grpSpPr>
            <a:xfrm>
              <a:off x="3589689" y="3239602"/>
              <a:ext cx="1769313" cy="1039188"/>
              <a:chOff x="3672869" y="3171307"/>
              <a:chExt cx="2595404" cy="157403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6B232E0-F7CB-42A0-89AD-2802F13B2322}"/>
                  </a:ext>
                </a:extLst>
              </p:cNvPr>
              <p:cNvGrpSpPr/>
              <p:nvPr/>
            </p:nvGrpSpPr>
            <p:grpSpPr>
              <a:xfrm>
                <a:off x="3833146" y="3171307"/>
                <a:ext cx="2187033" cy="1072692"/>
                <a:chOff x="3420186" y="3779837"/>
                <a:chExt cx="2686926" cy="1728225"/>
              </a:xfrm>
            </p:grpSpPr>
            <p:sp>
              <p:nvSpPr>
                <p:cNvPr id="4" name="AutoShape 1092">
                  <a:extLst>
                    <a:ext uri="{FF2B5EF4-FFF2-40B4-BE49-F238E27FC236}">
                      <a16:creationId xmlns:a16="http://schemas.microsoft.com/office/drawing/2014/main" id="{CF6636F4-C087-4DDD-854D-0C420B7A2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3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4</a:t>
                  </a:r>
                  <a:endParaRPr lang="en-US" altLang="en-US" sz="2000" dirty="0"/>
                </a:p>
              </p:txBody>
            </p:sp>
            <p:sp>
              <p:nvSpPr>
                <p:cNvPr id="7" name="Text Box 1097">
                  <a:extLst>
                    <a:ext uri="{FF2B5EF4-FFF2-40B4-BE49-F238E27FC236}">
                      <a16:creationId xmlns:a16="http://schemas.microsoft.com/office/drawing/2014/main" id="{CFCB5BAF-6FDC-4D85-A73B-6C7283F768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186" y="5111187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8" name="Text Box 1098">
                  <a:extLst>
                    <a:ext uri="{FF2B5EF4-FFF2-40B4-BE49-F238E27FC236}">
                      <a16:creationId xmlns:a16="http://schemas.microsoft.com/office/drawing/2014/main" id="{00305791-285F-4992-AC20-DC38FC6FA9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8723" y="4999035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D46AF6D-AAB0-4A78-9818-B1F7488ED22D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 bwMode="auto">
              <a:xfrm>
                <a:off x="4996796" y="4069942"/>
                <a:ext cx="1271477" cy="66016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2CEFBE7-7AD5-4BFD-9003-55A5C9E8CC03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 bwMode="auto">
              <a:xfrm flipH="1">
                <a:off x="3672869" y="4069942"/>
                <a:ext cx="1323926" cy="6753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B3C7322-F375-4C45-BD1C-87141159B9D9}"/>
                </a:ext>
              </a:extLst>
            </p:cNvPr>
            <p:cNvGrpSpPr/>
            <p:nvPr/>
          </p:nvGrpSpPr>
          <p:grpSpPr>
            <a:xfrm>
              <a:off x="4474904" y="4262293"/>
              <a:ext cx="1893910" cy="1090386"/>
              <a:chOff x="3725318" y="3171305"/>
              <a:chExt cx="2778175" cy="165158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35C1B12-69EC-49C7-8676-F03E4225A1E2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26" name="AutoShape 1092">
                  <a:extLst>
                    <a:ext uri="{FF2B5EF4-FFF2-40B4-BE49-F238E27FC236}">
                      <a16:creationId xmlns:a16="http://schemas.microsoft.com/office/drawing/2014/main" id="{F5340B69-97E6-482F-8BF0-9B3262912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2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5</a:t>
                  </a:r>
                  <a:endParaRPr lang="en-US" altLang="en-US" sz="2000" dirty="0"/>
                </a:p>
              </p:txBody>
            </p:sp>
            <p:sp>
              <p:nvSpPr>
                <p:cNvPr id="27" name="Text Box 1097">
                  <a:extLst>
                    <a:ext uri="{FF2B5EF4-FFF2-40B4-BE49-F238E27FC236}">
                      <a16:creationId xmlns:a16="http://schemas.microsoft.com/office/drawing/2014/main" id="{9582814D-E155-4E17-A654-68C2E4EA47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28" name="Text Box 1098">
                  <a:extLst>
                    <a:ext uri="{FF2B5EF4-FFF2-40B4-BE49-F238E27FC236}">
                      <a16:creationId xmlns:a16="http://schemas.microsoft.com/office/drawing/2014/main" id="{EBFCD89E-988B-420E-BDF4-7EB2CCA4E6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76691FE-0CD2-4FE4-84EC-0C7F593306F2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 bwMode="auto">
              <a:xfrm>
                <a:off x="4996796" y="4069939"/>
                <a:ext cx="1506697" cy="62978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3C01B02-6D33-4C1D-B833-A09F37573200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 bwMode="auto">
              <a:xfrm flipH="1">
                <a:off x="3725318" y="4069939"/>
                <a:ext cx="1271478" cy="75294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ED7F83-AE6C-4C8D-B93C-878537491CC3}"/>
                </a:ext>
              </a:extLst>
            </p:cNvPr>
            <p:cNvGrpSpPr/>
            <p:nvPr/>
          </p:nvGrpSpPr>
          <p:grpSpPr>
            <a:xfrm>
              <a:off x="2826284" y="4278790"/>
              <a:ext cx="1395302" cy="955142"/>
              <a:chOff x="3973412" y="3171305"/>
              <a:chExt cx="2046768" cy="14467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28148B2-FE22-413B-BD2B-FDD75987EEE0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33" name="AutoShape 1092">
                  <a:extLst>
                    <a:ext uri="{FF2B5EF4-FFF2-40B4-BE49-F238E27FC236}">
                      <a16:creationId xmlns:a16="http://schemas.microsoft.com/office/drawing/2014/main" id="{D86BD607-0F37-4287-AA87-29CA47887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3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1</a:t>
                  </a:r>
                  <a:endParaRPr lang="en-US" altLang="en-US" sz="2000" dirty="0"/>
                </a:p>
              </p:txBody>
            </p:sp>
            <p:sp>
              <p:nvSpPr>
                <p:cNvPr id="34" name="Text Box 1097">
                  <a:extLst>
                    <a:ext uri="{FF2B5EF4-FFF2-40B4-BE49-F238E27FC236}">
                      <a16:creationId xmlns:a16="http://schemas.microsoft.com/office/drawing/2014/main" id="{79C0A18E-39F4-45B5-A475-7A142C9B8A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35" name="Text Box 1098">
                  <a:extLst>
                    <a:ext uri="{FF2B5EF4-FFF2-40B4-BE49-F238E27FC236}">
                      <a16:creationId xmlns:a16="http://schemas.microsoft.com/office/drawing/2014/main" id="{B9B7E2F9-A8D4-4BE0-BE7E-F8EE7002E9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11B3EA-D68B-4446-A01D-23CE2ABF3FD8}"/>
                  </a:ext>
                </a:extLst>
              </p:cNvPr>
              <p:cNvCxnSpPr>
                <a:stCxn id="33" idx="2"/>
              </p:cNvCxnSpPr>
              <p:nvPr/>
            </p:nvCxnSpPr>
            <p:spPr bwMode="auto">
              <a:xfrm>
                <a:off x="4996795" y="4069939"/>
                <a:ext cx="775291" cy="54809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4FC30CB-10B2-496B-9783-D70C3D856EA0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 bwMode="auto">
              <a:xfrm flipH="1">
                <a:off x="4430712" y="4069939"/>
                <a:ext cx="566083" cy="54809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9A219C-565F-424B-8D24-A2DFB71CE1A6}"/>
                </a:ext>
              </a:extLst>
            </p:cNvPr>
            <p:cNvGrpSpPr/>
            <p:nvPr/>
          </p:nvGrpSpPr>
          <p:grpSpPr>
            <a:xfrm>
              <a:off x="5699303" y="5300750"/>
              <a:ext cx="1395302" cy="988366"/>
              <a:chOff x="3973412" y="3171305"/>
              <a:chExt cx="2046768" cy="149705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A94B61D-1550-4B3B-99BE-99F7D24F3F73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44" name="AutoShape 1092">
                  <a:extLst>
                    <a:ext uri="{FF2B5EF4-FFF2-40B4-BE49-F238E27FC236}">
                      <a16:creationId xmlns:a16="http://schemas.microsoft.com/office/drawing/2014/main" id="{4DEC9359-3A5D-4928-BB74-1D7B5095C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4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3</a:t>
                  </a:r>
                  <a:endParaRPr lang="en-US" altLang="en-US" sz="2000" dirty="0"/>
                </a:p>
              </p:txBody>
            </p:sp>
            <p:sp>
              <p:nvSpPr>
                <p:cNvPr id="45" name="Text Box 1097">
                  <a:extLst>
                    <a:ext uri="{FF2B5EF4-FFF2-40B4-BE49-F238E27FC236}">
                      <a16:creationId xmlns:a16="http://schemas.microsoft.com/office/drawing/2014/main" id="{52E5E46B-CEB2-46E7-8778-4803576ECE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46" name="Text Box 1098">
                  <a:extLst>
                    <a:ext uri="{FF2B5EF4-FFF2-40B4-BE49-F238E27FC236}">
                      <a16:creationId xmlns:a16="http://schemas.microsoft.com/office/drawing/2014/main" id="{20D38BF6-1FBF-4722-9B5E-DFC9EEEB1A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7596F45-0F49-474E-AF1D-6373936FEACE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 bwMode="auto">
              <a:xfrm>
                <a:off x="4996796" y="4069939"/>
                <a:ext cx="1023384" cy="52558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59A3EC-F28A-495E-BE5C-CC8E9C3AD7A3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 bwMode="auto">
              <a:xfrm flipH="1">
                <a:off x="4280003" y="4069939"/>
                <a:ext cx="716793" cy="59842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C67AB9-EE12-4C88-B117-D4B9C75C8458}"/>
                </a:ext>
              </a:extLst>
            </p:cNvPr>
            <p:cNvGrpSpPr/>
            <p:nvPr/>
          </p:nvGrpSpPr>
          <p:grpSpPr>
            <a:xfrm>
              <a:off x="3853544" y="5358814"/>
              <a:ext cx="1395302" cy="988366"/>
              <a:chOff x="3973412" y="3171305"/>
              <a:chExt cx="2046768" cy="149705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C7D18CE-D0BD-47DC-8A46-737B59C0EF9F}"/>
                  </a:ext>
                </a:extLst>
              </p:cNvPr>
              <p:cNvGrpSpPr/>
              <p:nvPr/>
            </p:nvGrpSpPr>
            <p:grpSpPr>
              <a:xfrm>
                <a:off x="3973412" y="3171305"/>
                <a:ext cx="2046768" cy="1182413"/>
                <a:chOff x="3592512" y="3779837"/>
                <a:chExt cx="2514600" cy="1904999"/>
              </a:xfrm>
            </p:grpSpPr>
            <p:sp>
              <p:nvSpPr>
                <p:cNvPr id="54" name="AutoShape 1092">
                  <a:extLst>
                    <a:ext uri="{FF2B5EF4-FFF2-40B4-BE49-F238E27FC236}">
                      <a16:creationId xmlns:a16="http://schemas.microsoft.com/office/drawing/2014/main" id="{9E9BF9A7-FEBD-4524-ABCF-4A12CC927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512" y="3779837"/>
                  <a:ext cx="2514600" cy="1447800"/>
                </a:xfrm>
                <a:prstGeom prst="flowChartDecision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x</a:t>
                  </a:r>
                  <a:r>
                    <a:rPr lang="en-US" altLang="en-US" sz="2000" baseline="-25000" dirty="0"/>
                    <a:t>7</a:t>
                  </a:r>
                  <a:r>
                    <a:rPr lang="en-US" altLang="en-US" sz="2000" dirty="0"/>
                    <a:t> &lt; x</a:t>
                  </a:r>
                  <a:r>
                    <a:rPr lang="en-US" altLang="en-US" sz="2000" baseline="-25000" dirty="0"/>
                    <a:t>12</a:t>
                  </a:r>
                  <a:endParaRPr lang="en-US" altLang="en-US" sz="2000" dirty="0"/>
                </a:p>
              </p:txBody>
            </p:sp>
            <p:sp>
              <p:nvSpPr>
                <p:cNvPr id="55" name="Text Box 1097">
                  <a:extLst>
                    <a:ext uri="{FF2B5EF4-FFF2-40B4-BE49-F238E27FC236}">
                      <a16:creationId xmlns:a16="http://schemas.microsoft.com/office/drawing/2014/main" id="{5FEE79CB-0322-43D9-981D-31D34D9B0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575" y="5287961"/>
                  <a:ext cx="557212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yes</a:t>
                  </a:r>
                </a:p>
              </p:txBody>
            </p:sp>
            <p:sp>
              <p:nvSpPr>
                <p:cNvPr id="56" name="Text Box 1098">
                  <a:extLst>
                    <a:ext uri="{FF2B5EF4-FFF2-40B4-BE49-F238E27FC236}">
                      <a16:creationId xmlns:a16="http://schemas.microsoft.com/office/drawing/2014/main" id="{7BDF4EA9-9E87-4288-A455-F39DEA0F3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5060" y="5227634"/>
                  <a:ext cx="463550" cy="3968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/>
                    <a:t>no</a:t>
                  </a:r>
                </a:p>
              </p:txBody>
            </p:sp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D7D4A6A-5FBE-41AD-AAA7-918A11046C06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 bwMode="auto">
              <a:xfrm>
                <a:off x="4996796" y="4069939"/>
                <a:ext cx="1023384" cy="52558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70FDA92-3CB1-4066-B930-F53B913731E2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 bwMode="auto">
              <a:xfrm flipH="1">
                <a:off x="4280003" y="4069939"/>
                <a:ext cx="716793" cy="59842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4063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/>
              <a:t>Sorting – lower bound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Most sorting algorithms we have seen are </a:t>
            </a:r>
            <a:r>
              <a:rPr lang="en-US" altLang="he-IL" sz="2200" b="1" i="1" dirty="0"/>
              <a:t>comparison based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That is, we have no prior information about the inputs, and we only compare a pair of elements at a time, and see which one is greater/smaller.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Theorem</a:t>
            </a:r>
            <a:r>
              <a:rPr lang="en-US" altLang="he-IL" sz="2200" dirty="0"/>
              <a:t>: any comparison-based sorting algorithm</a:t>
            </a:r>
            <a:br>
              <a:rPr lang="en-US" altLang="he-IL" sz="2200" dirty="0"/>
            </a:br>
            <a:r>
              <a:rPr lang="en-US" altLang="he-IL" sz="2200" dirty="0"/>
              <a:t>			has running time </a:t>
            </a:r>
            <a:r>
              <a:rPr lang="el-GR" altLang="he-IL" sz="2200" dirty="0"/>
              <a:t>Ω</a:t>
            </a:r>
            <a:r>
              <a:rPr lang="en-US" altLang="he-IL" sz="2200" dirty="0"/>
              <a:t>(n log(n)).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232E0-F7CB-42A0-89AD-2802F13B2322}"/>
              </a:ext>
            </a:extLst>
          </p:cNvPr>
          <p:cNvGrpSpPr/>
          <p:nvPr/>
        </p:nvGrpSpPr>
        <p:grpSpPr>
          <a:xfrm>
            <a:off x="3592512" y="3475037"/>
            <a:ext cx="3276600" cy="2209800"/>
            <a:chOff x="3592512" y="3475037"/>
            <a:chExt cx="3276600" cy="2209800"/>
          </a:xfrm>
        </p:grpSpPr>
        <p:sp>
          <p:nvSpPr>
            <p:cNvPr id="4" name="AutoShape 1092">
              <a:extLst>
                <a:ext uri="{FF2B5EF4-FFF2-40B4-BE49-F238E27FC236}">
                  <a16:creationId xmlns:a16="http://schemas.microsoft.com/office/drawing/2014/main" id="{CF6636F4-C087-4DDD-854D-0C420B7A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2" y="3779837"/>
              <a:ext cx="2514600" cy="1447800"/>
            </a:xfrm>
            <a:prstGeom prst="flowChartDecision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Is x</a:t>
              </a:r>
              <a:r>
                <a:rPr lang="en-US" altLang="en-US" sz="2000" baseline="-25000"/>
                <a:t>i</a:t>
              </a:r>
              <a:r>
                <a:rPr lang="en-US" altLang="en-US" sz="2000"/>
                <a:t> &lt; x</a:t>
              </a:r>
              <a:r>
                <a:rPr lang="en-US" altLang="en-US" sz="2000" baseline="-25000"/>
                <a:t>j</a:t>
              </a:r>
              <a:r>
                <a:rPr lang="en-US" altLang="en-US" sz="2000"/>
                <a:t>?</a:t>
              </a:r>
            </a:p>
          </p:txBody>
        </p:sp>
        <p:cxnSp>
          <p:nvCxnSpPr>
            <p:cNvPr id="5" name="AutoShape 1095">
              <a:extLst>
                <a:ext uri="{FF2B5EF4-FFF2-40B4-BE49-F238E27FC236}">
                  <a16:creationId xmlns:a16="http://schemas.microsoft.com/office/drawing/2014/main" id="{12D63CA1-135A-4AE1-876F-24E9FBC1AD15}"/>
                </a:ext>
              </a:extLst>
            </p:cNvPr>
            <p:cNvCxnSpPr>
              <a:cxnSpLocks noChangeShapeType="1"/>
              <a:stCxn id="4" idx="2"/>
            </p:cNvCxnSpPr>
            <p:nvPr/>
          </p:nvCxnSpPr>
          <p:spPr bwMode="auto">
            <a:xfrm rot="5400000">
              <a:off x="3997324" y="4832350"/>
              <a:ext cx="447675" cy="125730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096">
              <a:extLst>
                <a:ext uri="{FF2B5EF4-FFF2-40B4-BE49-F238E27FC236}">
                  <a16:creationId xmlns:a16="http://schemas.microsoft.com/office/drawing/2014/main" id="{A82ACB36-3394-4AA5-A87F-0BEEDC71F17C}"/>
                </a:ext>
              </a:extLst>
            </p:cNvPr>
            <p:cNvCxnSpPr>
              <a:cxnSpLocks noChangeShapeType="1"/>
              <a:stCxn id="4" idx="3"/>
            </p:cNvCxnSpPr>
            <p:nvPr/>
          </p:nvCxnSpPr>
          <p:spPr bwMode="auto">
            <a:xfrm>
              <a:off x="6116637" y="4503737"/>
              <a:ext cx="752475" cy="118110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 Box 1097">
              <a:extLst>
                <a:ext uri="{FF2B5EF4-FFF2-40B4-BE49-F238E27FC236}">
                  <a16:creationId xmlns:a16="http://schemas.microsoft.com/office/drawing/2014/main" id="{CFCB5BAF-6FDC-4D85-A73B-6C7283F7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900" y="5287962"/>
              <a:ext cx="557212" cy="3968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yes</a:t>
              </a:r>
            </a:p>
          </p:txBody>
        </p:sp>
        <p:sp>
          <p:nvSpPr>
            <p:cNvPr id="8" name="Text Box 1098">
              <a:extLst>
                <a:ext uri="{FF2B5EF4-FFF2-40B4-BE49-F238E27FC236}">
                  <a16:creationId xmlns:a16="http://schemas.microsoft.com/office/drawing/2014/main" id="{00305791-285F-4992-AC20-DC38FC6FA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162" y="4144962"/>
              <a:ext cx="463550" cy="3968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no</a:t>
              </a:r>
            </a:p>
          </p:txBody>
        </p:sp>
        <p:cxnSp>
          <p:nvCxnSpPr>
            <p:cNvPr id="9" name="AutoShape 1101">
              <a:extLst>
                <a:ext uri="{FF2B5EF4-FFF2-40B4-BE49-F238E27FC236}">
                  <a16:creationId xmlns:a16="http://schemas.microsoft.com/office/drawing/2014/main" id="{A6F081E9-CA50-4C97-B938-423F69195EC1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 rot="10800000" flipV="1">
              <a:off x="4849812" y="3475037"/>
              <a:ext cx="952500" cy="29527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79224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sz="3600" dirty="0"/>
              <a:t>Non comparison-based sorting</a:t>
            </a:r>
            <a:endParaRPr lang="de-DE" altLang="en-US" sz="36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Examples</a:t>
            </a:r>
            <a:r>
              <a:rPr lang="en-US" altLang="he-IL" sz="2200" dirty="0"/>
              <a:t>: We can sort in O(n) time in the following cases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If we know that A[0…n] has integer values between 1…100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If we know that A[0…n] has integer values between 1…O(n)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Radix Sort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Bucket Sort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…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Any algorithm that looks at the values of the elements, or uses any other information except for x</a:t>
            </a:r>
            <a:r>
              <a:rPr lang="en-US" altLang="he-IL" sz="2200" baseline="-25000" dirty="0"/>
              <a:t>i</a:t>
            </a:r>
            <a:r>
              <a:rPr lang="en-US" altLang="he-IL" sz="2200" dirty="0"/>
              <a:t> &lt; </a:t>
            </a:r>
            <a:r>
              <a:rPr lang="en-US" altLang="he-IL" sz="2200" dirty="0" err="1"/>
              <a:t>x</a:t>
            </a:r>
            <a:r>
              <a:rPr lang="en-US" altLang="he-IL" sz="2200" baseline="-25000" dirty="0" err="1"/>
              <a:t>j</a:t>
            </a:r>
            <a:endParaRPr lang="en-US" altLang="he-IL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134258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3938326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Finding a median</a:t>
            </a:r>
            <a:br>
              <a:rPr lang="de-DE" altLang="en-US" sz="7000" dirty="0"/>
            </a:br>
            <a:r>
              <a:rPr lang="de-DE" altLang="en-US" sz="7000" dirty="0"/>
              <a:t>in an array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median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Input</a:t>
            </a:r>
            <a:r>
              <a:rPr lang="en-US" altLang="he-IL" sz="2200" dirty="0"/>
              <a:t>: An array of A of length n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Output</a:t>
            </a:r>
            <a:r>
              <a:rPr lang="en-US" altLang="he-IL" sz="2200" dirty="0"/>
              <a:t>: the median element in the array in the sorted order.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Example</a:t>
            </a:r>
            <a:r>
              <a:rPr lang="en-US" altLang="he-IL" sz="2200" dirty="0"/>
              <a:t>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On input A = [1,4,3,7,2,9]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output should be 4</a:t>
            </a:r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u="sng" dirty="0"/>
              <a:t>A naïve solution</a:t>
            </a:r>
            <a:r>
              <a:rPr lang="en-US" altLang="he-IL" sz="2200" dirty="0"/>
              <a:t>: sort A, and output A[n/2]</a:t>
            </a:r>
          </a:p>
          <a:p>
            <a:pPr marL="57150" indent="0"/>
            <a:r>
              <a:rPr lang="en-US" altLang="he-IL" sz="2200" dirty="0"/>
              <a:t>Q: Can we do fast than O(n log(n)) ?</a:t>
            </a:r>
          </a:p>
          <a:p>
            <a:pPr marL="57150" indent="0"/>
            <a:r>
              <a:rPr lang="en-US" altLang="he-IL" sz="2200" dirty="0"/>
              <a:t>A: Yes, we can do it in O(n) time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DA41-3D07-4758-909F-C859BF7A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3541993"/>
            <a:ext cx="4343400" cy="99984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Application: we can it in </a:t>
            </a:r>
            <a:r>
              <a:rPr lang="en-US" altLang="en-US" sz="2000" dirty="0" err="1"/>
              <a:t>QuickSort</a:t>
            </a:r>
            <a:endParaRPr lang="en-US" altLang="en-US" sz="2000" dirty="0"/>
          </a:p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- Helps us find a pivot that partitions the array into two halves</a:t>
            </a:r>
          </a:p>
        </p:txBody>
      </p:sp>
    </p:spTree>
    <p:extLst>
      <p:ext uri="{BB962C8B-B14F-4D97-AF65-F5344CB8AC3E}">
        <p14:creationId xmlns:p14="http://schemas.microsoft.com/office/powerpoint/2010/main" val="3206715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k-</a:t>
            </a:r>
            <a:r>
              <a:rPr lang="en-US" altLang="he-IL" dirty="0" err="1"/>
              <a:t>th</a:t>
            </a:r>
            <a:r>
              <a:rPr lang="en-US" altLang="he-IL" dirty="0"/>
              <a:t> smallest element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altLang="he-IL" sz="2000" u="sng" dirty="0"/>
              <a:t>Algorithm</a:t>
            </a:r>
            <a:r>
              <a:rPr lang="en-US" altLang="he-IL" sz="2000" dirty="0"/>
              <a:t>: Given an array of A of length n, and integer k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Divide A into ⌈n/5⌉ arrays each of length 5 (or less)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Sort each 5-tuple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Call the medians of the 5-tuple their representatives.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Recursively find the median of these n/5 representatives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Let M be the median of the n/5 representatives.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Move all elements greater than M to the right, and all element smaller than M to the left.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Let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* be the index of M in the array.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If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* == k, return A[k]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If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* &gt; k, recursively search in A[0…</a:t>
            </a:r>
            <a:r>
              <a:rPr lang="en-US" altLang="he-IL" sz="2000" dirty="0" err="1"/>
              <a:t>i</a:t>
            </a:r>
            <a:r>
              <a:rPr lang="en-US" altLang="he-IL" sz="2000" dirty="0"/>
              <a:t>*-1]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2000" dirty="0"/>
              <a:t>If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* &lt; k, recursively search in A[</a:t>
            </a:r>
            <a:r>
              <a:rPr lang="en-US" altLang="he-IL" sz="2000" dirty="0" err="1"/>
              <a:t>i</a:t>
            </a:r>
            <a:r>
              <a:rPr lang="en-US" altLang="he-IL" sz="2000" dirty="0"/>
              <a:t>*+1…n-1]</a:t>
            </a:r>
          </a:p>
        </p:txBody>
      </p:sp>
    </p:spTree>
    <p:extLst>
      <p:ext uri="{BB962C8B-B14F-4D97-AF65-F5344CB8AC3E}">
        <p14:creationId xmlns:p14="http://schemas.microsoft.com/office/powerpoint/2010/main" val="33595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k-</a:t>
            </a:r>
            <a:r>
              <a:rPr lang="en-US" altLang="he-IL" dirty="0" err="1"/>
              <a:t>th</a:t>
            </a:r>
            <a:r>
              <a:rPr lang="en-US" altLang="he-IL" dirty="0"/>
              <a:t> smallest element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Partition into 5 tuples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Find the median of the representatives (using recursion):</a:t>
            </a:r>
            <a:endParaRPr lang="en-US" altLang="he-IL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5FA3E2-CF2A-4891-A915-60643D1E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00237"/>
              </p:ext>
            </p:extLst>
          </p:nvPr>
        </p:nvGraphicFramePr>
        <p:xfrm>
          <a:off x="25257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81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1" name="Table 2">
            <a:extLst>
              <a:ext uri="{FF2B5EF4-FFF2-40B4-BE49-F238E27FC236}">
                <a16:creationId xmlns:a16="http://schemas.microsoft.com/office/drawing/2014/main" id="{A5EA730F-2C6E-4881-9C16-2057177A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7874"/>
              </p:ext>
            </p:extLst>
          </p:nvPr>
        </p:nvGraphicFramePr>
        <p:xfrm>
          <a:off x="33639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2" name="Table 2">
            <a:extLst>
              <a:ext uri="{FF2B5EF4-FFF2-40B4-BE49-F238E27FC236}">
                <a16:creationId xmlns:a16="http://schemas.microsoft.com/office/drawing/2014/main" id="{59E8540A-2462-4F3B-8ECD-27AD8183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99572"/>
              </p:ext>
            </p:extLst>
          </p:nvPr>
        </p:nvGraphicFramePr>
        <p:xfrm>
          <a:off x="42021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3" name="Table 2">
            <a:extLst>
              <a:ext uri="{FF2B5EF4-FFF2-40B4-BE49-F238E27FC236}">
                <a16:creationId xmlns:a16="http://schemas.microsoft.com/office/drawing/2014/main" id="{D3292DA1-DAF7-4825-89E8-A93D1481B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3446"/>
              </p:ext>
            </p:extLst>
          </p:nvPr>
        </p:nvGraphicFramePr>
        <p:xfrm>
          <a:off x="50403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28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4" name="Table 2">
            <a:extLst>
              <a:ext uri="{FF2B5EF4-FFF2-40B4-BE49-F238E27FC236}">
                <a16:creationId xmlns:a16="http://schemas.microsoft.com/office/drawing/2014/main" id="{C890A377-19F2-4412-9A81-065EEEFC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92271"/>
              </p:ext>
            </p:extLst>
          </p:nvPr>
        </p:nvGraphicFramePr>
        <p:xfrm>
          <a:off x="5860256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D1816D-67F0-4861-B87F-903DD8C1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58640"/>
              </p:ext>
            </p:extLst>
          </p:nvPr>
        </p:nvGraphicFramePr>
        <p:xfrm>
          <a:off x="6680200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6" name="Table 2">
            <a:extLst>
              <a:ext uri="{FF2B5EF4-FFF2-40B4-BE49-F238E27FC236}">
                <a16:creationId xmlns:a16="http://schemas.microsoft.com/office/drawing/2014/main" id="{8AAC1FDF-C2C5-48EC-80EA-075A58D2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0317"/>
              </p:ext>
            </p:extLst>
          </p:nvPr>
        </p:nvGraphicFramePr>
        <p:xfrm>
          <a:off x="16113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03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k-</a:t>
            </a:r>
            <a:r>
              <a:rPr lang="en-US" altLang="he-IL" dirty="0" err="1"/>
              <a:t>th</a:t>
            </a:r>
            <a:r>
              <a:rPr lang="en-US" altLang="he-IL" dirty="0"/>
              <a:t> smallest element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Partition into 5 tuples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Find the median of the representatives (using recursion): </a:t>
            </a:r>
            <a:r>
              <a:rPr lang="en-US" altLang="he-IL" sz="2000" b="1" dirty="0">
                <a:solidFill>
                  <a:srgbClr val="FF0000"/>
                </a:solidFill>
              </a:rPr>
              <a:t>M = 18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Let S = all elements ≤M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Let G = all elements ≥M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If |S| = k-1, return 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If |S| ≥ k, apply recursion on (S, k)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If |S| ≤ k-2, apply recursion on (G, k-|S|-1)</a:t>
            </a:r>
          </a:p>
          <a:p>
            <a:pPr marL="57150" indent="0"/>
            <a:endParaRPr lang="en-US" altLang="he-IL" sz="2000" dirty="0"/>
          </a:p>
          <a:p>
            <a:pPr marL="57150" indent="0"/>
            <a:endParaRPr lang="en-US" altLang="he-IL" sz="20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0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0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0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0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0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5FA3E2-CF2A-4891-A915-60643D1E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42053"/>
              </p:ext>
            </p:extLst>
          </p:nvPr>
        </p:nvGraphicFramePr>
        <p:xfrm>
          <a:off x="58023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81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1" name="Table 2">
            <a:extLst>
              <a:ext uri="{FF2B5EF4-FFF2-40B4-BE49-F238E27FC236}">
                <a16:creationId xmlns:a16="http://schemas.microsoft.com/office/drawing/2014/main" id="{A5EA730F-2C6E-4881-9C16-2057177A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1943"/>
              </p:ext>
            </p:extLst>
          </p:nvPr>
        </p:nvGraphicFramePr>
        <p:xfrm>
          <a:off x="32877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19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2" name="Table 2">
            <a:extLst>
              <a:ext uri="{FF2B5EF4-FFF2-40B4-BE49-F238E27FC236}">
                <a16:creationId xmlns:a16="http://schemas.microsoft.com/office/drawing/2014/main" id="{59E8540A-2462-4F3B-8ECD-27AD8183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55508"/>
              </p:ext>
            </p:extLst>
          </p:nvPr>
        </p:nvGraphicFramePr>
        <p:xfrm>
          <a:off x="66405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3" name="Table 2">
            <a:extLst>
              <a:ext uri="{FF2B5EF4-FFF2-40B4-BE49-F238E27FC236}">
                <a16:creationId xmlns:a16="http://schemas.microsoft.com/office/drawing/2014/main" id="{D3292DA1-DAF7-4825-89E8-A93D1481B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87997"/>
              </p:ext>
            </p:extLst>
          </p:nvPr>
        </p:nvGraphicFramePr>
        <p:xfrm>
          <a:off x="49641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19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28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4" name="Table 2">
            <a:extLst>
              <a:ext uri="{FF2B5EF4-FFF2-40B4-BE49-F238E27FC236}">
                <a16:creationId xmlns:a16="http://schemas.microsoft.com/office/drawing/2014/main" id="{C890A377-19F2-4412-9A81-065EEEFC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76433"/>
              </p:ext>
            </p:extLst>
          </p:nvPr>
        </p:nvGraphicFramePr>
        <p:xfrm>
          <a:off x="41259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D1816D-67F0-4861-B87F-903DD8C1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58715"/>
              </p:ext>
            </p:extLst>
          </p:nvPr>
        </p:nvGraphicFramePr>
        <p:xfrm>
          <a:off x="24495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6" name="Table 2">
            <a:extLst>
              <a:ext uri="{FF2B5EF4-FFF2-40B4-BE49-F238E27FC236}">
                <a16:creationId xmlns:a16="http://schemas.microsoft.com/office/drawing/2014/main" id="{8AAC1FDF-C2C5-48EC-80EA-075A58D27DD4}"/>
              </a:ext>
            </a:extLst>
          </p:cNvPr>
          <p:cNvGraphicFramePr>
            <a:graphicFrameLocks noGrp="1"/>
          </p:cNvGraphicFramePr>
          <p:nvPr/>
        </p:nvGraphicFramePr>
        <p:xfrm>
          <a:off x="16113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34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k-</a:t>
            </a:r>
            <a:r>
              <a:rPr lang="en-US" altLang="he-IL" dirty="0" err="1"/>
              <a:t>th</a:t>
            </a:r>
            <a:r>
              <a:rPr lang="en-US" altLang="he-IL" dirty="0"/>
              <a:t> smallest element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endParaRPr lang="en-US" altLang="he-IL" sz="2000" dirty="0"/>
          </a:p>
          <a:p>
            <a:pPr marL="57150" indent="0"/>
            <a:endParaRPr lang="en-US" altLang="he-IL" sz="2000" dirty="0"/>
          </a:p>
          <a:p>
            <a:pPr marL="57150" indent="0"/>
            <a:endParaRPr lang="en-US" altLang="he-IL" sz="2000" dirty="0"/>
          </a:p>
          <a:p>
            <a:pPr marL="57150" indent="0"/>
            <a:endParaRPr lang="en-US" altLang="he-IL" sz="2000" dirty="0"/>
          </a:p>
          <a:p>
            <a:pPr marL="57150" indent="0"/>
            <a:br>
              <a:rPr lang="en-US" altLang="he-IL" sz="2000" u="sng" dirty="0"/>
            </a:br>
            <a:br>
              <a:rPr lang="en-US" altLang="he-IL" sz="2000" u="sng" dirty="0"/>
            </a:br>
            <a:r>
              <a:rPr lang="en-US" altLang="he-IL" sz="2000" u="sng" dirty="0"/>
              <a:t>Key Observation</a:t>
            </a:r>
            <a:r>
              <a:rPr lang="en-US" altLang="he-IL" sz="2000" dirty="0"/>
              <a:t>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At least 0.3n numbers are ≤ M</a:t>
            </a:r>
            <a:br>
              <a:rPr lang="en-US" altLang="he-IL" sz="2000" dirty="0"/>
            </a:br>
            <a:r>
              <a:rPr lang="en-US" altLang="he-IL" sz="1800" dirty="0"/>
              <a:t>because there are n/10 representatives ≤ M, and for each 3 numbers are ≤ 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At least 0.3n elements are ≥ M</a:t>
            </a:r>
            <a:br>
              <a:rPr lang="en-US" altLang="he-IL" sz="2000" dirty="0"/>
            </a:br>
            <a:r>
              <a:rPr lang="en-US" altLang="he-IL" sz="1800" dirty="0"/>
              <a:t>because there are n/10 representatives ≥ M, and for each 3 numbers are ≤ 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000" dirty="0"/>
              <a:t>Therefore, the last recursive step is applied on a subarray of size ≤  0.7n.</a:t>
            </a:r>
          </a:p>
          <a:p>
            <a:pPr marL="57150" indent="0"/>
            <a:endParaRPr lang="en-US" altLang="he-IL" sz="2000" dirty="0"/>
          </a:p>
          <a:p>
            <a:pPr marL="57150" indent="0"/>
            <a:endParaRPr lang="en-US" altLang="he-IL" sz="2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5FA3E2-CF2A-4891-A915-60643D1E9CB2}"/>
              </a:ext>
            </a:extLst>
          </p:cNvPr>
          <p:cNvGraphicFramePr>
            <a:graphicFrameLocks noGrp="1"/>
          </p:cNvGraphicFramePr>
          <p:nvPr/>
        </p:nvGraphicFramePr>
        <p:xfrm>
          <a:off x="58023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81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1" name="Table 2">
            <a:extLst>
              <a:ext uri="{FF2B5EF4-FFF2-40B4-BE49-F238E27FC236}">
                <a16:creationId xmlns:a16="http://schemas.microsoft.com/office/drawing/2014/main" id="{A5EA730F-2C6E-4881-9C16-2057177AEA12}"/>
              </a:ext>
            </a:extLst>
          </p:cNvPr>
          <p:cNvGraphicFramePr>
            <a:graphicFrameLocks noGrp="1"/>
          </p:cNvGraphicFramePr>
          <p:nvPr/>
        </p:nvGraphicFramePr>
        <p:xfrm>
          <a:off x="32877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2" name="Table 2">
            <a:extLst>
              <a:ext uri="{FF2B5EF4-FFF2-40B4-BE49-F238E27FC236}">
                <a16:creationId xmlns:a16="http://schemas.microsoft.com/office/drawing/2014/main" id="{59E8540A-2462-4F3B-8ECD-27AD8183083E}"/>
              </a:ext>
            </a:extLst>
          </p:cNvPr>
          <p:cNvGraphicFramePr>
            <a:graphicFrameLocks noGrp="1"/>
          </p:cNvGraphicFramePr>
          <p:nvPr/>
        </p:nvGraphicFramePr>
        <p:xfrm>
          <a:off x="66405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3" name="Table 2">
            <a:extLst>
              <a:ext uri="{FF2B5EF4-FFF2-40B4-BE49-F238E27FC236}">
                <a16:creationId xmlns:a16="http://schemas.microsoft.com/office/drawing/2014/main" id="{D3292DA1-DAF7-4825-89E8-A93D1481BF32}"/>
              </a:ext>
            </a:extLst>
          </p:cNvPr>
          <p:cNvGraphicFramePr>
            <a:graphicFrameLocks noGrp="1"/>
          </p:cNvGraphicFramePr>
          <p:nvPr/>
        </p:nvGraphicFramePr>
        <p:xfrm>
          <a:off x="49641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28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4" name="Table 2">
            <a:extLst>
              <a:ext uri="{FF2B5EF4-FFF2-40B4-BE49-F238E27FC236}">
                <a16:creationId xmlns:a16="http://schemas.microsoft.com/office/drawing/2014/main" id="{C890A377-19F2-4412-9A81-065EEEFC633D}"/>
              </a:ext>
            </a:extLst>
          </p:cNvPr>
          <p:cNvGraphicFramePr>
            <a:graphicFrameLocks noGrp="1"/>
          </p:cNvGraphicFramePr>
          <p:nvPr/>
        </p:nvGraphicFramePr>
        <p:xfrm>
          <a:off x="41259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D1816D-67F0-4861-B87F-903DD8C1FBE1}"/>
              </a:ext>
            </a:extLst>
          </p:cNvPr>
          <p:cNvGraphicFramePr>
            <a:graphicFrameLocks noGrp="1"/>
          </p:cNvGraphicFramePr>
          <p:nvPr/>
        </p:nvGraphicFramePr>
        <p:xfrm>
          <a:off x="24495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graphicFrame>
        <p:nvGraphicFramePr>
          <p:cNvPr id="86" name="Table 2">
            <a:extLst>
              <a:ext uri="{FF2B5EF4-FFF2-40B4-BE49-F238E27FC236}">
                <a16:creationId xmlns:a16="http://schemas.microsoft.com/office/drawing/2014/main" id="{8AAC1FDF-C2C5-48EC-80EA-075A58D27DD4}"/>
              </a:ext>
            </a:extLst>
          </p:cNvPr>
          <p:cNvGraphicFramePr>
            <a:graphicFrameLocks noGrp="1"/>
          </p:cNvGraphicFramePr>
          <p:nvPr/>
        </p:nvGraphicFramePr>
        <p:xfrm>
          <a:off x="1611312" y="2332037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30060586"/>
                    </a:ext>
                  </a:extLst>
                </a:gridCol>
              </a:tblGrid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0864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5956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348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92320"/>
                  </a:ext>
                </a:extLst>
              </a:tr>
              <a:tr h="356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CA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1416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A9F55CA-2A1C-4817-8C95-2CAF5B8EE99E}"/>
              </a:ext>
            </a:extLst>
          </p:cNvPr>
          <p:cNvSpPr/>
          <p:nvPr/>
        </p:nvSpPr>
        <p:spPr bwMode="auto">
          <a:xfrm>
            <a:off x="1458912" y="1949449"/>
            <a:ext cx="3352800" cy="152558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8B1B0-FE76-4355-AC99-0C88949241BE}"/>
              </a:ext>
            </a:extLst>
          </p:cNvPr>
          <p:cNvSpPr/>
          <p:nvPr/>
        </p:nvSpPr>
        <p:spPr bwMode="auto">
          <a:xfrm>
            <a:off x="3973512" y="2991685"/>
            <a:ext cx="3429000" cy="1525587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6613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k-</a:t>
            </a:r>
            <a:r>
              <a:rPr lang="en-US" altLang="he-IL" dirty="0" err="1"/>
              <a:t>th</a:t>
            </a:r>
            <a:r>
              <a:rPr lang="en-US" altLang="he-IL" dirty="0"/>
              <a:t> smallest element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altLang="he-IL" sz="1800" u="sng" dirty="0"/>
              <a:t>Algorithm</a:t>
            </a:r>
            <a:r>
              <a:rPr lang="en-US" altLang="he-IL" sz="1800" dirty="0"/>
              <a:t>: Given an array of A of length n, and integer k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Divide A into ⌈n/5⌉ arrays each of length 5 (or less)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Sort each 5-tuple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Call the medians of the 5-tuple their representatives.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b="1" i="1" dirty="0"/>
              <a:t>Recursively</a:t>
            </a:r>
            <a:r>
              <a:rPr lang="en-US" altLang="he-IL" sz="1800" dirty="0"/>
              <a:t> find the median of these n/5 representatives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Let M be the median of the n/5 representatives.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Move all elements greater than M to the right,</a:t>
            </a:r>
            <a:br>
              <a:rPr lang="en-US" altLang="he-IL" sz="1800" dirty="0"/>
            </a:br>
            <a:r>
              <a:rPr lang="en-US" altLang="he-IL" sz="1800" dirty="0"/>
              <a:t>and all element smaller than M to the left.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Let </a:t>
            </a:r>
            <a:r>
              <a:rPr lang="en-US" altLang="he-IL" sz="1800" dirty="0" err="1"/>
              <a:t>i</a:t>
            </a:r>
            <a:r>
              <a:rPr lang="en-US" altLang="he-IL" sz="1800" dirty="0"/>
              <a:t>* be the index of M in the array.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If </a:t>
            </a:r>
            <a:r>
              <a:rPr lang="en-US" altLang="he-IL" sz="1800" dirty="0" err="1"/>
              <a:t>i</a:t>
            </a:r>
            <a:r>
              <a:rPr lang="en-US" altLang="he-IL" sz="1800" dirty="0"/>
              <a:t>* == k, return A[k]</a:t>
            </a:r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r>
              <a:rPr lang="en-US" altLang="he-IL" sz="1800" dirty="0"/>
              <a:t>Else </a:t>
            </a:r>
            <a:r>
              <a:rPr lang="en-US" altLang="he-IL" sz="1800" b="1" i="1" dirty="0"/>
              <a:t>apply recursion</a:t>
            </a:r>
            <a:r>
              <a:rPr lang="en-US" altLang="he-IL" sz="1800" dirty="0"/>
              <a:t> either on elements &lt;M or on elements &gt;M</a:t>
            </a:r>
            <a:endParaRPr lang="en-US" altLang="he-IL" sz="1800" b="1" i="1" dirty="0"/>
          </a:p>
          <a:p>
            <a:pPr marL="514350" indent="-457200">
              <a:spcAft>
                <a:spcPts val="1000"/>
              </a:spcAft>
              <a:buFont typeface="+mj-lt"/>
              <a:buAutoNum type="arabicPeriod"/>
            </a:pPr>
            <a:endParaRPr lang="en-US" altLang="he-IL" sz="1800" dirty="0"/>
          </a:p>
          <a:p>
            <a:pPr marL="4000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he-IL" sz="1800" dirty="0"/>
              <a:t>	</a:t>
            </a:r>
            <a:r>
              <a:rPr lang="en-US" altLang="he-IL" sz="1800" u="sng" dirty="0"/>
              <a:t>Running time</a:t>
            </a:r>
            <a:r>
              <a:rPr lang="en-US" altLang="he-IL" sz="1800" dirty="0"/>
              <a:t>: T(n) = T(0.2n) + T(0.7n)  + O(n)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DCA3F-8200-4D11-9DA6-B08BE6B02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2" y="2636837"/>
            <a:ext cx="1295400" cy="46644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O(n)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04861-16B3-4268-9F0B-E2B6DC39E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2" y="3398837"/>
            <a:ext cx="1047876" cy="46644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T(n/5)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5AE99-F510-40B0-B43E-D8BD3EDA8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2" y="4303993"/>
            <a:ext cx="1047876" cy="46644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O(n)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62079-06EE-4AD8-813E-1B572558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2" y="5986602"/>
            <a:ext cx="2190876" cy="46644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At most  T(0.7n)</a:t>
            </a:r>
          </a:p>
        </p:txBody>
      </p:sp>
    </p:spTree>
    <p:extLst>
      <p:ext uri="{BB962C8B-B14F-4D97-AF65-F5344CB8AC3E}">
        <p14:creationId xmlns:p14="http://schemas.microsoft.com/office/powerpoint/2010/main" val="2950531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Finding k-</a:t>
            </a:r>
            <a:r>
              <a:rPr lang="en-US" altLang="he-IL" dirty="0" err="1"/>
              <a:t>th</a:t>
            </a:r>
            <a:r>
              <a:rPr lang="en-US" altLang="he-IL" dirty="0"/>
              <a:t> smallest element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spcAft>
                <a:spcPts val="1000"/>
              </a:spcAft>
            </a:pPr>
            <a:r>
              <a:rPr lang="en-US" altLang="he-IL" sz="2200" u="sng" dirty="0"/>
              <a:t>Running time</a:t>
            </a:r>
            <a:r>
              <a:rPr lang="en-US" altLang="he-IL" sz="2200" dirty="0"/>
              <a:t>: T(n) = T(0.2n) + T(0.7n)  + O(n)</a:t>
            </a:r>
            <a:br>
              <a:rPr lang="en-US" altLang="he-IL" sz="2200" dirty="0"/>
            </a:br>
            <a:endParaRPr lang="en-US" altLang="he-IL" sz="2200" dirty="0"/>
          </a:p>
          <a:p>
            <a:pPr marL="57150" indent="0">
              <a:spcAft>
                <a:spcPts val="1000"/>
              </a:spcAft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Suppose T(n) &lt; T(0.2n) + T(0.7n)  + Cn, and T(1) &lt; C.</a:t>
            </a:r>
          </a:p>
          <a:p>
            <a:pPr marL="57150" indent="0">
              <a:spcAft>
                <a:spcPts val="1000"/>
              </a:spcAft>
            </a:pPr>
            <a:r>
              <a:rPr lang="en-US" altLang="he-IL" sz="2200" dirty="0"/>
              <a:t>Then T(n) &lt; 10Cn.</a:t>
            </a:r>
          </a:p>
          <a:p>
            <a:pPr marL="57150" indent="0">
              <a:spcAft>
                <a:spcPts val="1000"/>
              </a:spcAft>
            </a:pPr>
            <a:endParaRPr lang="en-US" altLang="he-IL" sz="2200" dirty="0"/>
          </a:p>
          <a:p>
            <a:pPr marL="57150" indent="0">
              <a:spcAft>
                <a:spcPts val="1000"/>
              </a:spcAft>
            </a:pPr>
            <a:r>
              <a:rPr lang="en-US" altLang="he-IL" sz="2200" u="sng" dirty="0"/>
              <a:t>Proof by induction on n</a:t>
            </a:r>
            <a:r>
              <a:rPr lang="en-US" altLang="he-IL" sz="2200" dirty="0"/>
              <a:t>: </a:t>
            </a:r>
          </a:p>
          <a:p>
            <a:pPr marL="57150" indent="0">
              <a:spcAft>
                <a:spcPts val="1000"/>
              </a:spcAft>
            </a:pPr>
            <a:r>
              <a:rPr lang="en-US" altLang="he-IL" sz="2200" u="sng" dirty="0"/>
              <a:t>Base case </a:t>
            </a:r>
            <a:r>
              <a:rPr lang="en-US" altLang="he-IL" sz="2200" dirty="0"/>
              <a:t>n=1: T(1) = C &lt; 10C.</a:t>
            </a:r>
          </a:p>
          <a:p>
            <a:pPr marL="57150" indent="0">
              <a:spcAft>
                <a:spcPts val="1000"/>
              </a:spcAft>
            </a:pPr>
            <a:r>
              <a:rPr lang="en-US" altLang="he-IL" sz="2200" u="sng" dirty="0"/>
              <a:t>Induction step</a:t>
            </a:r>
            <a:r>
              <a:rPr lang="en-US" altLang="he-IL" sz="2200" dirty="0"/>
              <a:t>: Suppose the claim is true for all integers &lt; n.</a:t>
            </a:r>
          </a:p>
          <a:p>
            <a:pPr marL="57150" indent="0">
              <a:spcAft>
                <a:spcPts val="1000"/>
              </a:spcAft>
            </a:pPr>
            <a:r>
              <a:rPr lang="en-US" altLang="he-IL" sz="2200" dirty="0"/>
              <a:t>Let’s prove it for n.</a:t>
            </a:r>
          </a:p>
          <a:p>
            <a:pPr marL="57150" indent="0">
              <a:spcAft>
                <a:spcPts val="1000"/>
              </a:spcAft>
            </a:pPr>
            <a:r>
              <a:rPr lang="en-US" altLang="he-IL" sz="2200" dirty="0"/>
              <a:t>		T(n) 	&lt; 	T(0.2n)  + 	     T(0.7n)  +   Cn </a:t>
            </a:r>
          </a:p>
          <a:p>
            <a:pPr marL="57150" indent="0">
              <a:spcAft>
                <a:spcPts val="1000"/>
              </a:spcAft>
            </a:pPr>
            <a:r>
              <a:rPr lang="en-US" altLang="he-IL" sz="2200" dirty="0"/>
              <a:t>				&lt;   10C*0.2n +  10C*0.7n  +   Cn = 10Cn, as required.</a:t>
            </a:r>
          </a:p>
        </p:txBody>
      </p:sp>
    </p:spTree>
    <p:extLst>
      <p:ext uri="{BB962C8B-B14F-4D97-AF65-F5344CB8AC3E}">
        <p14:creationId xmlns:p14="http://schemas.microsoft.com/office/powerpoint/2010/main" val="293787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1485</Words>
  <Application>Microsoft Office PowerPoint</Application>
  <PresentationFormat>Custom</PresentationFormat>
  <Paragraphs>308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Times New Roman</vt:lpstr>
      <vt:lpstr>Office Theme</vt:lpstr>
      <vt:lpstr>Office Theme</vt:lpstr>
      <vt:lpstr>PowerPoint Presentation</vt:lpstr>
      <vt:lpstr>PowerPoint Presentation</vt:lpstr>
      <vt:lpstr>Finding median</vt:lpstr>
      <vt:lpstr>Finding k-th smallest element</vt:lpstr>
      <vt:lpstr>Finding k-th smallest element</vt:lpstr>
      <vt:lpstr>Finding k-th smallest element</vt:lpstr>
      <vt:lpstr>Finding k-th smallest element</vt:lpstr>
      <vt:lpstr>Finding k-th smallest element</vt:lpstr>
      <vt:lpstr>Finding k-th smallest element</vt:lpstr>
      <vt:lpstr>QuickSort – deterministic pivot selection</vt:lpstr>
      <vt:lpstr>PowerPoint Presentation</vt:lpstr>
      <vt:lpstr>Sorting – lower bound</vt:lpstr>
      <vt:lpstr>Sorting – lower bound</vt:lpstr>
      <vt:lpstr>Sorting – lower bound</vt:lpstr>
      <vt:lpstr>Sorting – lower bound</vt:lpstr>
      <vt:lpstr>Sorting – lower bound</vt:lpstr>
      <vt:lpstr>Non comparison-based sorting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</cp:lastModifiedBy>
  <cp:revision>2396</cp:revision>
  <cp:lastPrinted>1601-01-01T00:00:00Z</cp:lastPrinted>
  <dcterms:created xsi:type="dcterms:W3CDTF">2017-07-19T19:15:02Z</dcterms:created>
  <dcterms:modified xsi:type="dcterms:W3CDTF">2021-04-14T19:25:19Z</dcterms:modified>
</cp:coreProperties>
</file>