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4"/>
  </p:notesMasterIdLst>
  <p:handoutMasterIdLst>
    <p:handoutMasterId r:id="rId45"/>
  </p:handoutMasterIdLst>
  <p:sldIdLst>
    <p:sldId id="256" r:id="rId3"/>
    <p:sldId id="559" r:id="rId4"/>
    <p:sldId id="560" r:id="rId5"/>
    <p:sldId id="557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27" r:id="rId15"/>
    <p:sldId id="528" r:id="rId16"/>
    <p:sldId id="529" r:id="rId17"/>
    <p:sldId id="530" r:id="rId18"/>
    <p:sldId id="531" r:id="rId19"/>
    <p:sldId id="532" r:id="rId20"/>
    <p:sldId id="533" r:id="rId21"/>
    <p:sldId id="534" r:id="rId22"/>
    <p:sldId id="535" r:id="rId23"/>
    <p:sldId id="518" r:id="rId24"/>
    <p:sldId id="537" r:id="rId25"/>
    <p:sldId id="538" r:id="rId26"/>
    <p:sldId id="539" r:id="rId27"/>
    <p:sldId id="540" r:id="rId28"/>
    <p:sldId id="541" r:id="rId29"/>
    <p:sldId id="549" r:id="rId30"/>
    <p:sldId id="544" r:id="rId31"/>
    <p:sldId id="545" r:id="rId32"/>
    <p:sldId id="547" r:id="rId33"/>
    <p:sldId id="556" r:id="rId34"/>
    <p:sldId id="546" r:id="rId35"/>
    <p:sldId id="548" r:id="rId36"/>
    <p:sldId id="550" r:id="rId37"/>
    <p:sldId id="551" r:id="rId38"/>
    <p:sldId id="552" r:id="rId39"/>
    <p:sldId id="553" r:id="rId40"/>
    <p:sldId id="542" r:id="rId41"/>
    <p:sldId id="555" r:id="rId42"/>
    <p:sldId id="334" r:id="rId43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3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54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58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68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57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03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6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29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47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67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69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52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135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66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783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793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65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938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543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815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937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54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18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79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344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988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964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346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757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13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97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730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01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246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441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02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01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47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16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6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5509200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225</a:t>
            </a: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 18, 2021</a:t>
            </a:r>
          </a:p>
          <a:p>
            <a:pPr lvl="0" algn="ctr"/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381288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Exceptions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i="1" dirty="0"/>
              <a:t>An exception</a:t>
            </a:r>
            <a:r>
              <a:rPr lang="en-US" altLang="he-IL" sz="2000" dirty="0"/>
              <a:t> is an event, which occurs during the execution of a program, that disrupts the normal flow of the program's instructions. </a:t>
            </a:r>
          </a:p>
          <a:p>
            <a:r>
              <a:rPr lang="en-US" altLang="he-IL" sz="2000" u="sng" dirty="0"/>
              <a:t>Examples</a:t>
            </a:r>
            <a:r>
              <a:rPr lang="en-US" altLang="he-IL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Division by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Illegal argument, e.g. radius &lt;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File not found or wrong format of a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Hardware issue</a:t>
            </a:r>
          </a:p>
          <a:p>
            <a:r>
              <a:rPr lang="en-US" altLang="he-IL" sz="2000" dirty="0"/>
              <a:t>When an error occurs, the method creates a special </a:t>
            </a:r>
            <a:r>
              <a:rPr lang="en-US" altLang="he-IL" sz="2000" i="1" dirty="0"/>
              <a:t>object</a:t>
            </a:r>
            <a:r>
              <a:rPr lang="en-US" altLang="he-IL" sz="2000" dirty="0"/>
              <a:t>, called </a:t>
            </a:r>
            <a:r>
              <a:rPr lang="en-US" altLang="he-IL" sz="2000" b="1" dirty="0"/>
              <a:t>an exception</a:t>
            </a:r>
            <a:r>
              <a:rPr lang="en-US" altLang="he-IL" sz="2000" dirty="0"/>
              <a:t>, and hands it off to the runtime system.</a:t>
            </a:r>
          </a:p>
          <a:p>
            <a:r>
              <a:rPr lang="en-US" altLang="he-IL" sz="2000" dirty="0"/>
              <a:t>Exception contains information about the error, including its type and the state of the program when the error occurred. </a:t>
            </a:r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171532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Exceptions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Creating an exception and handing it to the runtime system is called </a:t>
            </a:r>
            <a:r>
              <a:rPr lang="en-US" altLang="he-IL" sz="2000" b="1" dirty="0"/>
              <a:t>throwing an exception</a:t>
            </a:r>
            <a:r>
              <a:rPr lang="en-US" altLang="he-IL" sz="2000" dirty="0"/>
              <a:t>.</a:t>
            </a:r>
          </a:p>
          <a:p>
            <a:r>
              <a:rPr lang="en-US" altLang="he-IL" sz="2000" dirty="0"/>
              <a:t>After a method throws an exception, the calling methods can either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catch and handle the exception, 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re-throw the exception further</a:t>
            </a:r>
          </a:p>
          <a:p>
            <a:r>
              <a:rPr lang="en-US" altLang="he-IL" sz="2000" dirty="0"/>
              <a:t>If an exception is thrown all the way up to the Java Virtual Machine (i.e., from main method), or ignored, then the program </a:t>
            </a:r>
            <a:r>
              <a:rPr lang="en-US" altLang="he-IL" sz="2000" b="1" dirty="0">
                <a:solidFill>
                  <a:srgbClr val="FF0000"/>
                </a:solidFill>
              </a:rPr>
              <a:t>crashes</a:t>
            </a:r>
            <a:r>
              <a:rPr lang="en-US" altLang="he-IL" sz="2000" dirty="0"/>
              <a:t>.</a:t>
            </a:r>
          </a:p>
          <a:p>
            <a:endParaRPr lang="en-US" altLang="he-IL" sz="2000" dirty="0"/>
          </a:p>
          <a:p>
            <a:r>
              <a:rPr lang="en-US" altLang="he-IL" sz="2000" u="sng" dirty="0"/>
              <a:t>Important</a:t>
            </a:r>
            <a:r>
              <a:rPr lang="en-US" altLang="he-IL" sz="2000" dirty="0"/>
              <a:t>: Exception is not returned. It is thrown.</a:t>
            </a:r>
          </a:p>
          <a:p>
            <a:r>
              <a:rPr lang="en-US" altLang="he-IL" sz="2000" dirty="0"/>
              <a:t>Throwing an exception breaks the natural flow of the program </a:t>
            </a:r>
          </a:p>
          <a:p>
            <a:endParaRPr lang="en-US" altLang="he-IL" sz="2000" dirty="0"/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401701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Exceptions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Exceptions are objects, just like everything else in Java.</a:t>
            </a:r>
          </a:p>
          <a:p>
            <a:r>
              <a:rPr lang="en-US" altLang="he-IL" sz="2000" dirty="0"/>
              <a:t>In particular, they inherit from Object.</a:t>
            </a:r>
          </a:p>
          <a:p>
            <a:endParaRPr lang="en-US" altLang="he-IL" sz="2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1546BD-8988-4978-9E68-B3F79531D7C6}"/>
              </a:ext>
            </a:extLst>
          </p:cNvPr>
          <p:cNvGrpSpPr/>
          <p:nvPr/>
        </p:nvGrpSpPr>
        <p:grpSpPr>
          <a:xfrm>
            <a:off x="1200149" y="2812256"/>
            <a:ext cx="8239113" cy="4170320"/>
            <a:chOff x="1200149" y="2812256"/>
            <a:chExt cx="8239113" cy="41703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913E91F-7741-46B4-89C6-4A48AED28C2C}"/>
                </a:ext>
              </a:extLst>
            </p:cNvPr>
            <p:cNvSpPr/>
            <p:nvPr/>
          </p:nvSpPr>
          <p:spPr>
            <a:xfrm>
              <a:off x="3236912" y="3534568"/>
              <a:ext cx="1803400" cy="4905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Throwable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92A436-1C3E-401E-836A-AE6883288DB3}"/>
                </a:ext>
              </a:extLst>
            </p:cNvPr>
            <p:cNvSpPr/>
            <p:nvPr/>
          </p:nvSpPr>
          <p:spPr>
            <a:xfrm>
              <a:off x="3236912" y="2812256"/>
              <a:ext cx="18034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>
                  <a:solidFill>
                    <a:schemeClr val="tx1"/>
                  </a:solidFill>
                </a:rPr>
                <a:t>Object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B00427-E66A-436E-BAFB-27EBDE272839}"/>
                </a:ext>
              </a:extLst>
            </p:cNvPr>
            <p:cNvSpPr/>
            <p:nvPr/>
          </p:nvSpPr>
          <p:spPr>
            <a:xfrm>
              <a:off x="1200149" y="4368006"/>
              <a:ext cx="18034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>
                  <a:solidFill>
                    <a:schemeClr val="tx1"/>
                  </a:solidFill>
                </a:rPr>
                <a:t>Error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620561-E5E0-484C-BC75-C890F1D11A04}"/>
                </a:ext>
              </a:extLst>
            </p:cNvPr>
            <p:cNvSpPr/>
            <p:nvPr/>
          </p:nvSpPr>
          <p:spPr>
            <a:xfrm>
              <a:off x="4443412" y="4366418"/>
              <a:ext cx="18034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>
                  <a:solidFill>
                    <a:schemeClr val="tx1"/>
                  </a:solidFill>
                </a:rPr>
                <a:t>Exception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490244-1F3D-4838-9811-0AAFFC4A4362}"/>
                </a:ext>
              </a:extLst>
            </p:cNvPr>
            <p:cNvSpPr/>
            <p:nvPr/>
          </p:nvSpPr>
          <p:spPr>
            <a:xfrm>
              <a:off x="6064249" y="5166518"/>
              <a:ext cx="1979613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RuntimeException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77E743-E4A1-4A50-B8DE-C589146300F6}"/>
                </a:ext>
              </a:extLst>
            </p:cNvPr>
            <p:cNvSpPr/>
            <p:nvPr/>
          </p:nvSpPr>
          <p:spPr>
            <a:xfrm>
              <a:off x="3146598" y="5155578"/>
              <a:ext cx="18034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IOException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CE21F5-693A-4835-BF78-25E3FD08563B}"/>
                </a:ext>
              </a:extLst>
            </p:cNvPr>
            <p:cNvSpPr/>
            <p:nvPr/>
          </p:nvSpPr>
          <p:spPr>
            <a:xfrm>
              <a:off x="7159612" y="5931420"/>
              <a:ext cx="2279650" cy="4905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NullPointerException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2DE27F-7D4D-4483-A628-CE401F715EB7}"/>
                </a:ext>
              </a:extLst>
            </p:cNvPr>
            <p:cNvSpPr/>
            <p:nvPr/>
          </p:nvSpPr>
          <p:spPr>
            <a:xfrm>
              <a:off x="4638673" y="6493626"/>
              <a:ext cx="3122613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IndexOutOfBoundsException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454797-0593-462A-88E8-BBDE2311FE26}"/>
                </a:ext>
              </a:extLst>
            </p:cNvPr>
            <p:cNvSpPr/>
            <p:nvPr/>
          </p:nvSpPr>
          <p:spPr>
            <a:xfrm>
              <a:off x="2049964" y="6068508"/>
              <a:ext cx="24130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FileNotFoundException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1D95D2-8829-4A8D-8A61-3A549B5A7BDA}"/>
                </a:ext>
              </a:extLst>
            </p:cNvPr>
            <p:cNvCxnSpPr>
              <a:stCxn id="5" idx="2"/>
              <a:endCxn id="4" idx="0"/>
            </p:cNvCxnSpPr>
            <p:nvPr/>
          </p:nvCxnSpPr>
          <p:spPr>
            <a:xfrm>
              <a:off x="4138612" y="3301206"/>
              <a:ext cx="0" cy="233362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35C0F1-5675-4D18-BD0C-B603D6429DFC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>
              <a:off x="7054056" y="5655468"/>
              <a:ext cx="1245381" cy="275952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E7BDC6-21B6-4AFA-80C9-BC875F8A8715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 flipH="1">
              <a:off x="6199980" y="5655468"/>
              <a:ext cx="854076" cy="838158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3BA6C30-79A3-4D79-B4D7-132DEBA746F6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 flipH="1">
              <a:off x="3256464" y="5644528"/>
              <a:ext cx="791834" cy="423980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9802823-1737-4D98-B160-AE3B50D433CC}"/>
                </a:ext>
              </a:extLst>
            </p:cNvPr>
            <p:cNvCxnSpPr>
              <a:stCxn id="9" idx="0"/>
              <a:endCxn id="7" idx="2"/>
            </p:cNvCxnSpPr>
            <p:nvPr/>
          </p:nvCxnSpPr>
          <p:spPr>
            <a:xfrm flipV="1">
              <a:off x="4048298" y="4855368"/>
              <a:ext cx="1296814" cy="300210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5A6370A-DD58-4268-B480-9C781A10946D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5345112" y="4855368"/>
              <a:ext cx="1709737" cy="311150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FA7C0C4-17ED-487D-87A9-ECF967EDC15D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4138612" y="4025106"/>
              <a:ext cx="1206500" cy="341312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62FB6E-1DAB-43D7-ABC2-41F1902D99E2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 flipH="1">
              <a:off x="2101849" y="4025106"/>
              <a:ext cx="2036763" cy="342900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126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The class Throwable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Has the following constructors: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/>
              <a:t>Throwable()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/>
              <a:t>Throwable( String message)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/>
              <a:t>Throwable(Throwable cause)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/>
              <a:t>Throwable(String message, Throwable cause)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i="1" dirty="0"/>
          </a:p>
        </p:txBody>
      </p:sp>
    </p:spTree>
    <p:extLst>
      <p:ext uri="{BB962C8B-B14F-4D97-AF65-F5344CB8AC3E}">
        <p14:creationId xmlns:p14="http://schemas.microsoft.com/office/powerpoint/2010/main" val="318923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The class Throwable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Has the following methods: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/>
              <a:t>String </a:t>
            </a:r>
            <a:r>
              <a:rPr lang="en-US" altLang="he-IL" sz="2000" i="1" dirty="0" err="1"/>
              <a:t>getMessage</a:t>
            </a:r>
            <a:r>
              <a:rPr lang="en-US" altLang="he-IL" sz="2000" i="1" dirty="0"/>
              <a:t>()</a:t>
            </a:r>
          </a:p>
          <a:p>
            <a:r>
              <a:rPr lang="en-US" altLang="he-IL" sz="2000" dirty="0"/>
              <a:t>Returns the detail message string of this throwable.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/>
              <a:t>Throwable </a:t>
            </a:r>
            <a:r>
              <a:rPr lang="en-US" altLang="he-IL" sz="2000" i="1" dirty="0" err="1"/>
              <a:t>getCause</a:t>
            </a:r>
            <a:r>
              <a:rPr lang="en-US" altLang="he-IL" sz="2000" i="1" dirty="0"/>
              <a:t>()</a:t>
            </a:r>
          </a:p>
          <a:p>
            <a:r>
              <a:rPr lang="en-US" altLang="he-IL" sz="2000" dirty="0"/>
              <a:t>Returns the cause of this throwable or null.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 err="1"/>
              <a:t>StackTraceElement</a:t>
            </a:r>
            <a:r>
              <a:rPr lang="en-US" altLang="he-IL" sz="2000" i="1" dirty="0"/>
              <a:t>[] </a:t>
            </a:r>
            <a:r>
              <a:rPr lang="en-US" altLang="he-IL" sz="2000" i="1" dirty="0" err="1"/>
              <a:t>getStackTrace</a:t>
            </a:r>
            <a:r>
              <a:rPr lang="en-US" altLang="he-IL" sz="2000" i="1" dirty="0"/>
              <a:t>()</a:t>
            </a:r>
          </a:p>
          <a:p>
            <a:r>
              <a:rPr lang="en-US" altLang="he-IL" sz="2000" dirty="0"/>
              <a:t>Returns the stack trace.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/>
              <a:t>String </a:t>
            </a:r>
            <a:r>
              <a:rPr lang="en-US" altLang="he-IL" sz="2000" i="1" dirty="0" err="1"/>
              <a:t>printStackTrace</a:t>
            </a:r>
            <a:r>
              <a:rPr lang="en-US" altLang="he-IL" sz="2000" i="1" dirty="0"/>
              <a:t> ()</a:t>
            </a:r>
          </a:p>
          <a:p>
            <a:r>
              <a:rPr lang="en-US" altLang="he-IL" sz="2000" dirty="0"/>
              <a:t>Prints this throwable and its stack trace.</a:t>
            </a:r>
          </a:p>
        </p:txBody>
      </p:sp>
    </p:spTree>
    <p:extLst>
      <p:ext uri="{BB962C8B-B14F-4D97-AF65-F5344CB8AC3E}">
        <p14:creationId xmlns:p14="http://schemas.microsoft.com/office/powerpoint/2010/main" val="90044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Three kinds of exceptions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/>
              <a:t>1. Checked exceptions</a:t>
            </a:r>
            <a:r>
              <a:rPr lang="en-US" altLang="he-IL" sz="20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These are exceptional conditions that a well-written application should </a:t>
            </a:r>
            <a:r>
              <a:rPr lang="en-US" altLang="he-IL" sz="2000" b="1" dirty="0"/>
              <a:t>anticipate and recover from</a:t>
            </a:r>
            <a:r>
              <a:rPr lang="en-US" altLang="he-IL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Usually are subclasses of </a:t>
            </a:r>
            <a:r>
              <a:rPr lang="en-US" altLang="he-IL" sz="2000" dirty="0" err="1"/>
              <a:t>java.lang</a:t>
            </a:r>
            <a:r>
              <a:rPr lang="en-US" altLang="he-IL" sz="2000" dirty="0"/>
              <a:t>. Exception</a:t>
            </a:r>
          </a:p>
          <a:p>
            <a:r>
              <a:rPr lang="en-US" altLang="he-IL" sz="2000" dirty="0"/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An unexpected parameter that the method cannot handle (e.g. a circle has radius &lt; 0).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Trying to read from file that does not exist.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Reading from file with a wrong format.</a:t>
            </a:r>
          </a:p>
          <a:p>
            <a:endParaRPr lang="en-US" altLang="he-IL" sz="2000" dirty="0"/>
          </a:p>
          <a:p>
            <a:r>
              <a:rPr lang="en-US" altLang="he-IL" sz="2000" dirty="0"/>
              <a:t>They are subject to the Catch or Specify Requirement. </a:t>
            </a:r>
          </a:p>
          <a:p>
            <a:endParaRPr lang="en-US" altLang="he-IL" sz="2000" dirty="0"/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396070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Three kinds of exceptions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/>
              <a:t>2. Unchecked exceptions:</a:t>
            </a:r>
          </a:p>
          <a:p>
            <a:r>
              <a:rPr lang="en-US" altLang="he-IL" sz="2000" dirty="0"/>
              <a:t>These are subclasses of </a:t>
            </a:r>
            <a:r>
              <a:rPr lang="en-US" altLang="he-IL" sz="2000" dirty="0" err="1"/>
              <a:t>java.lang.RuntimeException</a:t>
            </a:r>
            <a:endParaRPr lang="en-US" altLang="he-IL" sz="2000" dirty="0"/>
          </a:p>
          <a:p>
            <a:r>
              <a:rPr lang="en-US" altLang="he-IL" sz="2000" dirty="0"/>
              <a:t>They are, unfortunately, so abundant, that it would be almost impossible to try to catch and handle these.</a:t>
            </a:r>
          </a:p>
          <a:p>
            <a:r>
              <a:rPr lang="en-US" altLang="he-IL" sz="2000" dirty="0"/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NullPointerException</a:t>
            </a:r>
            <a:r>
              <a:rPr lang="en-US" altLang="he-IL" sz="2000" dirty="0"/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IndexOutOfBoundsException</a:t>
            </a: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ArithmeticException</a:t>
            </a:r>
            <a:r>
              <a:rPr lang="en-US" altLang="he-IL" sz="2000" dirty="0"/>
              <a:t>  (e.g., division by zero)</a:t>
            </a:r>
          </a:p>
          <a:p>
            <a:endParaRPr lang="en-US" altLang="he-IL" sz="2000" dirty="0"/>
          </a:p>
          <a:p>
            <a:r>
              <a:rPr lang="en-US" altLang="he-IL" sz="2000" dirty="0"/>
              <a:t>The compiler does not make sure that you check for those.</a:t>
            </a:r>
          </a:p>
          <a:p>
            <a:endParaRPr lang="en-US" altLang="he-IL" sz="2000" dirty="0"/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126616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Three kinds of exceptions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/>
              <a:t>3. Errors:</a:t>
            </a:r>
          </a:p>
          <a:p>
            <a:r>
              <a:rPr lang="en-US" altLang="he-IL" sz="2000" dirty="0"/>
              <a:t>These are subclasses of </a:t>
            </a:r>
            <a:r>
              <a:rPr lang="en-US" altLang="he-IL" sz="2000" dirty="0" err="1"/>
              <a:t>java.lang.Error</a:t>
            </a:r>
            <a:endParaRPr lang="en-US" altLang="he-IL" sz="2000" dirty="0"/>
          </a:p>
          <a:p>
            <a:r>
              <a:rPr lang="en-US" altLang="he-IL" sz="2000" dirty="0"/>
              <a:t>These are exceptional conditions that are external to the application (e.g. due to hardware or system errors)</a:t>
            </a:r>
          </a:p>
          <a:p>
            <a:r>
              <a:rPr lang="en-US" altLang="he-IL" sz="2000" dirty="0"/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LinkageError</a:t>
            </a: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OutOfMemoryError</a:t>
            </a: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IOError</a:t>
            </a:r>
            <a:endParaRPr lang="en-US" altLang="he-IL" sz="2000" dirty="0"/>
          </a:p>
          <a:p>
            <a:endParaRPr lang="en-US" altLang="he-IL" sz="2000" dirty="0"/>
          </a:p>
          <a:p>
            <a:r>
              <a:rPr lang="en-US" altLang="he-IL" sz="2000" dirty="0"/>
              <a:t>The compiler does not make sure that you check for those.</a:t>
            </a:r>
          </a:p>
          <a:p>
            <a:endParaRPr lang="en-US" altLang="he-IL" sz="2000" dirty="0"/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55700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Exceptions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Exceptions are objects, just like everything else in Java.</a:t>
            </a:r>
          </a:p>
          <a:p>
            <a:r>
              <a:rPr lang="en-US" altLang="he-IL" sz="2000" dirty="0"/>
              <a:t>In particular, they inherit from Object.</a:t>
            </a:r>
          </a:p>
          <a:p>
            <a:endParaRPr lang="en-US" altLang="he-IL" sz="2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1546BD-8988-4978-9E68-B3F79531D7C6}"/>
              </a:ext>
            </a:extLst>
          </p:cNvPr>
          <p:cNvGrpSpPr/>
          <p:nvPr/>
        </p:nvGrpSpPr>
        <p:grpSpPr>
          <a:xfrm>
            <a:off x="1080176" y="2812256"/>
            <a:ext cx="8359086" cy="4170320"/>
            <a:chOff x="1080176" y="2812256"/>
            <a:chExt cx="8359086" cy="41703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913E91F-7741-46B4-89C6-4A48AED28C2C}"/>
                </a:ext>
              </a:extLst>
            </p:cNvPr>
            <p:cNvSpPr/>
            <p:nvPr/>
          </p:nvSpPr>
          <p:spPr>
            <a:xfrm>
              <a:off x="3236912" y="3534568"/>
              <a:ext cx="1803400" cy="4905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Throwable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92A436-1C3E-401E-836A-AE6883288DB3}"/>
                </a:ext>
              </a:extLst>
            </p:cNvPr>
            <p:cNvSpPr/>
            <p:nvPr/>
          </p:nvSpPr>
          <p:spPr>
            <a:xfrm>
              <a:off x="3236912" y="2812256"/>
              <a:ext cx="18034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>
                  <a:solidFill>
                    <a:schemeClr val="tx1"/>
                  </a:solidFill>
                </a:rPr>
                <a:t>Object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B00427-E66A-436E-BAFB-27EBDE272839}"/>
                </a:ext>
              </a:extLst>
            </p:cNvPr>
            <p:cNvSpPr/>
            <p:nvPr/>
          </p:nvSpPr>
          <p:spPr>
            <a:xfrm>
              <a:off x="1080176" y="4368006"/>
              <a:ext cx="18034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>
                  <a:solidFill>
                    <a:schemeClr val="tx1"/>
                  </a:solidFill>
                </a:rPr>
                <a:t>Error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620561-E5E0-484C-BC75-C890F1D11A04}"/>
                </a:ext>
              </a:extLst>
            </p:cNvPr>
            <p:cNvSpPr/>
            <p:nvPr/>
          </p:nvSpPr>
          <p:spPr>
            <a:xfrm>
              <a:off x="4443412" y="4366418"/>
              <a:ext cx="18034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>
                  <a:solidFill>
                    <a:schemeClr val="tx1"/>
                  </a:solidFill>
                </a:rPr>
                <a:t>Exception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490244-1F3D-4838-9811-0AAFFC4A4362}"/>
                </a:ext>
              </a:extLst>
            </p:cNvPr>
            <p:cNvSpPr/>
            <p:nvPr/>
          </p:nvSpPr>
          <p:spPr>
            <a:xfrm>
              <a:off x="6064249" y="5166518"/>
              <a:ext cx="1979613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RuntimeException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77E743-E4A1-4A50-B8DE-C589146300F6}"/>
                </a:ext>
              </a:extLst>
            </p:cNvPr>
            <p:cNvSpPr/>
            <p:nvPr/>
          </p:nvSpPr>
          <p:spPr>
            <a:xfrm>
              <a:off x="3146598" y="5155578"/>
              <a:ext cx="18034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IOException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CE21F5-693A-4835-BF78-25E3FD08563B}"/>
                </a:ext>
              </a:extLst>
            </p:cNvPr>
            <p:cNvSpPr/>
            <p:nvPr/>
          </p:nvSpPr>
          <p:spPr>
            <a:xfrm>
              <a:off x="7159612" y="5931420"/>
              <a:ext cx="2279650" cy="4905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NullPointerException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2DE27F-7D4D-4483-A628-CE401F715EB7}"/>
                </a:ext>
              </a:extLst>
            </p:cNvPr>
            <p:cNvSpPr/>
            <p:nvPr/>
          </p:nvSpPr>
          <p:spPr>
            <a:xfrm>
              <a:off x="4638673" y="6493626"/>
              <a:ext cx="3122613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IndexOutOfBoundsException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454797-0593-462A-88E8-BBDE2311FE26}"/>
                </a:ext>
              </a:extLst>
            </p:cNvPr>
            <p:cNvSpPr/>
            <p:nvPr/>
          </p:nvSpPr>
          <p:spPr>
            <a:xfrm>
              <a:off x="2049964" y="6068508"/>
              <a:ext cx="24130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FileNotFoundException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1D95D2-8829-4A8D-8A61-3A549B5A7BDA}"/>
                </a:ext>
              </a:extLst>
            </p:cNvPr>
            <p:cNvCxnSpPr>
              <a:stCxn id="5" idx="2"/>
              <a:endCxn id="4" idx="0"/>
            </p:cNvCxnSpPr>
            <p:nvPr/>
          </p:nvCxnSpPr>
          <p:spPr>
            <a:xfrm>
              <a:off x="4138612" y="3301206"/>
              <a:ext cx="0" cy="233362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35C0F1-5675-4D18-BD0C-B603D6429DFC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>
              <a:off x="7054056" y="5655468"/>
              <a:ext cx="1245381" cy="275952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E7BDC6-21B6-4AFA-80C9-BC875F8A8715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 flipH="1">
              <a:off x="6199980" y="5655468"/>
              <a:ext cx="854076" cy="838158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3BA6C30-79A3-4D79-B4D7-132DEBA746F6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 flipH="1">
              <a:off x="3256464" y="5644528"/>
              <a:ext cx="791834" cy="423980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9802823-1737-4D98-B160-AE3B50D433CC}"/>
                </a:ext>
              </a:extLst>
            </p:cNvPr>
            <p:cNvCxnSpPr>
              <a:stCxn id="9" idx="0"/>
              <a:endCxn id="7" idx="2"/>
            </p:cNvCxnSpPr>
            <p:nvPr/>
          </p:nvCxnSpPr>
          <p:spPr>
            <a:xfrm flipV="1">
              <a:off x="4048298" y="4855368"/>
              <a:ext cx="1296814" cy="300210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5A6370A-DD58-4268-B480-9C781A10946D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5345112" y="4855368"/>
              <a:ext cx="1709737" cy="311150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FA7C0C4-17ED-487D-87A9-ECF967EDC15D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4138612" y="4025106"/>
              <a:ext cx="1206500" cy="341312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62FB6E-1DAB-43D7-ABC2-41F1902D99E2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 flipH="1">
              <a:off x="1981876" y="4025106"/>
              <a:ext cx="2156736" cy="342900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453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Assignemnt 1 - Iterators</a:t>
            </a:r>
          </a:p>
        </p:txBody>
      </p:sp>
    </p:spTree>
    <p:extLst>
      <p:ext uri="{BB962C8B-B14F-4D97-AF65-F5344CB8AC3E}">
        <p14:creationId xmlns:p14="http://schemas.microsoft.com/office/powerpoint/2010/main" val="2591186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How to throw an exception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Syntax: </a:t>
            </a:r>
          </a:p>
          <a:p>
            <a:pPr>
              <a:defRPr/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b="1" dirty="0">
                <a:solidFill>
                  <a:srgbClr val="C00000"/>
                </a:solidFill>
              </a:rPr>
              <a:t>throw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i="1" dirty="0" err="1"/>
              <a:t>someThrowableObject</a:t>
            </a:r>
            <a:r>
              <a:rPr lang="en-US" sz="2000" dirty="0"/>
              <a:t>;</a:t>
            </a:r>
          </a:p>
          <a:p>
            <a:pPr>
              <a:defRPr/>
            </a:pPr>
            <a:r>
              <a:rPr lang="en-US" sz="2000" dirty="0"/>
              <a:t>Remember: </a:t>
            </a:r>
            <a:r>
              <a:rPr lang="en-US" sz="2000" i="1" dirty="0" err="1"/>
              <a:t>someThrowableObject</a:t>
            </a:r>
            <a:r>
              <a:rPr lang="en-US" sz="2000" i="1" dirty="0"/>
              <a:t> must be crated using a corresponding constructor.</a:t>
            </a:r>
          </a:p>
          <a:p>
            <a:pPr>
              <a:defRPr/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b="1" dirty="0">
                <a:solidFill>
                  <a:srgbClr val="C00000"/>
                </a:solidFill>
              </a:rPr>
              <a:t>throw new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/>
              <a:t>IllegalArgumentException</a:t>
            </a:r>
            <a:r>
              <a:rPr lang="en-US" sz="2000" dirty="0"/>
              <a:t>(“radius &lt; 0”);</a:t>
            </a:r>
          </a:p>
          <a:p>
            <a:pPr>
              <a:defRPr/>
            </a:pPr>
            <a:r>
              <a:rPr lang="en-US" sz="2000" dirty="0"/>
              <a:t>or</a:t>
            </a:r>
          </a:p>
          <a:p>
            <a:pPr>
              <a:defRPr/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 err="1"/>
              <a:t>PizzaException</a:t>
            </a:r>
            <a:r>
              <a:rPr lang="en-US" sz="2000" dirty="0"/>
              <a:t> ex = </a:t>
            </a:r>
            <a:r>
              <a:rPr lang="en-US" sz="2000" b="1" dirty="0">
                <a:solidFill>
                  <a:srgbClr val="C00000"/>
                </a:solidFill>
              </a:rPr>
              <a:t>new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/>
              <a:t>PizzaException</a:t>
            </a:r>
            <a:r>
              <a:rPr lang="en-US" sz="2000" dirty="0"/>
              <a:t>(“Pizza with pineapples”)</a:t>
            </a:r>
            <a:endParaRPr lang="en-US" sz="2000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b="1" dirty="0">
                <a:solidFill>
                  <a:srgbClr val="C00000"/>
                </a:solidFill>
              </a:rPr>
              <a:t>throw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ex;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9013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Catch or Specify Requirement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After a method throws an exception, the calling methods can either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catch and handle the exception, or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re-throw the exception – declared in the method</a:t>
            </a:r>
          </a:p>
          <a:p>
            <a:pPr>
              <a:defRPr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/>
              <a:t>finally </a:t>
            </a:r>
            <a:r>
              <a:rPr lang="en-US" sz="2000" dirty="0"/>
              <a:t>{} block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[See Circle.java ]</a:t>
            </a:r>
          </a:p>
        </p:txBody>
      </p:sp>
    </p:spTree>
    <p:extLst>
      <p:ext uri="{BB962C8B-B14F-4D97-AF65-F5344CB8AC3E}">
        <p14:creationId xmlns:p14="http://schemas.microsoft.com/office/powerpoint/2010/main" val="359089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Coding </a:t>
            </a:r>
            <a:r>
              <a:rPr lang="en-US" altLang="he-IL" sz="6000" dirty="0"/>
              <a:t>style</a:t>
            </a: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 conventions</a:t>
            </a:r>
          </a:p>
        </p:txBody>
      </p:sp>
    </p:spTree>
    <p:extLst>
      <p:ext uri="{BB962C8B-B14F-4D97-AF65-F5344CB8AC3E}">
        <p14:creationId xmlns:p14="http://schemas.microsoft.com/office/powerpoint/2010/main" val="1726513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Coding style conventions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Class names should use the </a:t>
            </a:r>
            <a:r>
              <a:rPr lang="en-US" altLang="he-IL" sz="2000" dirty="0" err="1"/>
              <a:t>UpperCamelCase</a:t>
            </a:r>
            <a:r>
              <a:rPr lang="en-US" altLang="he-IL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Array, Car, LinkedList, </a:t>
            </a:r>
            <a:r>
              <a:rPr lang="en-US" altLang="he-IL" sz="2000" dirty="0" err="1"/>
              <a:t>UndergraduateStudent</a:t>
            </a:r>
            <a:endParaRPr lang="en-US" altLang="he-IL" sz="2000" dirty="0"/>
          </a:p>
          <a:p>
            <a:r>
              <a:rPr lang="en-US" altLang="he-IL" sz="2000" dirty="0"/>
              <a:t>Methods and variable names should the </a:t>
            </a:r>
            <a:r>
              <a:rPr lang="en-US" altLang="he-IL" sz="2000" dirty="0" err="1"/>
              <a:t>lowerCamelCase</a:t>
            </a:r>
            <a:r>
              <a:rPr lang="en-US" altLang="he-IL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listOfGrades</a:t>
            </a:r>
            <a:r>
              <a:rPr lang="en-US" altLang="he-IL" sz="2000" dirty="0"/>
              <a:t>; </a:t>
            </a:r>
            <a:r>
              <a:rPr lang="en-US" altLang="he-IL" sz="2000" dirty="0" err="1"/>
              <a:t>firstName</a:t>
            </a:r>
            <a:r>
              <a:rPr lang="en-US" altLang="he-IL" sz="2000" dirty="0"/>
              <a:t>;  sort(); </a:t>
            </a:r>
            <a:r>
              <a:rPr lang="en-US" altLang="he-IL" sz="2000" dirty="0" err="1"/>
              <a:t>printAllStudents</a:t>
            </a:r>
            <a:r>
              <a:rPr lang="en-US" altLang="he-IL" sz="2000" dirty="0"/>
              <a:t>(); </a:t>
            </a:r>
            <a:r>
              <a:rPr lang="en-US" altLang="he-IL" sz="2000" dirty="0" err="1"/>
              <a:t>toString</a:t>
            </a:r>
            <a:r>
              <a:rPr lang="en-US" altLang="he-IL" sz="2000" dirty="0"/>
              <a:t>()</a:t>
            </a:r>
          </a:p>
          <a:p>
            <a:r>
              <a:rPr lang="en-US" altLang="he-IL" sz="2000" dirty="0"/>
              <a:t>Constant names are written using all uppercase letters with underscores to separate the words: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MAX_SIZE; NUMBER_OF_ELEMENTS; </a:t>
            </a:r>
          </a:p>
          <a:p>
            <a:r>
              <a:rPr lang="en-US" altLang="he-IL" sz="2000" dirty="0"/>
              <a:t>All names must descriptive: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Good - 	</a:t>
            </a:r>
            <a:r>
              <a:rPr lang="en-US" altLang="he-IL" sz="2000" dirty="0" err="1"/>
              <a:t>firstName</a:t>
            </a:r>
            <a:r>
              <a:rPr lang="en-US" altLang="he-IL" sz="2000" dirty="0"/>
              <a:t>, </a:t>
            </a:r>
            <a:r>
              <a:rPr lang="en-US" altLang="he-IL" sz="2000" dirty="0" err="1"/>
              <a:t>listOfMembers</a:t>
            </a:r>
            <a:r>
              <a:rPr lang="en-US" altLang="he-IL" sz="2000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Bad -	</a:t>
            </a:r>
            <a:r>
              <a:rPr lang="en-US" altLang="he-IL" sz="2000" dirty="0" err="1"/>
              <a:t>fnm</a:t>
            </a:r>
            <a:r>
              <a:rPr lang="en-US" altLang="he-IL" sz="2000" dirty="0"/>
              <a:t>, x, list</a:t>
            </a:r>
            <a:br>
              <a:rPr lang="en-US" altLang="he-IL" sz="2000" dirty="0"/>
            </a:br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220932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Static variables</a:t>
            </a:r>
          </a:p>
        </p:txBody>
      </p:sp>
    </p:spTree>
    <p:extLst>
      <p:ext uri="{BB962C8B-B14F-4D97-AF65-F5344CB8AC3E}">
        <p14:creationId xmlns:p14="http://schemas.microsoft.com/office/powerpoint/2010/main" val="2557727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Static variables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Static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fields and methods belong to the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and not to an instance of the class.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We can access them without creating an instance of the class.</a:t>
            </a:r>
          </a:p>
          <a:p>
            <a:pPr marL="1028700" lvl="1" indent="-342900">
              <a:buFont typeface="Wingdings" panose="05000000000000000000" pitchFamily="2" charset="2"/>
              <a:buChar char="Ø"/>
              <a:defRPr/>
            </a:pP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ClassName.methodName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028700" lvl="1" indent="-342900">
              <a:buFont typeface="Wingdings" panose="05000000000000000000" pitchFamily="2" charset="2"/>
              <a:buChar char="Ø"/>
              <a:defRPr/>
            </a:pP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ClassName.globalVariable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altLang="he-IL" sz="20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Question: What is the first example of static method?</a:t>
            </a:r>
          </a:p>
        </p:txBody>
      </p:sp>
    </p:spTree>
    <p:extLst>
      <p:ext uri="{BB962C8B-B14F-4D97-AF65-F5344CB8AC3E}">
        <p14:creationId xmlns:p14="http://schemas.microsoft.com/office/powerpoint/2010/main" val="311241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Static variables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Static variables can be used:</a:t>
            </a:r>
          </a:p>
          <a:p>
            <a:pPr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To hold global constants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MAX_NUMBER</a:t>
            </a:r>
          </a:p>
          <a:p>
            <a:pPr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To hold global variables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int </a:t>
            </a:r>
            <a:r>
              <a:rPr lang="en-US" altLang="he-IL" sz="2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numberOfInstances</a:t>
            </a:r>
            <a:endParaRPr lang="en-US" altLang="he-IL" sz="20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To give access to methods that do not require instantiation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Arrays.sort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(…)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Collections.binarySearch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(…)</a:t>
            </a:r>
          </a:p>
          <a:p>
            <a:pPr>
              <a:defRPr/>
            </a:pPr>
            <a:endParaRPr lang="en-US" altLang="he-IL" sz="20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21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.equals() vs ==</a:t>
            </a: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and .clone()</a:t>
            </a:r>
          </a:p>
        </p:txBody>
      </p:sp>
    </p:spTree>
    <p:extLst>
      <p:ext uri="{BB962C8B-B14F-4D97-AF65-F5344CB8AC3E}">
        <p14:creationId xmlns:p14="http://schemas.microsoft.com/office/powerpoint/2010/main" val="2786750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Checking if objects are equal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ea typeface="Arial Unicode MS" pitchFamily="34" charset="-128"/>
                <a:cs typeface="+mn-cs"/>
              </a:rPr>
              <a:t>We are familiar with algorithms for searching an array of integers.</a:t>
            </a:r>
          </a:p>
          <a:p>
            <a:endParaRPr lang="en-US" altLang="he-IL" sz="2000" dirty="0">
              <a:ea typeface="Arial Unicode MS" pitchFamily="34" charset="-128"/>
              <a:cs typeface="+mn-cs"/>
            </a:endParaRPr>
          </a:p>
          <a:p>
            <a:r>
              <a:rPr lang="en-US" altLang="he-IL" sz="2000" dirty="0">
                <a:ea typeface="Arial Unicode MS" pitchFamily="34" charset="-128"/>
                <a:cs typeface="+mn-cs"/>
              </a:rPr>
              <a:t>But we may want to search in arrays of other classes.</a:t>
            </a:r>
          </a:p>
          <a:p>
            <a:r>
              <a:rPr lang="en-US" altLang="he-IL" sz="2000" u="sng" dirty="0">
                <a:ea typeface="Arial Unicode MS" pitchFamily="34" charset="-128"/>
                <a:cs typeface="+mn-cs"/>
              </a:rPr>
              <a:t>Example</a:t>
            </a:r>
            <a:r>
              <a:rPr lang="en-US" altLang="he-IL" sz="2000" dirty="0">
                <a:ea typeface="Arial Unicode MS" pitchFamily="34" charset="-128"/>
                <a:cs typeface="+mn-cs"/>
              </a:rPr>
              <a:t>: we want to search in an array of students.</a:t>
            </a:r>
          </a:p>
          <a:p>
            <a:r>
              <a:rPr lang="en-US" altLang="he-IL" sz="2000" dirty="0">
                <a:ea typeface="Arial Unicode MS" pitchFamily="34" charset="-128"/>
                <a:cs typeface="+mn-cs"/>
              </a:rPr>
              <a:t>To be able to do it we need a way to check if two objects are equal.</a:t>
            </a:r>
          </a:p>
          <a:p>
            <a:r>
              <a:rPr lang="en-US" altLang="he-IL" sz="2000" dirty="0">
                <a:ea typeface="Arial Unicode MS" pitchFamily="34" charset="-128"/>
                <a:cs typeface="+mn-cs"/>
              </a:rPr>
              <a:t>For this we use:</a:t>
            </a:r>
          </a:p>
          <a:p>
            <a:r>
              <a:rPr lang="en-US" altLang="he-IL" sz="2000" dirty="0">
                <a:ea typeface="Arial Unicode MS" pitchFamily="34" charset="-128"/>
                <a:cs typeface="+mn-cs"/>
              </a:rPr>
              <a:t>The method .equals()</a:t>
            </a:r>
          </a:p>
        </p:txBody>
      </p:sp>
    </p:spTree>
    <p:extLst>
      <p:ext uri="{BB962C8B-B14F-4D97-AF65-F5344CB8AC3E}">
        <p14:creationId xmlns:p14="http://schemas.microsoft.com/office/powerpoint/2010/main" val="360709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.equals()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ea typeface="Arial Unicode MS" pitchFamily="34" charset="-128"/>
                <a:cs typeface="+mn-cs"/>
              </a:rPr>
              <a:t>Usually used to checking if two objects are equal in all data fields</a:t>
            </a:r>
          </a:p>
          <a:p>
            <a:r>
              <a:rPr lang="en-US" altLang="he-IL" sz="2000" dirty="0">
                <a:ea typeface="Arial Unicode MS" pitchFamily="34" charset="-128"/>
                <a:cs typeface="+mn-cs"/>
              </a:rPr>
              <a:t>Deep Comparison: typically invokes .equals() on all data fields</a:t>
            </a:r>
          </a:p>
          <a:p>
            <a:r>
              <a:rPr lang="en-US" altLang="he-IL" sz="2000" dirty="0">
                <a:ea typeface="Arial Unicode MS" pitchFamily="34" charset="-128"/>
                <a:cs typeface="+mn-cs"/>
              </a:rPr>
              <a:t>Signature: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ea typeface="Arial Unicode MS" pitchFamily="34" charset="-128"/>
                <a:cs typeface="+mn-cs"/>
              </a:rPr>
              <a:t>equals(Object obj)</a:t>
            </a:r>
          </a:p>
          <a:p>
            <a:r>
              <a:rPr lang="en-US" altLang="he-IL" sz="2000" dirty="0">
                <a:ea typeface="Arial Unicode MS" pitchFamily="34" charset="-128"/>
                <a:cs typeface="+mn-cs"/>
              </a:rPr>
              <a:t>Note: the parameter is of type Object (and not </a:t>
            </a:r>
            <a:r>
              <a:rPr lang="en-US" altLang="he-IL" sz="2000" dirty="0" err="1">
                <a:ea typeface="Arial Unicode MS" pitchFamily="34" charset="-128"/>
                <a:cs typeface="+mn-cs"/>
              </a:rPr>
              <a:t>MyClass</a:t>
            </a:r>
            <a:r>
              <a:rPr lang="en-US" altLang="he-IL" sz="2000" dirty="0">
                <a:ea typeface="Arial Unicode MS" pitchFamily="34" charset="-128"/>
                <a:cs typeface="+mn-cs"/>
              </a:rPr>
              <a:t>) -- need to check the type of the object.</a:t>
            </a:r>
          </a:p>
          <a:p>
            <a:endParaRPr lang="en-US" altLang="he-IL" sz="2000" dirty="0">
              <a:ea typeface="Arial Unicode MS" pitchFamily="34" charset="-128"/>
              <a:cs typeface="+mn-cs"/>
            </a:endParaRPr>
          </a:p>
          <a:p>
            <a:r>
              <a:rPr lang="en-US" altLang="he-IL" sz="2000" dirty="0">
                <a:ea typeface="Arial Unicode MS" pitchFamily="34" charset="-128"/>
                <a:cs typeface="+mn-cs"/>
              </a:rPr>
              <a:t>[See TestingEquals.java]</a:t>
            </a:r>
          </a:p>
        </p:txBody>
      </p:sp>
    </p:spTree>
    <p:extLst>
      <p:ext uri="{BB962C8B-B14F-4D97-AF65-F5344CB8AC3E}">
        <p14:creationId xmlns:p14="http://schemas.microsoft.com/office/powerpoint/2010/main" val="114530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Iterators in Java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An iterator is an object that allows us to go over a collection.</a:t>
            </a:r>
          </a:p>
          <a:p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Simple example:</a:t>
            </a:r>
          </a:p>
          <a:p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	Iterator&lt;</a:t>
            </a:r>
            <a:r>
              <a:rPr lang="en-US" altLang="he-IL" sz="2000" dirty="0" err="1">
                <a:ea typeface="Arial Unicode MS" pitchFamily="34" charset="-128"/>
                <a:cs typeface="Times New Roman" panose="02020603050405020304" pitchFamily="18" charset="0"/>
              </a:rPr>
              <a:t>GeometricShape</a:t>
            </a:r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&gt; it = </a:t>
            </a:r>
            <a:r>
              <a:rPr lang="en-US" altLang="he-IL" sz="2000" dirty="0" err="1">
                <a:ea typeface="Arial Unicode MS" pitchFamily="34" charset="-128"/>
                <a:cs typeface="Times New Roman" panose="02020603050405020304" pitchFamily="18" charset="0"/>
              </a:rPr>
              <a:t>arrayList.iterator</a:t>
            </a:r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();</a:t>
            </a:r>
          </a:p>
          <a:p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	for (; </a:t>
            </a:r>
            <a:r>
              <a:rPr lang="en-US" altLang="he-IL" sz="2000" dirty="0" err="1">
                <a:ea typeface="Arial Unicode MS" pitchFamily="34" charset="-128"/>
                <a:cs typeface="Times New Roman" panose="02020603050405020304" pitchFamily="18" charset="0"/>
              </a:rPr>
              <a:t>it.hasNext</a:t>
            </a:r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(); )</a:t>
            </a:r>
          </a:p>
          <a:p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		</a:t>
            </a:r>
            <a:r>
              <a:rPr lang="en-US" altLang="he-IL" sz="2000" dirty="0" err="1">
                <a:ea typeface="Arial Unicode MS" pitchFamily="34" charset="-128"/>
                <a:cs typeface="Times New Roman" panose="02020603050405020304" pitchFamily="18" charset="0"/>
              </a:rPr>
              <a:t>System.out.println</a:t>
            </a:r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(</a:t>
            </a:r>
            <a:r>
              <a:rPr lang="en-US" altLang="he-IL" sz="2000" dirty="0" err="1">
                <a:ea typeface="Arial Unicode MS" pitchFamily="34" charset="-128"/>
                <a:cs typeface="Times New Roman" panose="02020603050405020304" pitchFamily="18" charset="0"/>
              </a:rPr>
              <a:t>it.next</a:t>
            </a:r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());</a:t>
            </a:r>
          </a:p>
          <a:p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The iterator holds an inner state that “remembers” which element is to be returned next.</a:t>
            </a:r>
          </a:p>
          <a:p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Read more on this at</a:t>
            </a:r>
          </a:p>
          <a:p>
            <a:r>
              <a:rPr lang="en-US" altLang="he-IL" sz="2000" i="1" dirty="0">
                <a:ea typeface="Arial Unicode MS" pitchFamily="34" charset="-128"/>
                <a:cs typeface="Times New Roman" panose="02020603050405020304" pitchFamily="18" charset="0"/>
              </a:rPr>
              <a:t>https://docs.oracle.com/javase/8/docs/api/java/util/Iterator.html</a:t>
            </a:r>
          </a:p>
          <a:p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/>
            </a:r>
            <a:b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</a:br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[See GeometricShape.java – GeomMain.java]</a:t>
            </a:r>
          </a:p>
        </p:txBody>
      </p:sp>
    </p:spTree>
    <p:extLst>
      <p:ext uri="{BB962C8B-B14F-4D97-AF65-F5344CB8AC3E}">
        <p14:creationId xmlns:p14="http://schemas.microsoft.com/office/powerpoint/2010/main" val="219566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.equals() vs == operator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ea typeface="Arial Unicode MS" pitchFamily="34" charset="-128"/>
                <a:cs typeface="+mn-cs"/>
              </a:rPr>
              <a:t>the “==” operator is used to check if the references refer to the same object.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ea typeface="Arial Unicode MS" pitchFamily="34" charset="-128"/>
                <a:cs typeface="+mn-cs"/>
              </a:rPr>
              <a:t>In C this would mean checking for equality of the pointers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ea typeface="Arial Unicode MS" pitchFamily="34" charset="-128"/>
                <a:cs typeface="+mn-cs"/>
              </a:rPr>
              <a:t>.equals() maybe be overridden, and may depends on the implementation.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ea typeface="Arial Unicode MS" pitchFamily="34" charset="-128"/>
                <a:cs typeface="+mn-cs"/>
              </a:rPr>
              <a:t>The default implementation of </a:t>
            </a:r>
            <a:r>
              <a:rPr lang="en-US" altLang="he-IL" sz="2000" dirty="0" err="1">
                <a:ea typeface="Arial Unicode MS" pitchFamily="34" charset="-128"/>
                <a:cs typeface="+mn-cs"/>
              </a:rPr>
              <a:t>Object.equals</a:t>
            </a:r>
            <a:r>
              <a:rPr lang="en-US" altLang="he-IL" sz="2000" dirty="0">
                <a:ea typeface="Arial Unicode MS" pitchFamily="34" charset="-128"/>
                <a:cs typeface="+mn-cs"/>
              </a:rPr>
              <a:t>(Object obj) is:</a:t>
            </a:r>
          </a:p>
          <a:p>
            <a:r>
              <a:rPr lang="en-US" altLang="he-IL" sz="2000" dirty="0">
                <a:ea typeface="Arial Unicode MS" pitchFamily="34" charset="-128"/>
                <a:cs typeface="+mn-cs"/>
              </a:rPr>
              <a:t>	equals(Object obj)  { return this == obj; 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ea typeface="Arial Unicode MS" pitchFamily="34" charset="-128"/>
              <a:cs typeface="+mn-cs"/>
            </a:endParaRPr>
          </a:p>
          <a:p>
            <a:r>
              <a:rPr lang="en-US" altLang="he-IL" sz="2000" u="sng" dirty="0">
                <a:ea typeface="Arial Unicode MS" pitchFamily="34" charset="-128"/>
              </a:rPr>
              <a:t>Example</a:t>
            </a:r>
            <a:r>
              <a:rPr lang="en-US" altLang="he-IL" sz="2000" dirty="0">
                <a:ea typeface="Arial Unicode MS" pitchFamily="34" charset="-128"/>
              </a:rPr>
              <a:t>:</a:t>
            </a:r>
          </a:p>
          <a:p>
            <a:r>
              <a:rPr lang="en-US" altLang="he-IL" sz="2000" dirty="0"/>
              <a:t>Person p1 = </a:t>
            </a:r>
            <a:r>
              <a:rPr lang="en-US" altLang="he-IL" sz="2000" dirty="0">
                <a:solidFill>
                  <a:srgbClr val="C00000"/>
                </a:solidFill>
              </a:rPr>
              <a:t>new</a:t>
            </a:r>
            <a:r>
              <a:rPr lang="en-US" altLang="he-IL" sz="2000" dirty="0"/>
              <a:t> Person(“Jack“, “Nicholson”);</a:t>
            </a:r>
          </a:p>
          <a:p>
            <a:r>
              <a:rPr lang="en-US" altLang="he-IL" sz="2000" dirty="0"/>
              <a:t>Person p2 = </a:t>
            </a:r>
            <a:r>
              <a:rPr lang="en-US" altLang="he-IL" sz="2000" dirty="0">
                <a:solidFill>
                  <a:srgbClr val="C00000"/>
                </a:solidFill>
              </a:rPr>
              <a:t>new</a:t>
            </a:r>
            <a:r>
              <a:rPr lang="en-US" altLang="he-IL" sz="2000" dirty="0"/>
              <a:t> Person(“Jack“, “Nicholson”); </a:t>
            </a:r>
          </a:p>
          <a:p>
            <a:r>
              <a:rPr lang="en-US" altLang="he-IL" sz="2000" i="1" dirty="0"/>
              <a:t>1) p1.equals(p2)</a:t>
            </a:r>
            <a:r>
              <a:rPr lang="en-US" altLang="he-IL" sz="2000" dirty="0"/>
              <a:t> should return </a:t>
            </a:r>
            <a:r>
              <a:rPr lang="en-US" altLang="he-IL" sz="2000" b="1" dirty="0">
                <a:solidFill>
                  <a:srgbClr val="C00000"/>
                </a:solidFill>
              </a:rPr>
              <a:t>true</a:t>
            </a:r>
            <a:r>
              <a:rPr lang="en-US" altLang="he-IL" sz="2000" dirty="0"/>
              <a:t> if it is implemented accordingly</a:t>
            </a:r>
            <a:endParaRPr lang="en-US" altLang="he-IL" sz="2000" dirty="0">
              <a:solidFill>
                <a:srgbClr val="C00000"/>
              </a:solidFill>
            </a:endParaRPr>
          </a:p>
          <a:p>
            <a:r>
              <a:rPr lang="en-US" altLang="he-IL" sz="2000" i="1" dirty="0"/>
              <a:t>2) s1 == s2</a:t>
            </a:r>
            <a:r>
              <a:rPr lang="en-US" altLang="he-IL" sz="2000" dirty="0"/>
              <a:t> is </a:t>
            </a:r>
            <a:r>
              <a:rPr lang="en-US" altLang="he-IL" sz="2000" b="1" dirty="0">
                <a:solidFill>
                  <a:srgbClr val="C00000"/>
                </a:solidFill>
              </a:rPr>
              <a:t>false	</a:t>
            </a:r>
            <a:r>
              <a:rPr lang="en-US" altLang="he-IL" sz="2000" dirty="0"/>
              <a:t> // the objects are different, but have the same name</a:t>
            </a:r>
            <a:endParaRPr lang="en-US" altLang="he-IL" sz="2000" b="1" dirty="0">
              <a:solidFill>
                <a:srgbClr val="C00000"/>
              </a:solidFill>
            </a:endParaRPr>
          </a:p>
          <a:p>
            <a:endParaRPr lang="en-US" altLang="he-IL" sz="2000" dirty="0">
              <a:ea typeface="Arial Unicode MS" pitchFamily="34" charset="-128"/>
            </a:endParaRPr>
          </a:p>
          <a:p>
            <a:endParaRPr lang="en-US" altLang="he-IL" sz="2000" dirty="0">
              <a:ea typeface="Arial Unicode MS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952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.equals() vs == for Strings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cs typeface="+mn-cs"/>
              </a:rPr>
              <a:t>The class String is implemented in an unusual way:</a:t>
            </a:r>
          </a:p>
          <a:p>
            <a:r>
              <a:rPr lang="en-US" altLang="he-IL" sz="2000" dirty="0">
                <a:cs typeface="+mn-cs"/>
              </a:rPr>
              <a:t>If we have</a:t>
            </a:r>
          </a:p>
          <a:p>
            <a:r>
              <a:rPr lang="en-US" altLang="he-IL" sz="2000" dirty="0">
                <a:cs typeface="+mn-cs"/>
              </a:rPr>
              <a:t>String s1 = "ABC";</a:t>
            </a:r>
          </a:p>
          <a:p>
            <a:r>
              <a:rPr lang="en-US" altLang="he-IL" sz="2000" dirty="0">
                <a:cs typeface="+mn-cs"/>
              </a:rPr>
              <a:t>String s2 = "ABC";</a:t>
            </a:r>
          </a:p>
          <a:p>
            <a:r>
              <a:rPr lang="en-US" altLang="he-IL" sz="2000" dirty="0">
                <a:cs typeface="+mn-cs"/>
              </a:rPr>
              <a:t>You would expect these to be two different objects.</a:t>
            </a:r>
          </a:p>
          <a:p>
            <a:r>
              <a:rPr lang="en-US" altLang="he-IL" sz="2000" dirty="0">
                <a:cs typeface="+mn-cs"/>
              </a:rPr>
              <a:t>However, </a:t>
            </a:r>
          </a:p>
          <a:p>
            <a:r>
              <a:rPr lang="en-US" altLang="he-IL" sz="2000" i="1" dirty="0">
                <a:cs typeface="+mn-cs"/>
              </a:rPr>
              <a:t>1) </a:t>
            </a:r>
            <a:r>
              <a:rPr lang="en-US" altLang="he-IL" sz="2000" i="1" dirty="0"/>
              <a:t>s1.equals(s2)</a:t>
            </a:r>
            <a:r>
              <a:rPr lang="en-US" altLang="he-IL" sz="2000" dirty="0"/>
              <a:t> returns </a:t>
            </a:r>
            <a:r>
              <a:rPr lang="en-US" altLang="he-IL" sz="2000" dirty="0">
                <a:solidFill>
                  <a:srgbClr val="C00000"/>
                </a:solidFill>
              </a:rPr>
              <a:t>true</a:t>
            </a:r>
          </a:p>
          <a:p>
            <a:r>
              <a:rPr lang="en-US" altLang="he-IL" sz="2000" i="1" dirty="0">
                <a:cs typeface="+mn-cs"/>
              </a:rPr>
              <a:t>2) s1 == s2</a:t>
            </a:r>
            <a:r>
              <a:rPr lang="en-US" altLang="he-IL" sz="2000" dirty="0">
                <a:cs typeface="+mn-cs"/>
              </a:rPr>
              <a:t> is also </a:t>
            </a:r>
            <a:r>
              <a:rPr lang="en-US" altLang="he-IL" sz="2000" dirty="0">
                <a:solidFill>
                  <a:srgbClr val="C00000"/>
                </a:solidFill>
                <a:cs typeface="+mn-cs"/>
              </a:rPr>
              <a:t>true</a:t>
            </a:r>
          </a:p>
          <a:p>
            <a:endParaRPr lang="en-US" altLang="he-IL" sz="2000" dirty="0"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3776D3-BEA1-494E-AD70-53324A6569D0}"/>
              </a:ext>
            </a:extLst>
          </p:cNvPr>
          <p:cNvSpPr/>
          <p:nvPr/>
        </p:nvSpPr>
        <p:spPr>
          <a:xfrm>
            <a:off x="3838562" y="5344075"/>
            <a:ext cx="5341437" cy="962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How do you think this is implemented?</a:t>
            </a:r>
          </a:p>
        </p:txBody>
      </p:sp>
    </p:spTree>
    <p:extLst>
      <p:ext uri="{BB962C8B-B14F-4D97-AF65-F5344CB8AC3E}">
        <p14:creationId xmlns:p14="http://schemas.microsoft.com/office/powerpoint/2010/main" val="51621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.clone()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cs typeface="+mn-cs"/>
              </a:rPr>
              <a:t>We use .clone() in order to create from a given object another identical object.</a:t>
            </a:r>
          </a:p>
          <a:p>
            <a:endParaRPr lang="en-US" altLang="he-IL" sz="2000" dirty="0">
              <a:cs typeface="+mn-cs"/>
            </a:endParaRPr>
          </a:p>
          <a:p>
            <a:r>
              <a:rPr lang="en-US" altLang="he-IL" sz="2000" u="sng" dirty="0">
                <a:cs typeface="+mn-cs"/>
              </a:rPr>
              <a:t>Example</a:t>
            </a:r>
            <a:r>
              <a:rPr lang="en-US" altLang="he-IL" sz="2000" dirty="0">
                <a:cs typeface="+mn-cs"/>
              </a:rPr>
              <a:t>:</a:t>
            </a:r>
          </a:p>
          <a:p>
            <a:r>
              <a:rPr lang="en-US" altLang="he-IL" sz="2000" dirty="0">
                <a:cs typeface="+mn-cs"/>
              </a:rPr>
              <a:t>Car </a:t>
            </a:r>
            <a:r>
              <a:rPr lang="en-US" altLang="he-IL" sz="2000" dirty="0" err="1">
                <a:cs typeface="+mn-cs"/>
              </a:rPr>
              <a:t>firstToyotaCorolla</a:t>
            </a:r>
            <a:r>
              <a:rPr lang="en-US" altLang="he-IL" sz="2000" dirty="0">
                <a:cs typeface="+mn-cs"/>
              </a:rPr>
              <a:t> = </a:t>
            </a:r>
            <a:r>
              <a:rPr lang="en-US" altLang="he-IL" sz="2000" dirty="0" err="1">
                <a:cs typeface="+mn-cs"/>
              </a:rPr>
              <a:t>createOneCar</a:t>
            </a:r>
            <a:r>
              <a:rPr lang="en-US" altLang="he-IL" sz="2000" dirty="0">
                <a:cs typeface="+mn-cs"/>
              </a:rPr>
              <a:t>(“Toyota”, “Corolla”);</a:t>
            </a:r>
          </a:p>
          <a:p>
            <a:r>
              <a:rPr lang="en-US" altLang="he-IL" sz="2000" dirty="0" err="1"/>
              <a:t>ArrayList</a:t>
            </a:r>
            <a:r>
              <a:rPr lang="en-US" altLang="he-IL" sz="2000" dirty="0"/>
              <a:t>&lt;Car&gt; </a:t>
            </a:r>
            <a:r>
              <a:rPr lang="en-US" altLang="he-IL" sz="2000" dirty="0" err="1"/>
              <a:t>listToyotaCorolla</a:t>
            </a:r>
            <a:r>
              <a:rPr lang="en-US" altLang="he-IL" sz="2000" dirty="0"/>
              <a:t> = </a:t>
            </a:r>
            <a:r>
              <a:rPr lang="en-US" sz="2000" b="1" dirty="0">
                <a:solidFill>
                  <a:srgbClr val="C00000"/>
                </a:solidFill>
              </a:rPr>
              <a:t>new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altLang="he-IL" sz="2000" dirty="0" err="1"/>
              <a:t>ArrayList</a:t>
            </a:r>
            <a:r>
              <a:rPr lang="en-US" altLang="he-IL" sz="2000" dirty="0"/>
              <a:t>&lt;Car&gt;;</a:t>
            </a:r>
            <a:br>
              <a:rPr lang="en-US" altLang="he-IL" sz="2000" dirty="0"/>
            </a:br>
            <a:endParaRPr lang="en-US" altLang="he-IL" sz="2000" dirty="0"/>
          </a:p>
          <a:p>
            <a:r>
              <a:rPr lang="en-US" altLang="he-IL" sz="2000" dirty="0">
                <a:cs typeface="+mn-cs"/>
              </a:rPr>
              <a:t>for (</a:t>
            </a:r>
            <a:r>
              <a:rPr lang="en-US" sz="2000" b="1" dirty="0">
                <a:solidFill>
                  <a:srgbClr val="C00000"/>
                </a:solidFill>
              </a:rPr>
              <a:t>int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altLang="he-IL" sz="2000" dirty="0" err="1"/>
              <a:t>i</a:t>
            </a:r>
            <a:r>
              <a:rPr lang="en-US" altLang="he-IL" sz="2000" dirty="0"/>
              <a:t>=0; </a:t>
            </a:r>
            <a:r>
              <a:rPr lang="en-US" altLang="he-IL" sz="2000" dirty="0" err="1"/>
              <a:t>i</a:t>
            </a:r>
            <a:r>
              <a:rPr lang="en-US" altLang="he-IL" sz="2000" dirty="0"/>
              <a:t> &lt; 100; </a:t>
            </a:r>
            <a:r>
              <a:rPr lang="en-US" altLang="he-IL" sz="2000" dirty="0" err="1"/>
              <a:t>i</a:t>
            </a:r>
            <a:r>
              <a:rPr lang="en-US" altLang="he-IL" sz="2000" dirty="0"/>
              <a:t>++) // creates 100 copies of the same car</a:t>
            </a:r>
          </a:p>
          <a:p>
            <a:r>
              <a:rPr lang="en-US" altLang="he-IL" sz="2000" dirty="0"/>
              <a:t>	Car </a:t>
            </a:r>
            <a:r>
              <a:rPr lang="en-US" altLang="he-IL" sz="2000" dirty="0" err="1"/>
              <a:t>newCar</a:t>
            </a:r>
            <a:r>
              <a:rPr lang="en-US" altLang="he-IL" sz="2000" dirty="0"/>
              <a:t> = </a:t>
            </a:r>
            <a:r>
              <a:rPr lang="en-US" altLang="he-IL" sz="2000" dirty="0" err="1"/>
              <a:t>firstToyotaCorolla.clone</a:t>
            </a:r>
            <a:r>
              <a:rPr lang="en-US" altLang="he-IL" sz="2000" dirty="0"/>
              <a:t>();</a:t>
            </a:r>
          </a:p>
          <a:p>
            <a:r>
              <a:rPr lang="en-US" altLang="he-IL" sz="2000" dirty="0"/>
              <a:t>	</a:t>
            </a:r>
            <a:r>
              <a:rPr lang="en-US" altLang="he-IL" sz="2000" dirty="0" err="1"/>
              <a:t>newCar.setUniqueID</a:t>
            </a:r>
            <a:r>
              <a:rPr lang="en-US" altLang="he-IL" sz="2000" dirty="0"/>
              <a:t>(…);</a:t>
            </a:r>
          </a:p>
          <a:p>
            <a:r>
              <a:rPr lang="en-US" altLang="he-IL" sz="2000" dirty="0">
                <a:cs typeface="+mn-cs"/>
              </a:rPr>
              <a:t>	</a:t>
            </a:r>
            <a:r>
              <a:rPr lang="en-US" altLang="he-IL" sz="2000" dirty="0" err="1"/>
              <a:t>listToyotaCorolla.add</a:t>
            </a:r>
            <a:r>
              <a:rPr lang="en-US" altLang="he-IL" sz="2000" dirty="0"/>
              <a:t>(</a:t>
            </a:r>
            <a:r>
              <a:rPr lang="en-US" altLang="he-IL" sz="2000" dirty="0" err="1"/>
              <a:t>newCar</a:t>
            </a:r>
            <a:r>
              <a:rPr lang="en-US" altLang="he-IL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1871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Comparing Objects:</a:t>
            </a: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Comparable interface</a:t>
            </a:r>
          </a:p>
        </p:txBody>
      </p:sp>
    </p:spTree>
    <p:extLst>
      <p:ext uri="{BB962C8B-B14F-4D97-AF65-F5344CB8AC3E}">
        <p14:creationId xmlns:p14="http://schemas.microsoft.com/office/powerpoint/2010/main" val="2828685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Comparing objects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ea typeface="Arial Unicode MS" pitchFamily="34" charset="-128"/>
                <a:cs typeface="+mn-cs"/>
              </a:rPr>
              <a:t>We are familiar with algorithms for sorting an array of integers.</a:t>
            </a:r>
          </a:p>
          <a:p>
            <a:endParaRPr lang="en-US" altLang="he-IL" sz="2000" dirty="0">
              <a:ea typeface="Arial Unicode MS" pitchFamily="34" charset="-128"/>
              <a:cs typeface="+mn-cs"/>
            </a:endParaRPr>
          </a:p>
          <a:p>
            <a:r>
              <a:rPr lang="en-US" altLang="he-IL" sz="2000" dirty="0">
                <a:ea typeface="Arial Unicode MS" pitchFamily="34" charset="-128"/>
                <a:cs typeface="+mn-cs"/>
              </a:rPr>
              <a:t>But we may want to sort arrays of other classes.</a:t>
            </a:r>
          </a:p>
          <a:p>
            <a:r>
              <a:rPr lang="en-US" altLang="he-IL" sz="2000" u="sng" dirty="0">
                <a:ea typeface="Arial Unicode MS" pitchFamily="34" charset="-128"/>
                <a:cs typeface="+mn-cs"/>
              </a:rPr>
              <a:t>Example</a:t>
            </a:r>
            <a:r>
              <a:rPr lang="en-US" altLang="he-IL" sz="2000" dirty="0">
                <a:ea typeface="Arial Unicode MS" pitchFamily="34" charset="-128"/>
                <a:cs typeface="+mn-cs"/>
              </a:rPr>
              <a:t>: we want to sort an array of students according to their GPA.</a:t>
            </a:r>
          </a:p>
          <a:p>
            <a:r>
              <a:rPr lang="en-US" altLang="he-IL" sz="2000" dirty="0">
                <a:ea typeface="Arial Unicode MS" pitchFamily="34" charset="-128"/>
                <a:cs typeface="+mn-cs"/>
              </a:rPr>
              <a:t>To be able to do it we need a way to compare two objects of type Student.</a:t>
            </a:r>
          </a:p>
          <a:p>
            <a:r>
              <a:rPr lang="en-US" altLang="he-IL" sz="2000" dirty="0">
                <a:ea typeface="Arial Unicode MS" pitchFamily="34" charset="-128"/>
                <a:cs typeface="+mn-cs"/>
              </a:rPr>
              <a:t>For this we use:</a:t>
            </a:r>
          </a:p>
          <a:p>
            <a:r>
              <a:rPr lang="en-US" altLang="he-IL" sz="2000" dirty="0">
                <a:ea typeface="Arial Unicode MS" pitchFamily="34" charset="-128"/>
                <a:cs typeface="+mn-cs"/>
              </a:rPr>
              <a:t>The method .</a:t>
            </a:r>
            <a:r>
              <a:rPr lang="en-US" altLang="he-IL" sz="2000" dirty="0" err="1">
                <a:ea typeface="Arial Unicode MS" pitchFamily="34" charset="-128"/>
                <a:cs typeface="+mn-cs"/>
              </a:rPr>
              <a:t>compareTo</a:t>
            </a:r>
            <a:r>
              <a:rPr lang="en-US" altLang="he-IL" sz="2000" dirty="0">
                <a:ea typeface="Arial Unicode MS" pitchFamily="34" charset="-128"/>
                <a:cs typeface="+mn-cs"/>
              </a:rPr>
              <a:t>() from the Comparable interface</a:t>
            </a:r>
          </a:p>
        </p:txBody>
      </p:sp>
    </p:spTree>
    <p:extLst>
      <p:ext uri="{BB962C8B-B14F-4D97-AF65-F5344CB8AC3E}">
        <p14:creationId xmlns:p14="http://schemas.microsoft.com/office/powerpoint/2010/main" val="105276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.</a:t>
            </a:r>
            <a:r>
              <a:rPr lang="en-US" altLang="he-IL" dirty="0" err="1"/>
              <a:t>compareTo</a:t>
            </a:r>
            <a:r>
              <a:rPr lang="en-US" altLang="he-IL" dirty="0"/>
              <a:t>()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ea typeface="Arial Unicode MS" pitchFamily="34" charset="-128"/>
                <a:cs typeface="+mn-cs"/>
              </a:rPr>
              <a:t>To be able to sort/search an array of objects it we need a way to compare two objects.</a:t>
            </a:r>
          </a:p>
          <a:p>
            <a:r>
              <a:rPr lang="en-US" altLang="he-IL" sz="2000" dirty="0">
                <a:ea typeface="Arial Unicode MS" pitchFamily="34" charset="-128"/>
                <a:cs typeface="+mn-cs"/>
              </a:rPr>
              <a:t>We do it by implementing the </a:t>
            </a:r>
            <a:r>
              <a:rPr lang="en-US" altLang="he-IL" sz="2000" b="1" dirty="0">
                <a:ea typeface="Arial Unicode MS" pitchFamily="34" charset="-128"/>
                <a:cs typeface="+mn-cs"/>
              </a:rPr>
              <a:t>Comparable </a:t>
            </a:r>
            <a:r>
              <a:rPr lang="en-US" altLang="he-IL" sz="2000" b="1" dirty="0">
                <a:solidFill>
                  <a:srgbClr val="C00000"/>
                </a:solidFill>
                <a:ea typeface="Arial Unicode MS" pitchFamily="34" charset="-128"/>
                <a:cs typeface="+mn-cs"/>
              </a:rPr>
              <a:t>interface</a:t>
            </a:r>
            <a:r>
              <a:rPr lang="en-US" altLang="he-IL" sz="2000" dirty="0">
                <a:ea typeface="Arial Unicode MS" pitchFamily="34" charset="-128"/>
                <a:cs typeface="+mn-cs"/>
              </a:rPr>
              <a:t>.</a:t>
            </a:r>
          </a:p>
          <a:p>
            <a:endParaRPr lang="en-US" altLang="he-IL" sz="2000" dirty="0">
              <a:ea typeface="Arial Unicode MS" pitchFamily="34" charset="-128"/>
              <a:cs typeface="+mn-cs"/>
            </a:endParaRPr>
          </a:p>
          <a:p>
            <a:r>
              <a:rPr lang="en-US" altLang="he-IL" sz="2000" dirty="0">
                <a:ea typeface="Arial Unicode MS" pitchFamily="34" charset="-128"/>
                <a:cs typeface="+mn-cs"/>
              </a:rPr>
              <a:t>For example, if we want to be able to use </a:t>
            </a:r>
            <a:r>
              <a:rPr lang="en-US" altLang="he-IL" sz="2000" dirty="0" err="1">
                <a:ea typeface="Arial Unicode MS" pitchFamily="34" charset="-128"/>
                <a:cs typeface="+mn-cs"/>
              </a:rPr>
              <a:t>Arrays.sort</a:t>
            </a:r>
            <a:r>
              <a:rPr lang="en-US" altLang="he-IL" sz="2000" dirty="0">
                <a:ea typeface="Arial Unicode MS" pitchFamily="34" charset="-128"/>
                <a:cs typeface="+mn-cs"/>
              </a:rPr>
              <a:t>(…) or </a:t>
            </a:r>
            <a:r>
              <a:rPr lang="en-US" altLang="he-IL" sz="2000" dirty="0" err="1">
                <a:ea typeface="Arial Unicode MS" pitchFamily="34" charset="-128"/>
                <a:cs typeface="+mn-cs"/>
              </a:rPr>
              <a:t>Collections.sort</a:t>
            </a:r>
            <a:r>
              <a:rPr lang="en-US" altLang="he-IL" sz="2000" dirty="0">
                <a:ea typeface="Arial Unicode MS" pitchFamily="34" charset="-128"/>
                <a:cs typeface="+mn-cs"/>
              </a:rPr>
              <a:t>(...), the class must implement the Comparable interface.</a:t>
            </a:r>
          </a:p>
          <a:p>
            <a:endParaRPr lang="en-US" altLang="he-IL" sz="2000" dirty="0">
              <a:ea typeface="Arial Unicode MS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91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Implementing Comparable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000" b="1" dirty="0">
                <a:solidFill>
                  <a:srgbClr val="C00000"/>
                </a:solidFill>
              </a:rPr>
              <a:t>public class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/>
              <a:t>MyClass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implements</a:t>
            </a:r>
            <a:r>
              <a:rPr lang="en-US" sz="2000" dirty="0"/>
              <a:t> Comparable&lt;Student&gt;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Comparable&lt;T&gt; interface has only one method: </a:t>
            </a:r>
            <a:r>
              <a:rPr lang="en-US" sz="2000" b="1" i="1" dirty="0">
                <a:solidFill>
                  <a:srgbClr val="C00000"/>
                </a:solidFill>
              </a:rPr>
              <a:t>int </a:t>
            </a:r>
            <a:r>
              <a:rPr lang="en-US" sz="2000" i="1" dirty="0" err="1"/>
              <a:t>compareTo</a:t>
            </a:r>
            <a:r>
              <a:rPr lang="en-US" sz="2000" i="1" dirty="0"/>
              <a:t>(T </a:t>
            </a:r>
            <a:r>
              <a:rPr lang="en-US" sz="2000" i="1" dirty="0" err="1"/>
              <a:t>otherObj</a:t>
            </a:r>
            <a:r>
              <a:rPr lang="en-US" sz="2000" i="1" dirty="0"/>
              <a:t>)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The only requirement of this interface is that </a:t>
            </a:r>
            <a:r>
              <a:rPr lang="en-US" sz="2000" dirty="0" err="1"/>
              <a:t>MyClass</a:t>
            </a:r>
            <a:r>
              <a:rPr lang="en-US" sz="2000" dirty="0"/>
              <a:t> implements </a:t>
            </a:r>
            <a:r>
              <a:rPr lang="en-US" sz="2000" i="1" dirty="0" err="1"/>
              <a:t>compareTo</a:t>
            </a:r>
            <a:r>
              <a:rPr lang="en-US" sz="2000" i="1" dirty="0"/>
              <a:t>(T </a:t>
            </a:r>
            <a:r>
              <a:rPr lang="en-US" sz="2000" i="1" dirty="0" err="1"/>
              <a:t>otherObj</a:t>
            </a:r>
            <a:r>
              <a:rPr lang="en-US" sz="2000" i="1" dirty="0"/>
              <a:t>)</a:t>
            </a:r>
            <a:r>
              <a:rPr lang="en-US" sz="2000" dirty="0"/>
              <a:t>. </a:t>
            </a:r>
          </a:p>
          <a:p>
            <a:pPr>
              <a:defRPr/>
            </a:pPr>
            <a:r>
              <a:rPr lang="en-US" sz="2000" dirty="0"/>
              <a:t>The method </a:t>
            </a:r>
            <a:r>
              <a:rPr lang="en-US" sz="2000" b="1" i="1" dirty="0">
                <a:solidFill>
                  <a:srgbClr val="C00000"/>
                </a:solidFill>
              </a:rPr>
              <a:t>public int </a:t>
            </a:r>
            <a:r>
              <a:rPr lang="en-US" sz="2000" i="1" dirty="0" err="1"/>
              <a:t>compareTo</a:t>
            </a:r>
            <a:r>
              <a:rPr lang="en-US" sz="2000" i="1" dirty="0"/>
              <a:t>(T </a:t>
            </a:r>
            <a:r>
              <a:rPr lang="en-US" sz="2000" i="1" dirty="0" err="1"/>
              <a:t>otherObj</a:t>
            </a:r>
            <a:r>
              <a:rPr lang="en-US" sz="2000" i="1" dirty="0"/>
              <a:t>) </a:t>
            </a:r>
            <a:r>
              <a:rPr lang="en-US" sz="2000" dirty="0"/>
              <a:t> returns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a negative integer if this object is less than other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a positive integer if this object is greater than other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returns zero if the two objects are equal</a:t>
            </a:r>
          </a:p>
          <a:p>
            <a:pPr>
              <a:defRPr/>
            </a:pPr>
            <a:r>
              <a:rPr lang="en-US" sz="2000" dirty="0"/>
              <a:t>Typically, obj1.compare(obj2) == 0 if and only is obj1.equals(obj2)</a:t>
            </a:r>
          </a:p>
        </p:txBody>
      </p:sp>
    </p:spTree>
    <p:extLst>
      <p:ext uri="{BB962C8B-B14F-4D97-AF65-F5344CB8AC3E}">
        <p14:creationId xmlns:p14="http://schemas.microsoft.com/office/powerpoint/2010/main" val="277423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Implementing Comparable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000" b="1" dirty="0">
                <a:solidFill>
                  <a:srgbClr val="C00000"/>
                </a:solidFill>
              </a:rPr>
              <a:t>public class </a:t>
            </a:r>
            <a:r>
              <a:rPr lang="en-US" sz="2000" dirty="0" err="1">
                <a:solidFill>
                  <a:schemeClr val="tx1"/>
                </a:solidFill>
              </a:rPr>
              <a:t>MyClass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implements </a:t>
            </a:r>
            <a:r>
              <a:rPr lang="en-US" sz="2000" dirty="0">
                <a:solidFill>
                  <a:schemeClr val="tx1"/>
                </a:solidFill>
              </a:rPr>
              <a:t>Comparable&lt;T&gt;</a:t>
            </a:r>
          </a:p>
          <a:p>
            <a:pPr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Usually, we will set T to be </a:t>
            </a:r>
            <a:r>
              <a:rPr lang="en-US" sz="2000" dirty="0" err="1">
                <a:solidFill>
                  <a:schemeClr val="tx1"/>
                </a:solidFill>
              </a:rPr>
              <a:t>MyClass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But we may let T be a different class.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T does not need to have to be related to </a:t>
            </a:r>
            <a:r>
              <a:rPr lang="en-US" sz="2000" dirty="0" err="1">
                <a:solidFill>
                  <a:schemeClr val="tx1"/>
                </a:solidFill>
              </a:rPr>
              <a:t>MyClass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T does not need to be Comparable itself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 err="1">
                <a:solidFill>
                  <a:schemeClr val="tx1"/>
                </a:solidFill>
              </a:rPr>
              <a:t>T.compareTo</a:t>
            </a:r>
            <a:r>
              <a:rPr lang="en-US" sz="2000" dirty="0">
                <a:solidFill>
                  <a:schemeClr val="tx1"/>
                </a:solidFill>
              </a:rPr>
              <a:t>(…) may not be defined</a:t>
            </a:r>
          </a:p>
          <a:p>
            <a:pPr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[See MyComparableClass.java]</a:t>
            </a:r>
          </a:p>
          <a:p>
            <a:pPr>
              <a:defRPr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55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Searching and sorting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.equals() method we can write a single linear search method that will work for all classes.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.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compareTo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method we can write a single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BinarySearch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  that will work for all classes. In order to do this, we write a Generic method.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syntax is a bit unusual:</a:t>
            </a:r>
          </a:p>
          <a:p>
            <a:pPr>
              <a:defRPr/>
            </a:pP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&lt;T&gt;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findElement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&lt;T&gt; a ,T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 {…}</a:t>
            </a:r>
          </a:p>
          <a:p>
            <a:pPr>
              <a:defRPr/>
            </a:pP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 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Comparable&lt;T&gt;&gt;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void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mergeSort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&lt;T&gt; a) {…}</a:t>
            </a:r>
          </a:p>
          <a:p>
            <a:pPr>
              <a:defRPr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[See SearchUnsorted.java, SearchSorted.java ,MergeSort.java]</a:t>
            </a:r>
          </a:p>
          <a:p>
            <a:pPr>
              <a:defRPr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03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altLang="he-IL" sz="6000" dirty="0" err="1"/>
              <a:t>getClass</a:t>
            </a:r>
            <a:r>
              <a:rPr lang="en-US" altLang="he-IL" sz="6000" dirty="0"/>
              <a:t>() vs </a:t>
            </a:r>
            <a:r>
              <a:rPr lang="en-US" altLang="he-IL" sz="6000" dirty="0" err="1"/>
              <a:t>instanceof</a:t>
            </a:r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43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FILE I/O</a:t>
            </a:r>
          </a:p>
        </p:txBody>
      </p:sp>
    </p:spTree>
    <p:extLst>
      <p:ext uri="{BB962C8B-B14F-4D97-AF65-F5344CB8AC3E}">
        <p14:creationId xmlns:p14="http://schemas.microsoft.com/office/powerpoint/2010/main" val="15856067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 err="1"/>
              <a:t>getClass</a:t>
            </a:r>
            <a:r>
              <a:rPr lang="en-US" altLang="he-IL" dirty="0"/>
              <a:t>() vs </a:t>
            </a:r>
            <a:r>
              <a:rPr lang="en-US" altLang="he-IL" dirty="0" err="1"/>
              <a:t>instanceof</a:t>
            </a:r>
            <a:endParaRPr lang="en-US" altLang="he-I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08847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>
                <a:ea typeface="Arial Unicode MS" pitchFamily="34" charset="-128"/>
                <a:cs typeface="Times New Roman" panose="02020603050405020304" pitchFamily="18" charset="0"/>
              </a:rPr>
              <a:t>obj.getClass</a:t>
            </a:r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(): return the Class of the given object (including the package)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>
                <a:ea typeface="Arial Unicode MS" pitchFamily="34" charset="-128"/>
                <a:cs typeface="Times New Roman" panose="02020603050405020304" pitchFamily="18" charset="0"/>
              </a:rPr>
              <a:t>obj </a:t>
            </a:r>
            <a:r>
              <a:rPr lang="en-US" altLang="he-IL" sz="2000" b="1" i="1" dirty="0" err="1">
                <a:solidFill>
                  <a:srgbClr val="C00000"/>
                </a:solidFill>
                <a:ea typeface="Arial Unicode MS" pitchFamily="34" charset="-128"/>
                <a:cs typeface="Times New Roman" panose="02020603050405020304" pitchFamily="18" charset="0"/>
              </a:rPr>
              <a:t>instanceof</a:t>
            </a:r>
            <a:r>
              <a:rPr lang="en-US" altLang="he-IL" sz="2000" i="1" dirty="0">
                <a:solidFill>
                  <a:srgbClr val="C00000"/>
                </a:solidFill>
                <a:ea typeface="Arial Unicode MS" pitchFamily="34" charset="-128"/>
                <a:cs typeface="Times New Roman" panose="02020603050405020304" pitchFamily="18" charset="0"/>
              </a:rPr>
              <a:t> </a:t>
            </a:r>
            <a:r>
              <a:rPr lang="en-US" altLang="he-IL" sz="2000" i="1" dirty="0" err="1">
                <a:ea typeface="Arial Unicode MS" pitchFamily="34" charset="-128"/>
                <a:cs typeface="Times New Roman" panose="02020603050405020304" pitchFamily="18" charset="0"/>
              </a:rPr>
              <a:t>MyClass</a:t>
            </a:r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: checks that the type of obj is subclass of </a:t>
            </a:r>
            <a:r>
              <a:rPr lang="en-US" altLang="he-IL" sz="2000" dirty="0" err="1">
                <a:ea typeface="Arial Unicode MS" pitchFamily="34" charset="-128"/>
                <a:cs typeface="Times New Roman" panose="02020603050405020304" pitchFamily="18" charset="0"/>
              </a:rPr>
              <a:t>MyClass</a:t>
            </a:r>
            <a:endParaRPr lang="en-US" altLang="he-IL" sz="2000" dirty="0">
              <a:ea typeface="Arial Unicode MS" pitchFamily="34" charset="-128"/>
              <a:cs typeface="Times New Roman" panose="02020603050405020304" pitchFamily="18" charset="0"/>
            </a:endParaRPr>
          </a:p>
          <a:p>
            <a:endParaRPr lang="en-US" altLang="he-IL" sz="2000" dirty="0">
              <a:ea typeface="Arial Unicode MS" pitchFamily="34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ea typeface="Arial Unicode MS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23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Reading from a file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File </a:t>
            </a:r>
            <a:r>
              <a:rPr lang="en-US" altLang="he-IL" sz="2000" dirty="0" err="1"/>
              <a:t>file</a:t>
            </a:r>
            <a:r>
              <a:rPr lang="en-US" altLang="he-IL" sz="2000" dirty="0"/>
              <a:t> = </a:t>
            </a:r>
            <a:r>
              <a:rPr lang="en-US" altLang="he-IL" sz="2000" b="1" dirty="0">
                <a:solidFill>
                  <a:srgbClr val="C00000"/>
                </a:solidFill>
              </a:rPr>
              <a:t>new </a:t>
            </a:r>
            <a:r>
              <a:rPr lang="en-US" altLang="he-IL" sz="2000" dirty="0"/>
              <a:t>File(</a:t>
            </a:r>
            <a:r>
              <a:rPr lang="en-US" altLang="he-IL" sz="2000" dirty="0" err="1"/>
              <a:t>fileName</a:t>
            </a:r>
            <a:r>
              <a:rPr lang="en-US" altLang="he-IL" sz="2000" dirty="0"/>
              <a:t>);</a:t>
            </a:r>
          </a:p>
          <a:p>
            <a:r>
              <a:rPr lang="en-US" altLang="he-IL" sz="2000" dirty="0"/>
              <a:t>Scanner reader = </a:t>
            </a:r>
            <a:r>
              <a:rPr lang="en-US" altLang="he-IL" sz="2000" b="1" dirty="0">
                <a:solidFill>
                  <a:srgbClr val="C00000"/>
                </a:solidFill>
              </a:rPr>
              <a:t>new </a:t>
            </a:r>
            <a:r>
              <a:rPr lang="en-US" altLang="he-IL" sz="2000" dirty="0"/>
              <a:t>Scanner(file);</a:t>
            </a:r>
          </a:p>
          <a:p>
            <a:r>
              <a:rPr lang="en-US" altLang="he-IL" sz="2000" dirty="0"/>
              <a:t>String </a:t>
            </a:r>
            <a:r>
              <a:rPr lang="en-US" altLang="he-IL" sz="2000" dirty="0" err="1"/>
              <a:t>firstLine</a:t>
            </a:r>
            <a:r>
              <a:rPr lang="en-US" altLang="he-IL" sz="2000" dirty="0"/>
              <a:t> = </a:t>
            </a:r>
            <a:r>
              <a:rPr lang="en-US" altLang="he-IL" sz="2000" dirty="0" err="1"/>
              <a:t>reader.nextLine</a:t>
            </a:r>
            <a:r>
              <a:rPr lang="en-US" altLang="he-IL" sz="2000" dirty="0"/>
              <a:t>();	// reads the first line of the file</a:t>
            </a:r>
          </a:p>
          <a:p>
            <a:r>
              <a:rPr lang="en-US" altLang="he-IL" sz="2000" dirty="0"/>
              <a:t>String str = </a:t>
            </a:r>
            <a:r>
              <a:rPr lang="en-US" altLang="he-IL" sz="2000" dirty="0" err="1"/>
              <a:t>reader.next</a:t>
            </a:r>
            <a:r>
              <a:rPr lang="en-US" altLang="he-IL" sz="2000" dirty="0"/>
              <a:t>(); 		// reads a string until reaching space</a:t>
            </a:r>
          </a:p>
          <a:p>
            <a:r>
              <a:rPr lang="en-US" altLang="he-IL" sz="2000" b="1" dirty="0">
                <a:solidFill>
                  <a:srgbClr val="C00000"/>
                </a:solidFill>
              </a:rPr>
              <a:t>int</a:t>
            </a:r>
            <a:r>
              <a:rPr lang="en-US" altLang="he-IL" sz="2000" dirty="0"/>
              <a:t> ID = </a:t>
            </a:r>
            <a:r>
              <a:rPr lang="en-US" altLang="he-IL" sz="2000" dirty="0" err="1"/>
              <a:t>reader.nextInt</a:t>
            </a:r>
            <a:r>
              <a:rPr lang="en-US" altLang="he-IL" sz="2000" dirty="0"/>
              <a:t>(); 		// reads an int</a:t>
            </a:r>
          </a:p>
          <a:p>
            <a:r>
              <a:rPr lang="en-US" altLang="he-IL" sz="2000" dirty="0"/>
              <a:t>	// We assume that we know the structure of the file</a:t>
            </a:r>
          </a:p>
          <a:p>
            <a:r>
              <a:rPr lang="en-US" altLang="he-IL" sz="2000" dirty="0" err="1"/>
              <a:t>reader.hasNext</a:t>
            </a:r>
            <a:r>
              <a:rPr lang="en-US" altLang="he-IL" sz="2000" dirty="0"/>
              <a:t>() 	// Returns true if scanner has more tokens</a:t>
            </a:r>
          </a:p>
          <a:p>
            <a:r>
              <a:rPr lang="en-US" altLang="he-IL" sz="2000" dirty="0" err="1"/>
              <a:t>reader.close</a:t>
            </a:r>
            <a:r>
              <a:rPr lang="en-US" altLang="he-IL" sz="2000" dirty="0"/>
              <a:t>()		// important to close the file in the end</a:t>
            </a:r>
          </a:p>
          <a:p>
            <a:r>
              <a:rPr lang="en-US" altLang="he-IL" sz="2000" i="1" dirty="0">
                <a:ea typeface="Arial Unicode MS" pitchFamily="34" charset="-128"/>
                <a:cs typeface="Times New Roman" panose="02020603050405020304" pitchFamily="18" charset="0"/>
              </a:rPr>
              <a:t/>
            </a:r>
            <a:br>
              <a:rPr lang="en-US" altLang="he-IL" sz="2000" i="1" dirty="0">
                <a:ea typeface="Arial Unicode MS" pitchFamily="34" charset="-128"/>
                <a:cs typeface="Times New Roman" panose="02020603050405020304" pitchFamily="18" charset="0"/>
              </a:rPr>
            </a:br>
            <a:r>
              <a:rPr lang="en-US" altLang="he-IL" sz="2000" i="1" dirty="0">
                <a:ea typeface="Arial Unicode MS" pitchFamily="34" charset="-128"/>
                <a:cs typeface="Times New Roman" panose="02020603050405020304" pitchFamily="18" charset="0"/>
              </a:rPr>
              <a:t>[See ReadFromFile.java]</a:t>
            </a:r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140209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Writing to a file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b="1" dirty="0"/>
              <a:t>File</a:t>
            </a:r>
            <a:r>
              <a:rPr lang="en-US" altLang="he-IL" sz="2000" dirty="0"/>
              <a:t> </a:t>
            </a:r>
            <a:r>
              <a:rPr lang="en-US" altLang="he-IL" sz="2000" dirty="0" err="1"/>
              <a:t>file</a:t>
            </a:r>
            <a:r>
              <a:rPr lang="en-US" altLang="he-IL" sz="2000" dirty="0"/>
              <a:t> = </a:t>
            </a:r>
            <a:r>
              <a:rPr lang="en-US" altLang="he-IL" sz="2000" b="1" dirty="0">
                <a:solidFill>
                  <a:srgbClr val="C00000"/>
                </a:solidFill>
              </a:rPr>
              <a:t>new </a:t>
            </a:r>
            <a:r>
              <a:rPr lang="en-US" altLang="he-IL" sz="2000" b="1" dirty="0"/>
              <a:t>File</a:t>
            </a:r>
            <a:r>
              <a:rPr lang="en-US" altLang="he-IL" sz="2000" dirty="0"/>
              <a:t>(</a:t>
            </a:r>
            <a:r>
              <a:rPr lang="en-US" altLang="he-IL" sz="2000" dirty="0" err="1">
                <a:solidFill>
                  <a:schemeClr val="tx2"/>
                </a:solidFill>
              </a:rPr>
              <a:t>name_of_file</a:t>
            </a:r>
            <a:r>
              <a:rPr lang="en-US" altLang="he-IL" sz="2000" dirty="0"/>
              <a:t>)</a:t>
            </a:r>
            <a:r>
              <a:rPr lang="en-US" altLang="he-IL" sz="2000" b="1" dirty="0"/>
              <a:t>;</a:t>
            </a:r>
          </a:p>
          <a:p>
            <a:r>
              <a:rPr lang="en-US" altLang="he-IL" sz="2000" b="1" dirty="0" err="1"/>
              <a:t>PrintWriter</a:t>
            </a:r>
            <a:r>
              <a:rPr lang="en-US" altLang="he-IL" sz="2000" dirty="0"/>
              <a:t> output = </a:t>
            </a:r>
            <a:r>
              <a:rPr lang="en-US" altLang="he-IL" sz="2000" b="1" dirty="0">
                <a:solidFill>
                  <a:srgbClr val="C00000"/>
                </a:solidFill>
              </a:rPr>
              <a:t>new</a:t>
            </a:r>
            <a:r>
              <a:rPr lang="en-US" altLang="he-IL" sz="2000" b="1" dirty="0"/>
              <a:t> </a:t>
            </a:r>
            <a:r>
              <a:rPr lang="en-US" altLang="he-IL" sz="2000" b="1" dirty="0" err="1"/>
              <a:t>PrintWriter</a:t>
            </a:r>
            <a:r>
              <a:rPr lang="en-US" altLang="he-IL" sz="2000" dirty="0"/>
              <a:t>(file);</a:t>
            </a:r>
          </a:p>
          <a:p>
            <a:r>
              <a:rPr lang="en-US" altLang="he-IL" sz="2000" dirty="0" err="1">
                <a:ea typeface="Arial Unicode MS" pitchFamily="34" charset="-128"/>
                <a:cs typeface="Times New Roman" panose="02020603050405020304" pitchFamily="18" charset="0"/>
              </a:rPr>
              <a:t>output</a:t>
            </a:r>
            <a:r>
              <a:rPr lang="en-US" altLang="he-IL" sz="2000" dirty="0" err="1"/>
              <a:t>.print</a:t>
            </a:r>
            <a:r>
              <a:rPr lang="en-US" altLang="he-IL" sz="2000" dirty="0"/>
              <a:t>(“string");</a:t>
            </a:r>
          </a:p>
          <a:p>
            <a:r>
              <a:rPr lang="en-US" altLang="he-IL" sz="2000" dirty="0" err="1">
                <a:cs typeface="Times New Roman" panose="02020603050405020304" pitchFamily="18" charset="0"/>
              </a:rPr>
              <a:t>output</a:t>
            </a:r>
            <a:r>
              <a:rPr lang="en-US" altLang="he-IL" sz="2000" dirty="0" err="1"/>
              <a:t>.print</a:t>
            </a:r>
            <a:r>
              <a:rPr lang="en-US" altLang="he-IL" sz="2000" dirty="0"/>
              <a:t>(123);</a:t>
            </a:r>
          </a:p>
          <a:p>
            <a:r>
              <a:rPr lang="en-US" altLang="he-IL" sz="2000" dirty="0">
                <a:cs typeface="Times New Roman" panose="02020603050405020304" pitchFamily="18" charset="0"/>
              </a:rPr>
              <a:t>…</a:t>
            </a:r>
          </a:p>
          <a:p>
            <a:endParaRPr lang="en-US" altLang="he-IL" sz="2000" dirty="0">
              <a:cs typeface="Times New Roman" panose="02020603050405020304" pitchFamily="18" charset="0"/>
            </a:endParaRPr>
          </a:p>
          <a:p>
            <a:r>
              <a:rPr lang="en-US" altLang="he-IL" sz="2000" dirty="0" err="1">
                <a:cs typeface="Times New Roman" panose="02020603050405020304" pitchFamily="18" charset="0"/>
              </a:rPr>
              <a:t>output.close</a:t>
            </a:r>
            <a:r>
              <a:rPr lang="en-US" altLang="he-IL" sz="2000" dirty="0">
                <a:cs typeface="Times New Roman" panose="02020603050405020304" pitchFamily="18" charset="0"/>
              </a:rPr>
              <a:t>()</a:t>
            </a:r>
          </a:p>
          <a:p>
            <a:endParaRPr lang="en-US" altLang="he-IL" sz="2000" dirty="0"/>
          </a:p>
          <a:p>
            <a:r>
              <a:rPr lang="en-US" altLang="he-IL" sz="2000" i="1" dirty="0">
                <a:ea typeface="Arial Unicode MS" pitchFamily="34" charset="-128"/>
                <a:cs typeface="Times New Roman" panose="02020603050405020304" pitchFamily="18" charset="0"/>
              </a:rPr>
              <a:t>[See WriteToFile.java]</a:t>
            </a:r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161579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Java from command line</a:t>
            </a:r>
          </a:p>
        </p:txBody>
      </p:sp>
    </p:spTree>
    <p:extLst>
      <p:ext uri="{BB962C8B-B14F-4D97-AF65-F5344CB8AC3E}">
        <p14:creationId xmlns:p14="http://schemas.microsoft.com/office/powerpoint/2010/main" val="96222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Java from command line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i="1" dirty="0">
                <a:ea typeface="Arial Unicode MS" pitchFamily="34" charset="-128"/>
                <a:cs typeface="Times New Roman" pitchFamily="18" charset="0"/>
              </a:rPr>
              <a:t>Use </a:t>
            </a:r>
            <a:r>
              <a:rPr lang="en-US" altLang="he-IL" sz="2000" b="1" i="1" dirty="0" err="1">
                <a:ea typeface="Arial Unicode MS" pitchFamily="34" charset="-128"/>
                <a:cs typeface="Times New Roman" pitchFamily="18" charset="0"/>
              </a:rPr>
              <a:t>javac</a:t>
            </a:r>
            <a:r>
              <a:rPr lang="en-US" altLang="he-IL" sz="2000" i="1" dirty="0">
                <a:ea typeface="Arial Unicode MS" pitchFamily="34" charset="-128"/>
                <a:cs typeface="Times New Roman" pitchFamily="18" charset="0"/>
              </a:rPr>
              <a:t> to compile your program</a:t>
            </a:r>
          </a:p>
          <a:p>
            <a:pPr>
              <a:defRPr/>
            </a:pPr>
            <a:r>
              <a:rPr lang="en-US" altLang="he-IL" sz="2000" i="1" dirty="0">
                <a:ea typeface="Arial Unicode MS" pitchFamily="34" charset="-128"/>
                <a:cs typeface="Times New Roman" pitchFamily="18" charset="0"/>
              </a:rPr>
              <a:t>&gt; </a:t>
            </a:r>
            <a:r>
              <a:rPr lang="en-US" altLang="he-IL" sz="2000" i="1" dirty="0" err="1">
                <a:ea typeface="Arial Unicode MS" pitchFamily="34" charset="-128"/>
                <a:cs typeface="Times New Roman" pitchFamily="18" charset="0"/>
              </a:rPr>
              <a:t>javac</a:t>
            </a:r>
            <a:r>
              <a:rPr lang="en-US" altLang="he-IL" sz="2000" i="1" dirty="0"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en-US" altLang="he-IL" sz="2000" i="1" dirty="0" err="1">
                <a:ea typeface="Arial Unicode MS" pitchFamily="34" charset="-128"/>
                <a:cs typeface="Times New Roman" pitchFamily="18" charset="0"/>
              </a:rPr>
              <a:t>mypackage</a:t>
            </a:r>
            <a:r>
              <a:rPr lang="en-US" altLang="he-IL" sz="2000" i="1" dirty="0">
                <a:ea typeface="Arial Unicode MS" pitchFamily="34" charset="-128"/>
                <a:cs typeface="Times New Roman" pitchFamily="18" charset="0"/>
              </a:rPr>
              <a:t>/MyClass.java</a:t>
            </a:r>
          </a:p>
          <a:p>
            <a:pPr>
              <a:defRPr/>
            </a:pPr>
            <a:endParaRPr lang="en-US" altLang="he-IL" sz="2000" i="1" dirty="0">
              <a:ea typeface="Arial Unicode MS" pitchFamily="34" charset="-128"/>
              <a:cs typeface="Times New Roman" pitchFamily="18" charset="0"/>
            </a:endParaRPr>
          </a:p>
          <a:p>
            <a:pPr>
              <a:defRPr/>
            </a:pPr>
            <a:r>
              <a:rPr lang="en-US" altLang="he-IL" sz="2000" i="1" dirty="0">
                <a:ea typeface="Arial Unicode MS" pitchFamily="34" charset="-128"/>
                <a:cs typeface="Times New Roman" pitchFamily="18" charset="0"/>
              </a:rPr>
              <a:t>This creates a file </a:t>
            </a:r>
            <a:r>
              <a:rPr lang="en-US" altLang="he-IL" sz="2000" i="1" dirty="0" err="1">
                <a:ea typeface="Arial Unicode MS" pitchFamily="34" charset="-128"/>
                <a:cs typeface="Times New Roman" pitchFamily="18" charset="0"/>
              </a:rPr>
              <a:t>MyClass.class</a:t>
            </a:r>
            <a:endParaRPr lang="en-US" altLang="he-IL" sz="2000" i="1" dirty="0">
              <a:ea typeface="Arial Unicode MS" pitchFamily="34" charset="-128"/>
              <a:cs typeface="Times New Roman" pitchFamily="18" charset="0"/>
            </a:endParaRPr>
          </a:p>
          <a:p>
            <a:pPr>
              <a:defRPr/>
            </a:pPr>
            <a:endParaRPr lang="en-US" altLang="he-IL" sz="2000" i="1" dirty="0">
              <a:ea typeface="Arial Unicode MS" pitchFamily="34" charset="-128"/>
              <a:cs typeface="Times New Roman" pitchFamily="18" charset="0"/>
            </a:endParaRPr>
          </a:p>
          <a:p>
            <a:pPr>
              <a:defRPr/>
            </a:pPr>
            <a:r>
              <a:rPr lang="en-US" altLang="he-IL" sz="2000" i="1" dirty="0">
                <a:ea typeface="Arial Unicode MS" pitchFamily="34" charset="-128"/>
                <a:cs typeface="Times New Roman" pitchFamily="18" charset="0"/>
              </a:rPr>
              <a:t>Use </a:t>
            </a:r>
            <a:r>
              <a:rPr lang="en-US" altLang="he-IL" sz="2000" b="1" i="1" dirty="0">
                <a:ea typeface="Arial Unicode MS" pitchFamily="34" charset="-128"/>
                <a:cs typeface="Times New Roman" pitchFamily="18" charset="0"/>
              </a:rPr>
              <a:t>java</a:t>
            </a:r>
            <a:r>
              <a:rPr lang="en-US" altLang="he-IL" sz="2000" i="1" dirty="0">
                <a:ea typeface="Arial Unicode MS" pitchFamily="34" charset="-128"/>
                <a:cs typeface="Times New Roman" pitchFamily="18" charset="0"/>
              </a:rPr>
              <a:t> to run your program</a:t>
            </a:r>
          </a:p>
          <a:p>
            <a:pPr>
              <a:defRPr/>
            </a:pPr>
            <a:r>
              <a:rPr lang="en-US" altLang="he-IL" sz="2000" i="1" dirty="0">
                <a:ea typeface="Arial Unicode MS" pitchFamily="34" charset="-128"/>
                <a:cs typeface="Times New Roman" pitchFamily="18" charset="0"/>
              </a:rPr>
              <a:t>&gt; java </a:t>
            </a:r>
            <a:r>
              <a:rPr lang="en-US" altLang="he-IL" sz="2000" i="1" dirty="0" err="1">
                <a:ea typeface="Arial Unicode MS" pitchFamily="34" charset="-128"/>
                <a:cs typeface="Times New Roman" pitchFamily="18" charset="0"/>
              </a:rPr>
              <a:t>mypackage.MyClass</a:t>
            </a:r>
            <a:endParaRPr lang="en-US" altLang="he-IL" sz="2000" i="1" dirty="0">
              <a:ea typeface="Arial Unicode MS" pitchFamily="34" charset="-128"/>
              <a:cs typeface="Times New Roman" pitchFamily="18" charset="0"/>
            </a:endParaRPr>
          </a:p>
          <a:p>
            <a:pPr>
              <a:defRPr/>
            </a:pPr>
            <a:endParaRPr lang="en-US" altLang="he-IL" sz="2000" i="1" dirty="0">
              <a:ea typeface="Arial Unicode MS" pitchFamily="34" charset="-128"/>
              <a:cs typeface="Times New Roman" pitchFamily="18" charset="0"/>
            </a:endParaRPr>
          </a:p>
          <a:p>
            <a:pPr>
              <a:defRPr/>
            </a:pPr>
            <a:r>
              <a:rPr lang="en-US" altLang="he-IL" sz="2000" i="1" dirty="0">
                <a:ea typeface="Arial Unicode MS" pitchFamily="34" charset="-128"/>
                <a:cs typeface="Times New Roman" pitchFamily="18" charset="0"/>
              </a:rPr>
              <a:t>[See CommandLineExample.java]</a:t>
            </a:r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15280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Using command line arguments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We may want to run our program with arguments, e.g.</a:t>
            </a:r>
          </a:p>
          <a:p>
            <a:pPr>
              <a:defRPr/>
            </a:pP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&gt; java </a:t>
            </a:r>
            <a:r>
              <a:rPr lang="en-US" altLang="he-IL" sz="2000" dirty="0" err="1">
                <a:ea typeface="Arial Unicode MS" pitchFamily="34" charset="-128"/>
                <a:cs typeface="Times New Roman" pitchFamily="18" charset="0"/>
              </a:rPr>
              <a:t>CommLine</a:t>
            </a: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  </a:t>
            </a:r>
            <a:r>
              <a:rPr lang="en-US" altLang="he-IL" sz="2000" dirty="0" err="1">
                <a:ea typeface="Arial Unicode MS" pitchFamily="34" charset="-128"/>
                <a:cs typeface="Times New Roman" pitchFamily="18" charset="0"/>
              </a:rPr>
              <a:t>abc</a:t>
            </a: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en-US" altLang="he-IL" sz="2000" dirty="0" err="1">
                <a:ea typeface="Arial Unicode MS" pitchFamily="34" charset="-128"/>
                <a:cs typeface="Times New Roman" pitchFamily="18" charset="0"/>
              </a:rPr>
              <a:t>cde</a:t>
            </a: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 1234</a:t>
            </a:r>
          </a:p>
          <a:p>
            <a:pPr>
              <a:defRPr/>
            </a:pP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&gt; java </a:t>
            </a:r>
            <a:r>
              <a:rPr lang="en-US" altLang="he-IL" sz="2000" dirty="0" err="1">
                <a:ea typeface="Arial Unicode MS" pitchFamily="34" charset="-128"/>
                <a:cs typeface="Times New Roman" pitchFamily="18" charset="0"/>
              </a:rPr>
              <a:t>CommLine</a:t>
            </a: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  “</a:t>
            </a:r>
            <a:r>
              <a:rPr lang="en-US" altLang="he-IL" sz="2000" dirty="0" err="1">
                <a:ea typeface="Arial Unicode MS" pitchFamily="34" charset="-128"/>
                <a:cs typeface="Times New Roman" pitchFamily="18" charset="0"/>
              </a:rPr>
              <a:t>abc</a:t>
            </a: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en-US" altLang="he-IL" sz="2000" dirty="0" err="1">
                <a:ea typeface="Arial Unicode MS" pitchFamily="34" charset="-128"/>
                <a:cs typeface="Times New Roman" pitchFamily="18" charset="0"/>
              </a:rPr>
              <a:t>cde</a:t>
            </a: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” 1234</a:t>
            </a:r>
          </a:p>
          <a:p>
            <a:pPr>
              <a:defRPr/>
            </a:pP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The arguments are passed to </a:t>
            </a:r>
            <a:r>
              <a:rPr lang="en-US" altLang="he-IL" sz="2000" b="1" dirty="0">
                <a:ea typeface="Arial Unicode MS" pitchFamily="34" charset="-128"/>
                <a:cs typeface="Times New Roman" pitchFamily="18" charset="0"/>
              </a:rPr>
              <a:t>main </a:t>
            </a: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method, and are stored in </a:t>
            </a:r>
            <a:r>
              <a:rPr lang="en-US" altLang="he-IL" sz="2000" dirty="0" err="1">
                <a:ea typeface="Arial Unicode MS" pitchFamily="34" charset="-128"/>
                <a:cs typeface="Times New Roman" pitchFamily="18" charset="0"/>
              </a:rPr>
              <a:t>args</a:t>
            </a:r>
            <a:endParaRPr lang="en-US" altLang="he-IL" sz="2000" dirty="0">
              <a:ea typeface="Arial Unicode MS" pitchFamily="34" charset="-128"/>
              <a:cs typeface="Times New Roman" pitchFamily="18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C00000"/>
                </a:solidFill>
              </a:rPr>
              <a:t>	public static void </a:t>
            </a:r>
            <a:r>
              <a:rPr lang="en-US" sz="2000" b="1" dirty="0"/>
              <a:t>main(String[] </a:t>
            </a:r>
            <a:r>
              <a:rPr lang="en-US" sz="2000" b="1" dirty="0" err="1"/>
              <a:t>args</a:t>
            </a:r>
            <a:r>
              <a:rPr lang="en-US" sz="2000" b="1" dirty="0"/>
              <a:t>)</a:t>
            </a:r>
          </a:p>
          <a:p>
            <a:pPr>
              <a:defRPr/>
            </a:pPr>
            <a:endParaRPr lang="en-US" altLang="he-IL" sz="2000" b="1" dirty="0">
              <a:ea typeface="Arial Unicode MS" pitchFamily="34" charset="-128"/>
              <a:cs typeface="Times New Roman" pitchFamily="18" charset="0"/>
            </a:endParaRPr>
          </a:p>
          <a:p>
            <a:pPr>
              <a:defRPr/>
            </a:pPr>
            <a:endParaRPr lang="en-US" altLang="he-IL" sz="2000" b="1" dirty="0">
              <a:ea typeface="Arial Unicode MS" pitchFamily="34" charset="-128"/>
              <a:cs typeface="Times New Roman" pitchFamily="18" charset="0"/>
            </a:endParaRPr>
          </a:p>
          <a:p>
            <a:pPr>
              <a:defRPr/>
            </a:pPr>
            <a:endParaRPr lang="en-US" altLang="he-IL" sz="2000" b="1" dirty="0">
              <a:ea typeface="Arial Unicode MS" pitchFamily="34" charset="-128"/>
              <a:cs typeface="Times New Roman" pitchFamily="18" charset="0"/>
            </a:endParaRPr>
          </a:p>
          <a:p>
            <a:pPr>
              <a:defRPr/>
            </a:pPr>
            <a:r>
              <a:rPr lang="en-US" altLang="he-IL" sz="2000" i="1" dirty="0">
                <a:ea typeface="Arial Unicode MS" pitchFamily="34" charset="-128"/>
                <a:cs typeface="Times New Roman" panose="02020603050405020304" pitchFamily="18" charset="0"/>
              </a:rPr>
              <a:t>[See CommandLineExample.java]</a:t>
            </a:r>
          </a:p>
          <a:p>
            <a:pPr>
              <a:defRPr/>
            </a:pPr>
            <a:endParaRPr lang="en-US" altLang="he-IL" sz="2000" dirty="0"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2F0111C-6FE9-4864-B74B-D956ECE02E44}"/>
              </a:ext>
            </a:extLst>
          </p:cNvPr>
          <p:cNvSpPr/>
          <p:nvPr/>
        </p:nvSpPr>
        <p:spPr>
          <a:xfrm rot="7795794">
            <a:off x="6162650" y="3885950"/>
            <a:ext cx="615833" cy="2305412"/>
          </a:xfrm>
          <a:prstGeom prst="downArrow">
            <a:avLst>
              <a:gd name="adj1" fmla="val 50000"/>
              <a:gd name="adj2" fmla="val 64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342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../../../Program%20Files%20(x86)/OpenOffice%204/share/template/en-US/layout/lyt-water.otp</Template>
  <TotalTime>2224</TotalTime>
  <Words>1864</Words>
  <Application>Microsoft Office PowerPoint</Application>
  <PresentationFormat>Custom</PresentationFormat>
  <Paragraphs>300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 Unicode MS</vt:lpstr>
      <vt:lpstr>Albany</vt:lpstr>
      <vt:lpstr>Arial</vt:lpstr>
      <vt:lpstr>Calibri</vt:lpstr>
      <vt:lpstr>Tahoma</vt:lpstr>
      <vt:lpstr>Times New Roman</vt:lpstr>
      <vt:lpstr>Wingdings</vt:lpstr>
      <vt:lpstr>water</vt:lpstr>
      <vt:lpstr>lyt blackandwhite</vt:lpstr>
      <vt:lpstr>PowerPoint Presentation</vt:lpstr>
      <vt:lpstr>PowerPoint Presentation</vt:lpstr>
      <vt:lpstr>Iterators in Java </vt:lpstr>
      <vt:lpstr>PowerPoint Presentation</vt:lpstr>
      <vt:lpstr>Reading from a file</vt:lpstr>
      <vt:lpstr>Writing to a file</vt:lpstr>
      <vt:lpstr>PowerPoint Presentation</vt:lpstr>
      <vt:lpstr>Java from command line</vt:lpstr>
      <vt:lpstr>Using command line arguments</vt:lpstr>
      <vt:lpstr>PowerPoint Presentation</vt:lpstr>
      <vt:lpstr>Exceptions</vt:lpstr>
      <vt:lpstr>Exceptions</vt:lpstr>
      <vt:lpstr>Exceptions</vt:lpstr>
      <vt:lpstr>The class Throwable</vt:lpstr>
      <vt:lpstr>The class Throwable</vt:lpstr>
      <vt:lpstr>Three kinds of exceptions</vt:lpstr>
      <vt:lpstr>Three kinds of exceptions</vt:lpstr>
      <vt:lpstr>Three kinds of exceptions</vt:lpstr>
      <vt:lpstr>Exceptions</vt:lpstr>
      <vt:lpstr>How to throw an exception</vt:lpstr>
      <vt:lpstr>Catch or Specify Requirement</vt:lpstr>
      <vt:lpstr>PowerPoint Presentation</vt:lpstr>
      <vt:lpstr>Coding style conventions</vt:lpstr>
      <vt:lpstr>PowerPoint Presentation</vt:lpstr>
      <vt:lpstr>Static variables</vt:lpstr>
      <vt:lpstr>Static variables</vt:lpstr>
      <vt:lpstr>PowerPoint Presentation</vt:lpstr>
      <vt:lpstr>Checking if objects are equal</vt:lpstr>
      <vt:lpstr>.equals()</vt:lpstr>
      <vt:lpstr>.equals() vs == operator</vt:lpstr>
      <vt:lpstr>.equals() vs == for Strings</vt:lpstr>
      <vt:lpstr>.clone()</vt:lpstr>
      <vt:lpstr>PowerPoint Presentation</vt:lpstr>
      <vt:lpstr>Comparing objects</vt:lpstr>
      <vt:lpstr>.compareTo()</vt:lpstr>
      <vt:lpstr>Implementing Comparable</vt:lpstr>
      <vt:lpstr>Implementing Comparable</vt:lpstr>
      <vt:lpstr>Searching and sorting</vt:lpstr>
      <vt:lpstr>PowerPoint Presentation</vt:lpstr>
      <vt:lpstr>getClass() vs instanceof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776</cp:revision>
  <dcterms:created xsi:type="dcterms:W3CDTF">2017-07-19T12:15:02Z</dcterms:created>
  <dcterms:modified xsi:type="dcterms:W3CDTF">2021-01-18T07:22:32Z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