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6" r:id="rId21"/>
    <p:sldId id="588" r:id="rId22"/>
    <p:sldId id="584" r:id="rId23"/>
    <p:sldId id="585" r:id="rId24"/>
    <p:sldId id="587" r:id="rId25"/>
    <p:sldId id="593" r:id="rId26"/>
    <p:sldId id="594" r:id="rId27"/>
    <p:sldId id="589" r:id="rId28"/>
    <p:sldId id="590" r:id="rId29"/>
    <p:sldId id="591" r:id="rId30"/>
    <p:sldId id="334" r:id="rId3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2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8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4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3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8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7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2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5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9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2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29,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local variables of a function are stored in the corresponding stack-frame.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These are primitive types and  references to objects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When the function completes, the variables become unavailable.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Objects are stored in "global memory“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do not die when the function completes.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When we don’t use them anymore, they are released by garbage collector.</a:t>
            </a:r>
          </a:p>
          <a:p>
            <a:pPr>
              <a:defRPr/>
            </a:pPr>
            <a:r>
              <a:rPr lang="en-US" altLang="he-IL" sz="2000" b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Terminology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Local variables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are stored on the stack.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Global variables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are stored on the heap.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 comment on recursion</a:t>
            </a:r>
          </a:p>
        </p:txBody>
      </p:sp>
    </p:spTree>
    <p:extLst>
      <p:ext uri="{BB962C8B-B14F-4D97-AF65-F5344CB8AC3E}">
        <p14:creationId xmlns:p14="http://schemas.microsoft.com/office/powerpoint/2010/main" val="25877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recursion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How is recursion really implemented inside?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What happens when we make a recursive call?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Wrong answer</a:t>
            </a:r>
            <a:r>
              <a:rPr lang="en-US" altLang="he-IL" sz="2000" dirty="0"/>
              <a:t>: my laptop delegates the subtask to  other laptops.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Correct answer</a:t>
            </a:r>
            <a:r>
              <a:rPr lang="en-US" altLang="he-IL" sz="2000" dirty="0"/>
              <a:t>: the subtask is added on execution stack: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The order in which the functions are called,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Where to return after the function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All the local variables of the function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particular, any recursive function can be implemented</a:t>
            </a:r>
            <a:br>
              <a:rPr lang="en-US" altLang="he-IL" sz="2000" dirty="0"/>
            </a:br>
            <a:r>
              <a:rPr lang="en-US" altLang="he-IL" sz="2000" i="1" u="sng" dirty="0"/>
              <a:t>non-recursively</a:t>
            </a:r>
            <a:r>
              <a:rPr lang="en-US" altLang="he-IL" sz="2000" dirty="0"/>
              <a:t> using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can do it and we will do it, though </a:t>
            </a:r>
            <a:r>
              <a:rPr lang="en-US" altLang="he-IL" sz="2000"/>
              <a:t>not today.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5946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127175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use </a:t>
            </a:r>
            <a:r>
              <a:rPr lang="en-US" altLang="he-IL" sz="2000" u="sng" dirty="0"/>
              <a:t>Big-O notation</a:t>
            </a:r>
            <a:r>
              <a:rPr lang="en-US" altLang="he-IL" sz="2000" dirty="0"/>
              <a:t> to express the amount of resources used by algorithms: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he-IL" u="sng" dirty="0"/>
              <a:t>time complexity</a:t>
            </a:r>
            <a:r>
              <a:rPr lang="en-US" altLang="he-IL" dirty="0"/>
              <a:t> (running time)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he-IL" u="sng" dirty="0"/>
              <a:t>space complexity</a:t>
            </a:r>
            <a:r>
              <a:rPr lang="en-US" altLang="he-IL" dirty="0"/>
              <a:t> (used memory).</a:t>
            </a:r>
            <a:br>
              <a:rPr lang="en-US" altLang="he-IL" dirty="0"/>
            </a:br>
            <a:endParaRPr lang="en-US" altLang="he-I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Denote by 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f(N)</a:t>
            </a:r>
            <a:r>
              <a:rPr lang="en-US" altLang="he-IL" sz="2000" dirty="0"/>
              <a:t> the running time of a program for inputs of size </a:t>
            </a: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he-IL" sz="2000" dirty="0"/>
              <a:t>.</a:t>
            </a:r>
            <a:br>
              <a:rPr lang="en-US" altLang="he-IL" sz="2000" dirty="0"/>
            </a:br>
            <a:r>
              <a:rPr lang="en-US" altLang="he-IL" sz="2000" dirty="0"/>
              <a:t>Examples: 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 = 1.5N2 + 4N+ 3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 = 2N4 + 10N3 + 4N2 + 900 log(N) + 3000</a:t>
            </a:r>
          </a:p>
          <a:p>
            <a:pPr>
              <a:spcAft>
                <a:spcPts val="0"/>
              </a:spcAft>
            </a:pPr>
            <a:r>
              <a:rPr lang="en-US" altLang="he-IL" sz="2000" dirty="0">
                <a:solidFill>
                  <a:schemeClr val="accent5">
                    <a:lumMod val="75000"/>
                  </a:schemeClr>
                </a:solidFill>
              </a:rPr>
              <a:t>	f(N) = 2N – 100 (for N&gt;10)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big-O notation will be the </a:t>
            </a:r>
            <a:r>
              <a:rPr lang="en-US" altLang="he-IL" sz="2000" i="1" dirty="0"/>
              <a:t>fastest increasing term</a:t>
            </a:r>
            <a:r>
              <a:rPr lang="en-US" altLang="he-IL" sz="2000" dirty="0"/>
              <a:t> for large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Example: if f(N)  = 2N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 + 10N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+ 4N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+ 900 log(N) + 3</a:t>
            </a:r>
            <a:br>
              <a:rPr lang="en-US" altLang="he-IL" sz="2000" dirty="0"/>
            </a:br>
            <a:r>
              <a:rPr lang="en-US" altLang="he-IL" sz="2000" dirty="0"/>
              <a:t>we will say that the time complexity is O(N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688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dirty="0"/>
              <a:t>Q: Why are we ignoring low order terms?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dirty="0"/>
              <a:t>A: Because they become negligible as </a:t>
            </a:r>
            <a:r>
              <a:rPr lang="de-DE" altLang="en-US" sz="2000" dirty="0">
                <a:solidFill>
                  <a:srgbClr val="000066"/>
                </a:solidFill>
              </a:rPr>
              <a:t>N</a:t>
            </a:r>
            <a:r>
              <a:rPr lang="de-DE" altLang="en-US" sz="2000" dirty="0"/>
              <a:t> grows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u="sng" dirty="0"/>
              <a:t>Example</a:t>
            </a:r>
            <a:r>
              <a:rPr lang="de-DE" altLang="en-US" sz="2000" dirty="0"/>
              <a:t>: </a:t>
            </a:r>
            <a:r>
              <a:rPr lang="de-DE" altLang="en-US" sz="2000" i="1" dirty="0">
                <a:solidFill>
                  <a:srgbClr val="000066"/>
                </a:solidFill>
              </a:rPr>
              <a:t>f(N) = 4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4</a:t>
            </a:r>
            <a:r>
              <a:rPr lang="de-DE" altLang="en-US" sz="2000" i="1" dirty="0">
                <a:solidFill>
                  <a:srgbClr val="000066"/>
                </a:solidFill>
              </a:rPr>
              <a:t> + 100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3</a:t>
            </a:r>
            <a:r>
              <a:rPr lang="de-DE" altLang="en-US" sz="2000" i="1" dirty="0">
                <a:solidFill>
                  <a:srgbClr val="000066"/>
                </a:solidFill>
              </a:rPr>
              <a:t> + 9000</a:t>
            </a:r>
            <a:r>
              <a:rPr lang="en-US" altLang="en-US" sz="2000" i="1" dirty="0">
                <a:solidFill>
                  <a:srgbClr val="000066"/>
                </a:solidFill>
              </a:rPr>
              <a:t>N</a:t>
            </a:r>
            <a:r>
              <a:rPr lang="en-US" altLang="en-US" sz="20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000" i="1" dirty="0">
                <a:solidFill>
                  <a:srgbClr val="000066"/>
                </a:solidFill>
              </a:rPr>
              <a:t> + N</a:t>
            </a:r>
          </a:p>
          <a:p>
            <a:pPr marL="644525" indent="-52705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000" dirty="0">
              <a:solidFill>
                <a:srgbClr val="000066"/>
              </a:solidFill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ECFD403B-F986-47E4-B5C9-EE116DD6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77899"/>
              </p:ext>
            </p:extLst>
          </p:nvPr>
        </p:nvGraphicFramePr>
        <p:xfrm>
          <a:off x="1551781" y="3409181"/>
          <a:ext cx="6797675" cy="3496504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71143492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53701230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57972815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179581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5135142"/>
                    </a:ext>
                  </a:extLst>
                </a:gridCol>
              </a:tblGrid>
              <a:tr h="70834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5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0000" marR="90000" marT="602568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9000</a:t>
                      </a: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</a:t>
                      </a:r>
                      <a:r>
                        <a:rPr kumimoji="0" lang="de-DE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de-DE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2813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100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67828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26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906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N = 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4*10</a:t>
                      </a:r>
                      <a:r>
                        <a:rPr kumimoji="0" lang="en-US" altLang="en-US" sz="2200" b="0" i="0" u="none" strike="noStrike" cap="none" normalizeH="0" baseline="33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48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9*10</a:t>
                      </a:r>
                      <a:r>
                        <a:rPr kumimoji="0" lang="en-US" alt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27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5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10</a:t>
                      </a:r>
                      <a:r>
                        <a:rPr kumimoji="0" lang="en-US" altLang="en-US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0000" marR="90000" marT="617903" marB="46800" horzOverflow="overflow">
                    <a:lnL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Q</a:t>
            </a:r>
            <a:r>
              <a:rPr lang="en-US" altLang="he-IL" sz="2000" dirty="0"/>
              <a:t>: Why are we ignoring multiplicative constants?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</a:t>
            </a:r>
            <a:r>
              <a:rPr lang="en-US" altLang="he-IL" sz="2000" dirty="0"/>
              <a:t>: Because if we buy a computer that runs twice as fast or a computer with 4 cores, then the running time decreases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But it will not change the order of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practice constants do matter!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theory we ignore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6306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1" y="4206357"/>
            <a:ext cx="6720814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f(N)/g(N) </a:t>
            </a:r>
            <a:r>
              <a:rPr lang="de-DE" altLang="en-US" sz="2200" i="1" noProof="0" dirty="0">
                <a:solidFill>
                  <a:srgbClr val="002060"/>
                </a:solidFill>
              </a:rPr>
              <a:t>&lt;</a:t>
            </a:r>
            <a:r>
              <a:rPr lang="de-DE" altLang="en-US" sz="2200" i="1" dirty="0">
                <a:solidFill>
                  <a:srgbClr val="002060"/>
                </a:solidFill>
              </a:rPr>
              <a:t>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O(g) if lim sup</a:t>
            </a:r>
            <a:r>
              <a:rPr kumimoji="0" lang="de-DE" altLang="en-US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i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i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i="1" dirty="0">
                <a:solidFill>
                  <a:srgbClr val="002060"/>
                </a:solidFill>
              </a:rPr>
              <a:t>f(N)/g(N) &lt; ∞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43" y="2366456"/>
            <a:ext cx="8410337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O(g) if there exists a large constant </a:t>
            </a:r>
            <a:r>
              <a:rPr lang="en-US" altLang="en-US" sz="2200" i="1" dirty="0">
                <a:solidFill>
                  <a:srgbClr val="FF0000"/>
                </a:solidFill>
              </a:rPr>
              <a:t>C</a:t>
            </a:r>
            <a:r>
              <a:rPr lang="en-US" altLang="en-US" sz="2200" i="1" dirty="0">
                <a:solidFill>
                  <a:srgbClr val="002060"/>
                </a:solidFill>
              </a:rPr>
              <a:t> 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(e.g. </a:t>
            </a:r>
            <a:r>
              <a:rPr lang="en-US" altLang="en-US" sz="2200" i="1" dirty="0">
                <a:solidFill>
                  <a:srgbClr val="FF0000"/>
                </a:solidFill>
              </a:rPr>
              <a:t>C = 1000</a:t>
            </a:r>
            <a:r>
              <a:rPr lang="en-US" altLang="en-US" sz="2200" i="1" dirty="0">
                <a:solidFill>
                  <a:srgbClr val="002060"/>
                </a:solidFill>
              </a:rPr>
              <a:t>) such that f(N) &lt; </a:t>
            </a:r>
            <a:r>
              <a:rPr lang="en-US" altLang="en-US" sz="2200" i="1" dirty="0">
                <a:solidFill>
                  <a:srgbClr val="FF0000"/>
                </a:solidFill>
              </a:rPr>
              <a:t>C</a:t>
            </a:r>
            <a:r>
              <a:rPr lang="en-US" altLang="en-US" sz="2200" i="1" dirty="0">
                <a:solidFill>
                  <a:srgbClr val="002060"/>
                </a:solidFill>
              </a:rPr>
              <a:t>*g(N) for all sufficiently large N.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O(g) if there exists a large enough constant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 </a:t>
            </a:r>
            <a:br>
              <a:rPr lang="en-US" altLang="he-IL" sz="2000" dirty="0"/>
            </a:br>
            <a:r>
              <a:rPr lang="en-US" altLang="he-IL" sz="2000" dirty="0"/>
              <a:t>(e.g. </a:t>
            </a:r>
            <a:r>
              <a:rPr lang="en-US" altLang="he-IL" sz="2000" dirty="0">
                <a:solidFill>
                  <a:srgbClr val="FF0000"/>
                </a:solidFill>
              </a:rPr>
              <a:t>C = 1000</a:t>
            </a:r>
            <a:r>
              <a:rPr lang="en-US" altLang="he-IL" sz="2000" dirty="0"/>
              <a:t>) such that f(N) &lt;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*g(N) for all sufficiently large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Example1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	Let C=12.</a:t>
            </a:r>
          </a:p>
          <a:p>
            <a:r>
              <a:rPr lang="en-US" altLang="he-IL" sz="2000" dirty="0"/>
              <a:t>	Then f(N)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</a:t>
            </a:r>
          </a:p>
          <a:p>
            <a:r>
              <a:rPr lang="en-US" altLang="he-IL" sz="2000" dirty="0"/>
              <a:t>	&lt;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+4N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+3N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		[for N&gt;2]</a:t>
            </a:r>
          </a:p>
          <a:p>
            <a:r>
              <a:rPr lang="en-US" altLang="he-IL" sz="2000" baseline="30000" dirty="0"/>
              <a:t>	</a:t>
            </a:r>
            <a:r>
              <a:rPr lang="en-US" altLang="he-IL" sz="2000" dirty="0"/>
              <a:t>= 12N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= CN</a:t>
            </a:r>
            <a:r>
              <a:rPr lang="en-US" altLang="he-IL" sz="2000" baseline="30000" dirty="0"/>
              <a:t>2</a:t>
            </a:r>
          </a:p>
          <a:p>
            <a:r>
              <a:rPr lang="en-US" altLang="he-IL" sz="2000" dirty="0"/>
              <a:t>	Therefore f =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2367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O(g) if there exists a large enough constant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 </a:t>
            </a:r>
            <a:br>
              <a:rPr lang="en-US" altLang="he-IL" sz="2000" dirty="0"/>
            </a:br>
            <a:r>
              <a:rPr lang="en-US" altLang="he-IL" sz="2000" dirty="0"/>
              <a:t>(e.g. </a:t>
            </a:r>
            <a:r>
              <a:rPr lang="en-US" altLang="he-IL" sz="2000" dirty="0">
                <a:solidFill>
                  <a:srgbClr val="FF0000"/>
                </a:solidFill>
              </a:rPr>
              <a:t>C = 1000</a:t>
            </a:r>
            <a:r>
              <a:rPr lang="en-US" altLang="he-IL" sz="2000" dirty="0"/>
              <a:t>) such that f(N) &lt; </a:t>
            </a:r>
            <a:r>
              <a:rPr lang="en-US" altLang="he-IL" sz="2000" dirty="0">
                <a:solidFill>
                  <a:srgbClr val="FF0000"/>
                </a:solidFill>
              </a:rPr>
              <a:t>C</a:t>
            </a:r>
            <a:r>
              <a:rPr lang="en-US" altLang="he-IL" sz="2000" dirty="0"/>
              <a:t>*g(N) for all sufficiently large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Example1’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3</a:t>
            </a:r>
            <a:r>
              <a:rPr lang="en-US" altLang="he-IL" sz="2000" dirty="0"/>
              <a:t>)</a:t>
            </a:r>
          </a:p>
          <a:p>
            <a:r>
              <a:rPr lang="en-US" altLang="he-IL" sz="2000" dirty="0"/>
              <a:t>	Let C=12.</a:t>
            </a:r>
          </a:p>
          <a:p>
            <a:r>
              <a:rPr lang="en-US" altLang="he-IL" sz="2000" dirty="0"/>
              <a:t>	Then f(N)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</a:t>
            </a:r>
          </a:p>
          <a:p>
            <a:r>
              <a:rPr lang="en-US" altLang="he-IL" sz="2000" dirty="0"/>
              <a:t>	&lt; 5N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+4N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+3N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		[for N&gt;2]</a:t>
            </a:r>
          </a:p>
          <a:p>
            <a:r>
              <a:rPr lang="en-US" altLang="he-IL" sz="2000" baseline="30000" dirty="0"/>
              <a:t>	</a:t>
            </a:r>
            <a:r>
              <a:rPr lang="en-US" altLang="he-IL" sz="2000" dirty="0"/>
              <a:t>= 12N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&lt; CN</a:t>
            </a:r>
            <a:r>
              <a:rPr lang="en-US" altLang="he-IL" sz="2000" baseline="30000" dirty="0"/>
              <a:t>3</a:t>
            </a:r>
          </a:p>
          <a:p>
            <a:r>
              <a:rPr lang="en-US" altLang="he-IL" sz="2000" dirty="0"/>
              <a:t>	Therefore f = O(N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4682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391923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Common orders of magnitude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=O(N</a:t>
            </a:r>
            <a:r>
              <a:rPr lang="en-US" altLang="en-US" sz="2000" baseline="30000" dirty="0"/>
              <a:t>a</a:t>
            </a:r>
            <a:r>
              <a:rPr lang="en-US" altLang="en-US" sz="2000" dirty="0"/>
              <a:t>) for all a≥2</a:t>
            </a:r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log(N) is smaller than any power of N for all large enough N: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		That is, log(N) = O(N</a:t>
            </a:r>
            <a:r>
              <a:rPr lang="en-US" altLang="en-US" sz="2000" baseline="30000" dirty="0"/>
              <a:t>0.1</a:t>
            </a:r>
            <a:r>
              <a:rPr lang="en-US" altLang="en-US" sz="2000" dirty="0"/>
              <a:t>).</a:t>
            </a:r>
            <a:br>
              <a:rPr lang="en-US" altLang="en-US" sz="2000" dirty="0"/>
            </a:br>
            <a:r>
              <a:rPr lang="en-US" altLang="en-US" sz="2000" dirty="0"/>
              <a:t>			Equivalently log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(N) = O(N)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(N) = log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(N) *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(10) &lt; 4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(N)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f = O(g) and g = O(h), then f = O(h)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O(g) and 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O(g), then 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+f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O(g)</a:t>
            </a:r>
            <a:br>
              <a:rPr lang="en-US" altLang="en-US" sz="2000" dirty="0"/>
            </a:br>
            <a:endParaRPr lang="en-US" altLang="en-US" sz="2000" dirty="0"/>
          </a:p>
          <a:p>
            <a:pPr marL="447675" indent="-342900">
              <a:lnSpc>
                <a:spcPct val="95000"/>
              </a:lnSpc>
              <a:buSzPct val="100000"/>
              <a:buFont typeface="Arial" panose="020B0604020202020204" pitchFamily="34" charset="0"/>
              <a:buChar char="•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 err="1"/>
              <a:t>f+g</a:t>
            </a:r>
            <a:r>
              <a:rPr lang="en-US" altLang="en-US" sz="2000" dirty="0"/>
              <a:t> &lt;= 2max(</a:t>
            </a:r>
            <a:r>
              <a:rPr lang="en-US" altLang="en-US" sz="2000" dirty="0" err="1"/>
              <a:t>f,g</a:t>
            </a:r>
            <a:r>
              <a:rPr lang="en-US" altLang="en-US" sz="2000" dirty="0"/>
              <a:t>) = O(max(</a:t>
            </a:r>
            <a:r>
              <a:rPr lang="en-US" altLang="en-US" sz="2000" dirty="0" err="1"/>
              <a:t>f,g</a:t>
            </a:r>
            <a:r>
              <a:rPr lang="en-US" altLang="en-US" sz="2000" dirty="0"/>
              <a:t>))</a:t>
            </a:r>
          </a:p>
          <a:p>
            <a:pPr marL="104775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7C17D-CF54-4D3B-9E21-EF6B3A37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215" y="3145990"/>
            <a:ext cx="4371278" cy="126769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That is why we write O(log(N) without specifying the base of log</a:t>
            </a:r>
          </a:p>
        </p:txBody>
      </p:sp>
    </p:spTree>
    <p:extLst>
      <p:ext uri="{BB962C8B-B14F-4D97-AF65-F5344CB8AC3E}">
        <p14:creationId xmlns:p14="http://schemas.microsoft.com/office/powerpoint/2010/main" val="22595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endParaRPr lang="en-US" altLang="he-IL" sz="2000" dirty="0"/>
          </a:p>
          <a:p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Equivalently: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43C71-9679-4877-9A5F-9C013605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590" y="4206357"/>
            <a:ext cx="720872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there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C,d&gt;0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(e.g.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 = 1000</a:t>
            </a:r>
            <a:r>
              <a:rPr lang="de-DE" altLang="en-US" sz="2200" i="1" dirty="0">
                <a:solidFill>
                  <a:srgbClr val="002060"/>
                </a:solidFill>
              </a:rPr>
              <a:t>,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d=0.001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)</a:t>
            </a:r>
            <a:b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</a:b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		such that </a:t>
            </a:r>
            <a:r>
              <a:rPr lang="de-DE" altLang="en-US" sz="2200" i="1" dirty="0">
                <a:solidFill>
                  <a:srgbClr val="C00000"/>
                </a:solidFill>
              </a:rPr>
              <a:t>d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&lt; f(N)/g(N) </a:t>
            </a:r>
            <a:r>
              <a:rPr lang="de-DE" altLang="en-US" sz="2200" i="1" noProof="0" dirty="0">
                <a:solidFill>
                  <a:srgbClr val="002060"/>
                </a:solidFill>
              </a:rPr>
              <a:t>&lt;</a:t>
            </a:r>
            <a:r>
              <a:rPr lang="de-DE" altLang="en-US" sz="2200" i="1" dirty="0">
                <a:solidFill>
                  <a:srgbClr val="002060"/>
                </a:solidFill>
              </a:rPr>
              <a:t> 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C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for all N large enough.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79D4C-61E6-4705-B456-18F03AC4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70" y="5611262"/>
            <a:ext cx="5393820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(g) if lim sup</a:t>
            </a:r>
            <a:r>
              <a:rPr kumimoji="0" lang="de-DE" altLang="en-US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n</a:t>
            </a:r>
            <a:r>
              <a:rPr lang="de-DE" altLang="en-US" sz="2200" i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i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i="1" dirty="0">
                <a:solidFill>
                  <a:srgbClr val="002060"/>
                </a:solidFill>
              </a:rPr>
              <a:t>f(N)/g(N) &lt; ∞</a:t>
            </a: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.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de-DE" altLang="en-US" sz="2200" i="1" dirty="0">
                <a:solidFill>
                  <a:srgbClr val="002060"/>
                </a:solidFill>
              </a:rPr>
              <a:t>if lim inf</a:t>
            </a:r>
            <a:r>
              <a:rPr lang="de-DE" altLang="en-US" sz="2200" i="1" baseline="-25000" dirty="0">
                <a:solidFill>
                  <a:srgbClr val="002060"/>
                </a:solidFill>
              </a:rPr>
              <a:t>n</a:t>
            </a:r>
            <a:r>
              <a:rPr lang="de-DE" altLang="en-US" sz="2200" i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∞</a:t>
            </a:r>
            <a:r>
              <a:rPr lang="de-DE" altLang="en-US" sz="2200" i="1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altLang="en-US" sz="2200" i="1" dirty="0">
                <a:solidFill>
                  <a:srgbClr val="002060"/>
                </a:solidFill>
              </a:rPr>
              <a:t>f(N)/g(N) &gt; 0.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B6BE6-A437-4DB6-9D5A-00DE9440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9" y="2483326"/>
            <a:ext cx="6245881" cy="86999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2200" i="1" dirty="0">
                <a:solidFill>
                  <a:srgbClr val="002060"/>
                </a:solidFill>
              </a:rPr>
              <a:t>We say that f = </a:t>
            </a:r>
            <a:r>
              <a:rPr lang="el-GR" altLang="en-US" sz="2200" i="1" dirty="0">
                <a:solidFill>
                  <a:srgbClr val="002060"/>
                </a:solidFill>
              </a:rPr>
              <a:t>Θ</a:t>
            </a:r>
            <a:r>
              <a:rPr lang="en-US" altLang="en-US" sz="2200" i="1" dirty="0">
                <a:solidFill>
                  <a:srgbClr val="002060"/>
                </a:solidFill>
              </a:rPr>
              <a:t>(g) if f=O(g) and g = O(f).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3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</a:t>
            </a:r>
            <a:r>
              <a:rPr lang="el-GR" dirty="0"/>
              <a:t>Θ</a:t>
            </a:r>
            <a:r>
              <a:rPr lang="en-US" altLang="he-IL" dirty="0"/>
              <a:t> notation – Formal definition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Definition</a:t>
            </a:r>
            <a:r>
              <a:rPr lang="en-US" altLang="he-IL" sz="2000" dirty="0"/>
              <a:t>: Let f(N) and g(N) be two functions on positive integers.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say that f = Θ(g) if f=O(g) and g = O(f).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f(N)  = 5N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+ 4N + 3. Want to show f =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Let g(N) = N</a:t>
            </a:r>
            <a:r>
              <a:rPr lang="en-US" altLang="he-IL" sz="2000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saw before that </a:t>
            </a:r>
            <a:r>
              <a:rPr lang="en-US" altLang="he-IL" sz="2000" dirty="0">
                <a:solidFill>
                  <a:srgbClr val="FF0000"/>
                </a:solidFill>
              </a:rPr>
              <a:t>f=O(g)	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Next, let’s show that </a:t>
            </a:r>
            <a:r>
              <a:rPr lang="en-US" altLang="he-IL" sz="2000" dirty="0">
                <a:solidFill>
                  <a:srgbClr val="FF0000"/>
                </a:solidFill>
              </a:rPr>
              <a:t>g=O(f)	 (**)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Indeed, g(N) = 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&lt; f(N) [for all N&gt;1]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Therefore, by (*) and (**) we conclude that f= Θ(N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endParaRPr lang="en-US" altLang="he-IL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F14309-00E1-4A83-A5E5-31793247E9A2}"/>
              </a:ext>
            </a:extLst>
          </p:cNvPr>
          <p:cNvGrpSpPr/>
          <p:nvPr/>
        </p:nvGrpSpPr>
        <p:grpSpPr>
          <a:xfrm>
            <a:off x="6753393" y="2605225"/>
            <a:ext cx="2556574" cy="3990699"/>
            <a:chOff x="6019799" y="1724301"/>
            <a:chExt cx="2556574" cy="3990699"/>
          </a:xfrm>
        </p:grpSpPr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CE62DDEF-C6C5-40D7-BC09-4390B744C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3434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CFA80D60-A37D-4844-8EA8-A75CD0F13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7150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162A716E-F7F2-4C7C-8361-DBDA6FF8C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3575328"/>
              <a:ext cx="2185589" cy="2139671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F9FD4A85-5A34-48B9-89AA-9402A0808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4073525"/>
              <a:ext cx="5212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g(n)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10CA5847-E276-4E0C-A4A3-AF6D45068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6990" y="3205997"/>
              <a:ext cx="4683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f(n)</a:t>
              </a: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8F67F51D-6E1C-4666-93B2-1D02C59B7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799" y="1724301"/>
              <a:ext cx="2029401" cy="39906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B9BA4055-A090-4721-8370-0738088A4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28" y="3446463"/>
              <a:ext cx="7008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ym typeface="Symbol" pitchFamily="18" charset="2"/>
                </a:rPr>
                <a:t>5*g</a:t>
              </a:r>
              <a:r>
                <a:rPr lang="en-US" altLang="en-US" sz="1800" dirty="0"/>
                <a:t>(n)</a:t>
              </a:r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F4A24E7C-E191-4B3F-A6F1-24D6AF2FB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799" y="3446464"/>
              <a:ext cx="2378075" cy="2103436"/>
            </a:xfrm>
            <a:custGeom>
              <a:avLst/>
              <a:gdLst>
                <a:gd name="T0" fmla="*/ 0 w 1488"/>
                <a:gd name="T1" fmla="*/ 2147483647 h 1136"/>
                <a:gd name="T2" fmla="*/ 2147483647 w 1488"/>
                <a:gd name="T3" fmla="*/ 2147483647 h 1136"/>
                <a:gd name="T4" fmla="*/ 2147483647 w 1488"/>
                <a:gd name="T5" fmla="*/ 2147483647 h 1136"/>
                <a:gd name="T6" fmla="*/ 2147483647 w 1488"/>
                <a:gd name="T7" fmla="*/ 2147483647 h 1136"/>
                <a:gd name="T8" fmla="*/ 2147483647 w 1488"/>
                <a:gd name="T9" fmla="*/ 2147483647 h 1136"/>
                <a:gd name="T10" fmla="*/ 2147483647 w 1488"/>
                <a:gd name="T11" fmla="*/ 2147483647 h 1136"/>
                <a:gd name="T12" fmla="*/ 2147483647 w 1488"/>
                <a:gd name="T13" fmla="*/ 2147483647 h 1136"/>
                <a:gd name="T14" fmla="*/ 2147483647 w 1488"/>
                <a:gd name="T15" fmla="*/ 2147483647 h 1136"/>
                <a:gd name="T16" fmla="*/ 2147483647 w 1488"/>
                <a:gd name="T17" fmla="*/ 2147483647 h 1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8" h="1136">
                  <a:moveTo>
                    <a:pt x="0" y="1096"/>
                  </a:moveTo>
                  <a:cubicBezTo>
                    <a:pt x="100" y="1116"/>
                    <a:pt x="200" y="1136"/>
                    <a:pt x="240" y="1096"/>
                  </a:cubicBezTo>
                  <a:cubicBezTo>
                    <a:pt x="280" y="1056"/>
                    <a:pt x="208" y="936"/>
                    <a:pt x="240" y="856"/>
                  </a:cubicBezTo>
                  <a:cubicBezTo>
                    <a:pt x="272" y="776"/>
                    <a:pt x="336" y="656"/>
                    <a:pt x="432" y="616"/>
                  </a:cubicBezTo>
                  <a:cubicBezTo>
                    <a:pt x="528" y="576"/>
                    <a:pt x="728" y="704"/>
                    <a:pt x="816" y="616"/>
                  </a:cubicBezTo>
                  <a:cubicBezTo>
                    <a:pt x="904" y="528"/>
                    <a:pt x="896" y="176"/>
                    <a:pt x="960" y="88"/>
                  </a:cubicBezTo>
                  <a:cubicBezTo>
                    <a:pt x="1024" y="0"/>
                    <a:pt x="1144" y="40"/>
                    <a:pt x="1200" y="88"/>
                  </a:cubicBezTo>
                  <a:cubicBezTo>
                    <a:pt x="1256" y="136"/>
                    <a:pt x="1248" y="360"/>
                    <a:pt x="1296" y="376"/>
                  </a:cubicBezTo>
                  <a:cubicBezTo>
                    <a:pt x="1344" y="392"/>
                    <a:pt x="1456" y="216"/>
                    <a:pt x="1488" y="18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/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1734BD54-E528-4497-B37B-3A4992886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4343400"/>
              <a:ext cx="2209800" cy="1371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endParaRPr lang="en-CA" dirty="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0908ADA3-8295-4865-98C5-FD5F8BC12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6842" y="4747725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0.5*g(n)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8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simple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Addition</a:t>
            </a:r>
            <a:r>
              <a:rPr lang="en-US" altLang="he-IL" sz="2000" dirty="0"/>
              <a:t>: Design an algorithm that gets two numbers each with n digits, and computes their sum.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O(n) for the standard long addition.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Multiplication</a:t>
            </a:r>
            <a:r>
              <a:rPr lang="en-US" altLang="he-IL" sz="2000" dirty="0"/>
              <a:t>: Design an algorithm that gets two numbers each with n digits, and computes their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O(n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) for the standard long multiplication.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Fact: can do much faster than 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68E8F-B962-4046-B8B6-AF0D5A52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737" y="2401057"/>
            <a:ext cx="3301904" cy="112407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0"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kumimoji="0" lang="de-DE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If a decimal number has n digits,</a:t>
            </a:r>
            <a:r>
              <a:rPr kumimoji="0" lang="de-DE" altLang="en-US" sz="2200" b="0" i="1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</a:rPr>
              <a:t> how large is this number?</a:t>
            </a:r>
            <a:endParaRPr kumimoji="0" lang="de-DE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6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Factoring</a:t>
            </a:r>
            <a:r>
              <a:rPr lang="en-US" altLang="he-IL" sz="2000" dirty="0"/>
              <a:t>: Design an algorithm that gets a number N with n digits, and computes </a:t>
            </a:r>
            <a:r>
              <a:rPr lang="en-US" altLang="he-IL" sz="2000" dirty="0" err="1"/>
              <a:t>p,q</a:t>
            </a:r>
            <a:r>
              <a:rPr lang="en-US" altLang="he-IL" sz="2000" dirty="0"/>
              <a:t>&gt;1 such that p*q =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Q</a:t>
            </a:r>
            <a:r>
              <a:rPr lang="en-US" altLang="he-IL" sz="2000" dirty="0"/>
              <a:t>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A1</a:t>
            </a:r>
            <a:r>
              <a:rPr lang="en-US" altLang="he-IL" sz="2000" dirty="0"/>
              <a:t>: A naïve algorithm runs will try all p=2,3,4…N-1 and try to divide N by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This takes ≈N≈10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operations. That is </a:t>
            </a:r>
            <a:r>
              <a:rPr lang="en-US" altLang="he-IL" sz="2000" dirty="0">
                <a:solidFill>
                  <a:srgbClr val="FF0000"/>
                </a:solidFill>
              </a:rPr>
              <a:t>exponential</a:t>
            </a:r>
            <a:r>
              <a:rPr lang="en-US" altLang="he-IL" sz="2000" dirty="0"/>
              <a:t> in the input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A2</a:t>
            </a:r>
            <a:r>
              <a:rPr lang="en-US" altLang="he-IL" sz="2000" dirty="0"/>
              <a:t>: Suffices to go only for p=2,3,4…√N and try to divide N by 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This takes ≈ √N≈3.162</a:t>
            </a:r>
            <a:r>
              <a:rPr lang="en-US" altLang="he-IL" sz="2000" baseline="30000" dirty="0"/>
              <a:t>n</a:t>
            </a:r>
            <a:r>
              <a:rPr lang="en-US" altLang="he-IL" sz="2000" dirty="0"/>
              <a:t> operations. Still </a:t>
            </a:r>
            <a:r>
              <a:rPr lang="en-US" altLang="he-IL" sz="2000" dirty="0">
                <a:solidFill>
                  <a:srgbClr val="FF0000"/>
                </a:solidFill>
              </a:rPr>
              <a:t>exponential</a:t>
            </a:r>
            <a:r>
              <a:rPr lang="en-US" altLang="he-IL" sz="2000" dirty="0"/>
              <a:t> in the input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Fact</a:t>
            </a:r>
            <a:r>
              <a:rPr lang="en-US" altLang="he-IL" sz="2000" dirty="0"/>
              <a:t>: Can be solved in time 2</a:t>
            </a:r>
            <a:r>
              <a:rPr lang="en-US" altLang="he-IL" sz="2000" baseline="30000" dirty="0"/>
              <a:t>O(∛n)</a:t>
            </a:r>
            <a:r>
              <a:rPr lang="en-US" altLang="he-IL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4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Problem 4</a:t>
            </a:r>
            <a:r>
              <a:rPr lang="en-US" altLang="he-IL" sz="2000" dirty="0"/>
              <a:t>: Design an algorithm that gets a number N with n digits, and </a:t>
            </a:r>
            <a:r>
              <a:rPr lang="en-US" altLang="he-IL" sz="2000" dirty="0" err="1"/>
              <a:t>and</a:t>
            </a:r>
            <a:r>
              <a:rPr lang="en-US" altLang="he-IL" sz="2000" dirty="0"/>
              <a:t> decides with N is prime.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running time of the algorithm?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Naively looks similar to the factoring problem from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A</a:t>
            </a:r>
            <a:r>
              <a:rPr lang="en-US" altLang="he-IL" sz="2000" dirty="0"/>
              <a:t>: Can be done in polynomial time (in the length of the input)</a:t>
            </a:r>
            <a:br>
              <a:rPr lang="en-US" altLang="he-IL" sz="2000" dirty="0"/>
            </a:br>
            <a:r>
              <a:rPr lang="en-US" altLang="he-IL" sz="2000" dirty="0"/>
              <a:t>i.e., poly(n) = poly log(N)</a:t>
            </a:r>
          </a:p>
        </p:txBody>
      </p:sp>
    </p:spTree>
    <p:extLst>
      <p:ext uri="{BB962C8B-B14F-4D97-AF65-F5344CB8AC3E}">
        <p14:creationId xmlns:p14="http://schemas.microsoft.com/office/powerpoint/2010/main" val="13693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What is the running time of the following function?</a:t>
            </a:r>
          </a:p>
          <a:p>
            <a:pPr marL="457200" lvl="1" indent="0">
              <a:buNone/>
            </a:pPr>
            <a:r>
              <a:rPr lang="nn-NO" altLang="he-IL" sz="2000" dirty="0"/>
              <a:t>int foo (int n) {</a:t>
            </a:r>
          </a:p>
          <a:p>
            <a:pPr marL="457200" lvl="1" indent="0">
              <a:buNone/>
            </a:pPr>
            <a:r>
              <a:rPr lang="nn-NO" altLang="he-IL" sz="2000" dirty="0"/>
              <a:t>	</a:t>
            </a:r>
            <a:r>
              <a:rPr lang="nn-NO" altLang="he-IL" sz="2000"/>
              <a:t>int i, j, sum = 0;</a:t>
            </a:r>
            <a:endParaRPr lang="nn-NO" altLang="he-IL" sz="2000" dirty="0"/>
          </a:p>
          <a:p>
            <a:pPr marL="457200" lvl="1" indent="0">
              <a:buNone/>
            </a:pPr>
            <a:r>
              <a:rPr lang="nn-NO" altLang="he-IL" sz="2000" dirty="0"/>
              <a:t>	for (i=0; i&lt;n; i++)</a:t>
            </a:r>
          </a:p>
          <a:p>
            <a:pPr marL="457200" lvl="1" indent="0">
              <a:buNone/>
            </a:pPr>
            <a:r>
              <a:rPr lang="nn-NO" altLang="he-IL" sz="2000" dirty="0"/>
              <a:t>    	  for (j=0; j&lt;i; j=j+1)</a:t>
            </a:r>
          </a:p>
          <a:p>
            <a:pPr marL="457200" lvl="1" indent="0">
              <a:buNone/>
            </a:pPr>
            <a:r>
              <a:rPr lang="nn-NO" altLang="he-IL" sz="2000" dirty="0"/>
              <a:t>	    sum += 1;</a:t>
            </a:r>
          </a:p>
          <a:p>
            <a:pPr marL="457200" lvl="1" indent="0">
              <a:buNone/>
            </a:pPr>
            <a:r>
              <a:rPr lang="nn-NO" altLang="he-IL" sz="2000" dirty="0"/>
              <a:t>	return sum;</a:t>
            </a:r>
          </a:p>
          <a:p>
            <a:pPr marL="457200" lvl="1" indent="0">
              <a:buNone/>
            </a:pPr>
            <a:r>
              <a:rPr lang="nn-NO" altLang="he-IL" sz="2000" dirty="0"/>
              <a:t>}</a:t>
            </a:r>
          </a:p>
          <a:p>
            <a:pPr marL="457200" lvl="1" indent="0">
              <a:buNone/>
            </a:pPr>
            <a:endParaRPr lang="nn-NO" altLang="he-IL" sz="2000" dirty="0"/>
          </a:p>
          <a:p>
            <a:pPr indent="-228600"/>
            <a:r>
              <a:rPr lang="nn-NO" altLang="he-IL" sz="2000" dirty="0"/>
              <a:t>What is the running time of this function?</a:t>
            </a:r>
          </a:p>
          <a:p>
            <a:pPr indent="-228600"/>
            <a:r>
              <a:rPr lang="nn-NO" altLang="he-IL" sz="2000" dirty="0"/>
              <a:t>Write an equivalent function that is more efficient.</a:t>
            </a: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/>
          </a:p>
          <a:p>
            <a:pPr marL="457200" lvl="1" indent="0">
              <a:buNone/>
            </a:pPr>
            <a:endParaRPr lang="en-US" altLang="he-IL" sz="2000" dirty="0" err="1"/>
          </a:p>
        </p:txBody>
      </p:sp>
    </p:spTree>
    <p:extLst>
      <p:ext uri="{BB962C8B-B14F-4D97-AF65-F5344CB8AC3E}">
        <p14:creationId xmlns:p14="http://schemas.microsoft.com/office/powerpoint/2010/main" val="28388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Often when we want to analyze the running time of recursive algorithms, the running time is not given explicitly, but as a recursive formula.</a:t>
            </a:r>
          </a:p>
          <a:p>
            <a:r>
              <a:rPr lang="en-US" altLang="he-IL" sz="2000" u="sng" dirty="0">
                <a:cs typeface="+mn-cs"/>
              </a:rPr>
              <a:t>Example</a:t>
            </a:r>
            <a:r>
              <a:rPr lang="en-US" altLang="he-IL" sz="2000" dirty="0">
                <a:cs typeface="+mn-cs"/>
              </a:rPr>
              <a:t>: consider the merge sort algorithm: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Given an array A[0…n-1] of length n do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Let mid = n/2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A[0…mid]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Sort A[mid+1…n]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Merge the two halves	// can be done in time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of the algorithm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</a:t>
            </a:r>
          </a:p>
        </p:txBody>
      </p:sp>
    </p:spTree>
    <p:extLst>
      <p:ext uri="{BB962C8B-B14F-4D97-AF65-F5344CB8AC3E}">
        <p14:creationId xmlns:p14="http://schemas.microsoft.com/office/powerpoint/2010/main" val="34686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Big-O notation – more examples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running time merge sort can be written 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T(n) = 2*T(n/2) + O(n), and T(1) = O(1).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>
                <a:cs typeface="+mn-cs"/>
              </a:rPr>
              <a:t>Claim</a:t>
            </a:r>
            <a:r>
              <a:rPr lang="en-US" altLang="he-IL" sz="2000" dirty="0">
                <a:cs typeface="+mn-cs"/>
              </a:rPr>
              <a:t>: T(n) = O(n log(n))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>
                <a:cs typeface="+mn-cs"/>
              </a:rPr>
              <a:t>Proof1</a:t>
            </a:r>
            <a:r>
              <a:rPr lang="en-US" altLang="he-IL" sz="2000" dirty="0"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42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queue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queue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queue,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queue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the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first-in-first-out order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(LIFO)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queue for printer or other resources.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Also, applications in algorithms</a:t>
            </a:r>
          </a:p>
        </p:txBody>
      </p:sp>
    </p:spTree>
    <p:extLst>
      <p:ext uri="{BB962C8B-B14F-4D97-AF65-F5344CB8AC3E}">
        <p14:creationId xmlns:p14="http://schemas.microsoft.com/office/powerpoint/2010/main" val="4231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queue?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A1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Linked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tail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4325113" y="5319356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operations run in O(1) time,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 case.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B552CD-C37F-4E29-9199-3096B3EA523E}"/>
              </a:ext>
            </a:extLst>
          </p:cNvPr>
          <p:cNvSpPr/>
          <p:nvPr/>
        </p:nvSpPr>
        <p:spPr>
          <a:xfrm>
            <a:off x="5634673" y="1793595"/>
            <a:ext cx="4112831" cy="1502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minimal requirements from the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Doubly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One-directional list with tail?</a:t>
            </a:r>
            <a:endParaRPr lang="en-CA" sz="2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queue?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A2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</a:t>
            </a: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ArrayList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tail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</a:t>
            </a:r>
            <a:r>
              <a:rPr lang="en-US" altLang="he-IL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O(size)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Stacks and Queues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Stacks and Queues are the most basic data structure.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are used everywhere in computer science: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Operating systems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compilers use stack to run our program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Algorithms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will see an example of a graph exploration algorithms that use stacks/queues.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Recursions be converted into iterations using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AI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above algorithms have applications to AI algorithms (e.g. solving </a:t>
            </a:r>
            <a:r>
              <a:rPr lang="en-US" altLang="he-IL" sz="16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RushHour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most basic building blocks. You should all understand them well.</a:t>
            </a:r>
          </a:p>
        </p:txBody>
      </p:sp>
    </p:spTree>
    <p:extLst>
      <p:ext uri="{BB962C8B-B14F-4D97-AF65-F5344CB8AC3E}">
        <p14:creationId xmlns:p14="http://schemas.microsoft.com/office/powerpoint/2010/main" val="25350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Execution stack and 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394701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Execution stack / runtime stack / call stack /the stack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is a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that stores the information about the functions called during the execution of a program.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function the stack stores the following information: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of the function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address: When a function completes,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it returns control to the function that called it.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bar (int size)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size+1;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foo (int n)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ret = “ABC”;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bar(4);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bar(8);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ret;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main(String[]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foo(5);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CA" sz="20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B99D6-B35E-495B-BFE8-B0C4B3028415}"/>
              </a:ext>
            </a:extLst>
          </p:cNvPr>
          <p:cNvSpPr/>
          <p:nvPr/>
        </p:nvSpPr>
        <p:spPr>
          <a:xfrm>
            <a:off x="6111080" y="5343294"/>
            <a:ext cx="3176336" cy="13764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--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variables:…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JVM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25CA0-FA4F-42C9-BB94-60B73696614B}"/>
              </a:ext>
            </a:extLst>
          </p:cNvPr>
          <p:cNvSpPr/>
          <p:nvPr/>
        </p:nvSpPr>
        <p:spPr>
          <a:xfrm>
            <a:off x="6111080" y="3871138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 5; ret 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main line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7A374-B13E-4FE5-9786-64464D546616}"/>
              </a:ext>
            </a:extLst>
          </p:cNvPr>
          <p:cNvSpPr/>
          <p:nvPr/>
        </p:nvSpPr>
        <p:spPr>
          <a:xfrm>
            <a:off x="6111080" y="2421020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B9E7C-8B21-45E2-8DCD-76F17D5E362B}"/>
              </a:ext>
            </a:extLst>
          </p:cNvPr>
          <p:cNvSpPr/>
          <p:nvPr/>
        </p:nvSpPr>
        <p:spPr>
          <a:xfrm>
            <a:off x="6105565" y="2428203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int size = 8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int size = 8; int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8598-40B0-4233-894F-6C1087D7CD4E}"/>
              </a:ext>
            </a:extLst>
          </p:cNvPr>
          <p:cNvSpPr/>
          <p:nvPr/>
        </p:nvSpPr>
        <p:spPr>
          <a:xfrm>
            <a:off x="6111075" y="3873049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int n = 5;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int n= 5; ret = ID28;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main line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FC80F-2956-4988-97FB-ADACB9815413}"/>
              </a:ext>
            </a:extLst>
          </p:cNvPr>
          <p:cNvSpPr/>
          <p:nvPr/>
        </p:nvSpPr>
        <p:spPr>
          <a:xfrm>
            <a:off x="6116595" y="2421020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2CC9B-7299-4196-81FC-BD5C5D47B4FF}"/>
              </a:ext>
            </a:extLst>
          </p:cNvPr>
          <p:cNvSpPr/>
          <p:nvPr/>
        </p:nvSpPr>
        <p:spPr>
          <a:xfrm>
            <a:off x="6107451" y="2430164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3</a:t>
            </a:r>
          </a:p>
        </p:txBody>
      </p:sp>
      <p:sp>
        <p:nvSpPr>
          <p:cNvPr id="11" name="Right Arrow 35">
            <a:extLst>
              <a:ext uri="{FF2B5EF4-FFF2-40B4-BE49-F238E27FC236}">
                <a16:creationId xmlns:a16="http://schemas.microsoft.com/office/drawing/2014/main" id="{085F4963-6B58-41F4-A072-17D0A5572EF5}"/>
              </a:ext>
            </a:extLst>
          </p:cNvPr>
          <p:cNvSpPr/>
          <p:nvPr/>
        </p:nvSpPr>
        <p:spPr>
          <a:xfrm flipH="1">
            <a:off x="3489152" y="5657055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36">
            <a:extLst>
              <a:ext uri="{FF2B5EF4-FFF2-40B4-BE49-F238E27FC236}">
                <a16:creationId xmlns:a16="http://schemas.microsoft.com/office/drawing/2014/main" id="{549A56F3-170A-4003-8AD1-EBFE559483D9}"/>
              </a:ext>
            </a:extLst>
          </p:cNvPr>
          <p:cNvSpPr/>
          <p:nvPr/>
        </p:nvSpPr>
        <p:spPr>
          <a:xfrm flipH="1">
            <a:off x="3489151" y="5955438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38">
            <a:extLst>
              <a:ext uri="{FF2B5EF4-FFF2-40B4-BE49-F238E27FC236}">
                <a16:creationId xmlns:a16="http://schemas.microsoft.com/office/drawing/2014/main" id="{B452AA56-601C-4EEE-9B72-3743D6F3FADB}"/>
              </a:ext>
            </a:extLst>
          </p:cNvPr>
          <p:cNvSpPr/>
          <p:nvPr/>
        </p:nvSpPr>
        <p:spPr>
          <a:xfrm flipH="1">
            <a:off x="3681174" y="3517018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39">
            <a:extLst>
              <a:ext uri="{FF2B5EF4-FFF2-40B4-BE49-F238E27FC236}">
                <a16:creationId xmlns:a16="http://schemas.microsoft.com/office/drawing/2014/main" id="{F511C48E-5707-4D80-A5C8-43B62337D8DC}"/>
              </a:ext>
            </a:extLst>
          </p:cNvPr>
          <p:cNvSpPr/>
          <p:nvPr/>
        </p:nvSpPr>
        <p:spPr>
          <a:xfrm flipH="1">
            <a:off x="3681174" y="381707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40">
            <a:extLst>
              <a:ext uri="{FF2B5EF4-FFF2-40B4-BE49-F238E27FC236}">
                <a16:creationId xmlns:a16="http://schemas.microsoft.com/office/drawing/2014/main" id="{C85A27E4-FD1F-4D67-94FF-000305CB1CD8}"/>
              </a:ext>
            </a:extLst>
          </p:cNvPr>
          <p:cNvSpPr/>
          <p:nvPr/>
        </p:nvSpPr>
        <p:spPr>
          <a:xfrm flipH="1">
            <a:off x="3681173" y="4117551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41">
            <a:extLst>
              <a:ext uri="{FF2B5EF4-FFF2-40B4-BE49-F238E27FC236}">
                <a16:creationId xmlns:a16="http://schemas.microsoft.com/office/drawing/2014/main" id="{DB2DCC31-7098-46BD-ACA7-62C70ED46477}"/>
              </a:ext>
            </a:extLst>
          </p:cNvPr>
          <p:cNvSpPr/>
          <p:nvPr/>
        </p:nvSpPr>
        <p:spPr>
          <a:xfrm flipH="1">
            <a:off x="3489154" y="198699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42">
            <a:extLst>
              <a:ext uri="{FF2B5EF4-FFF2-40B4-BE49-F238E27FC236}">
                <a16:creationId xmlns:a16="http://schemas.microsoft.com/office/drawing/2014/main" id="{05DA8981-EFEA-4B71-8BC7-830A95458950}"/>
              </a:ext>
            </a:extLst>
          </p:cNvPr>
          <p:cNvSpPr/>
          <p:nvPr/>
        </p:nvSpPr>
        <p:spPr>
          <a:xfrm flipH="1">
            <a:off x="3489153" y="2313993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43">
            <a:extLst>
              <a:ext uri="{FF2B5EF4-FFF2-40B4-BE49-F238E27FC236}">
                <a16:creationId xmlns:a16="http://schemas.microsoft.com/office/drawing/2014/main" id="{3340F10C-C38B-4F04-AC4D-D5171B5F3AB1}"/>
              </a:ext>
            </a:extLst>
          </p:cNvPr>
          <p:cNvSpPr/>
          <p:nvPr/>
        </p:nvSpPr>
        <p:spPr>
          <a:xfrm flipH="1">
            <a:off x="3489152" y="262950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44">
            <a:extLst>
              <a:ext uri="{FF2B5EF4-FFF2-40B4-BE49-F238E27FC236}">
                <a16:creationId xmlns:a16="http://schemas.microsoft.com/office/drawing/2014/main" id="{83AE1E96-45B3-4C51-AFD1-BDDDB45800C7}"/>
              </a:ext>
            </a:extLst>
          </p:cNvPr>
          <p:cNvSpPr/>
          <p:nvPr/>
        </p:nvSpPr>
        <p:spPr>
          <a:xfrm flipH="1">
            <a:off x="3681169" y="4427709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45">
            <a:extLst>
              <a:ext uri="{FF2B5EF4-FFF2-40B4-BE49-F238E27FC236}">
                <a16:creationId xmlns:a16="http://schemas.microsoft.com/office/drawing/2014/main" id="{6C31BA73-FD8A-4678-A225-511C0E661288}"/>
              </a:ext>
            </a:extLst>
          </p:cNvPr>
          <p:cNvSpPr/>
          <p:nvPr/>
        </p:nvSpPr>
        <p:spPr>
          <a:xfrm flipH="1">
            <a:off x="3681168" y="4725537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46">
            <a:extLst>
              <a:ext uri="{FF2B5EF4-FFF2-40B4-BE49-F238E27FC236}">
                <a16:creationId xmlns:a16="http://schemas.microsoft.com/office/drawing/2014/main" id="{630A11F1-2EA7-4B3A-B6B1-E2AD78F58C90}"/>
              </a:ext>
            </a:extLst>
          </p:cNvPr>
          <p:cNvSpPr/>
          <p:nvPr/>
        </p:nvSpPr>
        <p:spPr>
          <a:xfrm flipH="1">
            <a:off x="3489143" y="6299565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4713</TotalTime>
  <Words>2660</Words>
  <Application>Microsoft Office PowerPoint</Application>
  <PresentationFormat>Custom</PresentationFormat>
  <Paragraphs>265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Albany</vt:lpstr>
      <vt:lpstr>Arial</vt:lpstr>
      <vt:lpstr>Arial Narrow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Queue</vt:lpstr>
      <vt:lpstr>Queue</vt:lpstr>
      <vt:lpstr>Queue</vt:lpstr>
      <vt:lpstr>Stacks and Queues</vt:lpstr>
      <vt:lpstr>PowerPoint Presentation</vt:lpstr>
      <vt:lpstr>Execution stack</vt:lpstr>
      <vt:lpstr>Execution stack</vt:lpstr>
      <vt:lpstr>Execution stack</vt:lpstr>
      <vt:lpstr>PowerPoint Presentation</vt:lpstr>
      <vt:lpstr>A comment on recursion</vt:lpstr>
      <vt:lpstr>PowerPoint Presentation</vt:lpstr>
      <vt:lpstr>Big-O notation</vt:lpstr>
      <vt:lpstr>Big-O notation</vt:lpstr>
      <vt:lpstr>Big-O notation</vt:lpstr>
      <vt:lpstr>Big-O notation – Formal definition</vt:lpstr>
      <vt:lpstr>Big-O notation – Formal definition</vt:lpstr>
      <vt:lpstr>Big-O notation – Formal definition</vt:lpstr>
      <vt:lpstr>Common orders of magnitude</vt:lpstr>
      <vt:lpstr>Big-Θ notation – Formal definition</vt:lpstr>
      <vt:lpstr>Big-Θ notation – Formal definition</vt:lpstr>
      <vt:lpstr>Big-O notation – simple examples</vt:lpstr>
      <vt:lpstr>Big-O notation – more examples</vt:lpstr>
      <vt:lpstr>Big-O notation – more examples</vt:lpstr>
      <vt:lpstr>Big-O notation – more examples</vt:lpstr>
      <vt:lpstr>Big-O notation – more examples</vt:lpstr>
      <vt:lpstr>Big-O notation – more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1322</cp:revision>
  <dcterms:created xsi:type="dcterms:W3CDTF">2017-07-19T12:15:02Z</dcterms:created>
  <dcterms:modified xsi:type="dcterms:W3CDTF">2021-02-01T19:02:34Z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