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511" r:id="rId4"/>
    <p:sldId id="501" r:id="rId5"/>
    <p:sldId id="513" r:id="rId6"/>
    <p:sldId id="512" r:id="rId7"/>
    <p:sldId id="514" r:id="rId8"/>
    <p:sldId id="516" r:id="rId9"/>
    <p:sldId id="515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334" r:id="rId3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6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1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4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8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8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4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03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9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67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3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6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15,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172651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Reading from a file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File </a:t>
            </a:r>
            <a:r>
              <a:rPr lang="en-US" altLang="he-IL" sz="2000" dirty="0" err="1"/>
              <a:t>file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/>
              <a:t>File(</a:t>
            </a:r>
            <a:r>
              <a:rPr lang="en-US" altLang="he-IL" sz="2000" dirty="0" err="1"/>
              <a:t>fileName</a:t>
            </a:r>
            <a:r>
              <a:rPr lang="en-US" altLang="he-IL" sz="2000" dirty="0"/>
              <a:t>);</a:t>
            </a:r>
          </a:p>
          <a:p>
            <a:r>
              <a:rPr lang="en-US" altLang="he-IL" sz="2000" dirty="0"/>
              <a:t>Scanner reader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/>
              <a:t>Scanner(file);</a:t>
            </a:r>
          </a:p>
          <a:p>
            <a:r>
              <a:rPr lang="en-US" altLang="he-IL" sz="2000" dirty="0"/>
              <a:t>String </a:t>
            </a:r>
            <a:r>
              <a:rPr lang="en-US" altLang="he-IL" sz="2000" dirty="0" err="1"/>
              <a:t>firstLine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reader.nextLine</a:t>
            </a:r>
            <a:r>
              <a:rPr lang="en-US" altLang="he-IL" sz="2000" dirty="0"/>
              <a:t>();	// reads the first line of the file</a:t>
            </a:r>
          </a:p>
          <a:p>
            <a:r>
              <a:rPr lang="en-US" altLang="he-IL" sz="2000" dirty="0"/>
              <a:t>String str = </a:t>
            </a:r>
            <a:r>
              <a:rPr lang="en-US" altLang="he-IL" sz="2000" dirty="0" err="1"/>
              <a:t>reader.next</a:t>
            </a:r>
            <a:r>
              <a:rPr lang="en-US" altLang="he-IL" sz="2000" dirty="0"/>
              <a:t>(); 		// reads a string until reaching space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dirty="0"/>
              <a:t> ID = </a:t>
            </a:r>
            <a:r>
              <a:rPr lang="en-US" altLang="he-IL" sz="2000" dirty="0" err="1"/>
              <a:t>reader.nextInt</a:t>
            </a:r>
            <a:r>
              <a:rPr lang="en-US" altLang="he-IL" sz="2000" dirty="0"/>
              <a:t>(); 		// reads an int</a:t>
            </a:r>
          </a:p>
          <a:p>
            <a:r>
              <a:rPr lang="en-US" altLang="he-IL" sz="2000" dirty="0"/>
              <a:t>	// We assume that we know the structure of the file</a:t>
            </a:r>
          </a:p>
          <a:p>
            <a:r>
              <a:rPr lang="en-US" altLang="he-IL" sz="2000" dirty="0" err="1"/>
              <a:t>reader.hasNext</a:t>
            </a:r>
            <a:r>
              <a:rPr lang="en-US" altLang="he-IL" sz="2000" dirty="0"/>
              <a:t>() 	// Returns true if scanner has more tokens</a:t>
            </a:r>
          </a:p>
          <a:p>
            <a:r>
              <a:rPr lang="en-US" altLang="he-IL" sz="2000" dirty="0" err="1"/>
              <a:t>reader.close</a:t>
            </a:r>
            <a:r>
              <a:rPr lang="en-US" altLang="he-IL" sz="2000" dirty="0"/>
              <a:t>()		// important to close the file in the end</a:t>
            </a:r>
          </a:p>
          <a:p>
            <a:b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</a:br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ReadFromFile.java]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4020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Writing to a file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b="1" dirty="0"/>
              <a:t>File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file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b="1" dirty="0"/>
              <a:t>File</a:t>
            </a:r>
            <a:r>
              <a:rPr lang="en-US" altLang="he-IL" sz="2000" dirty="0"/>
              <a:t>(</a:t>
            </a:r>
            <a:r>
              <a:rPr lang="en-US" altLang="he-IL" sz="2000" dirty="0" err="1">
                <a:solidFill>
                  <a:schemeClr val="tx2"/>
                </a:solidFill>
              </a:rPr>
              <a:t>name_of_file</a:t>
            </a:r>
            <a:r>
              <a:rPr lang="en-US" altLang="he-IL" sz="2000" dirty="0"/>
              <a:t>)</a:t>
            </a:r>
            <a:r>
              <a:rPr lang="en-US" altLang="he-IL" sz="2000" b="1" dirty="0"/>
              <a:t>;</a:t>
            </a:r>
          </a:p>
          <a:p>
            <a:r>
              <a:rPr lang="en-US" altLang="he-IL" sz="2000" b="1" dirty="0" err="1"/>
              <a:t>PrintWriter</a:t>
            </a:r>
            <a:r>
              <a:rPr lang="en-US" altLang="he-IL" sz="2000" dirty="0"/>
              <a:t> output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</a:t>
            </a:r>
            <a:r>
              <a:rPr lang="en-US" altLang="he-IL" sz="2000" b="1" dirty="0" err="1"/>
              <a:t>PrintWriter</a:t>
            </a:r>
            <a:r>
              <a:rPr lang="en-US" altLang="he-IL" sz="2000" dirty="0"/>
              <a:t>(file);</a:t>
            </a:r>
          </a:p>
          <a:p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output</a:t>
            </a:r>
            <a:r>
              <a:rPr lang="en-US" altLang="he-IL" sz="2000" dirty="0" err="1"/>
              <a:t>.print</a:t>
            </a:r>
            <a:r>
              <a:rPr lang="en-US" altLang="he-IL" sz="2000" dirty="0"/>
              <a:t>(“string");</a:t>
            </a:r>
          </a:p>
          <a:p>
            <a:r>
              <a:rPr lang="en-US" altLang="he-IL" sz="2000" dirty="0" err="1">
                <a:cs typeface="Times New Roman" panose="02020603050405020304" pitchFamily="18" charset="0"/>
              </a:rPr>
              <a:t>output</a:t>
            </a:r>
            <a:r>
              <a:rPr lang="en-US" altLang="he-IL" sz="2000" dirty="0" err="1"/>
              <a:t>.print</a:t>
            </a:r>
            <a:r>
              <a:rPr lang="en-US" altLang="he-IL" sz="2000" dirty="0"/>
              <a:t>(123);</a:t>
            </a:r>
          </a:p>
          <a:p>
            <a:r>
              <a:rPr lang="en-US" altLang="he-IL" sz="2000" dirty="0">
                <a:cs typeface="Times New Roman" panose="02020603050405020304" pitchFamily="18" charset="0"/>
              </a:rPr>
              <a:t>…</a:t>
            </a:r>
          </a:p>
          <a:p>
            <a:endParaRPr lang="en-US" altLang="he-IL" sz="2000" dirty="0">
              <a:cs typeface="Times New Roman" panose="02020603050405020304" pitchFamily="18" charset="0"/>
            </a:endParaRPr>
          </a:p>
          <a:p>
            <a:r>
              <a:rPr lang="en-US" altLang="he-IL" sz="2000" dirty="0" err="1">
                <a:cs typeface="Times New Roman" panose="02020603050405020304" pitchFamily="18" charset="0"/>
              </a:rPr>
              <a:t>output.close</a:t>
            </a:r>
            <a:r>
              <a:rPr lang="en-US" altLang="he-IL" sz="2000" dirty="0">
                <a:cs typeface="Times New Roman" panose="02020603050405020304" pitchFamily="18" charset="0"/>
              </a:rPr>
              <a:t>()</a:t>
            </a:r>
          </a:p>
          <a:p>
            <a:endParaRPr lang="en-US" altLang="he-IL" sz="2000" dirty="0"/>
          </a:p>
          <a:p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WriteToFile.java]</a:t>
            </a: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61579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Java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96222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Java from command 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Use </a:t>
            </a:r>
            <a:r>
              <a:rPr lang="en-US" altLang="he-IL" sz="2000" b="1" i="1" dirty="0" err="1">
                <a:ea typeface="Arial Unicode MS" pitchFamily="34" charset="-128"/>
                <a:cs typeface="Times New Roman" pitchFamily="18" charset="0"/>
              </a:rPr>
              <a:t>javac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 to compile your program</a:t>
            </a: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&gt;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javac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mypackage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/MyClass.java</a:t>
            </a:r>
          </a:p>
          <a:p>
            <a:pPr>
              <a:defRPr/>
            </a:pP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This creates a file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MyClass.class</a:t>
            </a: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Use </a:t>
            </a:r>
            <a:r>
              <a:rPr lang="en-US" altLang="he-IL" sz="2000" b="1" i="1" dirty="0">
                <a:ea typeface="Arial Unicode MS" pitchFamily="34" charset="-128"/>
                <a:cs typeface="Times New Roman" pitchFamily="18" charset="0"/>
              </a:rPr>
              <a:t>java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 to run your program</a:t>
            </a: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&gt; java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mypackage.MyClass</a:t>
            </a: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[See CommandLineExample.java]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528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Using command line arguments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We may want to run our program with arguments, e.g.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&gt; java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CommLine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abc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cde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1234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&gt; java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CommLine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 “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abc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cde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” 1234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The arguments are passed to </a:t>
            </a:r>
            <a:r>
              <a:rPr lang="en-US" altLang="he-IL" sz="2000" b="1" dirty="0">
                <a:ea typeface="Arial Unicode MS" pitchFamily="34" charset="-128"/>
                <a:cs typeface="Times New Roman" pitchFamily="18" charset="0"/>
              </a:rPr>
              <a:t>main 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method, and are stored in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args</a:t>
            </a: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	public static void </a:t>
            </a:r>
            <a:r>
              <a:rPr lang="en-US" sz="2000" b="1" dirty="0"/>
              <a:t>main(String[] </a:t>
            </a:r>
            <a:r>
              <a:rPr lang="en-US" sz="2000" b="1" dirty="0" err="1"/>
              <a:t>args</a:t>
            </a:r>
            <a:r>
              <a:rPr lang="en-US" sz="2000" b="1" dirty="0"/>
              <a:t>)</a:t>
            </a:r>
          </a:p>
          <a:p>
            <a:pPr>
              <a:defRPr/>
            </a:pPr>
            <a:endParaRPr lang="en-US" altLang="he-IL" sz="2000" b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b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b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CommandLineExample.java]</a:t>
            </a: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2F0111C-6FE9-4864-B74B-D956ECE02E44}"/>
              </a:ext>
            </a:extLst>
          </p:cNvPr>
          <p:cNvSpPr/>
          <p:nvPr/>
        </p:nvSpPr>
        <p:spPr>
          <a:xfrm rot="7795794">
            <a:off x="6162650" y="3885950"/>
            <a:ext cx="615833" cy="2305412"/>
          </a:xfrm>
          <a:prstGeom prst="downArrow">
            <a:avLst>
              <a:gd name="adj1" fmla="val 50000"/>
              <a:gd name="adj2" fmla="val 64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4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81288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i="1" dirty="0"/>
              <a:t>An exception</a:t>
            </a:r>
            <a:r>
              <a:rPr lang="en-US" altLang="he-IL" sz="2000" dirty="0"/>
              <a:t> is an event, which occurs during the execution of a program, that disrupts the normal flow of the program's instructions. </a:t>
            </a:r>
          </a:p>
          <a:p>
            <a:r>
              <a:rPr lang="en-US" altLang="he-IL" sz="2000" u="sng" dirty="0"/>
              <a:t>Examples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Division by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Illegal argument, e.g. radius &lt;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File not found or wrong format of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Hardware issue</a:t>
            </a:r>
          </a:p>
          <a:p>
            <a:r>
              <a:rPr lang="en-US" altLang="he-IL" sz="2000" dirty="0"/>
              <a:t>When an error occurs, the method creates a special </a:t>
            </a:r>
            <a:r>
              <a:rPr lang="en-US" altLang="he-IL" sz="2000" i="1" dirty="0"/>
              <a:t>object</a:t>
            </a:r>
            <a:r>
              <a:rPr lang="en-US" altLang="he-IL" sz="2000" dirty="0"/>
              <a:t>, called </a:t>
            </a:r>
            <a:r>
              <a:rPr lang="en-US" altLang="he-IL" sz="2000" b="1" dirty="0"/>
              <a:t>an exception</a:t>
            </a:r>
            <a:r>
              <a:rPr lang="en-US" altLang="he-IL" sz="2000" dirty="0"/>
              <a:t>, and hands it off to the runtime system.</a:t>
            </a:r>
          </a:p>
          <a:p>
            <a:r>
              <a:rPr lang="en-US" altLang="he-IL" sz="2000" dirty="0"/>
              <a:t>Exception contains information about the error, including its type and the state of the program when the error occurred. 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71532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Creating an exception and handing it to the runtime system is called </a:t>
            </a:r>
            <a:r>
              <a:rPr lang="en-US" altLang="he-IL" sz="2000" b="1" dirty="0"/>
              <a:t>throwing an exception</a:t>
            </a:r>
            <a:r>
              <a:rPr lang="en-US" altLang="he-IL" sz="2000" dirty="0"/>
              <a:t>.</a:t>
            </a:r>
          </a:p>
          <a:p>
            <a:r>
              <a:rPr lang="en-US" altLang="he-IL" sz="2000" dirty="0"/>
              <a:t>After a method throws an exception, the calling methods can either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catch and handle the exception,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re-throw the exception further</a:t>
            </a:r>
          </a:p>
          <a:p>
            <a:r>
              <a:rPr lang="en-US" altLang="he-IL" sz="2000" dirty="0"/>
              <a:t>If an exception is thrown all the way up to the Java Virtual Machine (i.e., from main method), or ignored, then the program </a:t>
            </a:r>
            <a:r>
              <a:rPr lang="en-US" altLang="he-IL" sz="2000" b="1" dirty="0">
                <a:solidFill>
                  <a:srgbClr val="FF0000"/>
                </a:solidFill>
              </a:rPr>
              <a:t>crashes</a:t>
            </a:r>
            <a:r>
              <a:rPr lang="en-US" altLang="he-IL" sz="2000" dirty="0"/>
              <a:t>.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Important</a:t>
            </a:r>
            <a:r>
              <a:rPr lang="en-US" altLang="he-IL" sz="2000" dirty="0"/>
              <a:t>: Exception is not returned. It is thrown.</a:t>
            </a:r>
          </a:p>
          <a:p>
            <a:r>
              <a:rPr lang="en-US" altLang="he-IL" sz="2000" dirty="0"/>
              <a:t>Throwing an exception breaks the natural flow of the program 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40170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Exceptions are objects, just like everything else in Java.</a:t>
            </a:r>
          </a:p>
          <a:p>
            <a:r>
              <a:rPr lang="en-US" altLang="he-IL" sz="2000" dirty="0"/>
              <a:t>In particular, they inherit from Object.</a:t>
            </a:r>
          </a:p>
          <a:p>
            <a:endParaRPr lang="en-US" altLang="he-IL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546BD-8988-4978-9E68-B3F79531D7C6}"/>
              </a:ext>
            </a:extLst>
          </p:cNvPr>
          <p:cNvGrpSpPr/>
          <p:nvPr/>
        </p:nvGrpSpPr>
        <p:grpSpPr>
          <a:xfrm>
            <a:off x="1200149" y="2812256"/>
            <a:ext cx="8239113" cy="4170320"/>
            <a:chOff x="1200149" y="2812256"/>
            <a:chExt cx="8239113" cy="417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3E91F-7741-46B4-89C6-4A48AED28C2C}"/>
                </a:ext>
              </a:extLst>
            </p:cNvPr>
            <p:cNvSpPr/>
            <p:nvPr/>
          </p:nvSpPr>
          <p:spPr>
            <a:xfrm>
              <a:off x="3236912" y="3534568"/>
              <a:ext cx="1803400" cy="490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Throwable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92A436-1C3E-401E-836A-AE6883288DB3}"/>
                </a:ext>
              </a:extLst>
            </p:cNvPr>
            <p:cNvSpPr/>
            <p:nvPr/>
          </p:nvSpPr>
          <p:spPr>
            <a:xfrm>
              <a:off x="3236912" y="281225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00427-E66A-436E-BAFB-27EBDE272839}"/>
                </a:ext>
              </a:extLst>
            </p:cNvPr>
            <p:cNvSpPr/>
            <p:nvPr/>
          </p:nvSpPr>
          <p:spPr>
            <a:xfrm>
              <a:off x="1200149" y="436800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620561-E5E0-484C-BC75-C890F1D11A04}"/>
                </a:ext>
              </a:extLst>
            </p:cNvPr>
            <p:cNvSpPr/>
            <p:nvPr/>
          </p:nvSpPr>
          <p:spPr>
            <a:xfrm>
              <a:off x="4443412" y="436641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490244-1F3D-4838-9811-0AAFFC4A4362}"/>
                </a:ext>
              </a:extLst>
            </p:cNvPr>
            <p:cNvSpPr/>
            <p:nvPr/>
          </p:nvSpPr>
          <p:spPr>
            <a:xfrm>
              <a:off x="6064249" y="5166518"/>
              <a:ext cx="1979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RuntimeException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7E743-E4A1-4A50-B8DE-C589146300F6}"/>
                </a:ext>
              </a:extLst>
            </p:cNvPr>
            <p:cNvSpPr/>
            <p:nvPr/>
          </p:nvSpPr>
          <p:spPr>
            <a:xfrm>
              <a:off x="3146598" y="515557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IOException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CE21F5-693A-4835-BF78-25E3FD08563B}"/>
                </a:ext>
              </a:extLst>
            </p:cNvPr>
            <p:cNvSpPr/>
            <p:nvPr/>
          </p:nvSpPr>
          <p:spPr>
            <a:xfrm>
              <a:off x="7159612" y="5931420"/>
              <a:ext cx="2279650" cy="49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NullPointerException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DE27F-7D4D-4483-A628-CE401F715EB7}"/>
                </a:ext>
              </a:extLst>
            </p:cNvPr>
            <p:cNvSpPr/>
            <p:nvPr/>
          </p:nvSpPr>
          <p:spPr>
            <a:xfrm>
              <a:off x="4638673" y="6493626"/>
              <a:ext cx="3122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IndexOutOfBoundsException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454797-0593-462A-88E8-BBDE2311FE26}"/>
                </a:ext>
              </a:extLst>
            </p:cNvPr>
            <p:cNvSpPr/>
            <p:nvPr/>
          </p:nvSpPr>
          <p:spPr>
            <a:xfrm>
              <a:off x="2049964" y="6068508"/>
              <a:ext cx="24130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FileNotFoundException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D95D2-8829-4A8D-8A61-3A549B5A7BD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138612" y="3301206"/>
              <a:ext cx="0" cy="23336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35C0F1-5675-4D18-BD0C-B603D6429DF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054056" y="5655468"/>
              <a:ext cx="1245381" cy="27595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E7BDC6-21B6-4AFA-80C9-BC875F8A871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199980" y="5655468"/>
              <a:ext cx="854076" cy="83815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A6C30-79A3-4D79-B4D7-132DEBA746F6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3256464" y="5644528"/>
              <a:ext cx="791834" cy="42398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802823-1737-4D98-B160-AE3B50D433CC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4048298" y="4855368"/>
              <a:ext cx="1296814" cy="30021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370A-DD58-4268-B480-9C781A10946D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345112" y="4855368"/>
              <a:ext cx="1709737" cy="31115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A7C0C4-17ED-487D-87A9-ECF967EDC15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138612" y="4025106"/>
              <a:ext cx="1206500" cy="34131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62FB6E-1DAB-43D7-ABC2-41F1902D99E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2101849" y="4025106"/>
              <a:ext cx="2036763" cy="34290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2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Passing Argument to functions</a:t>
            </a:r>
          </a:p>
        </p:txBody>
      </p:sp>
    </p:spTree>
    <p:extLst>
      <p:ext uri="{BB962C8B-B14F-4D97-AF65-F5344CB8AC3E}">
        <p14:creationId xmlns:p14="http://schemas.microsoft.com/office/powerpoint/2010/main" val="357418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The class Throwable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Has the following constructors: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 String message)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Throwable(Throwable cause)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Throwable(String message, Throwable cause)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i="1" dirty="0"/>
          </a:p>
        </p:txBody>
      </p:sp>
    </p:spTree>
    <p:extLst>
      <p:ext uri="{BB962C8B-B14F-4D97-AF65-F5344CB8AC3E}">
        <p14:creationId xmlns:p14="http://schemas.microsoft.com/office/powerpoint/2010/main" val="318923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The class Throwable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Has the following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String </a:t>
            </a:r>
            <a:r>
              <a:rPr lang="en-US" altLang="he-IL" sz="2000" i="1" dirty="0" err="1"/>
              <a:t>getMessage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detail message string of this throwable.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 </a:t>
            </a:r>
            <a:r>
              <a:rPr lang="en-US" altLang="he-IL" sz="2000" i="1" dirty="0" err="1"/>
              <a:t>getCause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cause of this throwable or null.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 err="1"/>
              <a:t>StackTraceElement</a:t>
            </a:r>
            <a:r>
              <a:rPr lang="en-US" altLang="he-IL" sz="2000" i="1" dirty="0"/>
              <a:t>[] </a:t>
            </a:r>
            <a:r>
              <a:rPr lang="en-US" altLang="he-IL" sz="2000" i="1" dirty="0" err="1"/>
              <a:t>getStackTrace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stack trace.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String </a:t>
            </a:r>
            <a:r>
              <a:rPr lang="en-US" altLang="he-IL" sz="2000" i="1" dirty="0" err="1"/>
              <a:t>printStackTrace</a:t>
            </a:r>
            <a:r>
              <a:rPr lang="en-US" altLang="he-IL" sz="2000" i="1" dirty="0"/>
              <a:t> ()</a:t>
            </a:r>
          </a:p>
          <a:p>
            <a:r>
              <a:rPr lang="en-US" altLang="he-IL" sz="2000" dirty="0"/>
              <a:t>Prints this throwable and its stack trace.</a:t>
            </a:r>
          </a:p>
        </p:txBody>
      </p:sp>
    </p:spTree>
    <p:extLst>
      <p:ext uri="{BB962C8B-B14F-4D97-AF65-F5344CB8AC3E}">
        <p14:creationId xmlns:p14="http://schemas.microsoft.com/office/powerpoint/2010/main" val="9004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1. Checked exceptions</a:t>
            </a:r>
            <a:r>
              <a:rPr lang="en-US" altLang="he-IL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These are exceptional conditions that a well-written application should </a:t>
            </a:r>
            <a:r>
              <a:rPr lang="en-US" altLang="he-IL" sz="2000" b="1" dirty="0"/>
              <a:t>anticipate and recover from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Usually are subclasses of </a:t>
            </a:r>
            <a:r>
              <a:rPr lang="en-US" altLang="he-IL" sz="2000" dirty="0" err="1"/>
              <a:t>java.lang</a:t>
            </a:r>
            <a:r>
              <a:rPr lang="en-US" altLang="he-IL" sz="2000" dirty="0"/>
              <a:t>. Exception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An unexpected parameter that the method cannot handle (e.g. a circle has radius &lt; 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Trying to read from file that does not exist.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Reading from file with a wrong format.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They are subject to the Catch or Specify Requirement. 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9607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2. Unchecked exceptions:</a:t>
            </a:r>
          </a:p>
          <a:p>
            <a:r>
              <a:rPr lang="en-US" altLang="he-IL" sz="2000" dirty="0"/>
              <a:t>These are subclasses of </a:t>
            </a:r>
            <a:r>
              <a:rPr lang="en-US" altLang="he-IL" sz="2000" dirty="0" err="1"/>
              <a:t>java.lang.RuntimeException</a:t>
            </a:r>
            <a:endParaRPr lang="en-US" altLang="he-IL" sz="2000" dirty="0"/>
          </a:p>
          <a:p>
            <a:r>
              <a:rPr lang="en-US" altLang="he-IL" sz="2000" dirty="0"/>
              <a:t>They are, unfortunately, so abundant, that it would be almost impossible to try to catch and handle these.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NullPointerException</a:t>
            </a:r>
            <a:r>
              <a:rPr lang="en-US" altLang="he-IL" sz="20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IndexOutOfBoundsException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ArithmeticException</a:t>
            </a:r>
            <a:r>
              <a:rPr lang="en-US" altLang="he-IL" sz="2000" dirty="0"/>
              <a:t>  (e.g., division by zero)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 compiler does not make sure that you check for those.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2661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3. Errors:</a:t>
            </a:r>
          </a:p>
          <a:p>
            <a:r>
              <a:rPr lang="en-US" altLang="he-IL" sz="2000" dirty="0"/>
              <a:t>These are subclasses of </a:t>
            </a:r>
            <a:r>
              <a:rPr lang="en-US" altLang="he-IL" sz="2000" dirty="0" err="1"/>
              <a:t>java.lang.Error</a:t>
            </a:r>
            <a:endParaRPr lang="en-US" altLang="he-IL" sz="2000" dirty="0"/>
          </a:p>
          <a:p>
            <a:r>
              <a:rPr lang="en-US" altLang="he-IL" sz="2000" dirty="0"/>
              <a:t>These are exceptional conditions that are external to the application (e.g. due to hardware or system errors)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LinkageError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OutOfMemoryError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IOError</a:t>
            </a:r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The compiler does not make sure that you check for those.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5570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Exceptions are objects, just like everything else in Java.</a:t>
            </a:r>
          </a:p>
          <a:p>
            <a:r>
              <a:rPr lang="en-US" altLang="he-IL" sz="2000" dirty="0"/>
              <a:t>In particular, they inherit from Object.</a:t>
            </a:r>
          </a:p>
          <a:p>
            <a:endParaRPr lang="en-US" altLang="he-IL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546BD-8988-4978-9E68-B3F79531D7C6}"/>
              </a:ext>
            </a:extLst>
          </p:cNvPr>
          <p:cNvGrpSpPr/>
          <p:nvPr/>
        </p:nvGrpSpPr>
        <p:grpSpPr>
          <a:xfrm>
            <a:off x="1080176" y="2812256"/>
            <a:ext cx="8359086" cy="4170320"/>
            <a:chOff x="1080176" y="2812256"/>
            <a:chExt cx="8359086" cy="417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3E91F-7741-46B4-89C6-4A48AED28C2C}"/>
                </a:ext>
              </a:extLst>
            </p:cNvPr>
            <p:cNvSpPr/>
            <p:nvPr/>
          </p:nvSpPr>
          <p:spPr>
            <a:xfrm>
              <a:off x="3236912" y="3534568"/>
              <a:ext cx="1803400" cy="490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Throwable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92A436-1C3E-401E-836A-AE6883288DB3}"/>
                </a:ext>
              </a:extLst>
            </p:cNvPr>
            <p:cNvSpPr/>
            <p:nvPr/>
          </p:nvSpPr>
          <p:spPr>
            <a:xfrm>
              <a:off x="3236912" y="281225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00427-E66A-436E-BAFB-27EBDE272839}"/>
                </a:ext>
              </a:extLst>
            </p:cNvPr>
            <p:cNvSpPr/>
            <p:nvPr/>
          </p:nvSpPr>
          <p:spPr>
            <a:xfrm>
              <a:off x="1080176" y="436800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620561-E5E0-484C-BC75-C890F1D11A04}"/>
                </a:ext>
              </a:extLst>
            </p:cNvPr>
            <p:cNvSpPr/>
            <p:nvPr/>
          </p:nvSpPr>
          <p:spPr>
            <a:xfrm>
              <a:off x="4443412" y="436641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490244-1F3D-4838-9811-0AAFFC4A4362}"/>
                </a:ext>
              </a:extLst>
            </p:cNvPr>
            <p:cNvSpPr/>
            <p:nvPr/>
          </p:nvSpPr>
          <p:spPr>
            <a:xfrm>
              <a:off x="6064249" y="5166518"/>
              <a:ext cx="1979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RuntimeException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7E743-E4A1-4A50-B8DE-C589146300F6}"/>
                </a:ext>
              </a:extLst>
            </p:cNvPr>
            <p:cNvSpPr/>
            <p:nvPr/>
          </p:nvSpPr>
          <p:spPr>
            <a:xfrm>
              <a:off x="3146598" y="515557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IOException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CE21F5-693A-4835-BF78-25E3FD08563B}"/>
                </a:ext>
              </a:extLst>
            </p:cNvPr>
            <p:cNvSpPr/>
            <p:nvPr/>
          </p:nvSpPr>
          <p:spPr>
            <a:xfrm>
              <a:off x="7159612" y="5931420"/>
              <a:ext cx="2279650" cy="49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NullPointerException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DE27F-7D4D-4483-A628-CE401F715EB7}"/>
                </a:ext>
              </a:extLst>
            </p:cNvPr>
            <p:cNvSpPr/>
            <p:nvPr/>
          </p:nvSpPr>
          <p:spPr>
            <a:xfrm>
              <a:off x="4638673" y="6493626"/>
              <a:ext cx="3122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IndexOutOfBoundsException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454797-0593-462A-88E8-BBDE2311FE26}"/>
                </a:ext>
              </a:extLst>
            </p:cNvPr>
            <p:cNvSpPr/>
            <p:nvPr/>
          </p:nvSpPr>
          <p:spPr>
            <a:xfrm>
              <a:off x="2049964" y="6068508"/>
              <a:ext cx="24130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FileNotFoundException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D95D2-8829-4A8D-8A61-3A549B5A7BD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138612" y="3301206"/>
              <a:ext cx="0" cy="23336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35C0F1-5675-4D18-BD0C-B603D6429DF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054056" y="5655468"/>
              <a:ext cx="1245381" cy="27595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E7BDC6-21B6-4AFA-80C9-BC875F8A871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199980" y="5655468"/>
              <a:ext cx="854076" cy="83815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A6C30-79A3-4D79-B4D7-132DEBA746F6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3256464" y="5644528"/>
              <a:ext cx="791834" cy="42398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802823-1737-4D98-B160-AE3B50D433CC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4048298" y="4855368"/>
              <a:ext cx="1296814" cy="30021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370A-DD58-4268-B480-9C781A10946D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345112" y="4855368"/>
              <a:ext cx="1709737" cy="31115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A7C0C4-17ED-487D-87A9-ECF967EDC15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138612" y="4025106"/>
              <a:ext cx="1206500" cy="34131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62FB6E-1DAB-43D7-ABC2-41F1902D99E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1981876" y="4025106"/>
              <a:ext cx="2156736" cy="34290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53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How to throw an exception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Syntax: 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i="1" dirty="0" err="1"/>
              <a:t>someThrowableObject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Remember: </a:t>
            </a:r>
            <a:r>
              <a:rPr lang="en-US" sz="2000" i="1" dirty="0" err="1"/>
              <a:t>someThrowableObject</a:t>
            </a:r>
            <a:r>
              <a:rPr lang="en-US" sz="2000" i="1" dirty="0"/>
              <a:t> must be crated using a corresponding constructor.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 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IllegalArgumentException</a:t>
            </a:r>
            <a:r>
              <a:rPr lang="en-US" sz="2000" dirty="0"/>
              <a:t>(“radius &lt; 0”);</a:t>
            </a:r>
          </a:p>
          <a:p>
            <a:pPr>
              <a:defRPr/>
            </a:pPr>
            <a:r>
              <a:rPr lang="en-US" sz="2000" dirty="0"/>
              <a:t>or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/>
              <a:t>PizzaException</a:t>
            </a:r>
            <a:r>
              <a:rPr lang="en-US" sz="2000" dirty="0"/>
              <a:t> ex = </a:t>
            </a:r>
            <a:r>
              <a:rPr lang="en-US" sz="2000" b="1" dirty="0">
                <a:solidFill>
                  <a:srgbClr val="C00000"/>
                </a:solidFill>
              </a:rPr>
              <a:t>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PizzaException</a:t>
            </a:r>
            <a:r>
              <a:rPr lang="en-US" sz="2000" dirty="0"/>
              <a:t>(“Pizza with pineapples”)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ex;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013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Catch or Specify Requirement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After a method throws an exception, the calling methods can either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catch and handle the exception, 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re-throw the exception – declared in the method</a:t>
            </a:r>
          </a:p>
          <a:p>
            <a:pPr>
              <a:defRPr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/>
              <a:t>finally </a:t>
            </a:r>
            <a:r>
              <a:rPr lang="en-US" sz="2000" dirty="0"/>
              <a:t>{} block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[See Circle.java ]</a:t>
            </a:r>
          </a:p>
        </p:txBody>
      </p:sp>
    </p:spTree>
    <p:extLst>
      <p:ext uri="{BB962C8B-B14F-4D97-AF65-F5344CB8AC3E}">
        <p14:creationId xmlns:p14="http://schemas.microsoft.com/office/powerpoint/2010/main" val="35908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Primite datatypes are passed by value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b="1" dirty="0">
                <a:solidFill>
                  <a:srgbClr val="C00000"/>
                </a:solidFill>
              </a:rPr>
              <a:t>int </a:t>
            </a:r>
            <a:r>
              <a:rPr lang="en-US" altLang="he-IL" sz="2000" b="1" dirty="0"/>
              <a:t>n = …;</a:t>
            </a:r>
          </a:p>
          <a:p>
            <a:r>
              <a:rPr lang="en-US" altLang="he-IL" sz="2000" dirty="0"/>
              <a:t>When invoking a method with parameter n</a:t>
            </a:r>
          </a:p>
          <a:p>
            <a:r>
              <a:rPr lang="en-US" altLang="he-IL" sz="2000" b="1" dirty="0"/>
              <a:t>	bar(n)…</a:t>
            </a:r>
          </a:p>
          <a:p>
            <a:r>
              <a:rPr lang="en-US" altLang="he-IL" sz="2000" dirty="0"/>
              <a:t>the argument is sent by value.</a:t>
            </a:r>
          </a:p>
          <a:p>
            <a:r>
              <a:rPr lang="en-US" altLang="he-IL" sz="2000" dirty="0"/>
              <a:t>That is, if n is changed inside bar(), it has no effect outside of bar()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bar ( </a:t>
            </a:r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n )  {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n = 5;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main ( </a:t>
            </a:r>
            <a:r>
              <a:rPr lang="en-US" altLang="he-IL" sz="2000" b="1" dirty="0"/>
              <a:t>String</a:t>
            </a:r>
            <a:r>
              <a:rPr lang="en-US" altLang="he-IL" sz="2000" dirty="0"/>
              <a:t>[] </a:t>
            </a:r>
            <a:r>
              <a:rPr lang="en-US" altLang="he-IL" sz="2000" dirty="0" err="1"/>
              <a:t>args</a:t>
            </a:r>
            <a:r>
              <a:rPr lang="en-US" altLang="he-IL" sz="2000" dirty="0"/>
              <a:t>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n = 1;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bar(n);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(n);  // prints 1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endParaRPr lang="en-US" altLang="he-IL" sz="14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40494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Objects are passed by reference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b="1" dirty="0"/>
              <a:t>	</a:t>
            </a:r>
            <a:r>
              <a:rPr lang="en-US" altLang="he-IL" sz="2000" b="1" dirty="0" err="1"/>
              <a:t>MyClass</a:t>
            </a:r>
            <a:r>
              <a:rPr lang="en-US" altLang="he-IL" sz="2000" b="1" dirty="0"/>
              <a:t> mc = …;</a:t>
            </a:r>
          </a:p>
          <a:p>
            <a:r>
              <a:rPr lang="en-US" altLang="he-IL" sz="2000" dirty="0"/>
              <a:t>The variable </a:t>
            </a:r>
            <a:r>
              <a:rPr lang="en-US" altLang="he-IL" sz="2000" i="1" dirty="0"/>
              <a:t>mc</a:t>
            </a:r>
            <a:r>
              <a:rPr lang="en-US" altLang="he-IL" sz="2000" dirty="0"/>
              <a:t> is a reference variable that stores the memory address of the object it points to.</a:t>
            </a:r>
          </a:p>
          <a:p>
            <a:r>
              <a:rPr lang="en-US" altLang="he-IL" sz="2000" dirty="0"/>
              <a:t>When invoking a method with parameter mc</a:t>
            </a:r>
          </a:p>
          <a:p>
            <a:r>
              <a:rPr lang="en-US" altLang="he-IL" sz="2000" b="1" dirty="0"/>
              <a:t>	foo(mc)…</a:t>
            </a:r>
          </a:p>
          <a:p>
            <a:r>
              <a:rPr lang="en-US" altLang="he-IL" sz="2000" dirty="0"/>
              <a:t>we are sending to foo() the address of the object in memory.</a:t>
            </a:r>
          </a:p>
          <a:p>
            <a:r>
              <a:rPr lang="en-US" altLang="he-IL" sz="2000" dirty="0"/>
              <a:t>If we change a data field of mc in foo(), it affects the object everywhere.</a:t>
            </a:r>
          </a:p>
        </p:txBody>
      </p:sp>
    </p:spTree>
    <p:extLst>
      <p:ext uri="{BB962C8B-B14F-4D97-AF65-F5344CB8AC3E}">
        <p14:creationId xmlns:p14="http://schemas.microsoft.com/office/powerpoint/2010/main" val="27886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Passing Argument by Reference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foo ( </a:t>
            </a:r>
            <a:r>
              <a:rPr lang="en-US" altLang="he-IL" sz="2000" b="1" dirty="0"/>
              <a:t>Person </a:t>
            </a:r>
            <a:r>
              <a:rPr lang="en-US" altLang="he-IL" sz="2000" dirty="0"/>
              <a:t>p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Person </a:t>
            </a:r>
            <a:r>
              <a:rPr lang="en-US" altLang="he-IL" sz="2000" dirty="0"/>
              <a:t>q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Person</a:t>
            </a:r>
            <a:r>
              <a:rPr lang="en-US" altLang="he-IL" sz="2000" dirty="0"/>
              <a:t>("Jack");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p = q;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bar ( </a:t>
            </a:r>
            <a:r>
              <a:rPr lang="en-US" altLang="he-IL" sz="2000" b="1" dirty="0"/>
              <a:t>Person </a:t>
            </a:r>
            <a:r>
              <a:rPr lang="en-US" altLang="he-IL" sz="2000" dirty="0"/>
              <a:t>p )  {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p.setName</a:t>
            </a:r>
            <a:r>
              <a:rPr lang="en-US" altLang="he-IL" sz="2000" dirty="0"/>
              <a:t>("Tom");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main ( </a:t>
            </a:r>
            <a:r>
              <a:rPr lang="en-US" altLang="he-IL" sz="2000" b="1" dirty="0"/>
              <a:t>String</a:t>
            </a:r>
            <a:r>
              <a:rPr lang="en-US" altLang="he-IL" sz="2000" dirty="0"/>
              <a:t>[] </a:t>
            </a:r>
            <a:r>
              <a:rPr lang="en-US" altLang="he-IL" sz="2000" dirty="0" err="1"/>
              <a:t>args</a:t>
            </a:r>
            <a:r>
              <a:rPr lang="en-US" altLang="he-IL" sz="2000" dirty="0"/>
              <a:t>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Person </a:t>
            </a:r>
            <a:r>
              <a:rPr lang="en-US" altLang="he-IL" sz="2000" dirty="0"/>
              <a:t>p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Person</a:t>
            </a:r>
            <a:r>
              <a:rPr lang="en-US" altLang="he-IL" sz="2000" dirty="0"/>
              <a:t>("John");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foo(p);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bar(p);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endParaRPr lang="en-US" altLang="he-IL" sz="1400" dirty="0"/>
          </a:p>
        </p:txBody>
      </p:sp>
    </p:spTree>
    <p:extLst>
      <p:ext uri="{BB962C8B-B14F-4D97-AF65-F5344CB8AC3E}">
        <p14:creationId xmlns:p14="http://schemas.microsoft.com/office/powerpoint/2010/main" val="23192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Passing Argument by Reference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foo ( </a:t>
            </a:r>
            <a:r>
              <a:rPr lang="en-US" altLang="he-IL" sz="2000" b="1" dirty="0"/>
              <a:t>Person </a:t>
            </a:r>
            <a:r>
              <a:rPr lang="en-US" altLang="he-IL" sz="2000" dirty="0"/>
              <a:t>r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Person </a:t>
            </a:r>
            <a:r>
              <a:rPr lang="en-US" altLang="he-IL" sz="2000" dirty="0"/>
              <a:t>q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Person</a:t>
            </a:r>
            <a:r>
              <a:rPr lang="en-US" altLang="he-IL" sz="2000" dirty="0"/>
              <a:t>("Jack");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r = q;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bar ( </a:t>
            </a:r>
            <a:r>
              <a:rPr lang="en-US" altLang="he-IL" sz="2000" b="1" dirty="0"/>
              <a:t>Person </a:t>
            </a:r>
            <a:r>
              <a:rPr lang="en-US" altLang="he-IL" sz="2000" dirty="0"/>
              <a:t>s )  {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s.setName</a:t>
            </a:r>
            <a:r>
              <a:rPr lang="en-US" altLang="he-IL" sz="2000" dirty="0"/>
              <a:t>("Tom");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main ( </a:t>
            </a:r>
            <a:r>
              <a:rPr lang="en-US" altLang="he-IL" sz="2000" b="1" dirty="0"/>
              <a:t>String</a:t>
            </a:r>
            <a:r>
              <a:rPr lang="en-US" altLang="he-IL" sz="2000" dirty="0"/>
              <a:t>[] </a:t>
            </a:r>
            <a:r>
              <a:rPr lang="en-US" altLang="he-IL" sz="2000" dirty="0" err="1"/>
              <a:t>args</a:t>
            </a:r>
            <a:r>
              <a:rPr lang="en-US" altLang="he-IL" sz="2000" dirty="0"/>
              <a:t>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Person </a:t>
            </a:r>
            <a:r>
              <a:rPr lang="en-US" altLang="he-IL" sz="2000" dirty="0"/>
              <a:t>p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Person</a:t>
            </a:r>
            <a:r>
              <a:rPr lang="en-US" altLang="he-IL" sz="2000" dirty="0"/>
              <a:t>("John");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foo(p);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bar(p);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endParaRPr lang="en-US" altLang="he-IL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BC8358-B1E6-44F4-ADC3-68DD41322E55}"/>
              </a:ext>
            </a:extLst>
          </p:cNvPr>
          <p:cNvGrpSpPr>
            <a:grpSpLocks/>
          </p:cNvGrpSpPr>
          <p:nvPr/>
        </p:nvGrpSpPr>
        <p:grpSpPr bwMode="auto">
          <a:xfrm>
            <a:off x="5845902" y="4670618"/>
            <a:ext cx="3916362" cy="346075"/>
            <a:chOff x="4726546" y="3606085"/>
            <a:chExt cx="3915178" cy="34558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215D40-041F-47DE-B346-3EDF93C13E20}"/>
                </a:ext>
              </a:extLst>
            </p:cNvPr>
            <p:cNvSpPr/>
            <p:nvPr/>
          </p:nvSpPr>
          <p:spPr>
            <a:xfrm>
              <a:off x="4726546" y="3606085"/>
              <a:ext cx="836359" cy="334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CF4464-88A3-4DE4-ADA8-201254708F05}"/>
                </a:ext>
              </a:extLst>
            </p:cNvPr>
            <p:cNvSpPr/>
            <p:nvPr/>
          </p:nvSpPr>
          <p:spPr>
            <a:xfrm>
              <a:off x="6424657" y="3617182"/>
              <a:ext cx="2217067" cy="3344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Person</a:t>
              </a:r>
              <a:r>
                <a:rPr lang="en-US" dirty="0">
                  <a:solidFill>
                    <a:schemeClr val="tx1"/>
                  </a:solidFill>
                </a:rPr>
                <a:t>: name=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EF7CBF-3A4A-4279-988A-24658770613F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5562905" y="3774120"/>
              <a:ext cx="861752" cy="9511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9201F1-5E53-4D3D-A7F6-9E7266FEFDF8}"/>
              </a:ext>
            </a:extLst>
          </p:cNvPr>
          <p:cNvGrpSpPr>
            <a:grpSpLocks/>
          </p:cNvGrpSpPr>
          <p:nvPr/>
        </p:nvGrpSpPr>
        <p:grpSpPr bwMode="auto">
          <a:xfrm>
            <a:off x="5161689" y="3195832"/>
            <a:ext cx="3332163" cy="1512888"/>
            <a:chOff x="4041819" y="2865531"/>
            <a:chExt cx="4422488" cy="181566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6D526E-EF73-4250-99B0-ED25633B97DC}"/>
                </a:ext>
              </a:extLst>
            </p:cNvPr>
            <p:cNvSpPr/>
            <p:nvPr/>
          </p:nvSpPr>
          <p:spPr>
            <a:xfrm>
              <a:off x="4041819" y="2865531"/>
              <a:ext cx="836695" cy="334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CCD04A-D802-4677-8D0A-67AF6A6E3163}"/>
                </a:ext>
              </a:extLst>
            </p:cNvPr>
            <p:cNvCxnSpPr>
              <a:stCxn id="29" idx="3"/>
              <a:endCxn id="26" idx="0"/>
            </p:cNvCxnSpPr>
            <p:nvPr/>
          </p:nvCxnSpPr>
          <p:spPr>
            <a:xfrm>
              <a:off x="4878514" y="3032954"/>
              <a:ext cx="3585793" cy="1648244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5883F-EE2A-4A7C-AD4A-12FA8DD6A151}"/>
              </a:ext>
            </a:extLst>
          </p:cNvPr>
          <p:cNvSpPr/>
          <p:nvPr/>
        </p:nvSpPr>
        <p:spPr>
          <a:xfrm>
            <a:off x="5206139" y="1902018"/>
            <a:ext cx="8382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3C9932-E86C-4ACE-A047-8EC822A7737F}"/>
              </a:ext>
            </a:extLst>
          </p:cNvPr>
          <p:cNvCxnSpPr>
            <a:stCxn id="31" idx="3"/>
            <a:endCxn id="26" idx="0"/>
          </p:cNvCxnSpPr>
          <p:nvPr/>
        </p:nvCxnSpPr>
        <p:spPr>
          <a:xfrm>
            <a:off x="6044339" y="2068706"/>
            <a:ext cx="2608263" cy="2613025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93ECBF-6706-46EB-9C08-DEC715A63795}"/>
              </a:ext>
            </a:extLst>
          </p:cNvPr>
          <p:cNvCxnSpPr>
            <a:stCxn id="31" idx="3"/>
            <a:endCxn id="39" idx="0"/>
          </p:cNvCxnSpPr>
          <p:nvPr/>
        </p:nvCxnSpPr>
        <p:spPr>
          <a:xfrm>
            <a:off x="6044339" y="2068706"/>
            <a:ext cx="2206625" cy="30480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62FFE9F-093D-4F63-9416-D5D12CEE20A7}"/>
              </a:ext>
            </a:extLst>
          </p:cNvPr>
          <p:cNvSpPr/>
          <p:nvPr/>
        </p:nvSpPr>
        <p:spPr>
          <a:xfrm>
            <a:off x="8165239" y="5388168"/>
            <a:ext cx="1506538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: John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9BCE50-A855-42D8-B616-A386C24CA80D}"/>
              </a:ext>
            </a:extLst>
          </p:cNvPr>
          <p:cNvSpPr/>
          <p:nvPr/>
        </p:nvSpPr>
        <p:spPr>
          <a:xfrm>
            <a:off x="8165239" y="3687956"/>
            <a:ext cx="1506538" cy="334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: Tom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489D3B-4EFE-439E-A005-C273808BBC9D}"/>
              </a:ext>
            </a:extLst>
          </p:cNvPr>
          <p:cNvCxnSpPr>
            <a:endCxn id="34" idx="0"/>
          </p:cNvCxnSpPr>
          <p:nvPr/>
        </p:nvCxnSpPr>
        <p:spPr>
          <a:xfrm flipH="1">
            <a:off x="8917714" y="4837306"/>
            <a:ext cx="469900" cy="55086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23B36F-B2F9-4E9D-BD65-2155C81AA241}"/>
              </a:ext>
            </a:extLst>
          </p:cNvPr>
          <p:cNvCxnSpPr>
            <a:endCxn id="35" idx="2"/>
          </p:cNvCxnSpPr>
          <p:nvPr/>
        </p:nvCxnSpPr>
        <p:spPr>
          <a:xfrm flipH="1" flipV="1">
            <a:off x="8917714" y="4022918"/>
            <a:ext cx="469900" cy="82550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0503A82-07C1-45D9-9482-AC72C67FC00F}"/>
              </a:ext>
            </a:extLst>
          </p:cNvPr>
          <p:cNvSpPr/>
          <p:nvPr/>
        </p:nvSpPr>
        <p:spPr>
          <a:xfrm>
            <a:off x="5445852" y="2362393"/>
            <a:ext cx="836612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F9F277-00F3-4767-8D7A-58EF63BBD798}"/>
              </a:ext>
            </a:extLst>
          </p:cNvPr>
          <p:cNvSpPr/>
          <p:nvPr/>
        </p:nvSpPr>
        <p:spPr>
          <a:xfrm>
            <a:off x="7142889" y="2373506"/>
            <a:ext cx="2217738" cy="334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: name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B48B5F-B699-456F-8DA0-FFA302B15507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6282464" y="2530668"/>
            <a:ext cx="860425" cy="11113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836835E-45A3-4D08-8A47-CEA87F7F2797}"/>
              </a:ext>
            </a:extLst>
          </p:cNvPr>
          <p:cNvSpPr/>
          <p:nvPr/>
        </p:nvSpPr>
        <p:spPr>
          <a:xfrm>
            <a:off x="7739789" y="3143443"/>
            <a:ext cx="1506538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: Jack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B904B5-0E7D-464A-B3A0-AF0EE0104CD6}"/>
              </a:ext>
            </a:extLst>
          </p:cNvPr>
          <p:cNvCxnSpPr>
            <a:endCxn id="41" idx="0"/>
          </p:cNvCxnSpPr>
          <p:nvPr/>
        </p:nvCxnSpPr>
        <p:spPr>
          <a:xfrm flipH="1">
            <a:off x="8493852" y="2530668"/>
            <a:ext cx="404812" cy="612775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3DA75A-2EAF-4F47-9792-30ECB5C18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327" y="5350068"/>
            <a:ext cx="2647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u="sng">
                <a:latin typeface="Arial" panose="020B0604020202020204" pitchFamily="34" charset="0"/>
              </a:rPr>
              <a:t>Output:::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&gt;&gt;John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&gt;&gt;John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&gt;&gt; Tom</a:t>
            </a:r>
          </a:p>
        </p:txBody>
      </p:sp>
    </p:spTree>
    <p:extLst>
      <p:ext uri="{BB962C8B-B14F-4D97-AF65-F5344CB8AC3E}">
        <p14:creationId xmlns:p14="http://schemas.microsoft.com/office/powerpoint/2010/main" val="2841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5" grpId="0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 memory vs Heap memory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All objects are created in the </a:t>
            </a:r>
            <a:r>
              <a:rPr lang="en-US" altLang="he-IL" sz="2000" b="1" dirty="0"/>
              <a:t>heap memory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Objects in the heap space have global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Objects remain in the memory after the method 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Garbage collector frees the memory when it is not used anymore.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As opposed to C/C++, we don’t need to release the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Garbage collector keeps track of the references for each object and releases it when it is not used anymore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2427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 memory vs Heap memory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Local variables are held on the </a:t>
            </a:r>
            <a:r>
              <a:rPr lang="en-US" altLang="he-IL" sz="2000" b="1" dirty="0"/>
              <a:t>stack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Whenever a method is invoked, a new block is created in the stack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Variables/references  can be accessed only within the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memory on stack becomes unused when the method 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Local variables cannot be accessed after the method 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Variables of primitive types (int, char) are always on the stack.</a:t>
            </a:r>
          </a:p>
        </p:txBody>
      </p:sp>
    </p:spTree>
    <p:extLst>
      <p:ext uri="{BB962C8B-B14F-4D97-AF65-F5344CB8AC3E}">
        <p14:creationId xmlns:p14="http://schemas.microsoft.com/office/powerpoint/2010/main" val="14951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Arrays are always on the heap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Arrays are always stored on the </a:t>
            </a:r>
            <a:r>
              <a:rPr lang="en-US" altLang="he-IL" sz="2000" b="1" dirty="0"/>
              <a:t>heap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They are treated as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How to create an arrays? 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a[] = </a:t>
            </a:r>
            <a:r>
              <a:rPr lang="en-US" altLang="he-IL" sz="2000" b="1" dirty="0">
                <a:solidFill>
                  <a:srgbClr val="C00000"/>
                </a:solidFill>
              </a:rPr>
              <a:t>new 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[10]; 	// here a is a reference to an array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</a:t>
            </a:r>
            <a:r>
              <a:rPr lang="en-US" altLang="he-IL" sz="2000" dirty="0"/>
              <a:t>a = </a:t>
            </a:r>
            <a:r>
              <a:rPr lang="en-US" altLang="he-IL" sz="2000" b="1" dirty="0">
                <a:solidFill>
                  <a:srgbClr val="C00000"/>
                </a:solidFill>
              </a:rPr>
              <a:t>new 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[20]; 	// now a points to another array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b[] = {1,3,8}; 		// here b points to the array {1,3,8}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</a:t>
            </a:r>
            <a:r>
              <a:rPr lang="en-US" altLang="he-IL" sz="2000" dirty="0"/>
              <a:t>b = a; 			// now b points to array of length 20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c[5]; 		</a:t>
            </a:r>
            <a:r>
              <a:rPr lang="en-US" altLang="he-IL" sz="2000" dirty="0">
                <a:solidFill>
                  <a:srgbClr val="FF0000"/>
                </a:solidFill>
              </a:rPr>
              <a:t>// NO!</a:t>
            </a:r>
            <a:endParaRPr lang="en-US" altLang="he-IL" sz="2000" b="1" dirty="0">
              <a:solidFill>
                <a:srgbClr val="FF0000"/>
              </a:solidFill>
            </a:endParaRPr>
          </a:p>
          <a:p>
            <a:endParaRPr lang="en-US" altLang="he-IL" sz="2000" b="1" dirty="0">
              <a:solidFill>
                <a:srgbClr val="C00000"/>
              </a:solidFill>
            </a:endParaRPr>
          </a:p>
          <a:p>
            <a:r>
              <a:rPr lang="en-US" altLang="he-IL" sz="2000" dirty="0"/>
              <a:t>	</a:t>
            </a:r>
          </a:p>
          <a:p>
            <a:endParaRPr lang="en-US" altLang="he-I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526D0-2662-4B26-81EA-203618ABF368}"/>
              </a:ext>
            </a:extLst>
          </p:cNvPr>
          <p:cNvCxnSpPr>
            <a:cxnSpLocks/>
          </p:cNvCxnSpPr>
          <p:nvPr/>
        </p:nvCxnSpPr>
        <p:spPr>
          <a:xfrm flipH="1">
            <a:off x="1237785" y="5252224"/>
            <a:ext cx="2129883" cy="512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F648BB-09E0-4262-8A60-CF14F91E12DE}"/>
              </a:ext>
            </a:extLst>
          </p:cNvPr>
          <p:cNvCxnSpPr>
            <a:cxnSpLocks/>
          </p:cNvCxnSpPr>
          <p:nvPr/>
        </p:nvCxnSpPr>
        <p:spPr>
          <a:xfrm flipH="1" flipV="1">
            <a:off x="1237785" y="5252224"/>
            <a:ext cx="1951464" cy="512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2056</TotalTime>
  <Words>1586</Words>
  <Application>Microsoft Office PowerPoint</Application>
  <PresentationFormat>Custom</PresentationFormat>
  <Paragraphs>252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Primite datatypes are passed by value</vt:lpstr>
      <vt:lpstr>Objects are passed by reference</vt:lpstr>
      <vt:lpstr>Passing Argument by Reference</vt:lpstr>
      <vt:lpstr>Passing Argument by Reference</vt:lpstr>
      <vt:lpstr>Stack memory vs Heap memory</vt:lpstr>
      <vt:lpstr>Stack memory vs Heap memory</vt:lpstr>
      <vt:lpstr>Arrays are always on the heap</vt:lpstr>
      <vt:lpstr>PowerPoint Presentation</vt:lpstr>
      <vt:lpstr>Reading from a file</vt:lpstr>
      <vt:lpstr>Writing to a file</vt:lpstr>
      <vt:lpstr>PowerPoint Presentation</vt:lpstr>
      <vt:lpstr>Java from command line</vt:lpstr>
      <vt:lpstr>Using command line arguments</vt:lpstr>
      <vt:lpstr>PowerPoint Presentation</vt:lpstr>
      <vt:lpstr>Exceptions</vt:lpstr>
      <vt:lpstr>Exceptions</vt:lpstr>
      <vt:lpstr>Exceptions</vt:lpstr>
      <vt:lpstr>The class Throwable</vt:lpstr>
      <vt:lpstr>The class Throwable</vt:lpstr>
      <vt:lpstr>Three kinds of exceptions</vt:lpstr>
      <vt:lpstr>Three kinds of exceptions</vt:lpstr>
      <vt:lpstr>Three kinds of exceptions</vt:lpstr>
      <vt:lpstr>Exceptions</vt:lpstr>
      <vt:lpstr>How to throw an exception</vt:lpstr>
      <vt:lpstr>Catch or Specify Requirement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646</cp:revision>
  <dcterms:created xsi:type="dcterms:W3CDTF">2017-07-19T12:15:02Z</dcterms:created>
  <dcterms:modified xsi:type="dcterms:W3CDTF">2021-01-15T06:00:19Z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