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674" r:id="rId4"/>
    <p:sldId id="712" r:id="rId5"/>
    <p:sldId id="414" r:id="rId6"/>
    <p:sldId id="682" r:id="rId7"/>
    <p:sldId id="702" r:id="rId8"/>
    <p:sldId id="704" r:id="rId9"/>
    <p:sldId id="708" r:id="rId10"/>
    <p:sldId id="705" r:id="rId11"/>
    <p:sldId id="706" r:id="rId12"/>
    <p:sldId id="707" r:id="rId13"/>
    <p:sldId id="709" r:id="rId14"/>
    <p:sldId id="710" r:id="rId15"/>
    <p:sldId id="713" r:id="rId16"/>
    <p:sldId id="711" r:id="rId17"/>
    <p:sldId id="714" r:id="rId18"/>
    <p:sldId id="291" r:id="rId19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59" d="100"/>
          <a:sy n="59" d="100"/>
        </p:scale>
        <p:origin x="122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7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443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136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48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22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43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104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21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6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1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34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225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 lvl="0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</a:t>
            </a:r>
            <a:r>
              <a:rPr lang="de-DE" sz="3600" b="1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some history (from wiki)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Invented by Bayer and M. McCreight while working at Boeing Research Labs.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 goal was to efficiently manage index pages for large random access files.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 basic assumption was that the trees are huge so that only small chunks of the tree could fit in main memory. 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Bayer and McCreight never explained what, if anything, the B stands for: Boeing, balanced, broad, bushy, and Bayer have been suggested.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McCreight has said "the more you think about what the B in B-trees means, the better you understand B-trees.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490276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Add the new value in a leaf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If after the addition the leaf has 2 values</a:t>
            </a:r>
          </a:p>
          <a:p>
            <a:pPr marL="57150" indent="0"/>
            <a:r>
              <a:rPr lang="en-US" altLang="he-IL" sz="2200" dirty="0"/>
              <a:t>		STOP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If the leaf has 3 values (the leaf is “overfilled”)</a:t>
            </a:r>
          </a:p>
          <a:p>
            <a:pPr marL="57150" indent="0"/>
            <a:r>
              <a:rPr lang="en-US" altLang="he-IL" sz="2200" dirty="0"/>
              <a:t>		We split it into two nodes:</a:t>
            </a:r>
          </a:p>
          <a:p>
            <a:pPr marL="57150" indent="0"/>
            <a:r>
              <a:rPr lang="en-US" altLang="he-IL" sz="2200" dirty="0"/>
              <a:t>		Take the median to be the parent</a:t>
            </a:r>
          </a:p>
          <a:p>
            <a:pPr marL="57150" indent="0"/>
            <a:r>
              <a:rPr lang="en-US" altLang="he-IL" sz="2200" dirty="0"/>
              <a:t>		Values &lt; than the median are put in the new left node</a:t>
            </a:r>
          </a:p>
          <a:p>
            <a:pPr marL="57150" indent="0"/>
            <a:r>
              <a:rPr lang="en-US" altLang="he-IL" sz="2200" dirty="0"/>
              <a:t>		Values &gt; than the median are put in the new right node</a:t>
            </a:r>
          </a:p>
          <a:p>
            <a:pPr marL="57150" indent="0"/>
            <a:r>
              <a:rPr lang="en-US" altLang="he-IL" sz="2200" dirty="0"/>
              <a:t>		Add the median to the parent</a:t>
            </a:r>
          </a:p>
          <a:p>
            <a:pPr marL="57150" indent="0"/>
            <a:r>
              <a:rPr lang="en-US" altLang="he-IL" sz="2200" dirty="0"/>
              <a:t>		</a:t>
            </a:r>
            <a:r>
              <a:rPr lang="en-US" altLang="he-IL" sz="2200" i="1" dirty="0"/>
              <a:t>** Fix the parent if needed (e.g. using recursion)</a:t>
            </a:r>
          </a:p>
        </p:txBody>
      </p:sp>
    </p:spTree>
    <p:extLst>
      <p:ext uri="{BB962C8B-B14F-4D97-AF65-F5344CB8AC3E}">
        <p14:creationId xmlns:p14="http://schemas.microsoft.com/office/powerpoint/2010/main" val="3945086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Examples:</a:t>
            </a:r>
          </a:p>
          <a:p>
            <a:pPr marL="57150" indent="0"/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https://www.cs.usfca.edu/~galles/visualization/BTree.html</a:t>
            </a:r>
            <a:endParaRPr lang="en-US" altLang="he-IL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30795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deletion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Find the value in the tree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If the value is not in the leaf</a:t>
            </a:r>
          </a:p>
          <a:p>
            <a:pPr marL="57150" indent="0"/>
            <a:r>
              <a:rPr lang="en-US" altLang="he-IL" sz="2200" dirty="0"/>
              <a:t>		Find it’s predecessor (in a leaf) </a:t>
            </a:r>
          </a:p>
          <a:p>
            <a:pPr marL="57150" indent="0"/>
            <a:r>
              <a:rPr lang="en-US" altLang="he-IL" sz="2200" dirty="0"/>
              <a:t>		move the predecessor to the deleted value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So we need to handle only deletions from leaves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When deleting a node from a leaf, the leaf can become empty</a:t>
            </a:r>
          </a:p>
          <a:p>
            <a:pPr marL="57150" indent="0"/>
            <a:r>
              <a:rPr lang="en-US" altLang="he-IL" sz="2200" dirty="0"/>
              <a:t>		This sometimes called “underflow”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In this case we need to rebalance the node</a:t>
            </a:r>
          </a:p>
        </p:txBody>
      </p:sp>
    </p:spTree>
    <p:extLst>
      <p:ext uri="{BB962C8B-B14F-4D97-AF65-F5344CB8AC3E}">
        <p14:creationId xmlns:p14="http://schemas.microsoft.com/office/powerpoint/2010/main" val="270120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deletion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When deleting a node from a leaf, the leaf can become empty</a:t>
            </a:r>
          </a:p>
          <a:p>
            <a:pPr marL="57150" indent="0"/>
            <a:r>
              <a:rPr lang="en-US" altLang="he-IL" sz="2200" dirty="0"/>
              <a:t>		This sometimes called “underflow”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In this case we need to rebalance the node</a:t>
            </a:r>
          </a:p>
          <a:p>
            <a:pPr marL="57150" indent="0"/>
            <a:r>
              <a:rPr lang="en-US" altLang="he-IL" sz="2200" u="sng" dirty="0"/>
              <a:t>Rebalancing</a:t>
            </a:r>
            <a:r>
              <a:rPr lang="en-US" altLang="he-IL" sz="2200" dirty="0"/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If possible, borrow from the right sibling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Otherwise, if possible, borrow from the left sibling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Else, all siblings have only one value</a:t>
            </a:r>
          </a:p>
          <a:p>
            <a:pPr marL="57150" indent="0"/>
            <a:r>
              <a:rPr lang="en-US" altLang="he-IL" sz="2200" dirty="0"/>
              <a:t>		Merge the parent with the right sibling, if possible</a:t>
            </a:r>
          </a:p>
          <a:p>
            <a:pPr marL="57150" indent="0"/>
            <a:r>
              <a:rPr lang="en-US" altLang="he-IL" sz="2200" dirty="0"/>
              <a:t>		Otherwise merge the parent with the left sibling</a:t>
            </a:r>
          </a:p>
          <a:p>
            <a:pPr marL="57150" indent="0"/>
            <a:r>
              <a:rPr lang="en-US" altLang="he-IL" sz="2200" dirty="0"/>
              <a:t>		</a:t>
            </a:r>
            <a:r>
              <a:rPr lang="en-US" altLang="he-IL" sz="2200" i="1" dirty="0"/>
              <a:t>** Fix the parent if needed (e.g. using recursion)</a:t>
            </a: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566980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Examples:</a:t>
            </a:r>
          </a:p>
          <a:p>
            <a:pPr marL="57150" indent="0"/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https://www.cs.usfca.edu/~galles/visualization/BTree.html</a:t>
            </a:r>
            <a:endParaRPr lang="en-US" altLang="he-IL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45187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conclusion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B-trees are often used in databases</a:t>
            </a:r>
          </a:p>
          <a:p>
            <a:pPr marL="57150" indent="0"/>
            <a:r>
              <a:rPr lang="en-US" altLang="he-IL" sz="2200" dirty="0"/>
              <a:t>B-trees are commonly used in file systems</a:t>
            </a:r>
          </a:p>
          <a:p>
            <a:pPr marL="57150" indent="0"/>
            <a:r>
              <a:rPr lang="en-US" altLang="he-IL" sz="2200" dirty="0"/>
              <a:t>	Apple's filesystem HFS+</a:t>
            </a:r>
          </a:p>
          <a:p>
            <a:pPr marL="57150" indent="0"/>
            <a:r>
              <a:rPr lang="en-US" altLang="he-IL" sz="2200" dirty="0"/>
              <a:t>	Microsoft's NTFS</a:t>
            </a:r>
          </a:p>
          <a:p>
            <a:pPr marL="57150" indent="0"/>
            <a:r>
              <a:rPr lang="en-US" altLang="he-IL" sz="2200" dirty="0"/>
              <a:t>	Some Linux file systems</a:t>
            </a:r>
          </a:p>
          <a:p>
            <a:pPr marL="57150" indent="0"/>
            <a:r>
              <a:rPr lang="en-US" altLang="he-IL" sz="2200" dirty="0"/>
              <a:t>B-trees are useful for filesystems because records (nodes) are grouped in the same block on disk.</a:t>
            </a:r>
          </a:p>
          <a:p>
            <a:pPr marL="57150" indent="0"/>
            <a:r>
              <a:rPr lang="en-US" altLang="he-IL" sz="2200" dirty="0"/>
              <a:t>On average the rebalancing time is O(1).</a:t>
            </a:r>
          </a:p>
          <a:p>
            <a:pPr marL="57150" indent="0"/>
            <a:r>
              <a:rPr lang="en-US" altLang="he-IL" sz="2200" dirty="0"/>
              <a:t>This is much better than AVL trees where we need to update the entire path from the modified node to </a:t>
            </a:r>
            <a:r>
              <a:rPr lang="en-US" altLang="he-IL" sz="2200"/>
              <a:t>the root.</a:t>
            </a: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375008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Announcements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Your Course Evaluations are Open – please complete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I will especially appreciate written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Also, please leave your comments on Rate my prof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8297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Plan for the rest of the semester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Final project - for April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Final exam – April 19-20 – same format as the midterm</a:t>
            </a:r>
          </a:p>
          <a:p>
            <a:pPr marL="0" indent="0"/>
            <a:endParaRPr lang="en-US" altLang="he-IL" sz="2200" u="sng" dirty="0"/>
          </a:p>
          <a:p>
            <a:pPr marL="0" indent="0"/>
            <a:r>
              <a:rPr lang="en-US" altLang="he-IL" sz="2200" u="sng" dirty="0"/>
              <a:t>For the rest of the semester</a:t>
            </a:r>
            <a:r>
              <a:rPr lang="en-US" altLang="he-IL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B-trees</a:t>
            </a:r>
            <a:r>
              <a:rPr lang="en-US" altLang="he-IL" sz="2200" i="1" dirty="0"/>
              <a:t> – Today</a:t>
            </a:r>
            <a:endParaRPr lang="en-US" altLang="he-IL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Union-find</a:t>
            </a:r>
            <a:r>
              <a:rPr lang="en-US" altLang="he-IL" sz="2200" i="1" dirty="0"/>
              <a:t> – Next</a:t>
            </a:r>
            <a:endParaRPr lang="en-US" altLang="he-IL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Review before the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9036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B-trees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and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2-3 trees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Search Trees so far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 data structure storing elements. Supports the following operations: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addElement</a:t>
            </a:r>
            <a:r>
              <a:rPr lang="en-US" altLang="he-IL" sz="2200" dirty="0"/>
              <a:t>()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findElement</a:t>
            </a:r>
            <a:r>
              <a:rPr lang="en-US" altLang="he-IL" sz="2200" dirty="0"/>
              <a:t>()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removeElement</a:t>
            </a:r>
            <a:r>
              <a:rPr lang="en-US" altLang="he-IL" sz="2200" dirty="0"/>
              <a:t>()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AVL trees allow running time to be O(log(n)) for each operation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06715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2-3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Today we will see 2-3 trees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These are a special case of a larger family of B-trees</a:t>
            </a: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405894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2-3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2-3 tree properties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Every non-leaf vertex has 2 or 3 children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Every vertex stores 1 or 2 values (as opposed to standard BSTs)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 values in a node are more than everything on the right, and less than everything on the left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 err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CAEB36-348E-4F6B-B1FD-C7DFDAA7D19B}"/>
              </a:ext>
            </a:extLst>
          </p:cNvPr>
          <p:cNvGrpSpPr/>
          <p:nvPr/>
        </p:nvGrpSpPr>
        <p:grpSpPr>
          <a:xfrm>
            <a:off x="5540373" y="4972874"/>
            <a:ext cx="2974973" cy="1524000"/>
            <a:chOff x="6716712" y="4237037"/>
            <a:chExt cx="2974973" cy="1524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E30F9-35B8-4425-AD4C-1B3F0EBE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1" y="4237037"/>
              <a:ext cx="914400" cy="3048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b="1" dirty="0"/>
                <a:t>A   B</a:t>
              </a:r>
            </a:p>
          </p:txBody>
        </p:sp>
        <p:sp>
          <p:nvSpPr>
            <p:cNvPr id="8" name="Line 35">
              <a:extLst>
                <a:ext uri="{FF2B5EF4-FFF2-40B4-BE49-F238E27FC236}">
                  <a16:creationId xmlns:a16="http://schemas.microsoft.com/office/drawing/2014/main" id="{71EAE945-7E7C-486C-85AA-792F4D93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1" y="4541837"/>
              <a:ext cx="635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816AAAB-D1E7-479C-A63F-3B9DA8F31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4201" y="45418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0" name="Line 37">
              <a:extLst>
                <a:ext uri="{FF2B5EF4-FFF2-40B4-BE49-F238E27FC236}">
                  <a16:creationId xmlns:a16="http://schemas.microsoft.com/office/drawing/2014/main" id="{F8B90D28-FB75-447B-B882-3D79F0E7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5200" y="4541837"/>
              <a:ext cx="6564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0F3425CB-3B1A-4014-9BBD-F0D8CDD8B32A}"/>
                </a:ext>
              </a:extLst>
            </p:cNvPr>
            <p:cNvSpPr/>
            <p:nvPr/>
          </p:nvSpPr>
          <p:spPr bwMode="auto">
            <a:xfrm>
              <a:off x="6716712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5DDD1B1-5D15-49FB-A856-684AA873E42C}"/>
                </a:ext>
              </a:extLst>
            </p:cNvPr>
            <p:cNvSpPr/>
            <p:nvPr/>
          </p:nvSpPr>
          <p:spPr bwMode="auto">
            <a:xfrm>
              <a:off x="7725568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CF30E26-63AE-4EAF-A12A-2B5AC23D20E1}"/>
                </a:ext>
              </a:extLst>
            </p:cNvPr>
            <p:cNvSpPr/>
            <p:nvPr/>
          </p:nvSpPr>
          <p:spPr bwMode="auto">
            <a:xfrm>
              <a:off x="8734424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DDE34D-3E0F-4008-96D9-91AF220C9ACE}"/>
              </a:ext>
            </a:extLst>
          </p:cNvPr>
          <p:cNvSpPr txBox="1"/>
          <p:nvPr/>
        </p:nvSpPr>
        <p:spPr>
          <a:xfrm>
            <a:off x="5856626" y="6954074"/>
            <a:ext cx="2600777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T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 ≤ B ≤ T</a:t>
            </a:r>
            <a:r>
              <a:rPr lang="en-CA" sz="2200" baseline="-25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F75836-A5B9-4423-9A99-18FA15723F0C}"/>
              </a:ext>
            </a:extLst>
          </p:cNvPr>
          <p:cNvGrpSpPr/>
          <p:nvPr/>
        </p:nvGrpSpPr>
        <p:grpSpPr>
          <a:xfrm>
            <a:off x="1839912" y="4972874"/>
            <a:ext cx="2295522" cy="1524000"/>
            <a:chOff x="7072310" y="4237037"/>
            <a:chExt cx="2295522" cy="1524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82EEC0-ABBF-447D-8008-86602BEE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1" y="4237037"/>
              <a:ext cx="634997" cy="3048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b="1" dirty="0"/>
                <a:t>A  </a:t>
              </a: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816F7ABE-8244-4729-91C9-67F8DC9BB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6971" y="4541837"/>
              <a:ext cx="635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C03F2064-6339-400C-9873-C643207B0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8171" y="4541837"/>
              <a:ext cx="6564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A8F264A-6854-400C-BB6B-EB896FF67A16}"/>
                </a:ext>
              </a:extLst>
            </p:cNvPr>
            <p:cNvSpPr/>
            <p:nvPr/>
          </p:nvSpPr>
          <p:spPr bwMode="auto">
            <a:xfrm>
              <a:off x="7072310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9E77A9F-E435-4989-83E4-1A3672AC54B9}"/>
                </a:ext>
              </a:extLst>
            </p:cNvPr>
            <p:cNvSpPr/>
            <p:nvPr/>
          </p:nvSpPr>
          <p:spPr bwMode="auto">
            <a:xfrm>
              <a:off x="8410571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F6CBA67-F30C-4882-A3CF-D323403033F0}"/>
              </a:ext>
            </a:extLst>
          </p:cNvPr>
          <p:cNvSpPr txBox="1"/>
          <p:nvPr/>
        </p:nvSpPr>
        <p:spPr>
          <a:xfrm>
            <a:off x="2158683" y="6954074"/>
            <a:ext cx="1581780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R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R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2688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- depth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Every non-leaf vertex has 2 or 3 children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Therefore, in a tree of height h and N nodes we have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N ≥ 1 + 2 + 2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… + 2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≥ 2</a:t>
            </a:r>
            <a:r>
              <a:rPr lang="en-US" altLang="he-IL" sz="2200" baseline="30000" dirty="0"/>
              <a:t>h</a:t>
            </a:r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N ≤ 1 + 3 + 3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… + 3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≤ 3</a:t>
            </a:r>
            <a:r>
              <a:rPr lang="en-US" altLang="he-IL" sz="2200" baseline="30000" dirty="0"/>
              <a:t>h+1</a:t>
            </a:r>
          </a:p>
          <a:p>
            <a:pPr marL="57150" indent="0"/>
            <a:r>
              <a:rPr lang="en-US" altLang="he-IL" sz="2200" dirty="0"/>
              <a:t>In other words, the height of the tree is </a:t>
            </a:r>
          </a:p>
          <a:p>
            <a:pPr marL="57150" indent="0" algn="ctr"/>
            <a:r>
              <a:rPr lang="en-US" altLang="he-IL" sz="2200" dirty="0"/>
              <a:t>log</a:t>
            </a:r>
            <a:r>
              <a:rPr lang="en-US" altLang="he-IL" sz="2200" baseline="-25000" dirty="0"/>
              <a:t>3</a:t>
            </a:r>
            <a:r>
              <a:rPr lang="en-US" altLang="he-IL" sz="2200" dirty="0"/>
              <a:t>(N)-1 ≤ h ≤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(N)</a:t>
            </a:r>
          </a:p>
          <a:p>
            <a:pPr marL="57150" indent="0"/>
            <a:r>
              <a:rPr lang="en-US" altLang="he-IL" sz="2200" dirty="0"/>
              <a:t>In other words, we ha	</a:t>
            </a:r>
            <a:r>
              <a:rPr lang="en-US" altLang="he-IL" sz="2200" dirty="0" err="1"/>
              <a:t>ve</a:t>
            </a:r>
            <a:r>
              <a:rPr lang="en-US" altLang="he-IL" sz="2200" dirty="0"/>
              <a:t> h =</a:t>
            </a:r>
            <a:r>
              <a:rPr lang="el-GR" altLang="he-IL" sz="2200" dirty="0"/>
              <a:t> Θ</a:t>
            </a:r>
            <a:r>
              <a:rPr lang="en-US" altLang="he-IL" sz="2200" dirty="0"/>
              <a:t>(log(N))</a:t>
            </a:r>
          </a:p>
        </p:txBody>
      </p:sp>
    </p:spTree>
    <p:extLst>
      <p:ext uri="{BB962C8B-B14F-4D97-AF65-F5344CB8AC3E}">
        <p14:creationId xmlns:p14="http://schemas.microsoft.com/office/powerpoint/2010/main" val="1157831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B-tree or order m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Root has between 2 and m children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Every non-leaf non-root has between m/2 and m children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Every vertex stores a value between every two children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 values in a node are more than everything on the right, and less than everything on the left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DE34D-3E0F-4008-96D9-91AF220C9ACE}"/>
              </a:ext>
            </a:extLst>
          </p:cNvPr>
          <p:cNvSpPr txBox="1"/>
          <p:nvPr/>
        </p:nvSpPr>
        <p:spPr>
          <a:xfrm>
            <a:off x="3378764" y="6808024"/>
            <a:ext cx="3701783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T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 ≤ B ≤ T</a:t>
            </a:r>
            <a:r>
              <a:rPr lang="en-CA" sz="2200" baseline="-25000" dirty="0">
                <a:solidFill>
                  <a:schemeClr val="tx1"/>
                </a:solidFill>
              </a:rPr>
              <a:t>3</a:t>
            </a:r>
            <a:r>
              <a:rPr lang="en-CA" sz="2200" dirty="0">
                <a:solidFill>
                  <a:schemeClr val="tx1"/>
                </a:solidFill>
              </a:rPr>
              <a:t> ≤ C ≤ T</a:t>
            </a:r>
            <a:r>
              <a:rPr lang="en-CA" sz="2200" baseline="-25000" dirty="0">
                <a:solidFill>
                  <a:schemeClr val="tx1"/>
                </a:solidFill>
              </a:rPr>
              <a:t>4</a:t>
            </a:r>
          </a:p>
          <a:p>
            <a:endParaRPr lang="en-CA" sz="2200" baseline="-250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247B22-BDF8-4BB7-8CAD-02E3E0328C4B}"/>
              </a:ext>
            </a:extLst>
          </p:cNvPr>
          <p:cNvGrpSpPr/>
          <p:nvPr/>
        </p:nvGrpSpPr>
        <p:grpSpPr>
          <a:xfrm>
            <a:off x="2754312" y="4922838"/>
            <a:ext cx="4081461" cy="1523999"/>
            <a:chOff x="2754312" y="4922838"/>
            <a:chExt cx="4081461" cy="15239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CAEB36-348E-4F6B-B1FD-C7DFDAA7D19B}"/>
                </a:ext>
              </a:extLst>
            </p:cNvPr>
            <p:cNvGrpSpPr/>
            <p:nvPr/>
          </p:nvGrpSpPr>
          <p:grpSpPr>
            <a:xfrm>
              <a:off x="2754312" y="4922838"/>
              <a:ext cx="2974973" cy="1523999"/>
              <a:chOff x="6716712" y="4237038"/>
              <a:chExt cx="2974973" cy="15239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6E30F9-35B8-4425-AD4C-1B3F0EBE9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3201" y="4237038"/>
                <a:ext cx="1636704" cy="292100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600" b="1" dirty="0"/>
                  <a:t>A     B      C</a:t>
                </a:r>
              </a:p>
            </p:txBody>
          </p:sp>
          <p:sp>
            <p:nvSpPr>
              <p:cNvPr id="8" name="Line 35">
                <a:extLst>
                  <a:ext uri="{FF2B5EF4-FFF2-40B4-BE49-F238E27FC236}">
                    <a16:creationId xmlns:a16="http://schemas.microsoft.com/office/drawing/2014/main" id="{71EAE945-7E7C-486C-85AA-792F4D938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8201" y="4541837"/>
                <a:ext cx="635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9" name="Line 36">
                <a:extLst>
                  <a:ext uri="{FF2B5EF4-FFF2-40B4-BE49-F238E27FC236}">
                    <a16:creationId xmlns:a16="http://schemas.microsoft.com/office/drawing/2014/main" id="{5816AAAB-D1E7-479C-A63F-3B9DA8F31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201" y="4529138"/>
                <a:ext cx="311939" cy="317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10" name="Line 37">
                <a:extLst>
                  <a:ext uri="{FF2B5EF4-FFF2-40B4-BE49-F238E27FC236}">
                    <a16:creationId xmlns:a16="http://schemas.microsoft.com/office/drawing/2014/main" id="{F8B90D28-FB75-447B-B882-3D79F0E72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29688" y="4529138"/>
                <a:ext cx="311939" cy="317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0F3425CB-3B1A-4014-9BBD-F0D8CDD8B32A}"/>
                  </a:ext>
                </a:extLst>
              </p:cNvPr>
              <p:cNvSpPr/>
              <p:nvPr/>
            </p:nvSpPr>
            <p:spPr bwMode="auto">
              <a:xfrm>
                <a:off x="6716712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5DDD1B1-5D15-49FB-A856-684AA873E42C}"/>
                  </a:ext>
                </a:extLst>
              </p:cNvPr>
              <p:cNvSpPr/>
              <p:nvPr/>
            </p:nvSpPr>
            <p:spPr bwMode="auto">
              <a:xfrm>
                <a:off x="7725568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BCF30E26-63AE-4EAF-A12A-2B5AC23D20E1}"/>
                  </a:ext>
                </a:extLst>
              </p:cNvPr>
              <p:cNvSpPr/>
              <p:nvPr/>
            </p:nvSpPr>
            <p:spPr bwMode="auto">
              <a:xfrm>
                <a:off x="8734424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3B607-7361-43F3-991A-211D5A3B6AF0}"/>
                </a:ext>
              </a:extLst>
            </p:cNvPr>
            <p:cNvSpPr/>
            <p:nvPr/>
          </p:nvSpPr>
          <p:spPr bwMode="auto">
            <a:xfrm>
              <a:off x="5878512" y="55324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899C5EB8-21B5-4B34-A30E-75E61AE9B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1" y="5221287"/>
              <a:ext cx="86836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737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863</Words>
  <Application>Microsoft Office PowerPoint</Application>
  <PresentationFormat>Custom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Unicode MS</vt:lpstr>
      <vt:lpstr>Arial</vt:lpstr>
      <vt:lpstr>Times New Roman</vt:lpstr>
      <vt:lpstr>Office Theme</vt:lpstr>
      <vt:lpstr>Office Theme</vt:lpstr>
      <vt:lpstr>PowerPoint Presentation</vt:lpstr>
      <vt:lpstr>Announcements</vt:lpstr>
      <vt:lpstr>Plan for the rest of the semester</vt:lpstr>
      <vt:lpstr>PowerPoint Presentation</vt:lpstr>
      <vt:lpstr>Binary Search Trees so far</vt:lpstr>
      <vt:lpstr>2-3 trees</vt:lpstr>
      <vt:lpstr>2-3 trees</vt:lpstr>
      <vt:lpstr>B-trees - depth</vt:lpstr>
      <vt:lpstr>B-trees</vt:lpstr>
      <vt:lpstr>B-trees – some history (from wiki)</vt:lpstr>
      <vt:lpstr>B-trees – insertion</vt:lpstr>
      <vt:lpstr>B-trees – insertion</vt:lpstr>
      <vt:lpstr>B-trees – deletion</vt:lpstr>
      <vt:lpstr>B-trees – deletion</vt:lpstr>
      <vt:lpstr>B-trees – insertion</vt:lpstr>
      <vt:lpstr>B-trees –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1808</cp:revision>
  <cp:lastPrinted>1601-01-01T00:00:00Z</cp:lastPrinted>
  <dcterms:created xsi:type="dcterms:W3CDTF">2017-07-19T19:15:02Z</dcterms:created>
  <dcterms:modified xsi:type="dcterms:W3CDTF">2021-04-07T08:28:07Z</dcterms:modified>
</cp:coreProperties>
</file>