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1"/>
  </p:notesMasterIdLst>
  <p:sldIdLst>
    <p:sldId id="256" r:id="rId3"/>
    <p:sldId id="665" r:id="rId4"/>
    <p:sldId id="414" r:id="rId5"/>
    <p:sldId id="416" r:id="rId6"/>
    <p:sldId id="453" r:id="rId7"/>
    <p:sldId id="418" r:id="rId8"/>
    <p:sldId id="444" r:id="rId9"/>
    <p:sldId id="450" r:id="rId10"/>
    <p:sldId id="420" r:id="rId11"/>
    <p:sldId id="421" r:id="rId12"/>
    <p:sldId id="423" r:id="rId13"/>
    <p:sldId id="425" r:id="rId14"/>
    <p:sldId id="426" r:id="rId15"/>
    <p:sldId id="427" r:id="rId16"/>
    <p:sldId id="428" r:id="rId17"/>
    <p:sldId id="448" r:id="rId18"/>
    <p:sldId id="429" r:id="rId19"/>
    <p:sldId id="430" r:id="rId20"/>
    <p:sldId id="432" r:id="rId21"/>
    <p:sldId id="433" r:id="rId22"/>
    <p:sldId id="434" r:id="rId23"/>
    <p:sldId id="666" r:id="rId24"/>
    <p:sldId id="435" r:id="rId25"/>
    <p:sldId id="438" r:id="rId26"/>
    <p:sldId id="431" r:id="rId27"/>
    <p:sldId id="437" r:id="rId28"/>
    <p:sldId id="449" r:id="rId29"/>
    <p:sldId id="291" r:id="rId30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 varScale="1">
        <p:scale>
          <a:sx n="53" d="100"/>
          <a:sy n="53" d="100"/>
        </p:scale>
        <p:origin x="54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84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44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3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23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46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1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57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420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730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3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2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601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83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46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39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97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551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16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81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23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8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5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2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3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225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 lvl="0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2021</a:t>
            </a: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9D1FC99-CD74-4781-8BCF-B72DB78C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root, T item) {}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3212" y="232551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find( 8 )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4857" y="6562907"/>
            <a:ext cx="3454792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Not found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156352" y="6497296"/>
            <a:ext cx="581219" cy="644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0782A-D3B8-45F2-B8BA-08FB8280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2" y="906534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The running time is:</a:t>
            </a:r>
            <a:br>
              <a:rPr lang="en-US" altLang="en-US" sz="2200" dirty="0"/>
            </a:br>
            <a:r>
              <a:rPr lang="en-US" altLang="en-US" sz="2200" dirty="0"/>
              <a:t>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333234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57" y="2785886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44" y="2789237"/>
            <a:ext cx="4306888" cy="48039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adds a given element to a binary search tree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BinarySearchTree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 item) {}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49312" y="3382909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addItem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( 6 )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9EB07-CC54-412B-A7B2-5528F1A6C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931" y="2792312"/>
            <a:ext cx="4257675" cy="47256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4930479" y="31488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4352925" y="4462776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7021512" y="5876288"/>
            <a:ext cx="1422495" cy="651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7AEA9A-AFCE-4A6D-9A3D-DD91A7B6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" y="4084637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addItem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( 9 )</a:t>
            </a:r>
          </a:p>
        </p:txBody>
      </p:sp>
    </p:spTree>
    <p:extLst>
      <p:ext uri="{BB962C8B-B14F-4D97-AF65-F5344CB8AC3E}">
        <p14:creationId xmlns:p14="http://schemas.microsoft.com/office/powerpoint/2010/main" val="227845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Write a function that removes a given element from a BST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We will have 3 cases depending on how many child the node has.</a:t>
            </a:r>
          </a:p>
        </p:txBody>
      </p:sp>
    </p:spTree>
    <p:extLst>
      <p:ext uri="{BB962C8B-B14F-4D97-AF65-F5344CB8AC3E}">
        <p14:creationId xmlns:p14="http://schemas.microsoft.com/office/powerpoint/2010/main" val="3079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Step 1: Get a pointer to the node we want to remove</a:t>
            </a:r>
          </a:p>
          <a:p>
            <a:pPr marL="40005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Removing a node with no children:</a:t>
            </a:r>
          </a:p>
          <a:p>
            <a:pPr marL="800100" lvl="1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Just remove the vertex, and update its parent.</a:t>
            </a:r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Removing a node with one child: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Update the parent to skip over the removed node, and point to its (unique) child.</a:t>
            </a:r>
          </a:p>
          <a:p>
            <a:pPr marL="457200" lvl="1" indent="0">
              <a:defRPr/>
            </a:pPr>
            <a:endParaRPr lang="en-US" altLang="he-IL" sz="2200" dirty="0"/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Note that if the removed node is the root, then we should update the pointer to the root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83276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no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>
              <a:defRPr/>
            </a:pPr>
            <a:r>
              <a:rPr lang="en-US" altLang="he-IL" sz="2200" dirty="0"/>
              <a:t>	if (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== node)</a:t>
            </a:r>
          </a:p>
          <a:p>
            <a:pPr lvl="1">
              <a:defRPr/>
            </a:pPr>
            <a:r>
              <a:rPr lang="en-US" altLang="he-IL" sz="2200" dirty="0"/>
              <a:t>	 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 null;</a:t>
            </a:r>
          </a:p>
          <a:p>
            <a:pPr>
              <a:defRPr/>
            </a:pPr>
            <a:r>
              <a:rPr lang="en-US" altLang="he-IL" sz="2200" dirty="0"/>
              <a:t>	else</a:t>
            </a:r>
          </a:p>
          <a:p>
            <a:pPr>
              <a:defRPr/>
            </a:pPr>
            <a:r>
              <a:rPr lang="en-US" altLang="he-IL" sz="2200" dirty="0"/>
              <a:t>			if (</a:t>
            </a:r>
            <a:r>
              <a:rPr lang="en-US" altLang="he-IL" sz="2200" dirty="0" err="1"/>
              <a:t>node.parent.getLeftChild</a:t>
            </a:r>
            <a:r>
              <a:rPr lang="en-US" altLang="he-IL" sz="2200" dirty="0"/>
              <a:t>() == node)</a:t>
            </a:r>
          </a:p>
          <a:p>
            <a:pPr lvl="2">
              <a:defRPr/>
            </a:pPr>
            <a:r>
              <a:rPr lang="en-US" altLang="he-IL" sz="2200" dirty="0"/>
              <a:t>		</a:t>
            </a:r>
            <a:r>
              <a:rPr lang="en-US" altLang="he-IL" sz="2200" dirty="0" err="1"/>
              <a:t>node.parent.setLeftChild</a:t>
            </a:r>
            <a:r>
              <a:rPr lang="en-US" altLang="he-IL" sz="2200" dirty="0"/>
              <a:t>(null)</a:t>
            </a:r>
          </a:p>
          <a:p>
            <a:pPr lvl="1">
              <a:defRPr/>
            </a:pPr>
            <a:r>
              <a:rPr lang="en-US" altLang="he-IL" sz="2200" dirty="0"/>
              <a:t>		else   // </a:t>
            </a:r>
            <a:r>
              <a:rPr lang="en-US" altLang="he-IL" sz="2200" dirty="0" err="1"/>
              <a:t>node.parent.getRightChild</a:t>
            </a:r>
            <a:r>
              <a:rPr lang="en-US" altLang="he-IL" sz="2200" dirty="0"/>
              <a:t>() == node</a:t>
            </a:r>
          </a:p>
          <a:p>
            <a:pPr lvl="2">
              <a:defRPr/>
            </a:pPr>
            <a:r>
              <a:rPr lang="en-US" altLang="he-IL" sz="2200" dirty="0"/>
              <a:t>		 </a:t>
            </a:r>
            <a:r>
              <a:rPr lang="en-US" altLang="he-IL" sz="2200" dirty="0" err="1"/>
              <a:t>node.parent.setRightChild</a:t>
            </a:r>
            <a:r>
              <a:rPr lang="en-US" altLang="he-IL" sz="2200" dirty="0"/>
              <a:t>(null)	</a:t>
            </a:r>
          </a:p>
          <a:p>
            <a:pPr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B5270-F81B-4E70-A4B2-B8AA8ACD82DB}"/>
              </a:ext>
            </a:extLst>
          </p:cNvPr>
          <p:cNvSpPr/>
          <p:nvPr/>
        </p:nvSpPr>
        <p:spPr bwMode="auto">
          <a:xfrm>
            <a:off x="7972425" y="25731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E435F-45BD-4837-AB99-8D5A42EEC096}"/>
              </a:ext>
            </a:extLst>
          </p:cNvPr>
          <p:cNvSpPr/>
          <p:nvPr/>
        </p:nvSpPr>
        <p:spPr bwMode="auto">
          <a:xfrm>
            <a:off x="7210425" y="34113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2242D-2A2E-456E-A385-54BC79A2C01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665710" y="2963423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3EE403-93ED-4593-BC02-CB53A21598FC}"/>
              </a:ext>
            </a:extLst>
          </p:cNvPr>
          <p:cNvSpPr/>
          <p:nvPr/>
        </p:nvSpPr>
        <p:spPr bwMode="auto">
          <a:xfrm>
            <a:off x="8829511" y="34113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9DD5C-7935-42A4-9951-98C88CFEA9D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 bwMode="auto">
          <a:xfrm>
            <a:off x="8427710" y="2963423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27A270-387D-4326-A3D9-7DF7FC3D77CD}"/>
              </a:ext>
            </a:extLst>
          </p:cNvPr>
          <p:cNvSpPr/>
          <p:nvPr/>
        </p:nvSpPr>
        <p:spPr bwMode="auto">
          <a:xfrm>
            <a:off x="6486525" y="427181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E9FCA-62C0-414D-8962-4E9BF0C23584}"/>
              </a:ext>
            </a:extLst>
          </p:cNvPr>
          <p:cNvCxnSpPr>
            <a:cxnSpLocks/>
            <a:endCxn id="10" idx="7"/>
          </p:cNvCxnSpPr>
          <p:nvPr/>
        </p:nvCxnSpPr>
        <p:spPr bwMode="auto">
          <a:xfrm flipH="1">
            <a:off x="6941810" y="3823863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D462AB-65D8-4866-96A3-33C5962FFC0A}"/>
              </a:ext>
            </a:extLst>
          </p:cNvPr>
          <p:cNvSpPr/>
          <p:nvPr/>
        </p:nvSpPr>
        <p:spPr bwMode="auto">
          <a:xfrm>
            <a:off x="7623037" y="436705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1152B-467C-4C75-8F85-534CA618A55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7665710" y="3801623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9AD838-05F4-44FF-A435-1BB9952A24E7}"/>
              </a:ext>
            </a:extLst>
          </p:cNvPr>
          <p:cNvSpPr/>
          <p:nvPr/>
        </p:nvSpPr>
        <p:spPr bwMode="auto">
          <a:xfrm>
            <a:off x="8329112" y="437397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221A4-A1BF-4C0A-910B-F28A320E3D08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8595812" y="3801623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9456E8-7A31-49E0-AD74-B7500C61A5F5}"/>
              </a:ext>
            </a:extLst>
          </p:cNvPr>
          <p:cNvSpPr/>
          <p:nvPr/>
        </p:nvSpPr>
        <p:spPr bwMode="auto">
          <a:xfrm>
            <a:off x="9231312" y="43997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4AF733-8508-4D13-9D19-C55272CC77E5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9273985" y="3834316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86C3A5-7F60-42A2-B085-B0FFD28D775E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1810" y="4952841"/>
            <a:ext cx="681227" cy="8811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B05D0-0514-46DC-8C6A-046A5C90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93" y="5858612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</p:spTree>
    <p:extLst>
      <p:ext uri="{BB962C8B-B14F-4D97-AF65-F5344CB8AC3E}">
        <p14:creationId xmlns:p14="http://schemas.microsoft.com/office/powerpoint/2010/main" val="2897126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2" grpId="1" animBg="1"/>
      <p:bldP spid="14" grpId="0" animBg="1"/>
      <p:bldP spid="16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one child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child = </a:t>
            </a:r>
            <a:r>
              <a:rPr lang="en-US" altLang="he-IL" sz="2200" dirty="0" err="1"/>
              <a:t>getChild</a:t>
            </a:r>
            <a:r>
              <a:rPr lang="en-US" altLang="he-IL" sz="2200" dirty="0"/>
              <a:t>(node)</a:t>
            </a:r>
          </a:p>
          <a:p>
            <a:pPr lvl="1">
              <a:defRPr/>
            </a:pPr>
            <a:r>
              <a:rPr lang="en-US" altLang="he-IL" sz="2200" dirty="0"/>
              <a:t>if (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== node)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root = child</a:t>
            </a:r>
          </a:p>
          <a:p>
            <a:pPr lvl="1">
              <a:defRPr/>
            </a:pPr>
            <a:r>
              <a:rPr lang="en-US" altLang="he-IL" sz="2200" dirty="0"/>
              <a:t>else</a:t>
            </a:r>
          </a:p>
          <a:p>
            <a:pPr lvl="2">
              <a:defRPr/>
            </a:pPr>
            <a:r>
              <a:rPr lang="en-US" altLang="he-IL" sz="2200" dirty="0"/>
              <a:t>if (</a:t>
            </a:r>
            <a:r>
              <a:rPr lang="en-US" altLang="he-IL" sz="2200" dirty="0" err="1"/>
              <a:t>node.parent.left</a:t>
            </a:r>
            <a:r>
              <a:rPr lang="en-US" altLang="he-IL" sz="2200" dirty="0"/>
              <a:t> == node)</a:t>
            </a:r>
          </a:p>
          <a:p>
            <a:pPr lvl="3">
              <a:defRPr/>
            </a:pPr>
            <a:r>
              <a:rPr lang="en-US" altLang="he-IL" sz="2200" dirty="0" err="1"/>
              <a:t>node.parent.setLeftChild</a:t>
            </a:r>
            <a:r>
              <a:rPr lang="en-US" altLang="he-IL" sz="2200" dirty="0"/>
              <a:t>(child)</a:t>
            </a:r>
          </a:p>
          <a:p>
            <a:pPr lvl="2">
              <a:defRPr/>
            </a:pPr>
            <a:r>
              <a:rPr lang="en-US" altLang="he-IL" sz="2200" dirty="0"/>
              <a:t>else   // </a:t>
            </a:r>
            <a:r>
              <a:rPr lang="en-US" altLang="he-IL" sz="2200" dirty="0" err="1"/>
              <a:t>node.parent.right</a:t>
            </a:r>
            <a:r>
              <a:rPr lang="en-US" altLang="he-IL" sz="2200" dirty="0"/>
              <a:t> == node</a:t>
            </a:r>
          </a:p>
          <a:p>
            <a:pPr lvl="3">
              <a:defRPr/>
            </a:pPr>
            <a:r>
              <a:rPr lang="en-US" altLang="he-IL" sz="2200" dirty="0" err="1"/>
              <a:t>node.parent.setRightChild</a:t>
            </a:r>
            <a:r>
              <a:rPr lang="en-US" altLang="he-IL" sz="2200" dirty="0"/>
              <a:t>(child)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en-US" altLang="he-IL" sz="2200" dirty="0"/>
          </a:p>
          <a:p>
            <a:pPr lvl="1"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53C16-AE6C-4AD7-9C18-C3F1CE5130FE}"/>
              </a:ext>
            </a:extLst>
          </p:cNvPr>
          <p:cNvSpPr/>
          <p:nvPr/>
        </p:nvSpPr>
        <p:spPr bwMode="auto">
          <a:xfrm>
            <a:off x="7355592" y="18208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A61F2-303F-472F-B008-FB484761C25D}"/>
              </a:ext>
            </a:extLst>
          </p:cNvPr>
          <p:cNvSpPr/>
          <p:nvPr/>
        </p:nvSpPr>
        <p:spPr bwMode="auto">
          <a:xfrm>
            <a:off x="7888992" y="252089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8F0D4-83CA-45DB-BD2F-9B9FBB6C2D1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7622292" y="2278063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ED923B7-FE04-4B39-A58D-D583D01DF502}"/>
              </a:ext>
            </a:extLst>
          </p:cNvPr>
          <p:cNvSpPr/>
          <p:nvPr/>
        </p:nvSpPr>
        <p:spPr bwMode="auto">
          <a:xfrm>
            <a:off x="8650992" y="320018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03896-BEBB-4D3C-8486-251E3D0C8974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 bwMode="auto">
          <a:xfrm>
            <a:off x="8344277" y="2911137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962176-EE4E-4636-847E-02CE4139B0C7}"/>
              </a:ext>
            </a:extLst>
          </p:cNvPr>
          <p:cNvSpPr/>
          <p:nvPr/>
        </p:nvSpPr>
        <p:spPr bwMode="auto">
          <a:xfrm>
            <a:off x="9336792" y="389965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9BD524-4DE9-4416-A457-78401D5168D0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 bwMode="auto">
          <a:xfrm>
            <a:off x="9106277" y="3590430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E670148-B206-48B6-AF7D-23585E6182CE}"/>
              </a:ext>
            </a:extLst>
          </p:cNvPr>
          <p:cNvSpPr/>
          <p:nvPr/>
        </p:nvSpPr>
        <p:spPr bwMode="auto">
          <a:xfrm>
            <a:off x="6864884" y="25663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F7581C-F103-41F2-A5B8-22FE6BB5907F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 bwMode="auto">
          <a:xfrm flipH="1">
            <a:off x="7131584" y="2278063"/>
            <a:ext cx="490708" cy="2883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26537-C0E9-45EF-A5BA-EE2766FA94E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 bwMode="auto">
          <a:xfrm flipH="1">
            <a:off x="6589743" y="2956612"/>
            <a:ext cx="353256" cy="40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89AFC-E2BD-4F82-BB7C-15D66834D25F}"/>
              </a:ext>
            </a:extLst>
          </p:cNvPr>
          <p:cNvGrpSpPr/>
          <p:nvPr/>
        </p:nvGrpSpPr>
        <p:grpSpPr>
          <a:xfrm>
            <a:off x="5726112" y="3361830"/>
            <a:ext cx="1130331" cy="1123124"/>
            <a:chOff x="5726112" y="3361830"/>
            <a:chExt cx="1130331" cy="11231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96F4AF-EC43-41F8-A7FA-704C42B9C0F6}"/>
                </a:ext>
              </a:extLst>
            </p:cNvPr>
            <p:cNvSpPr/>
            <p:nvPr/>
          </p:nvSpPr>
          <p:spPr bwMode="auto">
            <a:xfrm>
              <a:off x="6323043" y="33618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05627-6070-458C-A2BC-60575855727B}"/>
                </a:ext>
              </a:extLst>
            </p:cNvPr>
            <p:cNvSpPr/>
            <p:nvPr/>
          </p:nvSpPr>
          <p:spPr bwMode="auto">
            <a:xfrm>
              <a:off x="5726112" y="4027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3A179-36F4-421B-A24D-7A5D7DE32186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 bwMode="auto">
            <a:xfrm flipH="1">
              <a:off x="6181397" y="3752075"/>
              <a:ext cx="219761" cy="3426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44FE8-D6B1-45D5-91F6-88268AC98C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98637" y="3122211"/>
            <a:ext cx="429886" cy="1051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4D67A7-2828-44A9-9B80-8EA3B32A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06" y="4197845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D57D-81C2-4ABF-BF4C-C496724FD66D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8501" y="3708132"/>
            <a:ext cx="448757" cy="1255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FF954-3618-48E6-AA7C-1DDBE0B9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84" y="4988178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remove( 6 )</a:t>
            </a:r>
          </a:p>
        </p:txBody>
      </p:sp>
    </p:spTree>
    <p:extLst>
      <p:ext uri="{BB962C8B-B14F-4D97-AF65-F5344CB8AC3E}">
        <p14:creationId xmlns:p14="http://schemas.microsoft.com/office/powerpoint/2010/main" val="13067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819E-6 3.77992E-7 L 0.02741 3.77992E-7 C 0.03953 3.77992E-7 0.05481 -0.0294 0.05481 -0.05292 L 0.05481 -0.1058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" y="-5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0462 L -0.07055 0.04179 C -0.08662 0.05292 -0.10032 0.0546 -0.10614 0.04662 C -0.11354 0.03675 -0.11213 0.01911 -0.10378 -0.00252 L -0.06803 -0.10038 " pathEditMode="relative" rAng="2700000" ptsTypes="AAA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7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24" grpId="0"/>
      <p:bldP spid="24" grpId="1"/>
      <p:bldP spid="28" grpId="0"/>
      <p:bldP spid="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</a:t>
            </a:r>
          </a:p>
          <a:p>
            <a:pPr lvl="1">
              <a:defRPr/>
            </a:pPr>
            <a:r>
              <a:rPr lang="en-US" altLang="he-IL" sz="2200" dirty="0"/>
              <a:t>// next has ≤1 child</a:t>
            </a:r>
          </a:p>
          <a:p>
            <a:pPr lvl="1">
              <a:defRPr/>
            </a:pPr>
            <a:r>
              <a:rPr lang="en-US" altLang="he-IL" sz="2200" dirty="0" err="1"/>
              <a:t>node.data</a:t>
            </a:r>
            <a:r>
              <a:rPr lang="en-US" altLang="he-IL" sz="2200" dirty="0"/>
              <a:t> = </a:t>
            </a:r>
            <a:r>
              <a:rPr lang="en-US" altLang="he-IL" sz="2200" dirty="0" err="1"/>
              <a:t>next.data</a:t>
            </a:r>
            <a:endParaRPr lang="en-US" altLang="he-IL" sz="2200" dirty="0"/>
          </a:p>
          <a:p>
            <a:pPr lvl="1"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(tree, next)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7DABD5-9457-4369-BB6F-51B6C7589B8F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45475-3AE0-4703-8AC3-9EEB4BFC172B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B9109-9577-4111-AEC4-0DE38F8DE3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FD7FE4-5624-4415-91B1-1A18A5633EC6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D9F5B-F9CE-4C39-B1F3-5F084BBCD744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A7BFEB-C270-4647-AD72-CE8CE646E19C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0C755-C934-481B-9243-101D0591D43A}"/>
              </a:ext>
            </a:extLst>
          </p:cNvPr>
          <p:cNvCxnSpPr>
            <a:cxnSpLocks/>
            <a:endCxn id="11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7542DF5-BDD5-481E-B50F-C9C5BFAC75DC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0DDE3D-9715-480D-878F-FE88CEF21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B35F54-906B-4263-8297-F01392EAD48C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2CEF2-80A8-4DED-8D32-7C28E716C339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68063FC-BE9F-4759-ADF7-5C6DF0388499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681FBF-DA1F-4038-A6DE-E18912064F95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A33A1-C9D9-4F15-A97D-DA626478B786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auto">
          <a:xfrm>
            <a:off x="6921828" y="2167362"/>
            <a:ext cx="723900" cy="307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F3820F-1AC9-407A-9E57-68166BD1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63" y="1731537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remove( 4 )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8A430-C3F3-49C0-BD9D-D084225E386D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9013" y="4737997"/>
            <a:ext cx="762000" cy="9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BB7137-9802-43E9-AD29-AE3E5EA1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5712724"/>
            <a:ext cx="32408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Successor of 4 is 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49147-4648-4B49-B415-470B85A82CDD}"/>
              </a:ext>
            </a:extLst>
          </p:cNvPr>
          <p:cNvSpPr/>
          <p:nvPr/>
        </p:nvSpPr>
        <p:spPr bwMode="auto">
          <a:xfrm>
            <a:off x="7940210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F6DC8-9E2A-4515-8020-2884DB8A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2" y="4805861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Putting the predecessor in the root also works</a:t>
            </a:r>
          </a:p>
        </p:txBody>
      </p:sp>
    </p:spTree>
    <p:extLst>
      <p:ext uri="{BB962C8B-B14F-4D97-AF65-F5344CB8AC3E}">
        <p14:creationId xmlns:p14="http://schemas.microsoft.com/office/powerpoint/2010/main" val="174412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583E-6 1.71777E-6 L -3.38583E-6 0.00084 C -0.00472 -0.01386 -0.01039 -0.02751 -0.01464 -0.04137 C -0.01858 -0.0546 -0.02488 -0.08253 -0.02488 -0.08232 C -0.02598 -0.09366 -0.02771 -0.105 -0.02803 -0.11592 C -0.02882 -0.14175 -0.02031 -0.16884 -0.02929 -0.19257 C -0.03228 -0.20055 -0.04393 -0.1827 -0.05149 -0.17745 C -0.05197 -0.17598 -0.05165 -0.1743 -0.05307 -0.17346 C -0.06693 -0.16296 -0.08189 -0.15393 -0.0959 -0.14406 C -0.09685 -0.14343 -0.09732 -0.14196 -0.09905 -0.14133 C -0.11401 -0.13146 -0.12913 -0.12243 -0.14488 -0.11298 C -0.14441 -0.10206 -0.15023 -0.08841 -0.14315 -0.07959 C -0.11937 -0.04767 -0.07842 -0.04305 -0.04393 -0.03402 C -0.01543 -0.03507 0.03307 -0.02751 0.05654 -0.05586 C 0.06441 -0.06573 0.06426 -0.08085 0.06898 -0.09282 C 0.06646 -0.10731 0.06678 -0.12243 0.06268 -0.13671 C 0.05717 -0.15351 0.02646 -0.19509 0.01512 -0.20286 C 0.00788 -0.20748 -0.00094 -0.21105 -0.0074 -0.21714 C -0.01968 -0.22995 -0.01385 -0.22659 -0.02189 -0.23058 L -0.03527 -0.23856 " pathEditMode="relative" rAng="0" ptsTypes="AAAAAAAAAAAAAAAAAA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" y="-11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5" grpId="1" animBg="1"/>
      <p:bldP spid="17" grpId="0" animBg="1"/>
      <p:bldP spid="20" grpId="0"/>
      <p:bldP spid="24" grpId="0"/>
      <p:bldP spid="24" grpId="1"/>
      <p:bldP spid="27" grpId="0" animBg="1"/>
      <p:bldP spid="27" grpId="1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</a:t>
            </a:r>
            <a:r>
              <a:rPr lang="en-US" altLang="he-IL" sz="2200" dirty="0" err="1"/>
              <a:t>bst</a:t>
            </a:r>
            <a:r>
              <a:rPr lang="en-US" altLang="he-IL" sz="2200" dirty="0"/>
              <a:t>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next = </a:t>
            </a:r>
            <a:r>
              <a:rPr lang="en-US" altLang="he-IL" sz="2200" dirty="0" err="1"/>
              <a:t>findSuccessor</a:t>
            </a:r>
            <a:r>
              <a:rPr lang="en-US" altLang="he-IL" sz="2200" dirty="0"/>
              <a:t>(node)</a:t>
            </a:r>
          </a:p>
          <a:p>
            <a:pPr lvl="1">
              <a:defRPr/>
            </a:pPr>
            <a:r>
              <a:rPr lang="en-US" altLang="he-IL" sz="2200" dirty="0" err="1"/>
              <a:t>node.data</a:t>
            </a:r>
            <a:r>
              <a:rPr lang="en-US" altLang="he-IL" sz="2200" dirty="0"/>
              <a:t> = </a:t>
            </a:r>
            <a:r>
              <a:rPr lang="en-US" altLang="he-IL" sz="2200" dirty="0" err="1"/>
              <a:t>next.data</a:t>
            </a:r>
            <a:endParaRPr lang="en-US" altLang="he-IL" sz="2200" dirty="0"/>
          </a:p>
          <a:p>
            <a:pPr lvl="1"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bst</a:t>
            </a:r>
            <a:r>
              <a:rPr lang="en-US" altLang="he-IL" sz="2200" dirty="0"/>
              <a:t>, next)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0712" y="3856037"/>
            <a:ext cx="7467600" cy="135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has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findSuccessor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node.right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97312" y="4959071"/>
            <a:ext cx="4419600" cy="22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!= 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current =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while 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current.left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 current  = 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current.left</a:t>
            </a:r>
            <a:endParaRPr lang="en-US" altLang="he-IL" sz="2200" i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return current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794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Running time of the operations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findElement</a:t>
            </a:r>
            <a:r>
              <a:rPr lang="en-US" altLang="he-IL" sz="2200" dirty="0"/>
              <a:t> () 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addElement</a:t>
            </a:r>
            <a:r>
              <a:rPr lang="en-US" altLang="he-IL" sz="2200" dirty="0"/>
              <a:t>() 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removeElement</a:t>
            </a:r>
            <a:r>
              <a:rPr lang="en-US" altLang="he-IL" sz="2200" dirty="0"/>
              <a:t>() ?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Answer = O(depth of tree)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we want the tree to be balanced, i.e., have no </a:t>
            </a:r>
            <a:r>
              <a:rPr lang="en-US" altLang="he-IL" sz="2200" i="1" dirty="0"/>
              <a:t>long strings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for a tree with n vertices the depth must be &gt;log(n)-1.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So the best we can hope for in O(log(n)) for each operation.</a:t>
            </a:r>
          </a:p>
        </p:txBody>
      </p:sp>
    </p:spTree>
    <p:extLst>
      <p:ext uri="{BB962C8B-B14F-4D97-AF65-F5344CB8AC3E}">
        <p14:creationId xmlns:p14="http://schemas.microsoft.com/office/powerpoint/2010/main" val="102448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Balancing a BST</a:t>
            </a:r>
          </a:p>
        </p:txBody>
      </p:sp>
    </p:spTree>
    <p:extLst>
      <p:ext uri="{BB962C8B-B14F-4D97-AF65-F5344CB8AC3E}">
        <p14:creationId xmlns:p14="http://schemas.microsoft.com/office/powerpoint/2010/main" val="2561905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Announcements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Midterm</a:t>
            </a:r>
            <a:r>
              <a:rPr lang="en-US" altLang="he-IL" sz="2000" dirty="0"/>
              <a:t>: Friday, March 12 – no class on Friday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4 problems covering all topics covered so far including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Take home exam - open books/internet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No talking to each other/asking questions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I’ll post the paper on </a:t>
            </a:r>
            <a:r>
              <a:rPr lang="en-US" altLang="he-IL" sz="2000" i="1" dirty="0"/>
              <a:t>March 11 at 10am</a:t>
            </a:r>
            <a:r>
              <a:rPr lang="en-US" altLang="he-IL" sz="2000" dirty="0"/>
              <a:t> on the course home page </a:t>
            </a:r>
            <a:r>
              <a:rPr lang="en-US" altLang="he-IL" sz="2000" dirty="0">
                <a:sym typeface="Wingdings" panose="05000000000000000000" pitchFamily="2" charset="2"/>
              </a:rPr>
              <a:t></a:t>
            </a:r>
            <a:r>
              <a:rPr lang="en-US" altLang="he-IL" sz="2000" dirty="0"/>
              <a:t> exams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You will need to submit is before </a:t>
            </a:r>
            <a:r>
              <a:rPr lang="en-US" altLang="he-IL" sz="2000" i="1" dirty="0"/>
              <a:t>March 12 at midnight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Shouldn’t take you more than 2-3 hours to solve it.</a:t>
            </a:r>
          </a:p>
          <a:p>
            <a:pPr marL="0" indent="0"/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0687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How can we make sure that the tree is balanced?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u="sng" dirty="0"/>
              <a:t>A  possible solution</a:t>
            </a:r>
            <a:r>
              <a:rPr lang="en-US" altLang="he-IL" sz="2400" dirty="0"/>
              <a:t>: have a method </a:t>
            </a:r>
            <a:r>
              <a:rPr lang="en-US" altLang="he-IL" sz="2400" dirty="0" err="1"/>
              <a:t>makeBalanced</a:t>
            </a:r>
            <a:r>
              <a:rPr lang="en-US" altLang="he-IL" sz="2400" dirty="0"/>
              <a:t>()that balances the tree.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i="1" dirty="0" err="1"/>
              <a:t>makeBalanced</a:t>
            </a:r>
            <a:r>
              <a:rPr lang="en-US" altLang="he-IL" sz="2400" i="1" dirty="0"/>
              <a:t>()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sorted array with all the values in the tree 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	can be done using </a:t>
            </a:r>
            <a:r>
              <a:rPr lang="en-US" altLang="he-IL" sz="2400" i="1" dirty="0" err="1"/>
              <a:t>inOrder</a:t>
            </a:r>
            <a:r>
              <a:rPr lang="en-US" altLang="he-IL" sz="2400" i="1" dirty="0"/>
              <a:t> traversal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new tree from the array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F213F-3853-49E7-BB60-0CE04CD7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821" y="2443355"/>
            <a:ext cx="3220882" cy="910632"/>
          </a:xfrm>
          <a:prstGeom prst="rect">
            <a:avLst/>
          </a:prstGeom>
          <a:solidFill>
            <a:srgbClr val="FF0000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dirty="0"/>
              <a:t>WRONG SOLUTION!!!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6C2AD-5D42-44F6-896E-6B8254C6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482574"/>
            <a:ext cx="4311650" cy="796926"/>
          </a:xfrm>
          <a:prstGeom prst="rect">
            <a:avLst/>
          </a:prstGeom>
          <a:solidFill>
            <a:schemeClr val="tx1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DON’T LISTEN TO THIS GUY!</a:t>
            </a:r>
          </a:p>
        </p:txBody>
      </p:sp>
    </p:spTree>
    <p:extLst>
      <p:ext uri="{BB962C8B-B14F-4D97-AF65-F5344CB8AC3E}">
        <p14:creationId xmlns:p14="http://schemas.microsoft.com/office/powerpoint/2010/main" val="4129498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Idea</a:t>
            </a:r>
            <a:r>
              <a:rPr lang="en-US" altLang="he-IL" sz="2200" dirty="0"/>
              <a:t>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1) Set the median to be the root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2) Construct left and right subtrees recursively.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i="1" dirty="0" err="1"/>
              <a:t>addArrayToTree</a:t>
            </a:r>
            <a:r>
              <a:rPr lang="en-US" altLang="he-IL" sz="2200" i="1" dirty="0"/>
              <a:t> ( array , first , last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if (first &lt;= last)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	mid = (</a:t>
            </a:r>
            <a:r>
              <a:rPr lang="en-US" altLang="he-IL" sz="2200" dirty="0" err="1"/>
              <a:t>first+last</a:t>
            </a:r>
            <a:r>
              <a:rPr lang="en-US" altLang="he-IL" sz="2200" dirty="0"/>
              <a:t>)/2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addToTree</a:t>
            </a:r>
            <a:r>
              <a:rPr lang="en-US" altLang="he-IL" sz="2200" dirty="0"/>
              <a:t>( array[mid]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</a:t>
            </a:r>
            <a:r>
              <a:rPr lang="en-US" altLang="he-IL" sz="2200" dirty="0"/>
              <a:t> as left subtree ( array , first , mid-1 )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</a:t>
            </a:r>
            <a:r>
              <a:rPr lang="en-US" altLang="he-IL" sz="2200" dirty="0"/>
              <a:t> as right subtree ( array , mid+1 , last 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16486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Example</a:t>
            </a:r>
            <a:r>
              <a:rPr lang="en-US" altLang="he-IL" sz="2200" dirty="0"/>
              <a:t>: Array = [1,2,3,4,5,6,7,8]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Root = 5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Create left subtree from [1,2,3,4]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Root = 3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Create subtree from [1,2]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Create subtree from [4]</a:t>
            </a:r>
          </a:p>
          <a:p>
            <a:pPr marL="57150" indent="0"/>
            <a:r>
              <a:rPr lang="en-US" altLang="he-IL" sz="2200" u="sng" dirty="0"/>
              <a:t>Create right subtree from [6,7,8</a:t>
            </a:r>
            <a:r>
              <a:rPr lang="en-US" altLang="he-IL" sz="2200" dirty="0"/>
              <a:t>]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Root = 7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Create subtree from [6]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he-IL" sz="2200" dirty="0"/>
              <a:t>Create subtree from [8]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8952E-F6A0-4E12-A3DA-193812B056DD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A6B16E-A57C-4389-8DC1-6812A257BE83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46B7FFA-4E66-4924-8EC9-3858EA4731F9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986A6D-C03F-4399-823B-904CB233CF18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CF9385-83C0-48C7-9782-64829225145B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833721-8226-407C-B4C0-50E551AC1C9B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82D64D-4139-4508-A499-AA5EE9AB5953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AF6B2-48FD-4F59-B143-0EAEC6CBB52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EDB17CF-79B7-42DA-BE70-83708451AA70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AB6121-1F5F-4253-81E0-00EEC729FBE0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D8EEE-D832-4CCF-922E-8EDA2F59BA41}"/>
              </a:ext>
            </a:extLst>
          </p:cNvPr>
          <p:cNvCxnSpPr>
            <a:cxnSpLocks/>
            <a:stCxn id="21" idx="4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595A89E-4D91-4B19-85DC-5927BBA1C2A5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56D736-CF4F-46A4-8F3D-E8037EC12B29}"/>
              </a:ext>
            </a:extLst>
          </p:cNvPr>
          <p:cNvSpPr/>
          <p:nvPr/>
        </p:nvSpPr>
        <p:spPr bwMode="auto">
          <a:xfrm>
            <a:off x="6806420" y="4389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F89B09-C256-48CD-8522-4CD7574647CE}"/>
              </a:ext>
            </a:extLst>
          </p:cNvPr>
          <p:cNvSpPr/>
          <p:nvPr/>
        </p:nvSpPr>
        <p:spPr bwMode="auto">
          <a:xfrm>
            <a:off x="4652074" y="54530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C48AE5-A7B3-430B-AD7F-EC6F2C66A1BA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 bwMode="auto">
          <a:xfrm flipH="1">
            <a:off x="4918774" y="4929998"/>
            <a:ext cx="512676" cy="5230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82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5" grpId="0" animBg="1"/>
      <p:bldP spid="21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/>
              <a:t>Disadvantages</a:t>
            </a:r>
            <a:r>
              <a:rPr lang="en-US" altLang="he-IL" sz="2200" dirty="0"/>
              <a:t> of the solution using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Add responsibility to the user to invoke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The user will need to wait linear time in every invocation of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().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 better solution would be to have a </a:t>
            </a:r>
            <a:r>
              <a:rPr lang="en-US" altLang="he-IL" sz="2200" i="1" dirty="0"/>
              <a:t>self-balancing tree</a:t>
            </a:r>
            <a:r>
              <a:rPr lang="en-US" altLang="he-IL" sz="2200" dirty="0"/>
              <a:t> that is makes sure the tree is balanced after each modification (add/remove)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AVL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B-trees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solidFill>
                  <a:srgbClr val="FF0000"/>
                </a:solidFill>
              </a:rPr>
              <a:t>Red</a:t>
            </a:r>
            <a:r>
              <a:rPr lang="en-US" altLang="he-IL" sz="2200" dirty="0" err="1"/>
              <a:t>Black</a:t>
            </a:r>
            <a:r>
              <a:rPr lang="en-US" altLang="he-IL" sz="2200" dirty="0"/>
              <a:t>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2-3 trees</a:t>
            </a:r>
          </a:p>
          <a:p>
            <a:pPr marL="514350" indent="-457200">
              <a:defRPr/>
            </a:pPr>
            <a:r>
              <a:rPr lang="en-US" altLang="he-IL" sz="2200" dirty="0"/>
              <a:t>	We will see AVL trees (definitely) and B-trees(?) next.</a:t>
            </a:r>
          </a:p>
        </p:txBody>
      </p:sp>
    </p:spTree>
    <p:extLst>
      <p:ext uri="{BB962C8B-B14F-4D97-AF65-F5344CB8AC3E}">
        <p14:creationId xmlns:p14="http://schemas.microsoft.com/office/powerpoint/2010/main" val="1075294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204151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List 1: 4, 2, 8, 1, 3 , 6, 5, 9, 10, 7</a:t>
            </a:r>
          </a:p>
          <a:p>
            <a:pPr marL="0" indent="0">
              <a:defRPr/>
            </a:pPr>
            <a:endParaRPr lang="en-US" sz="2200" dirty="0"/>
          </a:p>
          <a:p>
            <a:pPr marL="0" indent="0">
              <a:defRPr/>
            </a:pPr>
            <a:r>
              <a:rPr lang="en-US" sz="2200" dirty="0"/>
              <a:t>Remove 5 from the tree</a:t>
            </a:r>
          </a:p>
          <a:p>
            <a:pPr marL="0" indent="0">
              <a:defRPr/>
            </a:pPr>
            <a:r>
              <a:rPr lang="en-US" sz="2200" dirty="0"/>
              <a:t>Remove 9 from the tree</a:t>
            </a:r>
          </a:p>
          <a:p>
            <a:pPr marL="0" indent="0">
              <a:defRPr/>
            </a:pPr>
            <a:r>
              <a:rPr lang="en-US" sz="2200" dirty="0"/>
              <a:t>Remove 4 from the tree</a:t>
            </a:r>
          </a:p>
          <a:p>
            <a:pPr marL="457200" indent="-457200">
              <a:buAutoNum type="arabicPlain" startAt="2"/>
              <a:defRPr/>
            </a:pP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4DF42-D270-4FB2-8E64-623A2160B80C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D0B2-1C42-469C-9BC5-BA3F9978234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6A7111-FD24-4C24-AEAB-B4651D220772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48DA9-5A9E-44D8-BECF-F0AC63C2C9C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3C719D-6BA5-441B-802E-F78EA5169767}"/>
              </a:ext>
            </a:extLst>
          </p:cNvPr>
          <p:cNvGrpSpPr/>
          <p:nvPr/>
        </p:nvGrpSpPr>
        <p:grpSpPr>
          <a:xfrm>
            <a:off x="8088312" y="4863043"/>
            <a:ext cx="533400" cy="1021087"/>
            <a:chOff x="8088312" y="4863043"/>
            <a:chExt cx="533400" cy="102108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D7C07-2281-408A-94B4-909FC41B6011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EE707D-1F56-4AE5-9621-68C2BE7AF0D8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8097482" y="4863043"/>
              <a:ext cx="257530" cy="563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4EBCC12-0C80-4593-8A4C-F8C3F77C7C2E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7A0C0-5F49-4676-A333-C952406C9A05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2B6D267-DB47-4BAB-83E5-434531F39E0A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01413-0D09-4FAC-A9AB-ED4A707615C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738AB9-D396-4325-8598-4BD34CFEF4B2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20725-0463-4279-988D-D153ED6DF1A2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6F936F-42EF-4E63-8A79-7A5F1796819C}"/>
              </a:ext>
            </a:extLst>
          </p:cNvPr>
          <p:cNvSpPr/>
          <p:nvPr/>
        </p:nvSpPr>
        <p:spPr bwMode="auto">
          <a:xfrm>
            <a:off x="6833513" y="44387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6A8CA2-991A-467C-A575-6C8F3970E34A}"/>
              </a:ext>
            </a:extLst>
          </p:cNvPr>
          <p:cNvCxnSpPr>
            <a:cxnSpLocks/>
            <a:stCxn id="6" idx="4"/>
            <a:endCxn id="29" idx="0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332AE3-C025-4D28-8D9D-B65129272FED}"/>
              </a:ext>
            </a:extLst>
          </p:cNvPr>
          <p:cNvSpPr/>
          <p:nvPr/>
        </p:nvSpPr>
        <p:spPr bwMode="auto">
          <a:xfrm>
            <a:off x="6392322" y="53142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6D6C95-160B-4BB8-8E0A-2DF21D6B44E5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6659022" y="4895966"/>
            <a:ext cx="362490" cy="418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DF2A683-87AA-437F-B133-B9C2D43829B4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BD7084-7A84-4F21-8F06-568751092A9B}"/>
              </a:ext>
            </a:extLst>
          </p:cNvPr>
          <p:cNvCxnSpPr>
            <a:cxnSpLocks/>
            <a:stCxn id="29" idx="5"/>
            <a:endCxn id="47" idx="0"/>
          </p:cNvCxnSpPr>
          <p:nvPr/>
        </p:nvCxnSpPr>
        <p:spPr bwMode="auto">
          <a:xfrm>
            <a:off x="7288798" y="4829011"/>
            <a:ext cx="299309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1BA24C-4C95-441A-ABA0-3837876E3A80}"/>
              </a:ext>
            </a:extLst>
          </p:cNvPr>
          <p:cNvSpPr/>
          <p:nvPr/>
        </p:nvSpPr>
        <p:spPr bwMode="auto">
          <a:xfrm>
            <a:off x="7321407" y="541275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7EAF97-5F8C-4CB7-9E6F-B4E820894266}"/>
              </a:ext>
            </a:extLst>
          </p:cNvPr>
          <p:cNvSpPr/>
          <p:nvPr/>
        </p:nvSpPr>
        <p:spPr bwMode="auto">
          <a:xfrm>
            <a:off x="6821830" y="443054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2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4.37631E-6 L 3.93701E-6 0.00021 C 0.00378 -0.00084 0.00756 -0.00105 0.01133 -0.00252 C 0.0137 -0.00315 0.01559 -0.00525 0.01779 -0.00609 C 0.01937 -0.00693 0.02094 -0.00693 0.02267 -0.00756 C 0.02409 -0.00861 0.02567 -0.00987 0.02724 -0.01113 C 0.02819 -0.01197 0.02897 -0.01302 0.02992 -0.01365 C 0.03133 -0.01449 0.03511 -0.01491 0.03669 -0.01617 C 0.05385 -0.03024 0.03968 -0.01953 0.0507 -0.02982 C 0.05212 -0.03108 0.05385 -0.03213 0.05527 -0.0336 C 0.05763 -0.0357 0.05984 -0.03822 0.06173 -0.04095 C 0.06267 -0.042 0.06315 -0.04347 0.06362 -0.04473 C 0.06472 -0.04641 0.06535 -0.0483 0.06661 -0.04977 C 0.06724 -0.05061 0.0685 -0.05124 0.06929 -0.05229 C 0.07039 -0.05376 0.07102 -0.05544 0.07228 -0.05712 C 0.0737 -0.05943 0.0759 -0.06069 0.07685 -0.06342 C 0.07937 -0.06993 0.07763 -0.06699 0.08141 -0.07203 C 0.0822 -0.07371 0.08267 -0.0756 0.0833 -0.07707 C 0.08504 -0.08085 0.08897 -0.0882 0.08897 -0.08799 C 0.09181 -0.09891 0.09055 -0.09324 0.09196 -0.10563 C 0.09149 -0.11571 0.09149 -0.12558 0.09086 -0.13545 C 0.09086 -0.13692 0.09039 -0.13818 0.09007 -0.13923 C 0.08944 -0.1407 0.08866 -0.14175 0.08819 -0.14301 C 0.08771 -0.14511 0.08756 -0.14721 0.08708 -0.1491 C 0.08614 -0.15498 0.08157 -0.1659 0.08063 -0.168 C 0.07937 -0.17052 0.07779 -0.17262 0.07685 -0.17535 C 0.07622 -0.17703 0.0759 -0.17892 0.07496 -0.18018 C 0.0737 -0.18228 0.07181 -0.18354 0.07039 -0.18522 C 0.06803 -0.18816 0.06582 -0.1911 0.06362 -0.19404 C 0.06252 -0.19572 0.06157 -0.19782 0.06 -0.19887 L 0.05527 -0.20265 C 0.04976 -0.21252 0.05464 -0.20538 0.04126 -0.21399 C 0.03968 -0.21483 0.03826 -0.21651 0.03669 -0.21756 C 0.03244 -0.2205 0.03149 -0.22029 0.02724 -0.22134 C 0.02441 -0.22323 0.02015 -0.22638 0.017 -0.22743 C 0.01322 -0.22911 0.00944 -0.22995 0.00567 -0.23142 C -0.00205 -0.23646 -0.00079 -0.23667 -0.01213 -0.23646 C -0.03969 -0.23499 -0.04268 -0.23436 -0.06063 -0.23142 C -0.0652 -0.22848 -0.06961 -0.22554 -0.07386 -0.2226 C -0.0767 -0.22071 -0.07937 -0.2184 -0.08221 -0.2163 C -0.08504 -0.21462 -0.08788 -0.21315 -0.09087 -0.21147 C -0.09292 -0.20811 -0.09481 -0.20454 -0.09733 -0.20139 C -0.103 -0.19488 -0.10993 -0.19005 -0.11512 -0.1827 C -0.12079 -0.17493 -0.12646 -0.16737 -0.13181 -0.15918 C -0.13481 -0.15498 -0.1367 -0.14973 -0.13937 -0.14553 C -0.14205 -0.14133 -0.14536 -0.13839 -0.14772 -0.1344 C -0.15056 -0.12999 -0.15276 -0.12495 -0.15528 -0.12075 C -0.16457 -0.10563 -0.16378 -0.11046 -0.1704 -0.09576 C -0.17433 -0.08631 -0.18552 -0.063 -0.18898 -0.04725 C -0.19087 -0.03906 -0.1926 -0.02121 -0.1937 -0.0147 C -0.19402 -0.01218 -0.19496 -0.00987 -0.19544 -0.00756 C -0.19496 0.00651 -0.19496 0.01764 -0.19276 0.03108 C -0.19213 0.03485 -0.19024 0.03905 -0.18898 0.0422 C -0.1863 0.0506 -0.18457 0.05858 -0.18063 0.06593 C -0.17748 0.07202 -0.17465 0.07874 -0.1704 0.08336 C -0.16882 0.08525 -0.16709 0.08672 -0.16552 0.0884 C -0.16426 0.08987 -0.16347 0.09218 -0.16174 0.09344 C -0.15811 0.09617 -0.15355 0.09701 -0.14961 0.09953 C -0.14851 0.10037 -0.14741 0.10163 -0.14583 0.10205 C -0.14363 0.10289 -0.14095 0.10289 -0.13859 0.10352 C -0.13229 0.10247 -0.12599 0.10184 -0.11969 0.101 C -0.11843 0.10058 -0.11717 0.10037 -0.11591 0.09953 C -0.11386 0.09827 -0.11229 0.09617 -0.1104 0.09449 L -0.10189 0.0884 C -0.10111 0.0863 -0.10048 0.08378 -0.09922 0.0821 C -0.09764 0.08 -0.09355 0.07727 -0.09355 0.07748 C -0.09292 0.07391 -0.09244 0.07055 -0.09166 0.06719 C -0.09056 0.06236 -0.08898 0.05732 -0.08788 0.05228 C -0.0841 0.0338 -0.09008 0.05501 -0.0852 0.03863 C -0.08489 0.03401 -0.08441 0.0294 -0.0841 0.02499 C -0.08378 0.0168 -0.08378 0.00819 -0.08331 4.37631E-6 C -0.08315 -0.00315 -0.08268 -0.00651 -0.08221 -0.00987 C -0.08189 -0.01428 -0.08111 -0.02163 -0.08032 -0.02604 C -0.07953 -0.03234 -0.07906 -0.03864 -0.07764 -0.04473 C -0.07701 -0.04725 -0.07622 -0.04956 -0.07575 -0.05229 C -0.07544 -0.05376 -0.07528 -0.05544 -0.07481 -0.05712 C -0.07433 -0.05901 -0.07339 -0.06048 -0.07307 -0.06195 C -0.0726 -0.06342 -0.07244 -0.06468 -0.07197 -0.06594 C -0.0715 -0.0672 -0.07056 -0.06825 -0.07008 -0.06951 C -0.06898 -0.07329 -0.06741 -0.08064 -0.06741 -0.08043 C -0.06662 -0.08778 -0.06678 -0.08862 -0.06552 -0.0945 C -0.0652 -0.09576 -0.06489 -0.09702 -0.06441 -0.09828 C -0.06284 -0.10311 -0.06252 -0.10227 -0.06174 -0.10689 C -0.06126 -0.10899 -0.06111 -0.11109 -0.06063 -0.11319 C -0.06032 -0.11571 -0.05953 -0.11823 -0.0589 -0.12075 L -0.05796 -0.12432 L -0.05717 -0.12789 L -0.05717 -0.12768 L -0.05717 -0.12789 " pathEditMode="relative" rAng="0" ptsTypes="AAAAAAAAAAAAAAAAAAAAAAAAAAA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1" y="-6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9 2.32675E-6 L -0.00409 0.00063 C -0.00142 -0.00168 0.00142 -0.00357 0.00425 -0.00504 C 0.00583 -0.00567 0.00756 -0.00567 0.00913 -0.00651 C 0.01244 -0.00819 0.01575 -0.01113 0.0189 -0.01302 C 0.02063 -0.01407 0.02236 -0.01449 0.02362 -0.01554 C 0.0252 -0.01638 0.02614 -0.01785 0.0274 -0.0189 C 0.02835 -0.01953 0.02898 -0.01995 0.02992 -0.02058 C 0.03087 -0.021 0.0315 -0.02163 0.03213 -0.02205 C 0.03323 -0.02268 0.03465 -0.0231 0.03559 -0.02373 C 0.03638 -0.02394 0.03685 -0.02415 0.03748 -0.02436 C 0.03968 -0.02562 0.04157 -0.02604 0.04394 -0.02793 C 0.04457 -0.02835 0.04709 -0.0315 0.0474 -0.03192 C 0.04787 -0.03276 0.0485 -0.0336 0.04882 -0.03444 C 0.05622 -0.04347 0.04929 -0.03297 0.05638 -0.0441 C 0.05685 -0.04494 0.05764 -0.04557 0.05795 -0.04662 C 0.05953 -0.05124 0.05858 -0.04893 0.06063 -0.05397 L 0.06173 -0.06069 L 0.06268 -0.06384 C 0.06173 -0.0672 0.0611 -0.0777 0.06016 -0.08169 C 0.05968 -0.08316 0.05953 -0.08463 0.0589 -0.08589 C 0.05858 -0.08715 0.05795 -0.0882 0.05748 -0.08925 C 0.05701 -0.09009 0.05685 -0.09093 0.05638 -0.09156 C 0.0548 -0.09408 0.05228 -0.09849 0.05008 -0.10059 C 0.04787 -0.10248 0.04583 -0.10479 0.04394 -0.10647 C 0.03732 -0.1113 0.0474 -0.10332 0.03874 -0.1113 C 0.03716 -0.11256 0.03559 -0.11424 0.03433 -0.11466 C 0.03244 -0.11508 0.03102 -0.1155 0.02945 -0.11613 C 0.02898 -0.11634 0.02835 -0.11676 0.02803 -0.11697 C 0.02661 -0.11739 0.02567 -0.11739 0.02425 -0.11781 C 0.02346 -0.11802 0.02283 -0.11844 0.02236 -0.11865 C 0.02063 -0.11907 0.0189 -0.11907 0.01748 -0.11949 C 0.01528 -0.11991 0.01323 -0.12033 0.01102 -0.12117 C 0.00756 -0.12222 0.00976 -0.12159 0.00425 -0.12348 C -0.00504 -0.12327 -0.01402 -0.12348 -0.02315 -0.12243 C -0.02457 -0.12243 -0.02567 -0.12159 -0.0274 -0.12117 L -0.03244 -0.11949 C -0.03354 -0.11907 -0.03449 -0.11907 -0.03528 -0.11865 C -0.03654 -0.11802 -0.03811 -0.1176 -0.03937 -0.11697 C -0.04032 -0.11676 -0.04047 -0.11655 -0.04095 -0.11613 C -0.04583 -0.11655 -0.05071 -0.11655 -0.05575 -0.11697 C -0.05811 -0.11718 -0.05969 -0.11991 -0.06189 -0.12117 L -0.06504 -0.12243 C -0.06756 -0.12642 -0.06709 -0.12558 -0.06882 -0.12915 C -0.06945 -0.12999 -0.06945 -0.13104 -0.06992 -0.13167 C -0.07039 -0.13209 -0.07118 -0.13209 -0.07134 -0.13272 C -0.07402 -0.13818 -0.07291 -0.13587 -0.07465 -0.13986 C -0.07465 -0.14406 -0.07465 -0.14805 -0.07465 -0.15204 C -0.07433 -0.15393 -0.07386 -0.15561 -0.0737 -0.15729 C -0.07181 -0.16863 -0.07354 -0.15939 -0.07134 -0.16695 C -0.07024 -0.17178 -0.07213 -0.16716 -0.07055 -0.17262 C -0.07024 -0.17367 -0.06992 -0.17493 -0.06945 -0.17577 C -0.06882 -0.17745 -0.06803 -0.17913 -0.0674 -0.18102 L -0.06614 -0.18333 L -0.06504 -0.18585 L -0.06409 -0.18795 C -0.06378 -0.18879 -0.06378 -0.19005 -0.06346 -0.19068 C -0.06268 -0.19257 -0.06158 -0.19341 -0.06047 -0.19467 C -0.05953 -0.19698 -0.0578 -0.20118 -0.05638 -0.20202 C -0.05039 -0.20496 -0.05921 -0.20055 -0.05307 -0.20454 C -0.05071 -0.20622 -0.04992 -0.20601 -0.0474 -0.20685 C -0.04661 -0.20706 -0.04583 -0.20769 -0.0452 -0.20769 C -0.04441 -0.20769 -0.04346 -0.20769 -0.04252 -0.20769 L -0.04252 -0.20748 " pathEditMode="relative" rAng="0" ptsTypes="AAAAAAAAAAAAAA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-10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23E-6 4.9391E-6 L 4.17323E-6 0.00021 C -0.00189 -0.0021 -0.00363 -0.00378 -0.00536 -0.00609 C -0.00583 -0.00672 -0.00615 -0.00756 -0.00678 -0.0084 C -0.00741 -0.00966 -0.00804 -0.01071 -0.00867 -0.01176 C -0.00898 -0.0126 -0.0093 -0.01344 -0.00993 -0.01428 C -0.01071 -0.01596 -0.0115 -0.01743 -0.01276 -0.01869 C -0.01355 -0.01974 -0.01449 -0.02058 -0.01512 -0.02184 C -0.02142 -0.03192 -0.01481 -0.0231 -0.01985 -0.02961 C -0.02221 -0.03843 -0.01811 -0.02478 -0.02252 -0.03444 C -0.0263 -0.04368 -0.02221 -0.03948 -0.02646 -0.04305 C -0.02741 -0.04725 -0.02646 -0.04431 -0.02898 -0.04893 C -0.03481 -0.05943 -0.02898 -0.04956 -0.03355 -0.05754 C -0.03386 -0.05817 -0.03402 -0.05922 -0.03418 -0.05985 C -0.03512 -0.06237 -0.03607 -0.06426 -0.03685 -0.06678 C -0.03717 -0.06825 -0.03764 -0.06972 -0.03843 -0.07098 C -0.03874 -0.07182 -0.03953 -0.07245 -0.04016 -0.07329 C -0.04032 -0.07413 -0.04079 -0.07539 -0.04095 -0.07623 C -0.04174 -0.08001 -0.04126 -0.08064 -0.04284 -0.08421 C -0.04347 -0.08631 -0.04552 -0.08967 -0.04552 -0.08946 C -0.04599 -0.08946 -0.05449 -0.08946 -0.05733 -0.08799 C -0.05969 -0.08673 -0.06142 -0.084 -0.06378 -0.08358 C -0.07449 -0.08127 -0.05953 -0.08463 -0.0737 -0.08022 C -0.07607 -0.07959 -0.07622 -0.07959 -0.07843 -0.07854 C -0.07906 -0.07833 -0.08363 -0.07602 -0.08567 -0.07539 C -0.08646 -0.07497 -0.08741 -0.07455 -0.08819 -0.07413 C -0.08882 -0.07392 -0.08945 -0.0735 -0.09008 -0.07329 C -0.09166 -0.07287 -0.09276 -0.07287 -0.09418 -0.07245 C -0.10032 -0.07098 -0.09386 -0.07245 -0.09874 -0.07098 C -0.10126 -0.07014 -0.1041 -0.06972 -0.10678 -0.0693 C -0.10882 -0.06783 -0.11103 -0.06657 -0.11323 -0.0651 C -0.11433 -0.06447 -0.11544 -0.06405 -0.11654 -0.06342 C -0.11733 -0.063 -0.1178 -0.06195 -0.11859 -0.06153 C -0.11937 -0.0609 -0.12032 -0.06048 -0.12111 -0.05985 C -0.12788 -0.05145 -0.11544 -0.06678 -0.12835 -0.05397 C -0.13056 -0.05187 -0.13229 -0.04893 -0.13433 -0.04641 C -0.13512 -0.04536 -0.13607 -0.04431 -0.13717 -0.04305 C -0.13748 -0.04221 -0.1378 -0.04137 -0.13827 -0.04053 C -0.14126 -0.0357 -0.14142 -0.03549 -0.14426 -0.03213 C -0.14473 -0.03087 -0.14504 -0.02982 -0.14552 -0.02877 C -0.14961 -0.02079 -0.14867 -0.02415 -0.1515 -0.01785 C -0.15229 -0.01575 -0.15308 -0.01302 -0.15402 -0.01092 C -0.15528 -0.0084 -0.15748 -0.0063 -0.15859 -0.00336 C -0.16221 0.00398 -0.15922 -0.00189 -0.16457 0.00755 C -0.1652 0.00839 -0.16552 0.00923 -0.16599 0.01007 C -0.16662 0.01133 -0.16756 0.01238 -0.16851 0.01343 C -0.17134 0.02204 -0.16819 0.01406 -0.17182 0.02015 C -0.17323 0.02246 -0.17449 0.02519 -0.17575 0.02792 C -0.17622 0.02918 -0.17685 0.03086 -0.1778 0.03191 C -0.18378 0.04136 -0.18016 0.03527 -0.18567 0.04052 C -0.18819 0.04283 -0.18709 0.04262 -0.18882 0.04535 C -0.19056 0.04808 -0.19166 0.04892 -0.19355 0.0506 C -0.19402 0.05186 -0.19449 0.0527 -0.19481 0.05396 C -0.19512 0.05627 -0.19512 0.05858 -0.19544 0.06089 C -0.19544 0.06173 -0.19575 0.06257 -0.19591 0.06341 C -0.19575 0.06929 -0.19591 0.07517 -0.19544 0.08105 C -0.19512 0.08294 -0.19245 0.08525 -0.1915 0.0863 C -0.19103 0.08693 -0.1904 0.08756 -0.18961 0.08798 C -0.18835 0.08861 -0.18567 0.08987 -0.18441 0.09029 C -0.18205 0.09113 -0.17654 0.09302 -0.17449 0.09365 C -0.17276 0.09407 -0.17087 0.09407 -0.16914 0.09449 C -0.16835 0.0947 -0.16741 0.09575 -0.16662 0.09575 C -0.15701 0.09575 -0.15733 0.09491 -0.14867 0.09113 C -0.14709 0.0905 -0.1452 0.08966 -0.14363 0.08882 C -0.13985 0.08651 -0.13654 0.08315 -0.13292 0.08105 C -0.13166 0.08021 -0.12977 0.08 -0.12835 0.07937 C -0.12678 0.07874 -0.12536 0.0779 -0.12378 0.07685 C -0.12252 0.07622 -0.12174 0.07475 -0.12048 0.07433 C -0.1189 0.07349 -0.11685 0.07328 -0.11528 0.07265 C -0.11433 0.07244 -0.11355 0.07181 -0.1126 0.07181 L -0.09418 0.07076 C -0.09308 0.07055 -0.09197 0.07034 -0.09103 0.06992 C -0.08756 0.06887 -0.08457 0.06635 -0.08111 0.06593 L -0.06977 0.06404 C -0.06583 0.06278 -0.063 0.06173 -0.05859 0.06173 C -0.05402 0.06173 -0.0493 0.06236 -0.04489 0.06257 L -0.00993 0.06404 C -0.00819 0.06446 -0.00662 0.06467 -0.00457 0.06488 C 0.0033 0.06614 0.01433 0.06677 0.02299 0.06929 C 0.02897 0.07097 0.03496 0.07265 0.04094 0.07517 C 0.04267 0.07622 0.04456 0.07706 0.04661 0.07769 C 0.04834 0.07832 0.05023 0.07832 0.05181 0.07853 L 0.05653 0.07937 L 0.06692 0.08105 L 0.0907 0.07769 C 0.09244 0.07748 0.09433 0.07727 0.0959 0.07685 C 0.09716 0.07664 0.09811 0.07664 0.09937 0.07622 C 0.1022 0.07475 0.10488 0.07307 0.10787 0.07181 L 0.10992 0.07076 C 0.11039 0.07034 0.11102 0.06971 0.11181 0.06929 C 0.11259 0.06845 0.11354 0.0674 0.11448 0.06677 C 0.11511 0.06635 0.11574 0.06635 0.11637 0.06593 C 0.11748 0.0653 0.11858 0.06446 0.11952 0.06404 C 0.12157 0.06341 0.12488 0.06257 0.12488 0.06278 C 0.12582 0.06194 0.12661 0.06131 0.12771 0.06089 C 0.12929 0.06026 0.13118 0.06005 0.13275 0.059 C 0.1337 0.05879 0.13433 0.05858 0.1348 0.05816 C 0.13559 0.05774 0.13606 0.05711 0.13685 0.05669 C 0.14 0.05459 0.13795 0.0569 0.13968 0.0548 L 0.13968 0.05501 C 0.13874 0.05039 0.13984 0.04472 0.13748 0.04136 C 0.13007 0.0296 0.13905 0.0443 0.13275 0.03275 C 0.13196 0.03128 0.13086 0.03023 0.13007 0.02876 C 0.12913 0.02645 0.12881 0.02351 0.12771 0.02099 C 0.12661 0.01889 0.12488 0.01742 0.12362 0.01511 C 0.12267 0.01343 0.12204 0.01112 0.1211 0.00923 C 0.11385 -0.00336 0.11921 0.00755 0.11244 -0.00168 C 0.10944 -0.00588 0.10677 -0.00987 0.10393 -0.01428 C 0.10252 -0.0168 0.10157 -0.01974 0.09984 -0.02184 C 0.09732 -0.02541 0.09385 -0.02772 0.09133 -0.03129 C 0.09039 -0.03276 0.08929 -0.03486 0.08818 -0.03633 C 0.08661 -0.0378 0.08504 -0.03927 0.08346 -0.04053 C 0.08236 -0.04158 0.08141 -0.04284 0.08031 -0.04389 C 0.07889 -0.04515 0.07732 -0.04599 0.07622 -0.04725 C 0.07417 -0.04956 0.07212 -0.05229 0.07023 -0.05502 C 0.06881 -0.05733 0.06771 -0.06048 0.06567 -0.06258 C 0.05968 -0.06825 0.06677 -0.06111 0.05779 -0.07161 C 0.057 -0.07266 0.05606 -0.07308 0.05527 -0.07413 C 0.05385 -0.07602 0.05322 -0.07791 0.05181 -0.07938 C 0.04976 -0.08211 0.04692 -0.084 0.04472 -0.08715 C 0.04204 -0.0903 0.03826 -0.09555 0.03559 -0.09786 C 0.03464 -0.09891 0.03322 -0.09912 0.03212 -0.09975 C 0.03149 -0.1008 0.03102 -0.10206 0.03023 -0.10311 C 0.02866 -0.10521 0.02645 -0.1071 0.02425 -0.10815 C 0.01889 -0.11046 0.02236 -0.10584 0.0137 -0.11319 C 0.01007 -0.11655 0.01354 -0.11361 0.00992 -0.11592 C 0.00881 -0.11634 0.00818 -0.11697 0.00708 -0.11739 C 0.00661 -0.11781 0.00567 -0.11781 0.00519 -0.11823 C -0.00378 -0.1239 0.00692 -0.1176 -0.00079 -0.12327 C -0.00142 -0.12369 -0.00205 -0.1239 -0.00268 -0.12411 C -0.00426 -0.12516 -0.00583 -0.12579 -0.00741 -0.12684 C -0.0093 -0.12831 -0.01119 -0.1302 -0.01339 -0.13167 C -0.01386 -0.13209 -0.01449 -0.1323 -0.01512 -0.13251 C -0.01733 -0.13314 -0.01969 -0.13335 -0.02174 -0.13419 L -0.02426 -0.13482 C -0.0293 -0.13461 -0.03402 -0.13482 -0.0389 -0.13419 C -0.04709 -0.13314 -0.03969 -0.13293 -0.04489 -0.13083 C -0.04552 -0.13062 -0.04615 -0.13083 -0.04693 -0.13083 L -0.04693 -0.13062 " pathEditMode="relative" rAng="0" ptsTypes="AAAAAAAAAAAAAAAAAAAAAAAAAAAAAAAAAAAAAAAAAAAAAAAAAAAAAAAAAAAAAAAAAAAAAAAAAAAAAAAAAAAAAAAAAAAAAAAAAAAAAAAAAAAAAAAAAAAAAAAAAAAAAAAAAAAAAAAAA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-19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2" grpId="0" animBg="1"/>
      <p:bldP spid="14" grpId="0" animBg="1"/>
      <p:bldP spid="18" grpId="0" animBg="1"/>
      <p:bldP spid="29" grpId="0" animBg="1"/>
      <p:bldP spid="29" grpId="1" animBg="1"/>
      <p:bldP spid="42" grpId="0" animBg="1"/>
      <p:bldP spid="42" grpId="1" animBg="1"/>
      <p:bldP spid="6" grpId="0" animBg="1"/>
      <p:bldP spid="47" grpId="0" animBg="1"/>
      <p:bldP spid="47" grpId="1" animBg="1"/>
      <p:bldP spid="50" grpId="0" animBg="1"/>
      <p:bldP spid="5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Write an algorithm that gets a </a:t>
            </a:r>
            <a:r>
              <a:rPr lang="en-US" sz="2200" dirty="0" err="1"/>
              <a:t>PreOrder</a:t>
            </a:r>
            <a:r>
              <a:rPr lang="en-US" sz="2200" dirty="0"/>
              <a:t> traversal of a BST,</a:t>
            </a:r>
            <a:br>
              <a:rPr lang="en-US" sz="2200" dirty="0"/>
            </a:br>
            <a:r>
              <a:rPr lang="en-US" sz="2200" dirty="0"/>
              <a:t>and returns the tree. Prove that such BST is unique.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u="sng" dirty="0"/>
              <a:t>Example</a:t>
            </a:r>
            <a:r>
              <a:rPr lang="en-US" sz="2200" dirty="0"/>
              <a:t>: Suppose the </a:t>
            </a:r>
            <a:r>
              <a:rPr lang="en-US" sz="2200" dirty="0" err="1"/>
              <a:t>PreOrder</a:t>
            </a:r>
            <a:r>
              <a:rPr lang="en-US" sz="2200" dirty="0"/>
              <a:t> is: [6,4,3,1,5,9,8,7]. What is the BST?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Root=6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Left subtree of 6: [4,3,1,5]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root is 4.   Left = [3 1] Right = [5]</a:t>
            </a:r>
            <a:br>
              <a:rPr lang="en-US" sz="2200" dirty="0"/>
            </a:br>
            <a:r>
              <a:rPr lang="en-US" sz="2200" dirty="0"/>
              <a:t>Look at [3,1] – 3 is the root, 1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Right subtree of 6 is [9,8,7]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9 is the root [8,7] are both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[8,7]: 8 is the root and 7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68A9D-3194-4085-BA47-CB604B5E61D1}"/>
              </a:ext>
            </a:extLst>
          </p:cNvPr>
          <p:cNvCxnSpPr>
            <a:cxnSpLocks/>
            <a:endCxn id="5" idx="4"/>
          </p:cNvCxnSpPr>
          <p:nvPr/>
        </p:nvCxnSpPr>
        <p:spPr bwMode="auto">
          <a:xfrm flipV="1">
            <a:off x="7518595" y="40308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E01AB3-A7AC-43D2-9603-2A4FED894178}"/>
              </a:ext>
            </a:extLst>
          </p:cNvPr>
          <p:cNvSpPr/>
          <p:nvPr/>
        </p:nvSpPr>
        <p:spPr bwMode="auto">
          <a:xfrm>
            <a:off x="7678072" y="35736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DE57F-018D-43C0-B693-C741BA75DB8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7944772" y="40308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891FC9-2B36-465D-B2BE-F114DEB5EF1A}"/>
              </a:ext>
            </a:extLst>
          </p:cNvPr>
          <p:cNvSpPr/>
          <p:nvPr/>
        </p:nvSpPr>
        <p:spPr bwMode="auto">
          <a:xfrm>
            <a:off x="7251895" y="44880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135B6-E0A8-4FF1-B25C-8F0A80FC04D7}"/>
              </a:ext>
            </a:extLst>
          </p:cNvPr>
          <p:cNvCxnSpPr>
            <a:cxnSpLocks/>
          </p:cNvCxnSpPr>
          <p:nvPr/>
        </p:nvCxnSpPr>
        <p:spPr bwMode="auto">
          <a:xfrm flipV="1">
            <a:off x="6966138" y="49452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1C75C-6E6C-4C92-9D55-A74968F25D0B}"/>
              </a:ext>
            </a:extLst>
          </p:cNvPr>
          <p:cNvCxnSpPr>
            <a:cxnSpLocks/>
          </p:cNvCxnSpPr>
          <p:nvPr/>
        </p:nvCxnSpPr>
        <p:spPr bwMode="auto">
          <a:xfrm>
            <a:off x="7392315" y="49452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3C1073-BADA-4B6E-A0C5-939D705CFDD7}"/>
              </a:ext>
            </a:extLst>
          </p:cNvPr>
          <p:cNvSpPr/>
          <p:nvPr/>
        </p:nvSpPr>
        <p:spPr bwMode="auto">
          <a:xfrm>
            <a:off x="7411372" y="539690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AD25B7-0279-485A-808E-EAD1E0224463}"/>
              </a:ext>
            </a:extLst>
          </p:cNvPr>
          <p:cNvSpPr/>
          <p:nvPr/>
        </p:nvSpPr>
        <p:spPr bwMode="auto">
          <a:xfrm>
            <a:off x="6718495" y="53955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782431-3784-470A-9CD3-D9E8438B75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7495" y="5714103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02A0B1-9741-4971-AA7E-916B5DE7CEEE}"/>
              </a:ext>
            </a:extLst>
          </p:cNvPr>
          <p:cNvSpPr/>
          <p:nvPr/>
        </p:nvSpPr>
        <p:spPr bwMode="auto">
          <a:xfrm>
            <a:off x="6089852" y="61644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1334CF-1369-4855-B88D-4DE4E7D07E74}"/>
              </a:ext>
            </a:extLst>
          </p:cNvPr>
          <p:cNvSpPr/>
          <p:nvPr/>
        </p:nvSpPr>
        <p:spPr bwMode="auto">
          <a:xfrm>
            <a:off x="8240712" y="454854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BC074C-F4CD-493C-8F06-0B584A310D7A}"/>
              </a:ext>
            </a:extLst>
          </p:cNvPr>
          <p:cNvCxnSpPr>
            <a:cxnSpLocks/>
            <a:endCxn id="17" idx="4"/>
          </p:cNvCxnSpPr>
          <p:nvPr/>
        </p:nvCxnSpPr>
        <p:spPr bwMode="auto">
          <a:xfrm flipV="1">
            <a:off x="8306715" y="5005740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1D1F94-F8F0-4926-9C4A-48E1F88D6646}"/>
              </a:ext>
            </a:extLst>
          </p:cNvPr>
          <p:cNvSpPr/>
          <p:nvPr/>
        </p:nvSpPr>
        <p:spPr bwMode="auto">
          <a:xfrm>
            <a:off x="8059072" y="559954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D3C277-8F15-4F50-8519-A5CF46C3DEB0}"/>
              </a:ext>
            </a:extLst>
          </p:cNvPr>
          <p:cNvCxnSpPr>
            <a:cxnSpLocks/>
          </p:cNvCxnSpPr>
          <p:nvPr/>
        </p:nvCxnSpPr>
        <p:spPr bwMode="auto">
          <a:xfrm flipV="1">
            <a:off x="8059072" y="6005432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A4DE42-A9CC-46F7-8BBA-18261FFCAE82}"/>
              </a:ext>
            </a:extLst>
          </p:cNvPr>
          <p:cNvSpPr/>
          <p:nvPr/>
        </p:nvSpPr>
        <p:spPr bwMode="auto">
          <a:xfrm>
            <a:off x="7811429" y="659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800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3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Add to the BST a feature that allows for each node to get the size of the subtree under it in O(1) time.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running time of the other operations should be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Find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Insert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Remove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 err="1"/>
              <a:t>getSize</a:t>
            </a:r>
            <a:r>
              <a:rPr lang="en-US" sz="2200" dirty="0"/>
              <a:t> – O(1)</a:t>
            </a:r>
          </a:p>
          <a:p>
            <a:pPr marL="0" indent="0">
              <a:defRPr/>
            </a:pPr>
            <a:r>
              <a:rPr lang="en-US" sz="2200" u="sng" dirty="0"/>
              <a:t>A</a:t>
            </a:r>
            <a:r>
              <a:rPr lang="en-US" sz="2200" dirty="0"/>
              <a:t>: 	(1) add a field </a:t>
            </a:r>
            <a:r>
              <a:rPr lang="en-US" sz="2200" b="1" i="1" dirty="0">
                <a:solidFill>
                  <a:srgbClr val="C00000"/>
                </a:solidFill>
              </a:rPr>
              <a:t>int </a:t>
            </a:r>
            <a:r>
              <a:rPr lang="en-US" sz="2200" b="1" i="1" dirty="0"/>
              <a:t>size </a:t>
            </a:r>
            <a:r>
              <a:rPr lang="en-US" sz="2200" dirty="0"/>
              <a:t>to </a:t>
            </a:r>
            <a:r>
              <a:rPr lang="en-US" sz="2200" dirty="0" err="1"/>
              <a:t>BTNode</a:t>
            </a:r>
            <a:endParaRPr lang="en-US" sz="2200" dirty="0"/>
          </a:p>
          <a:p>
            <a:pPr marL="0" indent="0">
              <a:defRPr/>
            </a:pPr>
            <a:r>
              <a:rPr lang="en-US" sz="2200" dirty="0"/>
              <a:t> 	(2) maintain size for all nodes in each operation. Try it!</a:t>
            </a:r>
          </a:p>
          <a:p>
            <a:pPr marL="0" indent="0">
              <a:defRPr/>
            </a:pPr>
            <a:r>
              <a:rPr lang="en-US" sz="2200" dirty="0"/>
              <a:t>For example, </a:t>
            </a:r>
            <a:r>
              <a:rPr lang="en-US" sz="2200" i="1" dirty="0"/>
              <a:t>insert</a:t>
            </a:r>
            <a:r>
              <a:rPr lang="en-US" sz="2200" dirty="0"/>
              <a:t> updates the size of all ancestors of the new node.</a:t>
            </a:r>
          </a:p>
          <a:p>
            <a:pPr>
              <a:buFontTx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04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u="sng" dirty="0"/>
              <a:t>Example 1</a:t>
            </a:r>
            <a:r>
              <a:rPr lang="en-US" altLang="he-IL" sz="2200" dirty="0"/>
              <a:t>:</a:t>
            </a:r>
          </a:p>
          <a:p>
            <a:pPr marL="0" indent="0"/>
            <a:r>
              <a:rPr lang="en-US" altLang="he-IL" sz="2200" dirty="0"/>
              <a:t>A binary search tree can be 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2865437"/>
            <a:ext cx="57054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9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u="sng" dirty="0"/>
              <a:t>Example 2</a:t>
            </a:r>
            <a:r>
              <a:rPr lang="en-US" altLang="he-IL" sz="2200" dirty="0"/>
              <a:t>:</a:t>
            </a:r>
          </a:p>
          <a:p>
            <a:pPr marL="0" indent="0"/>
            <a:r>
              <a:rPr lang="en-US" altLang="he-IL" sz="2200" dirty="0"/>
              <a:t>A binary search tree can be</a:t>
            </a:r>
          </a:p>
          <a:p>
            <a:pPr marL="0" indent="0"/>
            <a:r>
              <a:rPr lang="en-US" altLang="he-IL" sz="2200" dirty="0"/>
              <a:t>unbalanced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91D3E-B1B8-4FF8-84C3-44889E13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2" y="1820863"/>
            <a:ext cx="4248150" cy="50768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603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2" y="1646237"/>
            <a:ext cx="547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5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AAEA3-8C17-4DB5-8F47-6F6F428F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255837"/>
            <a:ext cx="3695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63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BC8FF-8723-4D10-A257-39BEFADA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255837"/>
            <a:ext cx="363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96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root, T item) {}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6889" y="222164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find( 7 )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3619" y="6453988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1131678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1418</Words>
  <Application>Microsoft Office PowerPoint</Application>
  <PresentationFormat>Custom</PresentationFormat>
  <Paragraphs>238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Office Theme</vt:lpstr>
      <vt:lpstr>Office Theme</vt:lpstr>
      <vt:lpstr>PowerPoint Presentation</vt:lpstr>
      <vt:lpstr>Announcements</vt:lpstr>
      <vt:lpstr>PowerPoint Presentation</vt:lpstr>
      <vt:lpstr>Binary Search Trees</vt:lpstr>
      <vt:lpstr>Binary Search Trees</vt:lpstr>
      <vt:lpstr>Not a Binary Search Tree</vt:lpstr>
      <vt:lpstr>Not a Binary Search Tree</vt:lpstr>
      <vt:lpstr>Not a Binary Search Tree</vt:lpstr>
      <vt:lpstr>Binary Search Trees</vt:lpstr>
      <vt:lpstr>Binary Search Trees</vt:lpstr>
      <vt:lpstr>Binary Search Trees</vt:lpstr>
      <vt:lpstr>Removing an element from Binary Search Trees</vt:lpstr>
      <vt:lpstr>Removing an element from Binary Search Trees</vt:lpstr>
      <vt:lpstr>Remove node with no children</vt:lpstr>
      <vt:lpstr>Remove node with one child</vt:lpstr>
      <vt:lpstr>Remove node with two children</vt:lpstr>
      <vt:lpstr>Remove node with two children</vt:lpstr>
      <vt:lpstr>Running time of the operations</vt:lpstr>
      <vt:lpstr>PowerPoint Presentation</vt:lpstr>
      <vt:lpstr>Balancing the tree</vt:lpstr>
      <vt:lpstr>Creating a balanced tree from a sorted array</vt:lpstr>
      <vt:lpstr>Creating a balanced tree from a sorted array</vt:lpstr>
      <vt:lpstr>Balancing the tree</vt:lpstr>
      <vt:lpstr>PowerPoint Presentation</vt:lpstr>
      <vt:lpstr>Practice problem 1</vt:lpstr>
      <vt:lpstr>Practice problem 2</vt:lpstr>
      <vt:lpstr>Practice problem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</cp:lastModifiedBy>
  <cp:revision>1286</cp:revision>
  <cp:lastPrinted>1601-01-01T00:00:00Z</cp:lastPrinted>
  <dcterms:created xsi:type="dcterms:W3CDTF">2017-07-19T19:15:02Z</dcterms:created>
  <dcterms:modified xsi:type="dcterms:W3CDTF">2021-03-03T20:45:06Z</dcterms:modified>
</cp:coreProperties>
</file>