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657" r:id="rId4"/>
    <p:sldId id="643" r:id="rId5"/>
    <p:sldId id="642" r:id="rId6"/>
    <p:sldId id="644" r:id="rId7"/>
    <p:sldId id="650" r:id="rId8"/>
    <p:sldId id="651" r:id="rId9"/>
    <p:sldId id="652" r:id="rId10"/>
    <p:sldId id="653" r:id="rId11"/>
    <p:sldId id="654" r:id="rId12"/>
    <p:sldId id="604" r:id="rId13"/>
    <p:sldId id="658" r:id="rId14"/>
    <p:sldId id="659" r:id="rId15"/>
    <p:sldId id="661" r:id="rId16"/>
    <p:sldId id="641" r:id="rId17"/>
    <p:sldId id="640" r:id="rId18"/>
    <p:sldId id="663" r:id="rId19"/>
    <p:sldId id="334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E97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3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24,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infix in linear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( 15 / ( 7 – 2 ) 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BB3AEC-74BF-437C-A6B6-BCB81957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30344"/>
              </p:ext>
            </p:extLst>
          </p:nvPr>
        </p:nvGraphicFramePr>
        <p:xfrm>
          <a:off x="1077913" y="4008437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6AAA2E3-4F67-4ACD-BF66-A9B44950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772" y="6294437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8C478E-8C1E-40BD-8D38-A3850435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968" y="3071924"/>
            <a:ext cx="1262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 ( 15 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298492-B880-4071-BD2D-B24F08FF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2" y="3048847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(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BBEBB-2C60-4721-9BE0-EA91C0A1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4" y="3034560"/>
            <a:ext cx="963613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7 -  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BE2B8-AD07-42E1-9412-DAA594F7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493" y="3034559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235A92-1385-4DAD-A12C-BE7DD6805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7" y="3071924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DD16BB4-6A81-4210-BB03-5DC74C2E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42045"/>
              </p:ext>
            </p:extLst>
          </p:nvPr>
        </p:nvGraphicFramePr>
        <p:xfrm>
          <a:off x="2381249" y="4008437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12563C7-E91C-4D10-867A-BDBCCF98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62920"/>
              </p:ext>
            </p:extLst>
          </p:nvPr>
        </p:nvGraphicFramePr>
        <p:xfrm>
          <a:off x="3617913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EFC5CF8-C74B-40BF-891E-0887ED64C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97152"/>
              </p:ext>
            </p:extLst>
          </p:nvPr>
        </p:nvGraphicFramePr>
        <p:xfrm>
          <a:off x="4959351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520699A-604E-461B-81C0-38796B4A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58359"/>
              </p:ext>
            </p:extLst>
          </p:nvPr>
        </p:nvGraphicFramePr>
        <p:xfrm>
          <a:off x="6196655" y="4008240"/>
          <a:ext cx="1057275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1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Using trees to represent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66188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binary trees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All inner nodes are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All leaves are numbers</a:t>
            </a:r>
          </a:p>
          <a:p>
            <a:r>
              <a:rPr lang="en-US" altLang="he-IL" sz="2000" dirty="0"/>
              <a:t>(10 / 2) * (6 + 3)</a:t>
            </a:r>
          </a:p>
          <a:p>
            <a:endParaRPr lang="en-US" altLang="he-IL" sz="2000" dirty="0"/>
          </a:p>
          <a:p>
            <a:r>
              <a:rPr lang="en-US" altLang="he-IL" sz="2000" dirty="0"/>
              <a:t>How to evaluate an expression represented by a binary tree?</a:t>
            </a:r>
          </a:p>
          <a:p>
            <a:r>
              <a:rPr lang="en-US" altLang="he-IL" sz="2000" u="sng" dirty="0"/>
              <a:t>Algorithm</a:t>
            </a:r>
            <a:r>
              <a:rPr lang="en-US" altLang="he-IL" sz="2000" dirty="0"/>
              <a:t>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Evaluate left subtree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Evaluate right subtree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Apply the operator in the root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264C46A-A4DA-4D54-A4AD-F1979E5CD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45" y="1502940"/>
            <a:ext cx="3326650" cy="216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9029CB-22A2-4C17-9797-090BA081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283" y="4979821"/>
            <a:ext cx="3644073" cy="80737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What is the stopping condition of the recursion?</a:t>
            </a:r>
          </a:p>
        </p:txBody>
      </p:sp>
    </p:spTree>
    <p:extLst>
      <p:ext uri="{BB962C8B-B14F-4D97-AF65-F5344CB8AC3E}">
        <p14:creationId xmlns:p14="http://schemas.microsoft.com/office/powerpoint/2010/main" val="21008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binary trees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Practice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Write an algorithm that gets a binary tree representing an arithmetic expression and returns: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infix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prefix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000" dirty="0"/>
              <a:t>the expression in postfix notation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Write an algorithm the converts prefix notation to postfix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Write an algorithm the converts infix notation to prefix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Write an algorithm the converts prefix notation to infix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EE931-1E64-421E-AE85-0E029E68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069" y="3386450"/>
            <a:ext cx="4173558" cy="7867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Try to do all these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857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Back to the first two examples we saw last time</a:t>
            </a:r>
          </a:p>
        </p:txBody>
      </p:sp>
    </p:spTree>
    <p:extLst>
      <p:ext uri="{BB962C8B-B14F-4D97-AF65-F5344CB8AC3E}">
        <p14:creationId xmlns:p14="http://schemas.microsoft.com/office/powerpoint/2010/main" val="395776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algorithm in the worst case?</a:t>
            </a:r>
          </a:p>
          <a:p>
            <a:endParaRPr lang="en-US" altLang="he-IL" sz="2000" dirty="0"/>
          </a:p>
          <a:p>
            <a:r>
              <a:rPr lang="en-US" altLang="he-IL" sz="2000" dirty="0"/>
              <a:t>Q: What is the running time for the expressions below?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(1 + ( 1 + (1 + ( … (1 + 1 )…))))  // n summands</a:t>
            </a:r>
          </a:p>
          <a:p>
            <a:r>
              <a:rPr lang="en-US" altLang="he-IL" sz="2000" dirty="0"/>
              <a:t>T(n) = T(n-1) + O(1) =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((( … (1 + 1) … + 1) + 1) + 1 ) // n summands</a:t>
            </a:r>
          </a:p>
          <a:p>
            <a:r>
              <a:rPr lang="en-US" altLang="he-IL" sz="2000" dirty="0"/>
              <a:t>T(n) = T(n-1) + O(n)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endParaRPr lang="en-US" altLang="he-IL" sz="2000" dirty="0"/>
          </a:p>
          <a:p>
            <a:r>
              <a:rPr lang="en-US" altLang="he-IL" sz="2000" dirty="0"/>
              <a:t>Q:We can tweak</a:t>
            </a:r>
          </a:p>
        </p:txBody>
      </p:sp>
    </p:spTree>
    <p:extLst>
      <p:ext uri="{BB962C8B-B14F-4D97-AF65-F5344CB8AC3E}">
        <p14:creationId xmlns:p14="http://schemas.microsoft.com/office/powerpoint/2010/main" val="39819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  <a:p>
            <a:pPr marL="457200" indent="-457200">
              <a:buFont typeface="+mj-lt"/>
              <a:buAutoNum type="arabicPeriod"/>
            </a:pPr>
            <a:endParaRPr lang="en-US" altLang="he-IL" sz="2000" dirty="0"/>
          </a:p>
          <a:p>
            <a:r>
              <a:rPr lang="en-US" altLang="he-IL" sz="2000" dirty="0"/>
              <a:t>Q: What is the running time of this algorithm? Write a recursive formula</a:t>
            </a:r>
          </a:p>
          <a:p>
            <a:r>
              <a:rPr lang="en-US" altLang="he-IL" sz="2000" dirty="0"/>
              <a:t>A: if n is the total length and </a:t>
            </a:r>
            <a:r>
              <a:rPr lang="en-US" altLang="he-IL" sz="2000" b="1" dirty="0"/>
              <a:t>k</a:t>
            </a:r>
            <a:r>
              <a:rPr lang="en-US" altLang="he-IL" sz="2000" dirty="0"/>
              <a:t> is the length of the first term, then the time is</a:t>
            </a:r>
          </a:p>
          <a:p>
            <a:r>
              <a:rPr lang="en-US" altLang="he-IL" sz="2000" dirty="0"/>
              <a:t>T(n) = O(k) + T(n-k) + T(k)</a:t>
            </a:r>
          </a:p>
          <a:p>
            <a:r>
              <a:rPr lang="en-US" altLang="he-IL" sz="2000" dirty="0"/>
              <a:t>Note that when k = n-1, we get T(n)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4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arithmetic expressions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operand1 </a:t>
            </a:r>
            <a:r>
              <a:rPr lang="en-US" altLang="he-IL" sz="2000" i="1" dirty="0">
                <a:solidFill>
                  <a:srgbClr val="FF0000"/>
                </a:solidFill>
              </a:rPr>
              <a:t>by searching from both front </a:t>
            </a:r>
            <a:r>
              <a:rPr lang="en-US" altLang="he-IL" sz="2000" i="1">
                <a:solidFill>
                  <a:srgbClr val="FF0000"/>
                </a:solidFill>
              </a:rPr>
              <a:t>and back</a:t>
            </a:r>
            <a:endParaRPr lang="en-US" altLang="he-IL" sz="2000" i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term1 = Evaluate(operand1)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Find operand2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term2 = Evaluate(operand2)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Apply the operator on term1 and term2</a:t>
            </a:r>
          </a:p>
          <a:p>
            <a:br>
              <a:rPr lang="en-US" altLang="he-IL" sz="2000" dirty="0"/>
            </a:br>
            <a:r>
              <a:rPr lang="en-US" altLang="he-IL" sz="2000" dirty="0"/>
              <a:t>We can tweak the algorithm, and search </a:t>
            </a:r>
            <a:r>
              <a:rPr lang="en-US" altLang="he-IL" sz="2000" i="1" dirty="0"/>
              <a:t>from front and back simultaneously</a:t>
            </a:r>
            <a:r>
              <a:rPr lang="en-US" altLang="he-IL" sz="2000" dirty="0"/>
              <a:t>.</a:t>
            </a:r>
          </a:p>
          <a:p>
            <a:r>
              <a:rPr lang="en-US" altLang="he-IL" sz="2000" dirty="0"/>
              <a:t>If n is the total length and </a:t>
            </a:r>
            <a:r>
              <a:rPr lang="en-US" altLang="he-IL" sz="2000" b="1" dirty="0"/>
              <a:t>k</a:t>
            </a:r>
            <a:r>
              <a:rPr lang="en-US" altLang="he-IL" sz="2000" dirty="0"/>
              <a:t> is the length of the shorter term, then the time is</a:t>
            </a:r>
          </a:p>
          <a:p>
            <a:r>
              <a:rPr lang="en-US" altLang="he-IL" sz="2000" dirty="0"/>
              <a:t>T(n) = O(k) + T(n-k) + T(k), where k ≤ n/2</a:t>
            </a:r>
          </a:p>
          <a:p>
            <a:r>
              <a:rPr lang="en-US" altLang="he-IL" sz="2000" u="sng" dirty="0"/>
              <a:t>Q</a:t>
            </a:r>
            <a:r>
              <a:rPr lang="en-US" altLang="he-IL" sz="2000" dirty="0"/>
              <a:t>: What is the worst case running time now?</a:t>
            </a:r>
          </a:p>
        </p:txBody>
      </p:sp>
    </p:spTree>
    <p:extLst>
      <p:ext uri="{BB962C8B-B14F-4D97-AF65-F5344CB8AC3E}">
        <p14:creationId xmlns:p14="http://schemas.microsoft.com/office/powerpoint/2010/main" val="41870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Evaluating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51419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Prefix and Postfix notations</a:t>
            </a:r>
          </a:p>
        </p:txBody>
      </p:sp>
    </p:spTree>
    <p:extLst>
      <p:ext uri="{BB962C8B-B14F-4D97-AF65-F5344CB8AC3E}">
        <p14:creationId xmlns:p14="http://schemas.microsoft.com/office/powerpoint/2010/main" val="37199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Prefix notation</a:t>
            </a:r>
            <a:r>
              <a:rPr lang="en-US" altLang="he-IL" sz="2600" dirty="0"/>
              <a:t> (aka Polish notation)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notation for writing arithmetic expressions, where the operator comes </a:t>
            </a:r>
            <a:r>
              <a:rPr lang="en-US" altLang="he-IL" sz="2000" b="1" dirty="0"/>
              <a:t>before</a:t>
            </a:r>
            <a:r>
              <a:rPr lang="en-US" altLang="he-IL" sz="2000" dirty="0"/>
              <a:t> the operands.</a:t>
            </a:r>
          </a:p>
          <a:p>
            <a:r>
              <a:rPr lang="en-US" altLang="he-IL" sz="2000" dirty="0"/>
              <a:t>No parentheses are required!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/>
              <a:t>5 + 7 )			</a:t>
            </a:r>
            <a:r>
              <a:rPr lang="en-US" altLang="he-IL" sz="2000" dirty="0">
                <a:sym typeface="Wingdings" panose="05000000000000000000" pitchFamily="2" charset="2"/>
              </a:rPr>
              <a:t> 	+ 5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( 8 *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( 2 + 4 ) </a:t>
            </a:r>
            <a:r>
              <a:rPr lang="en-US" altLang="he-IL" sz="2000" dirty="0"/>
              <a:t>)</a:t>
            </a:r>
            <a:r>
              <a:rPr lang="en-US" altLang="he-IL" sz="2000" dirty="0">
                <a:sym typeface="Wingdings" panose="05000000000000000000" pitchFamily="2" charset="2"/>
              </a:rPr>
              <a:t>		 	* 8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+ 2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(3 + 5)</a:t>
            </a:r>
            <a:r>
              <a:rPr lang="en-US" altLang="he-IL" sz="2000" dirty="0">
                <a:sym typeface="Wingdings" panose="05000000000000000000" pitchFamily="2" charset="2"/>
              </a:rPr>
              <a:t> * 4</a:t>
            </a:r>
            <a:r>
              <a:rPr lang="en-US" altLang="he-IL" sz="2000" dirty="0"/>
              <a:t> )</a:t>
            </a:r>
            <a:r>
              <a:rPr lang="en-US" altLang="he-IL" sz="2000" dirty="0">
                <a:sym typeface="Wingdings" panose="05000000000000000000" pitchFamily="2" charset="2"/>
              </a:rPr>
              <a:t>			  	*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 + 3 5</a:t>
            </a:r>
            <a:r>
              <a:rPr lang="en-US" altLang="he-IL" sz="2000" dirty="0">
                <a:sym typeface="Wingdings" panose="05000000000000000000" pitchFamily="2" charset="2"/>
              </a:rPr>
              <a:t>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FF00FF"/>
                </a:solidFill>
              </a:rPr>
              <a:t>( 16 /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00"/>
                </a:solidFill>
              </a:rPr>
              <a:t>( 8 −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B050"/>
                </a:solidFill>
              </a:rPr>
              <a:t>( 2 + 2 ) 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FF"/>
                </a:solidFill>
              </a:rPr>
              <a:t>)</a:t>
            </a:r>
            <a:r>
              <a:rPr lang="en-US" altLang="he-IL" sz="2000" dirty="0"/>
              <a:t> * 3 )	</a:t>
            </a:r>
            <a:r>
              <a:rPr lang="en-US" altLang="he-IL" sz="2000" dirty="0">
                <a:sym typeface="Wingdings" panose="05000000000000000000" pitchFamily="2" charset="2"/>
              </a:rPr>
              <a:t>  	* </a:t>
            </a:r>
            <a:r>
              <a:rPr lang="en-US" altLang="he-IL" sz="2000" dirty="0">
                <a:solidFill>
                  <a:srgbClr val="FF00FF"/>
                </a:solidFill>
              </a:rPr>
              <a:t>/ 16 </a:t>
            </a:r>
            <a:r>
              <a:rPr lang="en-US" altLang="he-IL" sz="2000" dirty="0">
                <a:solidFill>
                  <a:srgbClr val="FF0000"/>
                </a:solidFill>
              </a:rPr>
              <a:t>− 8 </a:t>
            </a:r>
            <a:r>
              <a:rPr lang="en-US" altLang="he-IL" sz="2000" dirty="0">
                <a:solidFill>
                  <a:srgbClr val="00B050"/>
                </a:solidFill>
              </a:rPr>
              <a:t>+ 2 2 </a:t>
            </a:r>
            <a:r>
              <a:rPr lang="en-US" altLang="he-IL" sz="2000" dirty="0">
                <a:sym typeface="Wingdings" panose="05000000000000000000" pitchFamily="2" charset="2"/>
              </a:rPr>
              <a:t>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78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Postfix notation</a:t>
            </a:r>
            <a:r>
              <a:rPr lang="en-US" altLang="he-IL" sz="2600" dirty="0"/>
              <a:t> (aka Reverse Polish notation)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37892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notation for writing arithmetic expressions, where the operator </a:t>
            </a:r>
            <a:r>
              <a:rPr lang="en-US" altLang="he-IL" sz="2000" b="1" dirty="0"/>
              <a:t>after</a:t>
            </a:r>
            <a:r>
              <a:rPr lang="en-US" altLang="he-IL" sz="2000" dirty="0"/>
              <a:t> the operands.</a:t>
            </a:r>
          </a:p>
          <a:p>
            <a:r>
              <a:rPr lang="en-US" altLang="he-IL" sz="2000" dirty="0"/>
              <a:t>No parentheses are required!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( 5 + 7 )			</a:t>
            </a:r>
            <a:r>
              <a:rPr lang="en-US" altLang="he-IL" sz="2000" dirty="0">
                <a:sym typeface="Wingdings" panose="05000000000000000000" pitchFamily="2" charset="2"/>
              </a:rPr>
              <a:t> 	5 7 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( 8 *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( 2 + 4 )</a:t>
            </a:r>
            <a:r>
              <a:rPr lang="en-US" altLang="he-IL" sz="2000" dirty="0">
                <a:sym typeface="Wingdings" panose="05000000000000000000" pitchFamily="2" charset="2"/>
              </a:rPr>
              <a:t>			 	8 </a:t>
            </a:r>
            <a:r>
              <a:rPr lang="en-US" altLang="he-IL" sz="2000" dirty="0">
                <a:solidFill>
                  <a:srgbClr val="FF0000"/>
                </a:solidFill>
                <a:sym typeface="Wingdings" panose="05000000000000000000" pitchFamily="2" charset="2"/>
              </a:rPr>
              <a:t>2 4 + </a:t>
            </a:r>
            <a:r>
              <a:rPr lang="en-US" altLang="he-IL" sz="2000" dirty="0">
                <a:sym typeface="Wingdings" panose="05000000000000000000" pitchFamily="2" charset="2"/>
              </a:rPr>
              <a:t>*</a:t>
            </a:r>
            <a:endParaRPr lang="en-US" altLang="he-IL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( 3 + 5)</a:t>
            </a:r>
            <a:r>
              <a:rPr lang="en-US" altLang="he-IL" sz="2000" dirty="0">
                <a:sym typeface="Wingdings" panose="05000000000000000000" pitchFamily="2" charset="2"/>
              </a:rPr>
              <a:t> * 4</a:t>
            </a:r>
            <a:r>
              <a:rPr lang="en-US" altLang="he-IL" sz="2000" dirty="0"/>
              <a:t> )</a:t>
            </a:r>
            <a:r>
              <a:rPr lang="en-US" altLang="he-IL" sz="2000" dirty="0">
                <a:sym typeface="Wingdings" panose="05000000000000000000" pitchFamily="2" charset="2"/>
              </a:rPr>
              <a:t> 		  	</a:t>
            </a:r>
            <a:r>
              <a:rPr lang="en-US" altLang="he-IL" sz="2000" dirty="0">
                <a:solidFill>
                  <a:srgbClr val="0070C0"/>
                </a:solidFill>
                <a:sym typeface="Wingdings" panose="05000000000000000000" pitchFamily="2" charset="2"/>
              </a:rPr>
              <a:t>3 5 +</a:t>
            </a:r>
            <a:r>
              <a:rPr lang="en-US" altLang="he-IL" sz="2000" dirty="0">
                <a:sym typeface="Wingdings" panose="05000000000000000000" pitchFamily="2" charset="2"/>
              </a:rPr>
              <a:t> 4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ym typeface="Wingdings" panose="05000000000000000000" pitchFamily="2" charset="2"/>
              </a:rPr>
              <a:t>( </a:t>
            </a:r>
            <a:r>
              <a:rPr lang="en-US" altLang="he-IL" sz="2000" dirty="0">
                <a:solidFill>
                  <a:srgbClr val="FF00FF"/>
                </a:solidFill>
              </a:rPr>
              <a:t>( 16 /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00"/>
                </a:solidFill>
              </a:rPr>
              <a:t>( 8 −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B050"/>
                </a:solidFill>
              </a:rPr>
              <a:t>( 2 + 2 ) 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FF00FF"/>
                </a:solidFill>
              </a:rPr>
              <a:t>)</a:t>
            </a:r>
            <a:r>
              <a:rPr lang="en-US" altLang="he-IL" sz="2000" dirty="0"/>
              <a:t> * 3 )	</a:t>
            </a:r>
            <a:r>
              <a:rPr lang="en-US" altLang="he-IL" sz="2000" dirty="0">
                <a:sym typeface="Wingdings" panose="05000000000000000000" pitchFamily="2" charset="2"/>
              </a:rPr>
              <a:t>  	</a:t>
            </a:r>
            <a:r>
              <a:rPr lang="en-US" altLang="he-IL" sz="2000" dirty="0">
                <a:solidFill>
                  <a:srgbClr val="FF00FF"/>
                </a:solidFill>
              </a:rPr>
              <a:t>16 </a:t>
            </a:r>
            <a:r>
              <a:rPr lang="en-US" altLang="he-IL" sz="2000" dirty="0">
                <a:solidFill>
                  <a:srgbClr val="FF0000"/>
                </a:solidFill>
              </a:rPr>
              <a:t>8 </a:t>
            </a:r>
            <a:r>
              <a:rPr lang="en-US" altLang="he-IL" sz="2000" dirty="0">
                <a:solidFill>
                  <a:srgbClr val="00B050"/>
                </a:solidFill>
              </a:rPr>
              <a:t>2 2 + </a:t>
            </a:r>
            <a:r>
              <a:rPr lang="en-US" altLang="he-IL" sz="2000" dirty="0">
                <a:solidFill>
                  <a:srgbClr val="FF0000"/>
                </a:solidFill>
              </a:rPr>
              <a:t>- </a:t>
            </a:r>
            <a:r>
              <a:rPr lang="en-US" altLang="he-IL" sz="2000" dirty="0">
                <a:solidFill>
                  <a:srgbClr val="FF00FF"/>
                </a:solidFill>
              </a:rPr>
              <a:t>/ </a:t>
            </a:r>
            <a:r>
              <a:rPr lang="en-US" altLang="he-IL" sz="2000" dirty="0">
                <a:sym typeface="Wingdings" panose="05000000000000000000" pitchFamily="2" charset="2"/>
              </a:rPr>
              <a:t>3 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47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Algorithm</a:t>
            </a:r>
            <a:r>
              <a:rPr lang="en-US" altLang="he-IL" sz="2000" dirty="0">
                <a:latin typeface="Albany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Read right to left.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Push numbers onto the stack.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When reaching an operator: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remove the top two terms from the stack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apply the operator, 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>
              <a:latin typeface="Albany"/>
            </a:endParaRPr>
          </a:p>
          <a:p>
            <a:pPr algn="l"/>
            <a:r>
              <a:rPr lang="en-US" altLang="he-IL" sz="2000" dirty="0">
                <a:latin typeface="Albany"/>
              </a:rPr>
              <a:t>Example:  / 8 4</a:t>
            </a:r>
          </a:p>
          <a:p>
            <a:pPr algn="l"/>
            <a:endParaRPr lang="en-US" altLang="he-IL" sz="2000" dirty="0">
              <a:latin typeface="Albany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9A6A87-4C97-4DC1-AD08-D4EA6AC5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07471"/>
              </p:ext>
            </p:extLst>
          </p:nvPr>
        </p:nvGraphicFramePr>
        <p:xfrm>
          <a:off x="5243513" y="5197496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9F6D7-2CCD-4D04-B706-A46F55E8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69281"/>
              </p:ext>
            </p:extLst>
          </p:nvPr>
        </p:nvGraphicFramePr>
        <p:xfrm>
          <a:off x="6750050" y="5199405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C0A96A-49B9-41FD-8464-D1BBA82B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7" y="5523226"/>
            <a:ext cx="1384299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F9311-2468-4ED2-89A9-89B6C7F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704106"/>
            <a:ext cx="847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C215-344D-4088-BB79-A32787B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656481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C4BD8D-E11E-4A90-AE13-4BD5D37BF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850"/>
              </p:ext>
            </p:extLst>
          </p:nvPr>
        </p:nvGraphicFramePr>
        <p:xfrm>
          <a:off x="3779837" y="5197496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0AEB0E-5283-4231-9A90-9BC9D8F9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4704106"/>
            <a:ext cx="1119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41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prefix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Example</a:t>
            </a:r>
            <a:r>
              <a:rPr lang="en-US" altLang="he-IL" sz="2000" dirty="0">
                <a:latin typeface="Albany"/>
              </a:rPr>
              <a:t>:  ( 15 / ( 7 − ( 2 + 2 ) ) )</a:t>
            </a:r>
          </a:p>
          <a:p>
            <a:pPr algn="l"/>
            <a:r>
              <a:rPr lang="en-US" altLang="he-IL" sz="2000" u="sng" dirty="0">
                <a:latin typeface="Albany"/>
              </a:rPr>
              <a:t>Prefix notation</a:t>
            </a:r>
            <a:r>
              <a:rPr lang="en-US" altLang="he-IL" sz="2000" dirty="0">
                <a:latin typeface="Albany"/>
              </a:rPr>
              <a:t>: / 15 - 7 + 2 2</a:t>
            </a:r>
          </a:p>
          <a:p>
            <a:pPr algn="l"/>
            <a:r>
              <a:rPr lang="en-US" altLang="he-IL" sz="2000" dirty="0">
                <a:latin typeface="Albany"/>
              </a:rPr>
              <a:t>	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AD3B4A-5D36-4407-884A-23EFEF6D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93229"/>
              </p:ext>
            </p:extLst>
          </p:nvPr>
        </p:nvGraphicFramePr>
        <p:xfrm>
          <a:off x="1077913" y="3819524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5A5E0D-EE53-4E5A-A998-92CD8B22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04245"/>
              </p:ext>
            </p:extLst>
          </p:nvPr>
        </p:nvGraphicFramePr>
        <p:xfrm>
          <a:off x="2373312" y="38306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F1149-8523-436C-9AD2-1C5A67B70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74421"/>
              </p:ext>
            </p:extLst>
          </p:nvPr>
        </p:nvGraphicFramePr>
        <p:xfrm>
          <a:off x="3592512" y="38433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7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1AC952-EDBC-4E95-B883-B4A465AD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9649"/>
              </p:ext>
            </p:extLst>
          </p:nvPr>
        </p:nvGraphicFramePr>
        <p:xfrm>
          <a:off x="4811712" y="3856037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C0E0BBF-BE77-40AD-AFC4-F6ED6E9CA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9" y="5608638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46D05-DF6A-4FBB-87B4-AC55CAE08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335338"/>
            <a:ext cx="1262063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2 2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54F6D-728F-4004-B406-42F9249F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32552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1B91F-D5A4-4F2A-9D0F-030AE217E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3273426"/>
            <a:ext cx="527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BCF2E-30DF-42FB-AD1F-B4811710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335338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83DD988-DBFA-42E7-A3A5-7A31B4ED5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39327"/>
              </p:ext>
            </p:extLst>
          </p:nvPr>
        </p:nvGraphicFramePr>
        <p:xfrm>
          <a:off x="6030912" y="3831489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E18344-B689-438B-8FC3-450BC4AD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7" y="3310790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15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9576DDC-A603-455C-B6E9-041B27F6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14122"/>
              </p:ext>
            </p:extLst>
          </p:nvPr>
        </p:nvGraphicFramePr>
        <p:xfrm>
          <a:off x="7250112" y="3812890"/>
          <a:ext cx="1057275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622A33D-8176-4275-B35D-9B7B8199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7" y="3292191"/>
            <a:ext cx="517525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025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postfix notation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altLang="he-IL" sz="2000" u="sng" dirty="0">
                <a:latin typeface="Albany"/>
              </a:rPr>
              <a:t>Algorithm</a:t>
            </a:r>
            <a:r>
              <a:rPr lang="en-US" altLang="he-IL" sz="2000" dirty="0">
                <a:latin typeface="Albany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Read left to right.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Push numbers onto the stack.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he-IL" sz="2000" dirty="0">
                <a:latin typeface="Albany"/>
              </a:rPr>
              <a:t>When reaching an operator: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remove the top two terms from the stack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altLang="he-IL" sz="2000" dirty="0">
                <a:latin typeface="Albany"/>
              </a:rPr>
              <a:t>apply the operator on them, 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>
              <a:latin typeface="Albany"/>
            </a:endParaRPr>
          </a:p>
          <a:p>
            <a:pPr algn="l"/>
            <a:r>
              <a:rPr lang="en-US" altLang="he-IL" sz="2000" u="sng" dirty="0">
                <a:latin typeface="Albany"/>
              </a:rPr>
              <a:t>Example</a:t>
            </a:r>
            <a:r>
              <a:rPr lang="en-US" altLang="he-IL" sz="2000" dirty="0">
                <a:latin typeface="Albany"/>
              </a:rPr>
              <a:t>:  8 4 / 3 +</a:t>
            </a:r>
            <a:r>
              <a:rPr lang="en-US" altLang="he-IL" sz="2000">
                <a:latin typeface="Albany"/>
              </a:rPr>
              <a:t>	// represents </a:t>
            </a:r>
            <a:r>
              <a:rPr lang="en-US" altLang="he-IL" sz="2000" dirty="0">
                <a:latin typeface="Albany"/>
              </a:rPr>
              <a:t>( 8 / 4 ) + 3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9A6A87-4C97-4DC1-AD08-D4EA6AC5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50984"/>
              </p:ext>
            </p:extLst>
          </p:nvPr>
        </p:nvGraphicFramePr>
        <p:xfrm>
          <a:off x="3124787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9F6D7-2CCD-4D04-B706-A46F55E8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98807"/>
              </p:ext>
            </p:extLst>
          </p:nvPr>
        </p:nvGraphicFramePr>
        <p:xfrm>
          <a:off x="4631324" y="5673282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9F9311-2468-4ED2-89A9-89B6C7F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587" y="5244889"/>
            <a:ext cx="8475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C215-344D-4088-BB79-A32787B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874" y="5197264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C4BD8D-E11E-4A90-AE13-4BD5D37BF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79878"/>
              </p:ext>
            </p:extLst>
          </p:nvPr>
        </p:nvGraphicFramePr>
        <p:xfrm>
          <a:off x="1661111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0AEB0E-5283-4231-9A90-9BC9D8F9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910" y="5244889"/>
            <a:ext cx="1119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8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61E261-C3D0-4636-B9ED-6716357A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16771"/>
              </p:ext>
            </p:extLst>
          </p:nvPr>
        </p:nvGraphicFramePr>
        <p:xfrm>
          <a:off x="6003998" y="5671373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AC85DD-DAB6-4BE6-86FD-6B0C9DA2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548" y="5195355"/>
            <a:ext cx="400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36130B-17AB-44DB-92F4-533DAAC1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34725"/>
              </p:ext>
            </p:extLst>
          </p:nvPr>
        </p:nvGraphicFramePr>
        <p:xfrm>
          <a:off x="7367743" y="5654448"/>
          <a:ext cx="1057275" cy="1371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01BD03C-9BE4-4139-8D2D-8B315A52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293" y="5178430"/>
            <a:ext cx="400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32980-50B9-4F33-B1B6-5A7780A9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866" y="6065838"/>
            <a:ext cx="1273174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5</a:t>
            </a:r>
          </a:p>
        </p:txBody>
      </p:sp>
    </p:spTree>
    <p:extLst>
      <p:ext uri="{BB962C8B-B14F-4D97-AF65-F5344CB8AC3E}">
        <p14:creationId xmlns:p14="http://schemas.microsoft.com/office/powerpoint/2010/main" val="23730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4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Evaluating infix in linear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altLang="he-IL" sz="2000" u="sng" dirty="0"/>
              <a:t>Algorithm</a:t>
            </a:r>
            <a:r>
              <a:rPr lang="en-US" altLang="he-IL" sz="2000" dirty="0"/>
              <a:t>: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1. If we see ‘(‘, push it to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2. If we see an operator or a number, push it to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3. If we see ‘)’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	3.1 remove the last four items from the stack</a:t>
            </a:r>
          </a:p>
          <a:p>
            <a:pPr>
              <a:spcAft>
                <a:spcPts val="800"/>
              </a:spcAft>
            </a:pPr>
            <a:r>
              <a:rPr lang="en-US" altLang="he-IL" sz="2000" dirty="0"/>
              <a:t>	3.2 evaluate, </a:t>
            </a:r>
            <a:r>
              <a:rPr lang="en-US" altLang="he-IL" sz="2000" dirty="0">
                <a:latin typeface="Albany"/>
              </a:rPr>
              <a:t>and push the result onto the stack</a:t>
            </a:r>
            <a:br>
              <a:rPr lang="en-US" altLang="he-IL" sz="2000" dirty="0">
                <a:latin typeface="Albany"/>
              </a:rPr>
            </a:br>
            <a:endParaRPr lang="en-US" altLang="he-IL" sz="2000" dirty="0"/>
          </a:p>
          <a:p>
            <a:pPr>
              <a:spcAft>
                <a:spcPts val="800"/>
              </a:spcAft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( 15 / 5 )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0179AD-6136-4D77-9439-011F7A00C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86445"/>
              </p:ext>
            </p:extLst>
          </p:nvPr>
        </p:nvGraphicFramePr>
        <p:xfrm>
          <a:off x="922677" y="5509558"/>
          <a:ext cx="1057275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AD23CED-8D52-4A54-AD62-5DD51D5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342" y="5969193"/>
            <a:ext cx="1384299" cy="3785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Return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98F70-25ED-45E0-A6EC-158236A2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492" y="5121469"/>
            <a:ext cx="40005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E1CB-DBE8-48E7-A5E4-F46AC4E1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42" y="5119560"/>
            <a:ext cx="697518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00C94-91BD-44AC-BAA6-0C3E5647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935" y="5130993"/>
            <a:ext cx="697518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15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BFEE032-C4BD-486D-B98C-622F7D8A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76531"/>
              </p:ext>
            </p:extLst>
          </p:nvPr>
        </p:nvGraphicFramePr>
        <p:xfrm>
          <a:off x="2409667" y="5511993"/>
          <a:ext cx="1057275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9B1D4E-357C-45B3-82D8-A02932B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7139"/>
              </p:ext>
            </p:extLst>
          </p:nvPr>
        </p:nvGraphicFramePr>
        <p:xfrm>
          <a:off x="3979238" y="5509558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D653532-7CD9-4496-BF0A-54ABA2CB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747" y="5130993"/>
            <a:ext cx="604941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4A4978-84E6-49A5-9265-A3AEB8A5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30454"/>
              </p:ext>
            </p:extLst>
          </p:nvPr>
        </p:nvGraphicFramePr>
        <p:xfrm>
          <a:off x="5466228" y="5511993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73751A5-710E-4D80-989B-15B79639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711" y="5130993"/>
            <a:ext cx="604941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15BA226-D7FC-42D3-AB21-9F1F8CC31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5462"/>
              </p:ext>
            </p:extLst>
          </p:nvPr>
        </p:nvGraphicFramePr>
        <p:xfrm>
          <a:off x="6817192" y="5511993"/>
          <a:ext cx="916950" cy="1828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545" marR="9154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5910</TotalTime>
  <Words>1005</Words>
  <Application>Microsoft Office PowerPoint</Application>
  <PresentationFormat>Custom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PowerPoint Presentation</vt:lpstr>
      <vt:lpstr>Prefix notation (aka Polish notation)</vt:lpstr>
      <vt:lpstr>Postfix notation (aka Reverse Polish notation)</vt:lpstr>
      <vt:lpstr>Evaluating prefix notation</vt:lpstr>
      <vt:lpstr>Evaluating prefix notation</vt:lpstr>
      <vt:lpstr>Evaluating postfix notation</vt:lpstr>
      <vt:lpstr>Evaluating infix in linear time</vt:lpstr>
      <vt:lpstr>Evaluating infix in linear time</vt:lpstr>
      <vt:lpstr>PowerPoint Presentation</vt:lpstr>
      <vt:lpstr>Using binary trees</vt:lpstr>
      <vt:lpstr>Using binary trees</vt:lpstr>
      <vt:lpstr>PowerPoint Presentation</vt:lpstr>
      <vt:lpstr>Evaluating arithmetic expressions</vt:lpstr>
      <vt:lpstr>Evaluating arithmetic expressions</vt:lpstr>
      <vt:lpstr>Evaluating arithmetic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2235</cp:revision>
  <dcterms:created xsi:type="dcterms:W3CDTF">2017-07-19T12:15:02Z</dcterms:created>
  <dcterms:modified xsi:type="dcterms:W3CDTF">2021-02-24T05:06:41Z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