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665" r:id="rId4"/>
    <p:sldId id="643" r:id="rId5"/>
    <p:sldId id="667" r:id="rId6"/>
    <p:sldId id="568" r:id="rId7"/>
    <p:sldId id="668" r:id="rId8"/>
    <p:sldId id="669" r:id="rId9"/>
    <p:sldId id="673" r:id="rId10"/>
    <p:sldId id="670" r:id="rId11"/>
    <p:sldId id="672" r:id="rId12"/>
    <p:sldId id="674" r:id="rId13"/>
    <p:sldId id="676" r:id="rId14"/>
    <p:sldId id="675" r:id="rId15"/>
    <p:sldId id="677" r:id="rId16"/>
    <p:sldId id="334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E97"/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6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6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2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26,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 to 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Add Item</a:t>
            </a:r>
            <a:r>
              <a:rPr lang="en-US" altLang="he-IL" sz="2000" dirty="0"/>
              <a:t>(item):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Add item to the next available position in the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Propagate it up to satisfy the min-heap condition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Running time O(log(n))</a:t>
            </a:r>
          </a:p>
          <a:p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endParaRPr lang="en-US" altLang="he-IL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A9D02D-BE43-4AF3-9D54-7C4E270B412B}"/>
              </a:ext>
            </a:extLst>
          </p:cNvPr>
          <p:cNvSpPr/>
          <p:nvPr/>
        </p:nvSpPr>
        <p:spPr bwMode="auto">
          <a:xfrm>
            <a:off x="7491668" y="279532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FA80E0-BFCB-4532-9B67-5A4B346A8648}"/>
              </a:ext>
            </a:extLst>
          </p:cNvPr>
          <p:cNvSpPr/>
          <p:nvPr/>
        </p:nvSpPr>
        <p:spPr bwMode="auto">
          <a:xfrm>
            <a:off x="6616955" y="367321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B479A8-2019-42B7-B6B9-653F5F072177}"/>
              </a:ext>
            </a:extLst>
          </p:cNvPr>
          <p:cNvSpPr/>
          <p:nvPr/>
        </p:nvSpPr>
        <p:spPr bwMode="auto">
          <a:xfrm>
            <a:off x="8452105" y="35859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03410-4011-4F06-894D-44C64AD26654}"/>
              </a:ext>
            </a:extLst>
          </p:cNvPr>
          <p:cNvSpPr/>
          <p:nvPr/>
        </p:nvSpPr>
        <p:spPr bwMode="auto">
          <a:xfrm>
            <a:off x="5672000" y="470525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C37E0B-FD79-4285-92A0-81AFE5541CDC}"/>
              </a:ext>
            </a:extLst>
          </p:cNvPr>
          <p:cNvSpPr/>
          <p:nvPr/>
        </p:nvSpPr>
        <p:spPr bwMode="auto">
          <a:xfrm>
            <a:off x="7048320" y="473831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1CD7C-4B08-4D50-89CC-107D59ACFBF6}"/>
              </a:ext>
            </a:extLst>
          </p:cNvPr>
          <p:cNvSpPr/>
          <p:nvPr/>
        </p:nvSpPr>
        <p:spPr bwMode="auto">
          <a:xfrm>
            <a:off x="80631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59ABA-9995-4D50-9086-BAAF926D989B}"/>
              </a:ext>
            </a:extLst>
          </p:cNvPr>
          <p:cNvSpPr/>
          <p:nvPr/>
        </p:nvSpPr>
        <p:spPr bwMode="auto">
          <a:xfrm>
            <a:off x="90283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32C151-4823-4D3F-B47A-49551E29FC5C}"/>
              </a:ext>
            </a:extLst>
          </p:cNvPr>
          <p:cNvCxnSpPr>
            <a:stCxn id="12" idx="4"/>
            <a:endCxn id="14" idx="1"/>
          </p:cNvCxnSpPr>
          <p:nvPr/>
        </p:nvCxnSpPr>
        <p:spPr bwMode="auto">
          <a:xfrm>
            <a:off x="7853618" y="3439853"/>
            <a:ext cx="704850" cy="241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EDF3DE-BBEB-4681-8724-3871B7CA13EA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814055" y="4230428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E3479-2DFF-4D24-803A-70BF6A65316A}"/>
              </a:ext>
            </a:extLst>
          </p:cNvPr>
          <p:cNvCxnSpPr>
            <a:stCxn id="12" idx="4"/>
            <a:endCxn id="13" idx="7"/>
          </p:cNvCxnSpPr>
          <p:nvPr/>
        </p:nvCxnSpPr>
        <p:spPr bwMode="auto">
          <a:xfrm flipH="1">
            <a:off x="7234493" y="3439853"/>
            <a:ext cx="619125" cy="3286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E28B9-0533-43A6-9DEE-6B802B426A95}"/>
              </a:ext>
            </a:extLst>
          </p:cNvPr>
          <p:cNvCxnSpPr>
            <a:stCxn id="13" idx="4"/>
            <a:endCxn id="15" idx="7"/>
          </p:cNvCxnSpPr>
          <p:nvPr/>
        </p:nvCxnSpPr>
        <p:spPr bwMode="auto">
          <a:xfrm flipH="1">
            <a:off x="6289887" y="4317741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9DB29-F0BF-4F1B-85A7-28C5009FE1B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 bwMode="auto">
          <a:xfrm flipH="1" flipV="1">
            <a:off x="6978905" y="4317741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9DC324-7C97-4973-B75A-A95FA097E5F7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 bwMode="auto">
          <a:xfrm flipV="1">
            <a:off x="8425118" y="4230428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6">
            <a:extLst>
              <a:ext uri="{FF2B5EF4-FFF2-40B4-BE49-F238E27FC236}">
                <a16:creationId xmlns:a16="http://schemas.microsoft.com/office/drawing/2014/main" id="{ECBD49A0-F4E8-4CF2-9604-9CAE97BD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12" y="2987319"/>
            <a:ext cx="361834" cy="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extBox 57">
            <a:extLst>
              <a:ext uri="{FF2B5EF4-FFF2-40B4-BE49-F238E27FC236}">
                <a16:creationId xmlns:a16="http://schemas.microsoft.com/office/drawing/2014/main" id="{77DDCF3A-ED8C-42F4-9108-3FC4123C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47" y="386742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" name="TextBox 58">
            <a:extLst>
              <a:ext uri="{FF2B5EF4-FFF2-40B4-BE49-F238E27FC236}">
                <a16:creationId xmlns:a16="http://schemas.microsoft.com/office/drawing/2014/main" id="{CC6CCA23-5D61-4F23-AA15-DFABB3AD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627" y="3778157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5C32E541-32FA-4750-9E2C-B7F426C6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7" y="4897633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9" name="TextBox 60">
            <a:extLst>
              <a:ext uri="{FF2B5EF4-FFF2-40B4-BE49-F238E27FC236}">
                <a16:creationId xmlns:a16="http://schemas.microsoft.com/office/drawing/2014/main" id="{4345DB60-C38B-4380-A240-B501384F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933" y="4853486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4809B7ED-B54E-4C7D-95C3-D45132BB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930" y="4960761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1" name="TextBox 62">
            <a:extLst>
              <a:ext uri="{FF2B5EF4-FFF2-40B4-BE49-F238E27FC236}">
                <a16:creationId xmlns:a16="http://schemas.microsoft.com/office/drawing/2014/main" id="{3F74BA57-2BD5-4E3A-A4D1-7D029C06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998" y="4927308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996860-87D9-4BB9-ADF1-89133CEEE93D}"/>
              </a:ext>
            </a:extLst>
          </p:cNvPr>
          <p:cNvSpPr/>
          <p:nvPr/>
        </p:nvSpPr>
        <p:spPr bwMode="auto">
          <a:xfrm>
            <a:off x="5291913" y="594122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4904B-B144-4A74-BF16-6FFF18AC3119}"/>
              </a:ext>
            </a:extLst>
          </p:cNvPr>
          <p:cNvSpPr/>
          <p:nvPr/>
        </p:nvSpPr>
        <p:spPr bwMode="auto">
          <a:xfrm>
            <a:off x="6079490" y="598067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240C1-5A67-41B9-9026-DEE5CBD7C70E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 bwMode="auto">
          <a:xfrm>
            <a:off x="6033950" y="5349781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C1902-7299-4B6B-8F0E-AF86D332FDDE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 bwMode="auto">
          <a:xfrm flipV="1">
            <a:off x="5653863" y="5349781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1">
            <a:extLst>
              <a:ext uri="{FF2B5EF4-FFF2-40B4-BE49-F238E27FC236}">
                <a16:creationId xmlns:a16="http://schemas.microsoft.com/office/drawing/2014/main" id="{BD282AB8-9052-4465-9E2C-FD46D351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674" y="6157719"/>
            <a:ext cx="5297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11" name="TextBox 62">
            <a:extLst>
              <a:ext uri="{FF2B5EF4-FFF2-40B4-BE49-F238E27FC236}">
                <a16:creationId xmlns:a16="http://schemas.microsoft.com/office/drawing/2014/main" id="{F580E7BF-25CC-49B2-8314-EE425629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365" y="6174874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89C3CF-9E62-4774-BE65-1752DD8EAC1D}"/>
              </a:ext>
            </a:extLst>
          </p:cNvPr>
          <p:cNvSpPr/>
          <p:nvPr/>
        </p:nvSpPr>
        <p:spPr bwMode="auto">
          <a:xfrm>
            <a:off x="6832637" y="589968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964855-2972-4DB7-A6E3-B7C1BDC497F5}"/>
              </a:ext>
            </a:extLst>
          </p:cNvPr>
          <p:cNvCxnSpPr>
            <a:cxnSpLocks/>
            <a:stCxn id="46" idx="0"/>
            <a:endCxn id="16" idx="4"/>
          </p:cNvCxnSpPr>
          <p:nvPr/>
        </p:nvCxnSpPr>
        <p:spPr bwMode="auto">
          <a:xfrm flipV="1">
            <a:off x="7194587" y="5382836"/>
            <a:ext cx="215683" cy="5168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1">
            <a:extLst>
              <a:ext uri="{FF2B5EF4-FFF2-40B4-BE49-F238E27FC236}">
                <a16:creationId xmlns:a16="http://schemas.microsoft.com/office/drawing/2014/main" id="{8B0BD49A-0E29-4BEC-8E1E-8DF87F2CC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320" y="6112294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38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0709E-6 -3.25073E-6 L 0.05323 -0.03549 C 0.06473 -0.04305 0.07307 -0.05649 0.07544 -0.07161 C 0.0778 -0.08945 0.07323 -0.10457 0.06394 -0.11738 L 0.02284 -0.17555 " pathEditMode="relative" rAng="16800000" ptsTypes="AAAAA"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1" y="-802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924 L -0.0589 0.01722 C -0.07165 0.0231 -0.08032 0.03381 -0.08284 0.04746 C -0.08614 0.06468 -0.08221 0.07937 -0.07291 0.09176 L -0.03165 0.15077 " pathEditMode="relative" rAng="6240000" ptsTypes="AAA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3" y="68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3701E-6 8.52583E-7 L -0.02158 0.06405 C -0.02662 0.07812 -0.02678 0.09303 -0.02158 0.10311 C -0.01591 0.1155 -0.00646 0.12054 0.00535 0.12012 L 0.05858 0.12033 " pathEditMode="relative" rAng="3420000" ptsTypes="AAA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" y="819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14 -0.17303 L 0.05811 -0.24296 C 0.06645 -0.25913 0.06897 -0.27509 0.06377 -0.28706 C 0.05889 -0.30113 0.04787 -0.30785 0.03354 -0.30743 L -0.02993 -0.31205 " pathEditMode="relative" rAng="14580000" ptsTypes="AAAAA">
                                      <p:cBhvr>
                                        <p:cTn id="8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3" y="-9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/>
      <p:bldP spid="26" grpId="0"/>
      <p:bldP spid="26" grpId="1"/>
      <p:bldP spid="27" grpId="0"/>
      <p:bldP spid="28" grpId="0"/>
      <p:bldP spid="29" grpId="0"/>
      <p:bldP spid="29" grpId="1"/>
      <p:bldP spid="30" grpId="0"/>
      <p:bldP spid="31" grpId="0"/>
      <p:bldP spid="6" grpId="0" animBg="1"/>
      <p:bldP spid="7" grpId="0" animBg="1"/>
      <p:bldP spid="10" grpId="0"/>
      <p:bldP spid="11" grpId="0"/>
      <p:bldP spid="46" grpId="0" animBg="1"/>
      <p:bldP spid="48" grpId="0"/>
      <p:bldP spid="48" grpId="1"/>
      <p:bldP spid="4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Remove min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Remove min:</a:t>
            </a:r>
            <a:endParaRPr lang="en-US" altLang="he-IL" sz="2000" dirty="0"/>
          </a:p>
          <a:p>
            <a:pPr marL="457200" indent="-457200">
              <a:buAutoNum type="arabicPeriod"/>
            </a:pPr>
            <a:r>
              <a:rPr lang="en-US" altLang="he-IL" sz="2000" dirty="0"/>
              <a:t>min = </a:t>
            </a:r>
            <a:r>
              <a:rPr lang="en-US" altLang="he-IL" sz="2000" dirty="0" err="1"/>
              <a:t>root.value</a:t>
            </a:r>
            <a:endParaRPr lang="en-US" altLang="he-IL" sz="2000" dirty="0"/>
          </a:p>
          <a:p>
            <a:pPr marL="457200" indent="-457200">
              <a:buAutoNum type="arabicPeriod"/>
            </a:pPr>
            <a:r>
              <a:rPr lang="en-US" altLang="he-IL" sz="2000" dirty="0"/>
              <a:t>Move the last element in the tree be the root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Propagate the root down</a:t>
            </a:r>
            <a:br>
              <a:rPr lang="en-US" altLang="he-IL" sz="2000" dirty="0"/>
            </a:br>
            <a:r>
              <a:rPr lang="en-US" altLang="he-IL" sz="2000" dirty="0"/>
              <a:t>		to satisfy the min-heap condition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Return min (from step 1)</a:t>
            </a:r>
          </a:p>
          <a:p>
            <a:endParaRPr lang="en-US" altLang="he-IL" sz="2000" dirty="0"/>
          </a:p>
          <a:p>
            <a:r>
              <a:rPr lang="en-US" altLang="he-IL" sz="2000" dirty="0"/>
              <a:t>Running time O(log(n))</a:t>
            </a:r>
          </a:p>
          <a:p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endParaRPr lang="en-US" altLang="he-IL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A9D02D-BE43-4AF3-9D54-7C4E270B412B}"/>
              </a:ext>
            </a:extLst>
          </p:cNvPr>
          <p:cNvSpPr/>
          <p:nvPr/>
        </p:nvSpPr>
        <p:spPr bwMode="auto">
          <a:xfrm>
            <a:off x="7491668" y="279532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FA80E0-BFCB-4532-9B67-5A4B346A8648}"/>
              </a:ext>
            </a:extLst>
          </p:cNvPr>
          <p:cNvSpPr/>
          <p:nvPr/>
        </p:nvSpPr>
        <p:spPr bwMode="auto">
          <a:xfrm>
            <a:off x="6616955" y="367321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B479A8-2019-42B7-B6B9-653F5F072177}"/>
              </a:ext>
            </a:extLst>
          </p:cNvPr>
          <p:cNvSpPr/>
          <p:nvPr/>
        </p:nvSpPr>
        <p:spPr bwMode="auto">
          <a:xfrm>
            <a:off x="8452105" y="35859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03410-4011-4F06-894D-44C64AD26654}"/>
              </a:ext>
            </a:extLst>
          </p:cNvPr>
          <p:cNvSpPr/>
          <p:nvPr/>
        </p:nvSpPr>
        <p:spPr bwMode="auto">
          <a:xfrm>
            <a:off x="5672000" y="470525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C37E0B-FD79-4285-92A0-81AFE5541CDC}"/>
              </a:ext>
            </a:extLst>
          </p:cNvPr>
          <p:cNvSpPr/>
          <p:nvPr/>
        </p:nvSpPr>
        <p:spPr bwMode="auto">
          <a:xfrm>
            <a:off x="7048320" y="473831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1CD7C-4B08-4D50-89CC-107D59ACFBF6}"/>
              </a:ext>
            </a:extLst>
          </p:cNvPr>
          <p:cNvSpPr/>
          <p:nvPr/>
        </p:nvSpPr>
        <p:spPr bwMode="auto">
          <a:xfrm>
            <a:off x="80631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59ABA-9995-4D50-9086-BAAF926D989B}"/>
              </a:ext>
            </a:extLst>
          </p:cNvPr>
          <p:cNvSpPr/>
          <p:nvPr/>
        </p:nvSpPr>
        <p:spPr bwMode="auto">
          <a:xfrm>
            <a:off x="90283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32C151-4823-4D3F-B47A-49551E29FC5C}"/>
              </a:ext>
            </a:extLst>
          </p:cNvPr>
          <p:cNvCxnSpPr>
            <a:stCxn id="12" idx="4"/>
            <a:endCxn id="14" idx="1"/>
          </p:cNvCxnSpPr>
          <p:nvPr/>
        </p:nvCxnSpPr>
        <p:spPr bwMode="auto">
          <a:xfrm>
            <a:off x="7853618" y="3439853"/>
            <a:ext cx="704850" cy="241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EDF3DE-BBEB-4681-8724-3871B7CA13EA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814055" y="4230428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E3479-2DFF-4D24-803A-70BF6A65316A}"/>
              </a:ext>
            </a:extLst>
          </p:cNvPr>
          <p:cNvCxnSpPr>
            <a:stCxn id="12" idx="4"/>
            <a:endCxn id="13" idx="7"/>
          </p:cNvCxnSpPr>
          <p:nvPr/>
        </p:nvCxnSpPr>
        <p:spPr bwMode="auto">
          <a:xfrm flipH="1">
            <a:off x="7234493" y="3439853"/>
            <a:ext cx="619125" cy="3286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E28B9-0533-43A6-9DEE-6B802B426A95}"/>
              </a:ext>
            </a:extLst>
          </p:cNvPr>
          <p:cNvCxnSpPr>
            <a:stCxn id="13" idx="4"/>
            <a:endCxn id="15" idx="7"/>
          </p:cNvCxnSpPr>
          <p:nvPr/>
        </p:nvCxnSpPr>
        <p:spPr bwMode="auto">
          <a:xfrm flipH="1">
            <a:off x="6289887" y="4317741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9DB29-F0BF-4F1B-85A7-28C5009FE1B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 bwMode="auto">
          <a:xfrm flipH="1" flipV="1">
            <a:off x="6978905" y="4317741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9DC324-7C97-4973-B75A-A95FA097E5F7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 bwMode="auto">
          <a:xfrm flipV="1">
            <a:off x="8425118" y="4230428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6">
            <a:extLst>
              <a:ext uri="{FF2B5EF4-FFF2-40B4-BE49-F238E27FC236}">
                <a16:creationId xmlns:a16="http://schemas.microsoft.com/office/drawing/2014/main" id="{ECBD49A0-F4E8-4CF2-9604-9CAE97BD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12" y="2987319"/>
            <a:ext cx="361834" cy="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extBox 57">
            <a:extLst>
              <a:ext uri="{FF2B5EF4-FFF2-40B4-BE49-F238E27FC236}">
                <a16:creationId xmlns:a16="http://schemas.microsoft.com/office/drawing/2014/main" id="{77DDCF3A-ED8C-42F4-9108-3FC4123C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47" y="386742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" name="TextBox 58">
            <a:extLst>
              <a:ext uri="{FF2B5EF4-FFF2-40B4-BE49-F238E27FC236}">
                <a16:creationId xmlns:a16="http://schemas.microsoft.com/office/drawing/2014/main" id="{CC6CCA23-5D61-4F23-AA15-DFABB3AD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627" y="3778157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5C32E541-32FA-4750-9E2C-B7F426C6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7" y="4897633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9" name="TextBox 60">
            <a:extLst>
              <a:ext uri="{FF2B5EF4-FFF2-40B4-BE49-F238E27FC236}">
                <a16:creationId xmlns:a16="http://schemas.microsoft.com/office/drawing/2014/main" id="{4345DB60-C38B-4380-A240-B501384F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933" y="4853486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4809B7ED-B54E-4C7D-95C3-D45132BB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930" y="4960761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1" name="TextBox 62">
            <a:extLst>
              <a:ext uri="{FF2B5EF4-FFF2-40B4-BE49-F238E27FC236}">
                <a16:creationId xmlns:a16="http://schemas.microsoft.com/office/drawing/2014/main" id="{3F74BA57-2BD5-4E3A-A4D1-7D029C06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998" y="4927308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996860-87D9-4BB9-ADF1-89133CEEE93D}"/>
              </a:ext>
            </a:extLst>
          </p:cNvPr>
          <p:cNvSpPr/>
          <p:nvPr/>
        </p:nvSpPr>
        <p:spPr bwMode="auto">
          <a:xfrm>
            <a:off x="5291913" y="594122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4904B-B144-4A74-BF16-6FFF18AC3119}"/>
              </a:ext>
            </a:extLst>
          </p:cNvPr>
          <p:cNvSpPr/>
          <p:nvPr/>
        </p:nvSpPr>
        <p:spPr bwMode="auto">
          <a:xfrm>
            <a:off x="6079490" y="598067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240C1-5A67-41B9-9026-DEE5CBD7C70E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 bwMode="auto">
          <a:xfrm>
            <a:off x="6033950" y="5349781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C1902-7299-4B6B-8F0E-AF86D332FDDE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 bwMode="auto">
          <a:xfrm flipV="1">
            <a:off x="5653863" y="5349781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1">
            <a:extLst>
              <a:ext uri="{FF2B5EF4-FFF2-40B4-BE49-F238E27FC236}">
                <a16:creationId xmlns:a16="http://schemas.microsoft.com/office/drawing/2014/main" id="{BD282AB8-9052-4465-9E2C-FD46D351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675" y="6157719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1" name="TextBox 62">
            <a:extLst>
              <a:ext uri="{FF2B5EF4-FFF2-40B4-BE49-F238E27FC236}">
                <a16:creationId xmlns:a16="http://schemas.microsoft.com/office/drawing/2014/main" id="{F580E7BF-25CC-49B2-8314-EE425629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667" y="6174874"/>
            <a:ext cx="506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473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441E-7 -3.17094E-6 L 0.21228 -0.00189 C 0.25953 -0.00063 0.29402 -0.02142 0.3063 -0.05712 C 0.32063 -0.09806 0.31039 -0.14531 0.27858 -0.19256 L 0.14362 -0.41117 " pathEditMode="relative" rAng="17700000" ptsTypes="AAA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9" y="-13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693E-6 5.54389E-7 L 0.0726 0.03297 C 0.08867 0.04095 0.10221 0.03948 0.11024 0.02877 C 0.11922 0.0168 0.12032 -0.00084 0.11386 -0.02289 L 0.08977 -0.1197 " pathEditMode="relative" rAng="18900000" ptsTypes="AAAAA">
                                      <p:cBhvr>
                                        <p:cTn id="9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0" y="-159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7 -0.41117 L 0.07528 -0.45065 C 0.06016 -0.4601 0.04725 -0.45968 0.03937 -0.45044 C 0.03024 -0.43994 0.02851 -0.42377 0.03339 -0.40214 L 0.0537 -0.3068 " pathEditMode="relative" rAng="19140000" ptsTypes="AAAAA"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5" y="6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189E-6 3.55313E-6 L -0.05574 -0.01113 C -0.06755 -0.0126 -0.07716 -0.02163 -0.08141 -0.03381 C -0.08645 -0.04809 -0.08472 -0.06153 -0.07826 -0.0756 L -0.04834 -0.13986 " pathEditMode="relative" rAng="14700000" ptsTypes="AAAAA"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6" y="-520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7 -0.3068 L 0.11795 -0.3047 C 0.13165 -0.30491 0.14283 -0.29777 0.1485 -0.28496 C 0.15449 -0.27068 0.15354 -0.25451 0.14646 -0.23834 L 0.11606 -0.16358 " pathEditMode="relative" rAng="3600000" ptsTypes="AAAAA"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4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/>
      <p:bldP spid="25" grpId="1"/>
      <p:bldP spid="26" grpId="0"/>
      <p:bldP spid="26" grpId="1"/>
      <p:bldP spid="27" grpId="0"/>
      <p:bldP spid="28" grpId="0"/>
      <p:bldP spid="29" grpId="0"/>
      <p:bldP spid="29" grpId="1"/>
      <p:bldP spid="30" grpId="0"/>
      <p:bldP spid="31" grpId="0"/>
      <p:bldP spid="6" grpId="0" animBg="1"/>
      <p:bldP spid="7" grpId="0" animBg="1"/>
      <p:bldP spid="7" grpId="1" animBg="1"/>
      <p:bldP spid="10" grpId="0"/>
      <p:bldP spid="11" grpId="0"/>
      <p:bldP spid="11" grpId="1"/>
      <p:bldP spid="11" grpId="3"/>
      <p:bldP spid="11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Heaps using array representation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Since the for heaps the tree is always full, it is convenient to represent it using an array:</a:t>
            </a:r>
          </a:p>
          <a:p>
            <a:r>
              <a:rPr lang="en-US" altLang="he-IL" sz="2000" dirty="0"/>
              <a:t>More specifically, we want to store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The size of the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The BFS traversal of the heap</a:t>
            </a:r>
          </a:p>
          <a:p>
            <a:r>
              <a:rPr lang="en-US" altLang="he-IL" sz="2000" u="sng" dirty="0"/>
              <a:t>In this example</a:t>
            </a:r>
            <a:r>
              <a:rPr lang="en-US" altLang="he-IL" sz="2000" dirty="0"/>
              <a:t>: [1,4,2,9,6,3,10,8,10,7]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EA860F-3DD8-42C8-926B-AF74D7778F63}"/>
              </a:ext>
            </a:extLst>
          </p:cNvPr>
          <p:cNvGrpSpPr/>
          <p:nvPr/>
        </p:nvGrpSpPr>
        <p:grpSpPr>
          <a:xfrm>
            <a:off x="5358819" y="2706120"/>
            <a:ext cx="4495348" cy="3829875"/>
            <a:chOff x="5291913" y="2795328"/>
            <a:chExt cx="4495348" cy="38298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CE4FFF-3860-4929-BF04-DA82B699DC52}"/>
                </a:ext>
              </a:extLst>
            </p:cNvPr>
            <p:cNvSpPr/>
            <p:nvPr/>
          </p:nvSpPr>
          <p:spPr bwMode="auto">
            <a:xfrm>
              <a:off x="7491668" y="279532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9D2860-6CC4-4ACA-8F9C-BBE626EE60B8}"/>
                </a:ext>
              </a:extLst>
            </p:cNvPr>
            <p:cNvSpPr/>
            <p:nvPr/>
          </p:nvSpPr>
          <p:spPr bwMode="auto">
            <a:xfrm>
              <a:off x="6616955" y="367321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22A571-374E-48AF-92C1-F68136DA074F}"/>
                </a:ext>
              </a:extLst>
            </p:cNvPr>
            <p:cNvSpPr/>
            <p:nvPr/>
          </p:nvSpPr>
          <p:spPr bwMode="auto">
            <a:xfrm>
              <a:off x="8452105" y="3585903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4364D7-0306-408C-B877-A18E2711117A}"/>
                </a:ext>
              </a:extLst>
            </p:cNvPr>
            <p:cNvSpPr/>
            <p:nvPr/>
          </p:nvSpPr>
          <p:spPr bwMode="auto">
            <a:xfrm>
              <a:off x="5672000" y="470525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551BFC-2DCF-48C2-97AE-6BE8652502FB}"/>
                </a:ext>
              </a:extLst>
            </p:cNvPr>
            <p:cNvSpPr/>
            <p:nvPr/>
          </p:nvSpPr>
          <p:spPr bwMode="auto">
            <a:xfrm>
              <a:off x="7048320" y="473831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08B731-5419-4BF7-8104-1EE7346A8E51}"/>
                </a:ext>
              </a:extLst>
            </p:cNvPr>
            <p:cNvSpPr/>
            <p:nvPr/>
          </p:nvSpPr>
          <p:spPr bwMode="auto">
            <a:xfrm>
              <a:off x="80631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AE9796-0D07-4D84-8772-A95BCD30053D}"/>
                </a:ext>
              </a:extLst>
            </p:cNvPr>
            <p:cNvSpPr/>
            <p:nvPr/>
          </p:nvSpPr>
          <p:spPr bwMode="auto">
            <a:xfrm>
              <a:off x="90283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323F64-8E0C-4FD4-9DB2-B90EB77A6158}"/>
                </a:ext>
              </a:extLst>
            </p:cNvPr>
            <p:cNvCxnSpPr>
              <a:stCxn id="4" idx="4"/>
              <a:endCxn id="6" idx="1"/>
            </p:cNvCxnSpPr>
            <p:nvPr/>
          </p:nvCxnSpPr>
          <p:spPr bwMode="auto">
            <a:xfrm>
              <a:off x="7853618" y="3439853"/>
              <a:ext cx="704850" cy="241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A145BF-3227-4693-AFB0-DAD95C66809C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 bwMode="auto">
            <a:xfrm>
              <a:off x="8814055" y="4230428"/>
              <a:ext cx="576263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50099D-97C6-413E-BC0E-5999681D7C44}"/>
                </a:ext>
              </a:extLst>
            </p:cNvPr>
            <p:cNvCxnSpPr>
              <a:stCxn id="4" idx="4"/>
              <a:endCxn id="5" idx="7"/>
            </p:cNvCxnSpPr>
            <p:nvPr/>
          </p:nvCxnSpPr>
          <p:spPr bwMode="auto">
            <a:xfrm flipH="1">
              <a:off x="7234493" y="3439853"/>
              <a:ext cx="619125" cy="3286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20795B-F22E-416B-8317-9FC0B938FE36}"/>
                </a:ext>
              </a:extLst>
            </p:cNvPr>
            <p:cNvCxnSpPr>
              <a:stCxn id="5" idx="4"/>
              <a:endCxn id="7" idx="7"/>
            </p:cNvCxnSpPr>
            <p:nvPr/>
          </p:nvCxnSpPr>
          <p:spPr bwMode="auto">
            <a:xfrm flipH="1">
              <a:off x="6289887" y="4317741"/>
              <a:ext cx="689018" cy="4819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88D3E-2B53-40FB-AD1E-DDE3DDDBB14D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 bwMode="auto">
            <a:xfrm flipH="1" flipV="1">
              <a:off x="6978905" y="4317741"/>
              <a:ext cx="431365" cy="4205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C5E13-4812-41D0-8F02-CDCC339C3D39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 bwMode="auto">
            <a:xfrm flipV="1">
              <a:off x="8425118" y="4230428"/>
              <a:ext cx="388937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6">
              <a:extLst>
                <a:ext uri="{FF2B5EF4-FFF2-40B4-BE49-F238E27FC236}">
                  <a16:creationId xmlns:a16="http://schemas.microsoft.com/office/drawing/2014/main" id="{659BCFCD-20F6-42C7-86ED-94303CAA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312" y="2987319"/>
              <a:ext cx="361834" cy="26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Box 57">
              <a:extLst>
                <a:ext uri="{FF2B5EF4-FFF2-40B4-BE49-F238E27FC236}">
                  <a16:creationId xmlns:a16="http://schemas.microsoft.com/office/drawing/2014/main" id="{745D0B94-2CC2-4D3B-A2F1-C3E9A3E3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47" y="3867421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206953D6-B856-4C8D-82C7-83BBC562E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27" y="3778157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E456124E-1073-449E-B2BD-CB1F71356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17" y="4897633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5B9D2166-4EFF-4648-8AE5-A18DE48C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285" y="4917556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2" name="TextBox 61">
              <a:extLst>
                <a:ext uri="{FF2B5EF4-FFF2-40B4-BE49-F238E27FC236}">
                  <a16:creationId xmlns:a16="http://schemas.microsoft.com/office/drawing/2014/main" id="{2BD5233A-75E7-421F-B8D9-196270BB1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507" y="4924785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3" name="TextBox 62">
              <a:extLst>
                <a:ext uri="{FF2B5EF4-FFF2-40B4-BE49-F238E27FC236}">
                  <a16:creationId xmlns:a16="http://schemas.microsoft.com/office/drawing/2014/main" id="{321398DC-4182-4193-971D-A3B38747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998" y="4927308"/>
              <a:ext cx="576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CD971E-646D-4799-9390-FFFD2048150D}"/>
                </a:ext>
              </a:extLst>
            </p:cNvPr>
            <p:cNvSpPr/>
            <p:nvPr/>
          </p:nvSpPr>
          <p:spPr bwMode="auto">
            <a:xfrm>
              <a:off x="5291913" y="594122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224BDE-8E64-43AB-9993-B5A57BAE30B8}"/>
                </a:ext>
              </a:extLst>
            </p:cNvPr>
            <p:cNvSpPr/>
            <p:nvPr/>
          </p:nvSpPr>
          <p:spPr bwMode="auto">
            <a:xfrm>
              <a:off x="6079490" y="598067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E8567-4C29-492F-83B9-316605A373EC}"/>
                </a:ext>
              </a:extLst>
            </p:cNvPr>
            <p:cNvCxnSpPr>
              <a:cxnSpLocks/>
              <a:stCxn id="7" idx="4"/>
              <a:endCxn id="25" idx="0"/>
            </p:cNvCxnSpPr>
            <p:nvPr/>
          </p:nvCxnSpPr>
          <p:spPr bwMode="auto">
            <a:xfrm>
              <a:off x="6033950" y="5349781"/>
              <a:ext cx="407490" cy="6308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0C4222-4900-487D-B682-B502CBFE3960}"/>
                </a:ext>
              </a:extLst>
            </p:cNvPr>
            <p:cNvCxnSpPr>
              <a:cxnSpLocks/>
              <a:stCxn id="24" idx="0"/>
              <a:endCxn id="7" idx="4"/>
            </p:cNvCxnSpPr>
            <p:nvPr/>
          </p:nvCxnSpPr>
          <p:spPr bwMode="auto">
            <a:xfrm flipV="1">
              <a:off x="5653863" y="5349781"/>
              <a:ext cx="380087" cy="5914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61">
              <a:extLst>
                <a:ext uri="{FF2B5EF4-FFF2-40B4-BE49-F238E27FC236}">
                  <a16:creationId xmlns:a16="http://schemas.microsoft.com/office/drawing/2014/main" id="{3EE3B1AA-A7AD-4020-9C55-0B7D2670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675" y="6157719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" name="TextBox 62">
              <a:extLst>
                <a:ext uri="{FF2B5EF4-FFF2-40B4-BE49-F238E27FC236}">
                  <a16:creationId xmlns:a16="http://schemas.microsoft.com/office/drawing/2014/main" id="{10991050-61C6-47DE-A867-7FA692FC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365" y="6119119"/>
              <a:ext cx="518967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7DDDDE-EED9-4B74-951D-BB27BC878B50}"/>
                </a:ext>
              </a:extLst>
            </p:cNvPr>
            <p:cNvSpPr/>
            <p:nvPr/>
          </p:nvSpPr>
          <p:spPr bwMode="auto">
            <a:xfrm>
              <a:off x="6832637" y="5955440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2EAA2B-2961-482A-A03E-4AC6AF5EF038}"/>
                </a:ext>
              </a:extLst>
            </p:cNvPr>
            <p:cNvCxnSpPr>
              <a:cxnSpLocks/>
              <a:stCxn id="30" idx="0"/>
              <a:endCxn id="8" idx="4"/>
            </p:cNvCxnSpPr>
            <p:nvPr/>
          </p:nvCxnSpPr>
          <p:spPr bwMode="auto">
            <a:xfrm flipV="1">
              <a:off x="7194587" y="5382836"/>
              <a:ext cx="215683" cy="57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61">
              <a:extLst>
                <a:ext uri="{FF2B5EF4-FFF2-40B4-BE49-F238E27FC236}">
                  <a16:creationId xmlns:a16="http://schemas.microsoft.com/office/drawing/2014/main" id="{D89EC8C0-61B7-4A4A-9814-468CB3C0E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320" y="6112294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60F1A7-F2DE-4DB2-8D67-9DB3740DECB9}"/>
              </a:ext>
            </a:extLst>
          </p:cNvPr>
          <p:cNvSpPr/>
          <p:nvPr/>
        </p:nvSpPr>
        <p:spPr>
          <a:xfrm>
            <a:off x="521937" y="4675962"/>
            <a:ext cx="4709368" cy="475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we find the root in the array?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38376F-0904-4F3D-AE18-0B4E5EFDA441}"/>
              </a:ext>
            </a:extLst>
          </p:cNvPr>
          <p:cNvSpPr/>
          <p:nvPr/>
        </p:nvSpPr>
        <p:spPr>
          <a:xfrm>
            <a:off x="524105" y="5814511"/>
            <a:ext cx="4707201" cy="490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the right child of array[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C448FD5-0EBC-4BD5-B0A8-899134DECF31}"/>
              </a:ext>
            </a:extLst>
          </p:cNvPr>
          <p:cNvSpPr/>
          <p:nvPr/>
        </p:nvSpPr>
        <p:spPr>
          <a:xfrm>
            <a:off x="521935" y="6398874"/>
            <a:ext cx="4709369" cy="4630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the parent of array[j]?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34F620C-4A2E-49E7-90F3-DE1241D076A0}"/>
              </a:ext>
            </a:extLst>
          </p:cNvPr>
          <p:cNvSpPr/>
          <p:nvPr/>
        </p:nvSpPr>
        <p:spPr>
          <a:xfrm>
            <a:off x="5422203" y="4674737"/>
            <a:ext cx="1869180" cy="4819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array[0]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AC51FD2-1F03-4373-8197-76B575222B74}"/>
              </a:ext>
            </a:extLst>
          </p:cNvPr>
          <p:cNvSpPr/>
          <p:nvPr/>
        </p:nvSpPr>
        <p:spPr>
          <a:xfrm>
            <a:off x="5444505" y="5250328"/>
            <a:ext cx="1869180" cy="4819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array[2i+1]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C783C9-F4E4-4977-9622-1FE069813B4E}"/>
              </a:ext>
            </a:extLst>
          </p:cNvPr>
          <p:cNvSpPr/>
          <p:nvPr/>
        </p:nvSpPr>
        <p:spPr>
          <a:xfrm>
            <a:off x="524104" y="5246643"/>
            <a:ext cx="4707201" cy="490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the left child of array[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53ABCC1-7279-4E41-B42F-71DEC49FA788}"/>
              </a:ext>
            </a:extLst>
          </p:cNvPr>
          <p:cNvSpPr/>
          <p:nvPr/>
        </p:nvSpPr>
        <p:spPr>
          <a:xfrm>
            <a:off x="5427197" y="5826228"/>
            <a:ext cx="1869180" cy="4819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array[2i+2]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9F6BAFA-7C31-4EF7-8C54-C3269D9798B0}"/>
              </a:ext>
            </a:extLst>
          </p:cNvPr>
          <p:cNvSpPr/>
          <p:nvPr/>
        </p:nvSpPr>
        <p:spPr>
          <a:xfrm>
            <a:off x="5433354" y="6403573"/>
            <a:ext cx="2405772" cy="4023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array[(j+1)/2-1]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1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Min-heap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We get the following operations for min-heap:</a:t>
            </a:r>
          </a:p>
          <a:p>
            <a:r>
              <a:rPr lang="en-US" altLang="he-IL" sz="2000" u="sng" dirty="0"/>
              <a:t>Public methods: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addElement</a:t>
            </a:r>
            <a:r>
              <a:rPr lang="en-US" altLang="he-IL" sz="2000" dirty="0"/>
              <a:t>(element) – in O(log(n))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getMin</a:t>
            </a:r>
            <a:r>
              <a:rPr lang="en-US" altLang="he-IL" sz="2000" dirty="0"/>
              <a:t>() – in O(1)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removeMin</a:t>
            </a:r>
            <a:r>
              <a:rPr lang="en-US" altLang="he-IL" sz="2000" dirty="0"/>
              <a:t>() – in O(log(n)) time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Observation:</a:t>
            </a:r>
            <a:r>
              <a:rPr lang="en-US" altLang="he-IL" sz="2000" dirty="0"/>
              <a:t> we can use heap to design an O(n log(n)) time sorting algorithm.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Given an array of elements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Add all the elements to a heap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Remove one by one, and insert them into the array in the increasing order.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58127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HeapSort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/>
              <a:t>Given an array, we can turn in into a heap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Remove one by one, and insert them into the array in the increasing order.</a:t>
            </a:r>
          </a:p>
          <a:p>
            <a:endParaRPr lang="en-US" altLang="he-IL" sz="2000" dirty="0"/>
          </a:p>
          <a:p>
            <a:r>
              <a:rPr lang="en-US" altLang="he-IL" sz="2000" dirty="0"/>
              <a:t>Step 1 can be done in O(n) time</a:t>
            </a:r>
          </a:p>
          <a:p>
            <a:r>
              <a:rPr lang="en-US" altLang="he-IL" sz="2000" dirty="0"/>
              <a:t>Step 2 in  O(n log(n)) time</a:t>
            </a:r>
          </a:p>
        </p:txBody>
      </p:sp>
    </p:spTree>
    <p:extLst>
      <p:ext uri="{BB962C8B-B14F-4D97-AF65-F5344CB8AC3E}">
        <p14:creationId xmlns:p14="http://schemas.microsoft.com/office/powerpoint/2010/main" val="23487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Announcements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Assignment 3</a:t>
            </a:r>
            <a:r>
              <a:rPr lang="en-US" altLang="he-IL" sz="2000" dirty="0"/>
              <a:t>: Please submit it before March 9. Sorry for the delay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Please read carefully the instructions about which files you need to submit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Fixed some small bugs: setters for children + test cases</a:t>
            </a:r>
          </a:p>
          <a:p>
            <a:r>
              <a:rPr lang="en-US" altLang="he-IL" sz="2000" u="sng" dirty="0"/>
              <a:t>Midterm</a:t>
            </a:r>
            <a:r>
              <a:rPr lang="en-US" altLang="he-IL" sz="2000" dirty="0"/>
              <a:t>: Friday, March 12 – no class on Friday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Take home exam - open books/internet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I’ll post the paper on </a:t>
            </a:r>
            <a:r>
              <a:rPr lang="en-US" altLang="he-IL" sz="2000" i="1" dirty="0"/>
              <a:t>March 11 at 10am</a:t>
            </a:r>
            <a:r>
              <a:rPr lang="en-US" altLang="he-IL" sz="2000" dirty="0"/>
              <a:t> on the course home page </a:t>
            </a:r>
            <a:r>
              <a:rPr lang="en-US" altLang="he-IL" sz="2000" dirty="0">
                <a:sym typeface="Wingdings" panose="05000000000000000000" pitchFamily="2" charset="2"/>
              </a:rPr>
              <a:t></a:t>
            </a:r>
            <a:r>
              <a:rPr lang="en-US" altLang="he-IL" sz="2000" dirty="0"/>
              <a:t> exams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You will need to submit it to </a:t>
            </a:r>
            <a:r>
              <a:rPr lang="en-US" altLang="he-IL" sz="2000" dirty="0" err="1"/>
              <a:t>Coursys</a:t>
            </a:r>
            <a:r>
              <a:rPr lang="en-US" altLang="he-IL" sz="2000" dirty="0"/>
              <a:t> before </a:t>
            </a:r>
            <a:r>
              <a:rPr lang="en-US" altLang="he-IL" sz="2000" i="1" dirty="0"/>
              <a:t>March 12 at midnight</a:t>
            </a:r>
            <a:endParaRPr lang="en-US" altLang="he-IL" sz="2000" dirty="0"/>
          </a:p>
          <a:p>
            <a:r>
              <a:rPr lang="en-US" altLang="he-IL" sz="2000" u="sng" dirty="0"/>
              <a:t>Final exam</a:t>
            </a:r>
            <a:r>
              <a:rPr lang="en-US" altLang="he-IL" sz="2000" dirty="0"/>
              <a:t>: Take home exam April 19-20 - same format as the midterm</a:t>
            </a:r>
          </a:p>
          <a:p>
            <a:r>
              <a:rPr lang="en-US" altLang="he-IL" sz="2000" u="sng" dirty="0"/>
              <a:t>Project</a:t>
            </a:r>
            <a:r>
              <a:rPr lang="en-US" altLang="he-IL" sz="2000" dirty="0"/>
              <a:t>: We will discuss it after the midterm </a:t>
            </a:r>
          </a:p>
          <a:p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06879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7199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Priority Queues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In the Queue the elements are removed in the same order as they were added to the queue.</a:t>
            </a:r>
          </a:p>
          <a:p>
            <a:r>
              <a:rPr lang="en-US" altLang="he-IL" sz="2000" dirty="0"/>
              <a:t>But in some situations, we may want the order of the removal to depend on the priority.</a:t>
            </a:r>
          </a:p>
          <a:p>
            <a:r>
              <a:rPr lang="en-US" altLang="he-IL" sz="2000" u="sng" dirty="0"/>
              <a:t>Examples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Printer’s queue – may prefer to print shorter jobs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Job scheduling in CPU – some processes are more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Line for customer services – some customers are more valued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Order book in the stock market – highest bids are matched with lowest asks</a:t>
            </a:r>
          </a:p>
        </p:txBody>
      </p:sp>
    </p:spTree>
    <p:extLst>
      <p:ext uri="{BB962C8B-B14F-4D97-AF65-F5344CB8AC3E}">
        <p14:creationId xmlns:p14="http://schemas.microsoft.com/office/powerpoint/2010/main" val="36041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Priority 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priority queue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an ordered collection of items with the following operations: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add item(item)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add an item to the queue 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getTop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return the item with highest priority without removing it from the queue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removeTop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remove the item with highest priority, and return it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getSize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/ </a:t>
            </a: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b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No bound on the number of elements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F61A7-E153-427C-AC8E-6023E1873601}"/>
              </a:ext>
            </a:extLst>
          </p:cNvPr>
          <p:cNvSpPr/>
          <p:nvPr/>
        </p:nvSpPr>
        <p:spPr>
          <a:xfrm>
            <a:off x="4525703" y="5511385"/>
            <a:ext cx="4425696" cy="10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we use this data structure to sort an array of numbers?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7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17406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Min-heap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Heap is an implementation of Priority Queue.</a:t>
            </a:r>
          </a:p>
          <a:p>
            <a:r>
              <a:rPr lang="en-US" altLang="he-IL" sz="2000" dirty="0"/>
              <a:t>Sometimes priority queues are called “heaps”, because heaps are their most common implementation.</a:t>
            </a:r>
          </a:p>
          <a:p>
            <a:r>
              <a:rPr lang="en-US" altLang="he-IL" sz="2000" dirty="0"/>
              <a:t>We will typically use min heap. That is, the minimal element is removed first from the heap</a:t>
            </a:r>
          </a:p>
          <a:p>
            <a:r>
              <a:rPr lang="en-US" altLang="he-IL" sz="2000" u="sng" dirty="0"/>
              <a:t>Public methods: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addElement</a:t>
            </a:r>
            <a:r>
              <a:rPr lang="en-US" altLang="he-IL" sz="2000" dirty="0"/>
              <a:t>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getMin</a:t>
            </a:r>
            <a:r>
              <a:rPr lang="en-US" altLang="he-IL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removeMin</a:t>
            </a:r>
            <a:r>
              <a:rPr lang="en-US" altLang="he-IL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getSize</a:t>
            </a:r>
            <a:r>
              <a:rPr lang="en-US" altLang="he-IL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139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Heap is an implementation of Priority Queue.</a:t>
            </a:r>
          </a:p>
          <a:p>
            <a:r>
              <a:rPr lang="en-US" altLang="he-IL" sz="2000" dirty="0"/>
              <a:t>Sometimes priority queues are called “heaps”, because heaps are their most common implementation.</a:t>
            </a:r>
          </a:p>
          <a:p>
            <a:r>
              <a:rPr lang="en-US" altLang="he-IL" sz="2000" u="sng" dirty="0"/>
              <a:t>Properties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Heaps are complete binary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vertices in the last row are added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b="1" dirty="0"/>
              <a:t>The value in each node is smaller (or equal)</a:t>
            </a:r>
            <a:br>
              <a:rPr lang="en-US" altLang="he-IL" sz="2000" b="1" dirty="0"/>
            </a:br>
            <a:r>
              <a:rPr lang="en-US" altLang="he-IL" sz="2000" b="1" dirty="0"/>
              <a:t>than the values of its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No requirements about other relatives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E75107-3429-4955-96A2-BBCBDBCAA9BA}"/>
              </a:ext>
            </a:extLst>
          </p:cNvPr>
          <p:cNvGrpSpPr>
            <a:grpSpLocks/>
          </p:cNvGrpSpPr>
          <p:nvPr/>
        </p:nvGrpSpPr>
        <p:grpSpPr bwMode="auto">
          <a:xfrm>
            <a:off x="5592989" y="3708614"/>
            <a:ext cx="4100513" cy="3167063"/>
            <a:chOff x="4547336" y="3149811"/>
            <a:chExt cx="4100513" cy="316702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570383-1986-49D5-B48E-5AAA165F8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3261" y="3149811"/>
              <a:ext cx="3684588" cy="2292350"/>
              <a:chOff x="3867954" y="2833352"/>
              <a:chExt cx="4655713" cy="325406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42FB9C1-0AAC-4528-B74B-65E84378B855}"/>
                  </a:ext>
                </a:extLst>
              </p:cNvPr>
              <p:cNvSpPr/>
              <p:nvPr/>
            </p:nvSpPr>
            <p:spPr>
              <a:xfrm>
                <a:off x="5667254" y="2833352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3ACC9A-F947-401C-88C6-21E4D3D5EC74}"/>
                  </a:ext>
                </a:extLst>
              </p:cNvPr>
              <p:cNvSpPr/>
              <p:nvPr/>
            </p:nvSpPr>
            <p:spPr>
              <a:xfrm>
                <a:off x="4561998" y="4079528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0C5401-F288-49EA-987B-D71836D4A8E3}"/>
                  </a:ext>
                </a:extLst>
              </p:cNvPr>
              <p:cNvSpPr/>
              <p:nvPr/>
            </p:nvSpPr>
            <p:spPr>
              <a:xfrm>
                <a:off x="6880828" y="3955586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2340F0-9CA1-4751-BC5D-C15EAC5F5023}"/>
                  </a:ext>
                </a:extLst>
              </p:cNvPr>
              <p:cNvSpPr/>
              <p:nvPr/>
            </p:nvSpPr>
            <p:spPr>
              <a:xfrm>
                <a:off x="3867954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AF2C464-7902-4C9E-8AA4-3F688C674209}"/>
                  </a:ext>
                </a:extLst>
              </p:cNvPr>
              <p:cNvSpPr/>
              <p:nvPr/>
            </p:nvSpPr>
            <p:spPr>
              <a:xfrm>
                <a:off x="5209907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D0F967-A5CB-404A-A478-292001CA1F8F}"/>
                  </a:ext>
                </a:extLst>
              </p:cNvPr>
              <p:cNvSpPr/>
              <p:nvPr/>
            </p:nvSpPr>
            <p:spPr>
              <a:xfrm>
                <a:off x="6389381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C03C140-4BEA-4A0B-B551-17E2CBAA3E20}"/>
                  </a:ext>
                </a:extLst>
              </p:cNvPr>
              <p:cNvSpPr/>
              <p:nvPr/>
            </p:nvSpPr>
            <p:spPr>
              <a:xfrm>
                <a:off x="7608973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F1FFC80-9117-445B-979C-EEB230802619}"/>
                  </a:ext>
                </a:extLst>
              </p:cNvPr>
              <p:cNvCxnSpPr>
                <a:stCxn id="33" idx="4"/>
                <a:endCxn id="35" idx="1"/>
              </p:cNvCxnSpPr>
              <p:nvPr/>
            </p:nvCxnSpPr>
            <p:spPr>
              <a:xfrm>
                <a:off x="6124601" y="3748265"/>
                <a:ext cx="890623" cy="3425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2F0D27B-A203-4A9C-95F9-5586C896C3C4}"/>
                  </a:ext>
                </a:extLst>
              </p:cNvPr>
              <p:cNvCxnSpPr>
                <a:stCxn id="35" idx="4"/>
                <a:endCxn id="39" idx="0"/>
              </p:cNvCxnSpPr>
              <p:nvPr/>
            </p:nvCxnSpPr>
            <p:spPr>
              <a:xfrm>
                <a:off x="7338175" y="4870499"/>
                <a:ext cx="728145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22A5640-30C3-420D-8153-C658B9D1F9B5}"/>
                  </a:ext>
                </a:extLst>
              </p:cNvPr>
              <p:cNvCxnSpPr>
                <a:stCxn id="33" idx="4"/>
                <a:endCxn id="34" idx="7"/>
              </p:cNvCxnSpPr>
              <p:nvPr/>
            </p:nvCxnSpPr>
            <p:spPr>
              <a:xfrm flipH="1">
                <a:off x="5342297" y="3748265"/>
                <a:ext cx="782304" cy="4664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07A3137-EA3C-4CB7-8BCA-5A6FAF3FA2B2}"/>
                  </a:ext>
                </a:extLst>
              </p:cNvPr>
              <p:cNvCxnSpPr>
                <a:stCxn id="34" idx="4"/>
                <a:endCxn id="36" idx="7"/>
              </p:cNvCxnSpPr>
              <p:nvPr/>
            </p:nvCxnSpPr>
            <p:spPr>
              <a:xfrm flipH="1">
                <a:off x="4648253" y="4994441"/>
                <a:ext cx="371092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B937A94-5BB6-4402-9A90-4B6080435AFF}"/>
                  </a:ext>
                </a:extLst>
              </p:cNvPr>
              <p:cNvCxnSpPr>
                <a:stCxn id="37" idx="1"/>
                <a:endCxn id="34" idx="4"/>
              </p:cNvCxnSpPr>
              <p:nvPr/>
            </p:nvCxnSpPr>
            <p:spPr>
              <a:xfrm flipH="1" flipV="1">
                <a:off x="5019345" y="4994441"/>
                <a:ext cx="324957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77D1C7C-0797-4A03-A236-F35B267D9686}"/>
                  </a:ext>
                </a:extLst>
              </p:cNvPr>
              <p:cNvCxnSpPr>
                <a:stCxn id="38" idx="0"/>
                <a:endCxn id="35" idx="4"/>
              </p:cNvCxnSpPr>
              <p:nvPr/>
            </p:nvCxnSpPr>
            <p:spPr>
              <a:xfrm flipV="1">
                <a:off x="6846728" y="4870499"/>
                <a:ext cx="491447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56">
                <a:extLst>
                  <a:ext uri="{FF2B5EF4-FFF2-40B4-BE49-F238E27FC236}">
                    <a16:creationId xmlns:a16="http://schemas.microsoft.com/office/drawing/2014/main" id="{3D86BDE4-7A79-44B4-B020-FE4A63335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2765" y="3105886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7" name="TextBox 57">
                <a:extLst>
                  <a:ext uri="{FF2B5EF4-FFF2-40B4-BE49-F238E27FC236}">
                    <a16:creationId xmlns:a16="http://schemas.microsoft.com/office/drawing/2014/main" id="{388EBCEC-F13B-45C5-9945-93FF481B0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54" y="435520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8" name="TextBox 58">
                <a:extLst>
                  <a:ext uri="{FF2B5EF4-FFF2-40B4-BE49-F238E27FC236}">
                    <a16:creationId xmlns:a16="http://schemas.microsoft.com/office/drawing/2014/main" id="{D0765042-4FA5-4CFB-B7CF-E697DB6E8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2503" y="422849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9" name="TextBox 59">
                <a:extLst>
                  <a:ext uri="{FF2B5EF4-FFF2-40B4-BE49-F238E27FC236}">
                    <a16:creationId xmlns:a16="http://schemas.microsoft.com/office/drawing/2014/main" id="{431E68BB-474A-4C27-85FC-9BEECDFD8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6554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0" name="TextBox 60">
                <a:extLst>
                  <a:ext uri="{FF2B5EF4-FFF2-40B4-BE49-F238E27FC236}">
                    <a16:creationId xmlns:a16="http://schemas.microsoft.com/office/drawing/2014/main" id="{ED2D8D34-7ED4-4B97-8419-2E7E252CE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3862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1" name="TextBox 61">
                <a:extLst>
                  <a:ext uri="{FF2B5EF4-FFF2-40B4-BE49-F238E27FC236}">
                    <a16:creationId xmlns:a16="http://schemas.microsoft.com/office/drawing/2014/main" id="{C2F6426F-1887-427A-B716-9DC26EB93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6522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52" name="TextBox 62">
                <a:extLst>
                  <a:ext uri="{FF2B5EF4-FFF2-40B4-BE49-F238E27FC236}">
                    <a16:creationId xmlns:a16="http://schemas.microsoft.com/office/drawing/2014/main" id="{044BFDCA-C9E8-4106-BF28-3844F3BC8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7919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864975-7F49-486E-872E-BA1CAD6A0571}"/>
                </a:ext>
              </a:extLst>
            </p:cNvPr>
            <p:cNvSpPr/>
            <p:nvPr/>
          </p:nvSpPr>
          <p:spPr bwMode="auto">
            <a:xfrm>
              <a:off x="45473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93E082-9F2C-4309-B111-D2D1F936A137}"/>
                </a:ext>
              </a:extLst>
            </p:cNvPr>
            <p:cNvSpPr/>
            <p:nvPr/>
          </p:nvSpPr>
          <p:spPr bwMode="auto">
            <a:xfrm>
              <a:off x="55125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CE6FBB-9C34-4C93-9893-8CF614002CAB}"/>
                </a:ext>
              </a:extLst>
            </p:cNvPr>
            <p:cNvCxnSpPr>
              <a:endCxn id="28" idx="0"/>
            </p:cNvCxnSpPr>
            <p:nvPr/>
          </p:nvCxnSpPr>
          <p:spPr bwMode="auto">
            <a:xfrm>
              <a:off x="5271236" y="5459598"/>
              <a:ext cx="603250" cy="212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66094F-76E7-4C47-B717-07AAFCD75E4F}"/>
                </a:ext>
              </a:extLst>
            </p:cNvPr>
            <p:cNvCxnSpPr>
              <a:stCxn id="27" idx="0"/>
              <a:endCxn id="36" idx="4"/>
            </p:cNvCxnSpPr>
            <p:nvPr/>
          </p:nvCxnSpPr>
          <p:spPr bwMode="auto">
            <a:xfrm flipV="1">
              <a:off x="4909286" y="5442136"/>
              <a:ext cx="415925" cy="2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61">
              <a:extLst>
                <a:ext uri="{FF2B5EF4-FFF2-40B4-BE49-F238E27FC236}">
                  <a16:creationId xmlns:a16="http://schemas.microsoft.com/office/drawing/2014/main" id="{7530C231-3CE0-4CDF-B4AD-6943DBCD9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098" y="588881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2" name="TextBox 62">
              <a:extLst>
                <a:ext uri="{FF2B5EF4-FFF2-40B4-BE49-F238E27FC236}">
                  <a16:creationId xmlns:a16="http://schemas.microsoft.com/office/drawing/2014/main" id="{4628DB88-7EBD-42A6-B77D-B552730F0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468" y="5888817"/>
              <a:ext cx="5189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Get min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 err="1"/>
              <a:t>getMin</a:t>
            </a:r>
            <a:r>
              <a:rPr lang="en-US" altLang="he-IL" sz="2000" dirty="0"/>
              <a:t>():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Return the value at the root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r>
              <a:rPr lang="en-US" altLang="he-IL" sz="2000" dirty="0"/>
              <a:t>Running time O(1)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975CA5-3915-4AC7-95F0-95DE479C8D11}"/>
              </a:ext>
            </a:extLst>
          </p:cNvPr>
          <p:cNvGrpSpPr>
            <a:grpSpLocks/>
          </p:cNvGrpSpPr>
          <p:nvPr/>
        </p:nvGrpSpPr>
        <p:grpSpPr bwMode="auto">
          <a:xfrm>
            <a:off x="5626443" y="2983785"/>
            <a:ext cx="4100513" cy="3167063"/>
            <a:chOff x="4547336" y="3149811"/>
            <a:chExt cx="4100513" cy="31670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AC2B08-CC83-4865-B750-B1AA454DC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3261" y="3149811"/>
              <a:ext cx="3684588" cy="2292350"/>
              <a:chOff x="3867954" y="2833352"/>
              <a:chExt cx="4655713" cy="325406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95024AD-F79A-463B-BA4E-9AA3AA934EC6}"/>
                  </a:ext>
                </a:extLst>
              </p:cNvPr>
              <p:cNvSpPr/>
              <p:nvPr/>
            </p:nvSpPr>
            <p:spPr>
              <a:xfrm>
                <a:off x="5667254" y="2833352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A4683FB-6900-4771-942E-05875FDEAFB0}"/>
                  </a:ext>
                </a:extLst>
              </p:cNvPr>
              <p:cNvSpPr/>
              <p:nvPr/>
            </p:nvSpPr>
            <p:spPr>
              <a:xfrm>
                <a:off x="4561998" y="4079528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1A94D5D-D392-440F-8CA9-02F03446EA7A}"/>
                  </a:ext>
                </a:extLst>
              </p:cNvPr>
              <p:cNvSpPr/>
              <p:nvPr/>
            </p:nvSpPr>
            <p:spPr>
              <a:xfrm>
                <a:off x="6880828" y="3955586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806319-9699-4EF9-A3FF-B7D0D2CC6836}"/>
                  </a:ext>
                </a:extLst>
              </p:cNvPr>
              <p:cNvSpPr/>
              <p:nvPr/>
            </p:nvSpPr>
            <p:spPr>
              <a:xfrm>
                <a:off x="3867954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5253F98-0275-4AEF-A35E-EAFA00309DAF}"/>
                  </a:ext>
                </a:extLst>
              </p:cNvPr>
              <p:cNvSpPr/>
              <p:nvPr/>
            </p:nvSpPr>
            <p:spPr>
              <a:xfrm>
                <a:off x="5209907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07C7924-34EE-4B7F-B2B2-6ABC9A0CB430}"/>
                  </a:ext>
                </a:extLst>
              </p:cNvPr>
              <p:cNvSpPr/>
              <p:nvPr/>
            </p:nvSpPr>
            <p:spPr>
              <a:xfrm>
                <a:off x="6389381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559F60-B2E7-422D-9D15-C34A4D7DE142}"/>
                  </a:ext>
                </a:extLst>
              </p:cNvPr>
              <p:cNvSpPr/>
              <p:nvPr/>
            </p:nvSpPr>
            <p:spPr>
              <a:xfrm>
                <a:off x="7608973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B17A116-8C2F-46DE-8CE4-BD0E1EFCFD1F}"/>
                  </a:ext>
                </a:extLst>
              </p:cNvPr>
              <p:cNvCxnSpPr>
                <a:stCxn id="12" idx="4"/>
                <a:endCxn id="14" idx="1"/>
              </p:cNvCxnSpPr>
              <p:nvPr/>
            </p:nvCxnSpPr>
            <p:spPr>
              <a:xfrm>
                <a:off x="6124601" y="3748265"/>
                <a:ext cx="890623" cy="3425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31851D-3275-42A3-944B-622CD5BD30C5}"/>
                  </a:ext>
                </a:extLst>
              </p:cNvPr>
              <p:cNvCxnSpPr>
                <a:stCxn id="14" idx="4"/>
                <a:endCxn id="18" idx="0"/>
              </p:cNvCxnSpPr>
              <p:nvPr/>
            </p:nvCxnSpPr>
            <p:spPr>
              <a:xfrm>
                <a:off x="7338175" y="4870499"/>
                <a:ext cx="728145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16DF8FE-4B15-47C5-9B14-19FCAD47978C}"/>
                  </a:ext>
                </a:extLst>
              </p:cNvPr>
              <p:cNvCxnSpPr>
                <a:stCxn id="12" idx="4"/>
                <a:endCxn id="13" idx="7"/>
              </p:cNvCxnSpPr>
              <p:nvPr/>
            </p:nvCxnSpPr>
            <p:spPr>
              <a:xfrm flipH="1">
                <a:off x="5342297" y="3748265"/>
                <a:ext cx="782304" cy="4664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192FC98-3128-450D-A716-F8657858E3D9}"/>
                  </a:ext>
                </a:extLst>
              </p:cNvPr>
              <p:cNvCxnSpPr>
                <a:stCxn id="13" idx="4"/>
                <a:endCxn id="15" idx="7"/>
              </p:cNvCxnSpPr>
              <p:nvPr/>
            </p:nvCxnSpPr>
            <p:spPr>
              <a:xfrm flipH="1">
                <a:off x="4648253" y="4994441"/>
                <a:ext cx="371092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1E3FDB-274D-457D-AB66-24F13DD581A2}"/>
                  </a:ext>
                </a:extLst>
              </p:cNvPr>
              <p:cNvCxnSpPr>
                <a:stCxn id="16" idx="1"/>
                <a:endCxn id="13" idx="4"/>
              </p:cNvCxnSpPr>
              <p:nvPr/>
            </p:nvCxnSpPr>
            <p:spPr>
              <a:xfrm flipH="1" flipV="1">
                <a:off x="5019345" y="4994441"/>
                <a:ext cx="324957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9392328-6E3F-4670-9405-24EA2730B0A5}"/>
                  </a:ext>
                </a:extLst>
              </p:cNvPr>
              <p:cNvCxnSpPr>
                <a:stCxn id="17" idx="0"/>
                <a:endCxn id="14" idx="4"/>
              </p:cNvCxnSpPr>
              <p:nvPr/>
            </p:nvCxnSpPr>
            <p:spPr>
              <a:xfrm flipV="1">
                <a:off x="6846728" y="4870499"/>
                <a:ext cx="491447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56">
                <a:extLst>
                  <a:ext uri="{FF2B5EF4-FFF2-40B4-BE49-F238E27FC236}">
                    <a16:creationId xmlns:a16="http://schemas.microsoft.com/office/drawing/2014/main" id="{6A117C8E-DEC5-47AD-A851-37F157609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2765" y="3105886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" name="TextBox 57">
                <a:extLst>
                  <a:ext uri="{FF2B5EF4-FFF2-40B4-BE49-F238E27FC236}">
                    <a16:creationId xmlns:a16="http://schemas.microsoft.com/office/drawing/2014/main" id="{C4FFBB74-1D18-4369-9A5A-466E2D243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54" y="435520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7" name="TextBox 58">
                <a:extLst>
                  <a:ext uri="{FF2B5EF4-FFF2-40B4-BE49-F238E27FC236}">
                    <a16:creationId xmlns:a16="http://schemas.microsoft.com/office/drawing/2014/main" id="{0E2B7556-C624-40BC-9571-47D1BE318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2503" y="422849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" name="TextBox 59">
                <a:extLst>
                  <a:ext uri="{FF2B5EF4-FFF2-40B4-BE49-F238E27FC236}">
                    <a16:creationId xmlns:a16="http://schemas.microsoft.com/office/drawing/2014/main" id="{B2812E9A-F088-435B-A329-84248AB28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6554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9" name="TextBox 60">
                <a:extLst>
                  <a:ext uri="{FF2B5EF4-FFF2-40B4-BE49-F238E27FC236}">
                    <a16:creationId xmlns:a16="http://schemas.microsoft.com/office/drawing/2014/main" id="{44E58DB7-1525-4FCD-8966-A8F91650F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3862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0" name="TextBox 61">
                <a:extLst>
                  <a:ext uri="{FF2B5EF4-FFF2-40B4-BE49-F238E27FC236}">
                    <a16:creationId xmlns:a16="http://schemas.microsoft.com/office/drawing/2014/main" id="{F6B92DCE-A64F-430A-A559-32C6FE309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6522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1" name="TextBox 62">
                <a:extLst>
                  <a:ext uri="{FF2B5EF4-FFF2-40B4-BE49-F238E27FC236}">
                    <a16:creationId xmlns:a16="http://schemas.microsoft.com/office/drawing/2014/main" id="{A5F84449-526A-4BDF-8255-FE0C44E48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7919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4C708D-986F-428C-A1C8-C4DCBE9ED3BA}"/>
                </a:ext>
              </a:extLst>
            </p:cNvPr>
            <p:cNvSpPr/>
            <p:nvPr/>
          </p:nvSpPr>
          <p:spPr bwMode="auto">
            <a:xfrm>
              <a:off x="45473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59AA49-1632-4845-AEF8-7F06EC913093}"/>
                </a:ext>
              </a:extLst>
            </p:cNvPr>
            <p:cNvSpPr/>
            <p:nvPr/>
          </p:nvSpPr>
          <p:spPr bwMode="auto">
            <a:xfrm>
              <a:off x="55125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7E54CA-BED8-4A35-A5DD-F2AF1D4F774C}"/>
                </a:ext>
              </a:extLst>
            </p:cNvPr>
            <p:cNvCxnSpPr>
              <a:endCxn id="7" idx="0"/>
            </p:cNvCxnSpPr>
            <p:nvPr/>
          </p:nvCxnSpPr>
          <p:spPr bwMode="auto">
            <a:xfrm>
              <a:off x="5271236" y="5459598"/>
              <a:ext cx="603250" cy="212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247CC9-29F3-49FE-9299-66EF0E23ED40}"/>
                </a:ext>
              </a:extLst>
            </p:cNvPr>
            <p:cNvCxnSpPr>
              <a:stCxn id="6" idx="0"/>
              <a:endCxn id="15" idx="4"/>
            </p:cNvCxnSpPr>
            <p:nvPr/>
          </p:nvCxnSpPr>
          <p:spPr bwMode="auto">
            <a:xfrm flipV="1">
              <a:off x="4909286" y="5442136"/>
              <a:ext cx="415925" cy="2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61">
              <a:extLst>
                <a:ext uri="{FF2B5EF4-FFF2-40B4-BE49-F238E27FC236}">
                  <a16:creationId xmlns:a16="http://schemas.microsoft.com/office/drawing/2014/main" id="{EF3ECADB-FEE5-4F89-ABF0-2B519F8AE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098" y="588881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1" name="TextBox 62">
              <a:extLst>
                <a:ext uri="{FF2B5EF4-FFF2-40B4-BE49-F238E27FC236}">
                  <a16:creationId xmlns:a16="http://schemas.microsoft.com/office/drawing/2014/main" id="{A070E41E-4D79-4F2D-B663-1BE7BB03D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468" y="5888817"/>
              <a:ext cx="5189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9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6183</TotalTime>
  <Words>826</Words>
  <Application>Microsoft Office PowerPoint</Application>
  <PresentationFormat>Custom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Announcements</vt:lpstr>
      <vt:lpstr>PowerPoint Presentation</vt:lpstr>
      <vt:lpstr>Priority Queues</vt:lpstr>
      <vt:lpstr>Priority Queue</vt:lpstr>
      <vt:lpstr>PowerPoint Presentation</vt:lpstr>
      <vt:lpstr>Min-heap</vt:lpstr>
      <vt:lpstr>Heap</vt:lpstr>
      <vt:lpstr>Get min</vt:lpstr>
      <vt:lpstr>Add to heap</vt:lpstr>
      <vt:lpstr>Remove min</vt:lpstr>
      <vt:lpstr>Heaps using array representation</vt:lpstr>
      <vt:lpstr>Min-heap</vt:lpstr>
      <vt:lpstr>HeapSort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2454</cp:revision>
  <dcterms:created xsi:type="dcterms:W3CDTF">2017-07-19T12:15:02Z</dcterms:created>
  <dcterms:modified xsi:type="dcterms:W3CDTF">2021-03-01T19:13:13Z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