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handoutMasterIdLst>
    <p:handoutMasterId r:id="rId26"/>
  </p:handoutMasterIdLst>
  <p:sldIdLst>
    <p:sldId id="256" r:id="rId3"/>
    <p:sldId id="560" r:id="rId4"/>
    <p:sldId id="561" r:id="rId5"/>
    <p:sldId id="562" r:id="rId6"/>
    <p:sldId id="565" r:id="rId7"/>
    <p:sldId id="566" r:id="rId8"/>
    <p:sldId id="564" r:id="rId9"/>
    <p:sldId id="567" r:id="rId10"/>
    <p:sldId id="569" r:id="rId11"/>
    <p:sldId id="570" r:id="rId12"/>
    <p:sldId id="571" r:id="rId13"/>
    <p:sldId id="572" r:id="rId14"/>
    <p:sldId id="583" r:id="rId15"/>
    <p:sldId id="579" r:id="rId16"/>
    <p:sldId id="581" r:id="rId17"/>
    <p:sldId id="585" r:id="rId18"/>
    <p:sldId id="573" r:id="rId19"/>
    <p:sldId id="576" r:id="rId20"/>
    <p:sldId id="575" r:id="rId21"/>
    <p:sldId id="577" r:id="rId22"/>
    <p:sldId id="582" r:id="rId23"/>
    <p:sldId id="334" r:id="rId2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E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80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86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2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01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93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5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55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63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81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4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57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23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00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05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73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56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12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8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27, 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Remove from Head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1475"/>
              </a:spcAft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>
                <a:solidFill>
                  <a:srgbClr val="0000CC"/>
                </a:solidFill>
              </a:rPr>
              <a:t>LinkedList&lt;T&gt; </a:t>
            </a:r>
            <a:r>
              <a:rPr lang="en-US" altLang="he-IL" sz="2000" dirty="0"/>
              <a:t>{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class</a:t>
            </a:r>
            <a:r>
              <a:rPr lang="en-US" altLang="he-IL" sz="2000" dirty="0"/>
              <a:t>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>
                <a:solidFill>
                  <a:srgbClr val="0000CC"/>
                </a:solidFill>
              </a:rPr>
              <a:t> </a:t>
            </a:r>
            <a:r>
              <a:rPr lang="en-US" altLang="he-IL" sz="2000" dirty="0"/>
              <a:t>{ // inner class</a:t>
            </a:r>
            <a:br>
              <a:rPr lang="en-US" altLang="he-IL" sz="2000" dirty="0"/>
            </a:br>
            <a:r>
              <a:rPr lang="en-US" altLang="he-IL" sz="2000" dirty="0"/>
              <a:t>		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dirty="0"/>
              <a:t> data;</a:t>
            </a:r>
            <a:br>
              <a:rPr lang="en-US" altLang="he-IL" sz="2000" dirty="0"/>
            </a:br>
            <a:r>
              <a:rPr lang="en-US" altLang="he-IL" sz="2000" dirty="0"/>
              <a:t>		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next;</a:t>
            </a:r>
            <a:br>
              <a:rPr lang="en-US" altLang="he-IL" sz="2000" dirty="0"/>
            </a:br>
            <a:r>
              <a:rPr lang="en-US" altLang="he-IL" sz="2000" dirty="0"/>
              <a:t>	}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 head;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public 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b="1" dirty="0">
                <a:solidFill>
                  <a:srgbClr val="C00000"/>
                </a:solidFill>
              </a:rPr>
              <a:t> </a:t>
            </a:r>
            <a:r>
              <a:rPr lang="en-US" altLang="he-IL" sz="2000" dirty="0" err="1"/>
              <a:t>removeFromHead</a:t>
            </a:r>
            <a:r>
              <a:rPr lang="en-US" altLang="he-IL" sz="2000" dirty="0"/>
              <a:t>() {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dirty="0"/>
              <a:t>		</a:t>
            </a:r>
            <a:r>
              <a:rPr lang="en-US" altLang="he-IL" sz="2000" dirty="0">
                <a:solidFill>
                  <a:srgbClr val="0000CC"/>
                </a:solidFill>
              </a:rPr>
              <a:t>T </a:t>
            </a:r>
            <a:r>
              <a:rPr lang="en-US" altLang="he-IL" sz="2000" dirty="0"/>
              <a:t>ret = </a:t>
            </a:r>
            <a:r>
              <a:rPr lang="en-US" altLang="he-IL" sz="2000" dirty="0" err="1"/>
              <a:t>head.data</a:t>
            </a:r>
            <a:r>
              <a:rPr lang="en-US" altLang="he-IL" sz="2000" dirty="0"/>
              <a:t>;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dirty="0"/>
              <a:t>		head = </a:t>
            </a:r>
            <a:r>
              <a:rPr lang="en-US" altLang="he-IL" sz="2000" dirty="0" err="1"/>
              <a:t>head.next</a:t>
            </a:r>
            <a:r>
              <a:rPr lang="en-US" altLang="he-IL" sz="2000" dirty="0"/>
              <a:t>; // previous head will be collected by </a:t>
            </a:r>
            <a:r>
              <a:rPr lang="en-US" altLang="he-IL" sz="2000" dirty="0" err="1"/>
              <a:t>gc</a:t>
            </a:r>
            <a:endParaRPr lang="en-US" altLang="he-IL" sz="2000" dirty="0"/>
          </a:p>
          <a:p>
            <a:pPr>
              <a:spcAft>
                <a:spcPts val="1475"/>
              </a:spcAft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	return </a:t>
            </a:r>
            <a:r>
              <a:rPr lang="en-US" altLang="he-IL" sz="2000" dirty="0"/>
              <a:t>ret;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dirty="0"/>
              <a:t>	}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895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Remove from Head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1475"/>
              </a:spcAft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public 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b="1" dirty="0">
                <a:solidFill>
                  <a:srgbClr val="C00000"/>
                </a:solidFill>
              </a:rPr>
              <a:t> </a:t>
            </a:r>
            <a:r>
              <a:rPr lang="en-US" altLang="he-IL" sz="2000" dirty="0" err="1"/>
              <a:t>removeFromHead</a:t>
            </a:r>
            <a:r>
              <a:rPr lang="en-US" altLang="he-IL" sz="2000" dirty="0"/>
              <a:t>() {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dirty="0"/>
              <a:t>		</a:t>
            </a:r>
            <a:r>
              <a:rPr lang="en-US" altLang="he-IL" sz="2000" dirty="0">
                <a:solidFill>
                  <a:srgbClr val="0000CC"/>
                </a:solidFill>
              </a:rPr>
              <a:t>T </a:t>
            </a:r>
            <a:r>
              <a:rPr lang="en-US" altLang="he-IL" sz="2000" dirty="0"/>
              <a:t>ret = </a:t>
            </a:r>
            <a:r>
              <a:rPr lang="en-US" altLang="he-IL" sz="2000" dirty="0" err="1"/>
              <a:t>head.data</a:t>
            </a:r>
            <a:r>
              <a:rPr lang="en-US" altLang="he-IL" sz="2000" dirty="0"/>
              <a:t>;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dirty="0"/>
              <a:t>		head = </a:t>
            </a:r>
            <a:r>
              <a:rPr lang="en-US" altLang="he-IL" sz="2000" dirty="0" err="1"/>
              <a:t>head.next</a:t>
            </a:r>
            <a:r>
              <a:rPr lang="en-US" altLang="he-IL" sz="2000" dirty="0"/>
              <a:t>; // previous head will be collected by </a:t>
            </a:r>
            <a:r>
              <a:rPr lang="en-US" altLang="he-IL" sz="2000" dirty="0" err="1"/>
              <a:t>gc</a:t>
            </a:r>
            <a:endParaRPr lang="en-US" altLang="he-IL" sz="2000" dirty="0"/>
          </a:p>
          <a:p>
            <a:pPr>
              <a:spcAft>
                <a:spcPts val="1475"/>
              </a:spcAft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	return </a:t>
            </a:r>
            <a:r>
              <a:rPr lang="en-US" altLang="he-IL" sz="2000" dirty="0"/>
              <a:t>ret;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dirty="0"/>
              <a:t>	}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C73635FF-EA54-4C48-BC0F-AB60BDA0645D}"/>
              </a:ext>
            </a:extLst>
          </p:cNvPr>
          <p:cNvGrpSpPr>
            <a:grpSpLocks/>
          </p:cNvGrpSpPr>
          <p:nvPr/>
        </p:nvGrpSpPr>
        <p:grpSpPr bwMode="auto">
          <a:xfrm>
            <a:off x="5040312" y="4614026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AC118E-0C39-4D7F-8CA0-CFD407056AAA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 3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690E895-6FD4-49A0-9767-6C4036636B96}"/>
                </a:ext>
              </a:extLst>
            </p:cNvPr>
            <p:cNvCxnSpPr>
              <a:stCxn id="5" idx="0"/>
            </p:cNvCxnSpPr>
            <p:nvPr/>
          </p:nvCxnSpPr>
          <p:spPr>
            <a:xfrm>
              <a:off x="2079939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9E6EC63F-F0F9-4574-9DDE-14E64F7160FB}"/>
              </a:ext>
            </a:extLst>
          </p:cNvPr>
          <p:cNvGrpSpPr>
            <a:grpSpLocks/>
          </p:cNvGrpSpPr>
          <p:nvPr/>
        </p:nvGrpSpPr>
        <p:grpSpPr bwMode="auto">
          <a:xfrm>
            <a:off x="4360022" y="5666604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312309-C6E4-4815-93C6-B4D3B66406E5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5 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29264B-9300-4622-96AD-F439A4941A77}"/>
                </a:ext>
              </a:extLst>
            </p:cNvPr>
            <p:cNvCxnSpPr>
              <a:stCxn id="8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84DF88-3C71-415D-B3DD-26C271CED673}"/>
              </a:ext>
            </a:extLst>
          </p:cNvPr>
          <p:cNvCxnSpPr>
            <a:endCxn id="12" idx="1"/>
          </p:cNvCxnSpPr>
          <p:nvPr/>
        </p:nvCxnSpPr>
        <p:spPr>
          <a:xfrm flipV="1">
            <a:off x="5452539" y="5875041"/>
            <a:ext cx="1460183" cy="1746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7">
            <a:extLst>
              <a:ext uri="{FF2B5EF4-FFF2-40B4-BE49-F238E27FC236}">
                <a16:creationId xmlns:a16="http://schemas.microsoft.com/office/drawing/2014/main" id="{EEDD04F3-6D46-4AB4-83C4-717A28692520}"/>
              </a:ext>
            </a:extLst>
          </p:cNvPr>
          <p:cNvGrpSpPr>
            <a:grpSpLocks/>
          </p:cNvGrpSpPr>
          <p:nvPr/>
        </p:nvGrpSpPr>
        <p:grpSpPr bwMode="auto">
          <a:xfrm>
            <a:off x="6912722" y="5649140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D05B00-F59E-4F94-8C1F-F67276349C50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84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EE8F62-CCD6-4FE9-997C-5DA3039F41C5}"/>
                </a:ext>
              </a:extLst>
            </p:cNvPr>
            <p:cNvCxnSpPr>
              <a:stCxn id="12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377B1D-B4C0-4AC2-B8C1-AC0B2DDDB865}"/>
              </a:ext>
            </a:extLst>
          </p:cNvPr>
          <p:cNvCxnSpPr>
            <a:endCxn id="12" idx="2"/>
          </p:cNvCxnSpPr>
          <p:nvPr/>
        </p:nvCxnSpPr>
        <p:spPr>
          <a:xfrm flipH="1">
            <a:off x="7592331" y="5666604"/>
            <a:ext cx="679608" cy="434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5">
            <a:extLst>
              <a:ext uri="{FF2B5EF4-FFF2-40B4-BE49-F238E27FC236}">
                <a16:creationId xmlns:a16="http://schemas.microsoft.com/office/drawing/2014/main" id="{A564BB09-48EF-4281-BDB6-46A6AAC6C663}"/>
              </a:ext>
            </a:extLst>
          </p:cNvPr>
          <p:cNvGrpSpPr>
            <a:grpSpLocks/>
          </p:cNvGrpSpPr>
          <p:nvPr/>
        </p:nvGrpSpPr>
        <p:grpSpPr bwMode="auto">
          <a:xfrm>
            <a:off x="2594716" y="4629425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9D3DDF-9468-4A9C-9A55-5D7700323171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5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D95535D-4697-448D-853C-402A2EE802BE}"/>
                </a:ext>
              </a:extLst>
            </p:cNvPr>
            <p:cNvCxnSpPr>
              <a:stCxn id="16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2DC520-E8AA-405B-9B94-CB5D67EC88DD}"/>
              </a:ext>
            </a:extLst>
          </p:cNvPr>
          <p:cNvCxnSpPr>
            <a:endCxn id="5" idx="1"/>
          </p:cNvCxnSpPr>
          <p:nvPr/>
        </p:nvCxnSpPr>
        <p:spPr>
          <a:xfrm>
            <a:off x="3771888" y="4839927"/>
            <a:ext cx="1268424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B8D25B-7834-4C27-90A7-DEBA61E6C25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040313" y="4855326"/>
            <a:ext cx="936204" cy="81127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D720D6-26F9-4E64-9401-C08C466226E1}"/>
              </a:ext>
            </a:extLst>
          </p:cNvPr>
          <p:cNvCxnSpPr>
            <a:endCxn id="16" idx="1"/>
          </p:cNvCxnSpPr>
          <p:nvPr/>
        </p:nvCxnSpPr>
        <p:spPr>
          <a:xfrm>
            <a:off x="2154691" y="4594095"/>
            <a:ext cx="440025" cy="26123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17">
            <a:extLst>
              <a:ext uri="{FF2B5EF4-FFF2-40B4-BE49-F238E27FC236}">
                <a16:creationId xmlns:a16="http://schemas.microsoft.com/office/drawing/2014/main" id="{876C028A-700B-4202-A1EE-5CD3C4A2EB6C}"/>
              </a:ext>
            </a:extLst>
          </p:cNvPr>
          <p:cNvGrpSpPr>
            <a:grpSpLocks/>
          </p:cNvGrpSpPr>
          <p:nvPr/>
        </p:nvGrpSpPr>
        <p:grpSpPr bwMode="auto">
          <a:xfrm>
            <a:off x="1144098" y="5970785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17538EB-4D9F-4B68-9F87-3C2A8B62C475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 1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64E401-0356-4944-BC45-2D6D073076EB}"/>
                </a:ext>
              </a:extLst>
            </p:cNvPr>
            <p:cNvCxnSpPr>
              <a:stCxn id="22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269D14-10A0-4187-8269-A8CDDCF8F5EB}"/>
              </a:ext>
            </a:extLst>
          </p:cNvPr>
          <p:cNvCxnSpPr/>
          <p:nvPr/>
        </p:nvCxnSpPr>
        <p:spPr>
          <a:xfrm flipV="1">
            <a:off x="2237834" y="5096626"/>
            <a:ext cx="565013" cy="107255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>
            <a:extLst>
              <a:ext uri="{FF2B5EF4-FFF2-40B4-BE49-F238E27FC236}">
                <a16:creationId xmlns:a16="http://schemas.microsoft.com/office/drawing/2014/main" id="{C48FAC6D-5FFC-4AFD-A7C3-4764C56C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234" y="4456905"/>
            <a:ext cx="892162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Head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6B0DF2-54C7-4132-B467-4C41110E2460}"/>
              </a:ext>
            </a:extLst>
          </p:cNvPr>
          <p:cNvCxnSpPr>
            <a:stCxn id="25" idx="2"/>
          </p:cNvCxnSpPr>
          <p:nvPr/>
        </p:nvCxnSpPr>
        <p:spPr>
          <a:xfrm>
            <a:off x="1730315" y="4992515"/>
            <a:ext cx="83500" cy="1004082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5">
            <a:extLst>
              <a:ext uri="{FF2B5EF4-FFF2-40B4-BE49-F238E27FC236}">
                <a16:creationId xmlns:a16="http://schemas.microsoft.com/office/drawing/2014/main" id="{5CFC573C-451D-4220-BED7-2AA401E4B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757" y="6727597"/>
            <a:ext cx="1401540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ret = 1</a:t>
            </a:r>
          </a:p>
        </p:txBody>
      </p:sp>
    </p:spTree>
    <p:extLst>
      <p:ext uri="{BB962C8B-B14F-4D97-AF65-F5344CB8AC3E}">
        <p14:creationId xmlns:p14="http://schemas.microsoft.com/office/powerpoint/2010/main" val="32021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More operations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void </a:t>
            </a:r>
            <a:r>
              <a:rPr lang="en-US" altLang="he-IL" sz="2000" dirty="0" err="1"/>
              <a:t>addToTail</a:t>
            </a:r>
            <a:r>
              <a:rPr lang="en-US" altLang="he-IL" sz="2000" dirty="0"/>
              <a:t> (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dirty="0"/>
              <a:t> element)</a:t>
            </a:r>
          </a:p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</a:t>
            </a:r>
            <a:r>
              <a:rPr lang="en-US" altLang="he-IL" sz="2000" dirty="0">
                <a:solidFill>
                  <a:srgbClr val="0000CC"/>
                </a:solidFill>
              </a:rPr>
              <a:t>T </a:t>
            </a:r>
            <a:r>
              <a:rPr lang="en-US" altLang="he-IL" sz="2000" dirty="0" err="1"/>
              <a:t>removeFromTail</a:t>
            </a:r>
            <a:r>
              <a:rPr lang="en-US" altLang="he-IL" sz="2000" dirty="0"/>
              <a:t>(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dirty="0"/>
              <a:t> element)</a:t>
            </a:r>
          </a:p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</a:t>
            </a:r>
            <a:r>
              <a:rPr lang="en-US" altLang="he-IL" sz="2000" dirty="0">
                <a:solidFill>
                  <a:srgbClr val="0000CC"/>
                </a:solidFill>
              </a:rPr>
              <a:t>T </a:t>
            </a:r>
            <a:r>
              <a:rPr lang="en-US" altLang="he-IL" sz="2000" dirty="0"/>
              <a:t>get(</a:t>
            </a:r>
            <a:r>
              <a:rPr lang="en-US" altLang="he-IL" sz="2000" b="1" dirty="0">
                <a:solidFill>
                  <a:srgbClr val="C00000"/>
                </a:solidFill>
              </a:rPr>
              <a:t>int</a:t>
            </a:r>
            <a:r>
              <a:rPr lang="en-US" altLang="he-IL" sz="2000" dirty="0"/>
              <a:t> index)</a:t>
            </a:r>
          </a:p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</a:t>
            </a:r>
            <a:r>
              <a:rPr lang="en-US" altLang="he-IL" sz="2000" dirty="0">
                <a:solidFill>
                  <a:srgbClr val="0000CC"/>
                </a:solidFill>
              </a:rPr>
              <a:t>T </a:t>
            </a:r>
            <a:r>
              <a:rPr lang="en-US" altLang="he-IL" sz="2000" dirty="0"/>
              <a:t>set(</a:t>
            </a:r>
            <a:r>
              <a:rPr lang="en-US" altLang="he-IL" sz="2000" b="1" dirty="0">
                <a:solidFill>
                  <a:srgbClr val="C00000"/>
                </a:solidFill>
              </a:rPr>
              <a:t>int</a:t>
            </a:r>
            <a:r>
              <a:rPr lang="en-US" altLang="he-IL" sz="2000" dirty="0"/>
              <a:t> index, 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dirty="0"/>
              <a:t> element) // returns previous value</a:t>
            </a:r>
          </a:p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void</a:t>
            </a:r>
            <a:r>
              <a:rPr lang="en-US" altLang="he-IL" sz="2000" dirty="0">
                <a:solidFill>
                  <a:srgbClr val="0000CC"/>
                </a:solidFill>
              </a:rPr>
              <a:t> </a:t>
            </a:r>
            <a:r>
              <a:rPr lang="en-US" altLang="he-IL" sz="2000" dirty="0" err="1"/>
              <a:t>removeAllOccurrences</a:t>
            </a:r>
            <a:r>
              <a:rPr lang="en-US" altLang="he-IL" sz="2000" dirty="0"/>
              <a:t> (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dirty="0"/>
              <a:t> element)</a:t>
            </a:r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r>
              <a:rPr lang="en-US" altLang="he-IL" sz="2000" dirty="0"/>
              <a:t>[See MyLinkedList.java]</a:t>
            </a:r>
            <a:br>
              <a:rPr lang="en-US" altLang="he-IL" sz="2000" dirty="0"/>
            </a:b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20143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Array (or </a:t>
            </a:r>
            <a:r>
              <a:rPr lang="en-US" altLang="he-IL" dirty="0" err="1"/>
              <a:t>ArrayList</a:t>
            </a:r>
            <a:r>
              <a:rPr lang="en-US" altLang="he-IL" dirty="0"/>
              <a:t>) vs LinkedList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r>
              <a:rPr lang="en-US" altLang="he-IL" sz="2000" dirty="0"/>
              <a:t>*N is the length of the list/array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A40108-C3AD-4806-92B8-451E98B91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100422"/>
              </p:ext>
            </p:extLst>
          </p:nvPr>
        </p:nvGraphicFramePr>
        <p:xfrm>
          <a:off x="660642" y="1801045"/>
          <a:ext cx="8759339" cy="435373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53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2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3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38"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get(index) / set(index, element)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Find an element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O(log(N))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000" dirty="0"/>
                        <a:t>Find in a sorted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753395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Insert in the beginning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Insert in the end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Insert in the middle (</a:t>
                      </a:r>
                      <a:r>
                        <a:rPr lang="en-US" sz="2000" dirty="0" err="1"/>
                        <a:t>addAfter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910395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Remove in the middle (remove)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Remove from the beginning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Remove from the end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35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Adding a pointer to the tail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>
                <a:solidFill>
                  <a:srgbClr val="0000CC"/>
                </a:solidFill>
              </a:rPr>
              <a:t>LinkedList&lt;T&gt; </a:t>
            </a:r>
            <a:r>
              <a:rPr lang="en-US" altLang="he-IL" sz="2000" dirty="0"/>
              <a:t>{</a:t>
            </a:r>
          </a:p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class</a:t>
            </a:r>
            <a:r>
              <a:rPr lang="en-US" altLang="he-IL" sz="2000" dirty="0"/>
              <a:t>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>
                <a:solidFill>
                  <a:srgbClr val="0000CC"/>
                </a:solidFill>
              </a:rPr>
              <a:t> </a:t>
            </a:r>
            <a:r>
              <a:rPr lang="en-US" altLang="he-IL" sz="2000" dirty="0"/>
              <a:t>{ // inner class</a:t>
            </a:r>
          </a:p>
          <a:p>
            <a:pPr>
              <a:defRPr/>
            </a:pPr>
            <a:r>
              <a:rPr lang="en-US" altLang="he-IL" sz="2000" dirty="0"/>
              <a:t>		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dirty="0"/>
              <a:t> data;</a:t>
            </a:r>
          </a:p>
          <a:p>
            <a:pPr>
              <a:defRPr/>
            </a:pPr>
            <a:r>
              <a:rPr lang="en-US" altLang="he-IL" sz="2000" dirty="0"/>
              <a:t>		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 next;</a:t>
            </a:r>
          </a:p>
          <a:p>
            <a:pPr>
              <a:defRPr/>
            </a:pPr>
            <a:r>
              <a:rPr lang="en-US" altLang="he-IL" sz="2000" dirty="0"/>
              <a:t>		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(T data,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next) {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/>
              <a:t>			</a:t>
            </a:r>
            <a:r>
              <a:rPr lang="en-US" altLang="he-IL" sz="2000" b="1" dirty="0" err="1">
                <a:solidFill>
                  <a:srgbClr val="C00000"/>
                </a:solidFill>
              </a:rPr>
              <a:t>this</a:t>
            </a:r>
            <a:r>
              <a:rPr lang="en-US" altLang="he-IL" sz="2000" dirty="0" err="1"/>
              <a:t>.data</a:t>
            </a:r>
            <a:r>
              <a:rPr lang="en-US" altLang="he-IL" sz="2000" dirty="0"/>
              <a:t> = data;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/>
              <a:t>			</a:t>
            </a:r>
            <a:r>
              <a:rPr lang="en-US" altLang="he-IL" sz="2000" b="1" dirty="0" err="1">
                <a:solidFill>
                  <a:srgbClr val="C00000"/>
                </a:solidFill>
              </a:rPr>
              <a:t>this</a:t>
            </a:r>
            <a:r>
              <a:rPr lang="en-US" altLang="he-IL" sz="2000" dirty="0" err="1"/>
              <a:t>.next</a:t>
            </a:r>
            <a:r>
              <a:rPr lang="en-US" altLang="he-IL" sz="2000" dirty="0"/>
              <a:t> = next;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/>
              <a:t>		}</a:t>
            </a:r>
          </a:p>
          <a:p>
            <a:pPr>
              <a:defRPr/>
            </a:pPr>
            <a:r>
              <a:rPr lang="en-US" altLang="he-IL" sz="2000" dirty="0"/>
              <a:t>	}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 head;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 tail;</a:t>
            </a:r>
          </a:p>
          <a:p>
            <a:pPr>
              <a:defRPr/>
            </a:pPr>
            <a:r>
              <a:rPr lang="en-US" altLang="he-IL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Adding a pointer to the tail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>
                <a:solidFill>
                  <a:srgbClr val="0000CC"/>
                </a:solidFill>
              </a:rPr>
              <a:t>LinkedList&lt;T&gt; </a:t>
            </a:r>
            <a:r>
              <a:rPr lang="en-US" altLang="he-IL" sz="2000" dirty="0"/>
              <a:t>{</a:t>
            </a:r>
          </a:p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class</a:t>
            </a:r>
            <a:r>
              <a:rPr lang="en-US" altLang="he-IL" sz="2000" dirty="0"/>
              <a:t>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>
                <a:solidFill>
                  <a:srgbClr val="0000CC"/>
                </a:solidFill>
              </a:rPr>
              <a:t> </a:t>
            </a:r>
            <a:r>
              <a:rPr lang="en-US" altLang="he-IL" sz="2000" dirty="0"/>
              <a:t>{ // inner class }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 head;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 tail;</a:t>
            </a:r>
          </a:p>
          <a:p>
            <a:pPr>
              <a:defRPr/>
            </a:pPr>
            <a:r>
              <a:rPr lang="en-US" altLang="he-IL" sz="2000" dirty="0"/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7972D7-2D59-4D6E-B112-D3C9AB9020C0}"/>
              </a:ext>
            </a:extLst>
          </p:cNvPr>
          <p:cNvGrpSpPr/>
          <p:nvPr/>
        </p:nvGrpSpPr>
        <p:grpSpPr>
          <a:xfrm>
            <a:off x="719998" y="4486244"/>
            <a:ext cx="8962260" cy="2467521"/>
            <a:chOff x="719998" y="4486244"/>
            <a:chExt cx="8962260" cy="246752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E8C86E6-10A5-4EA8-A523-FD2D260F52B4}"/>
                </a:ext>
              </a:extLst>
            </p:cNvPr>
            <p:cNvGrpSpPr/>
            <p:nvPr/>
          </p:nvGrpSpPr>
          <p:grpSpPr>
            <a:xfrm>
              <a:off x="719998" y="4486244"/>
              <a:ext cx="8962260" cy="2467521"/>
              <a:chOff x="429645" y="3768180"/>
              <a:chExt cx="8962260" cy="2467521"/>
            </a:xfrm>
          </p:grpSpPr>
          <p:grpSp>
            <p:nvGrpSpPr>
              <p:cNvPr id="4" name="Group 5">
                <a:extLst>
                  <a:ext uri="{FF2B5EF4-FFF2-40B4-BE49-F238E27FC236}">
                    <a16:creationId xmlns:a16="http://schemas.microsoft.com/office/drawing/2014/main" id="{DCFB4377-BAE4-4371-978C-2BA10AAC3B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51336" y="4035985"/>
                <a:ext cx="1360581" cy="451802"/>
                <a:chOff x="875763" y="4675031"/>
                <a:chExt cx="2408350" cy="1004552"/>
              </a:xfrm>
              <a:solidFill>
                <a:srgbClr val="FFFF00"/>
              </a:solidFill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D2230EB-54FA-465D-B749-4A2F24A406EC}"/>
                    </a:ext>
                  </a:extLst>
                </p:cNvPr>
                <p:cNvSpPr/>
                <p:nvPr/>
              </p:nvSpPr>
              <p:spPr>
                <a:xfrm>
                  <a:off x="875763" y="4675031"/>
                  <a:ext cx="2408350" cy="1004552"/>
                </a:xfrm>
                <a:prstGeom prst="rect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>
                    <a:defRPr/>
                  </a:pPr>
                  <a:r>
                    <a:rPr lang="en-US" dirty="0">
                      <a:solidFill>
                        <a:schemeClr val="tx1"/>
                      </a:solidFill>
                    </a:rPr>
                    <a:t>  3</a:t>
                  </a:r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43054BD1-76C0-4807-AD77-3DB8FFFFB869}"/>
                    </a:ext>
                  </a:extLst>
                </p:cNvPr>
                <p:cNvCxnSpPr>
                  <a:stCxn id="5" idx="0"/>
                </p:cNvCxnSpPr>
                <p:nvPr/>
              </p:nvCxnSpPr>
              <p:spPr>
                <a:xfrm>
                  <a:off x="2079939" y="4675031"/>
                  <a:ext cx="0" cy="1004552"/>
                </a:xfrm>
                <a:prstGeom prst="line">
                  <a:avLst/>
                </a:prstGeom>
                <a:grpFill/>
                <a:ln w="254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10">
                <a:extLst>
                  <a:ext uri="{FF2B5EF4-FFF2-40B4-BE49-F238E27FC236}">
                    <a16:creationId xmlns:a16="http://schemas.microsoft.com/office/drawing/2014/main" id="{6A157D96-6587-423B-801C-6309B4D8C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71595" y="5783899"/>
                <a:ext cx="1360581" cy="451802"/>
                <a:chOff x="875763" y="4675031"/>
                <a:chExt cx="2408350" cy="1004552"/>
              </a:xfrm>
              <a:solidFill>
                <a:srgbClr val="FFFF00"/>
              </a:solidFill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1D8268F-B021-44DB-95AE-2034174918C1}"/>
                    </a:ext>
                  </a:extLst>
                </p:cNvPr>
                <p:cNvSpPr/>
                <p:nvPr/>
              </p:nvSpPr>
              <p:spPr>
                <a:xfrm>
                  <a:off x="875763" y="4675031"/>
                  <a:ext cx="2408350" cy="1004552"/>
                </a:xfrm>
                <a:prstGeom prst="rect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>
                    <a:defRPr/>
                  </a:pPr>
                  <a:r>
                    <a:rPr lang="en-US" dirty="0">
                      <a:solidFill>
                        <a:schemeClr val="tx1"/>
                      </a:solidFill>
                    </a:rPr>
                    <a:t>  6</a:t>
                  </a: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862008BB-7E39-48CC-B508-A877B8E1FAF0}"/>
                    </a:ext>
                  </a:extLst>
                </p:cNvPr>
                <p:cNvCxnSpPr>
                  <a:stCxn id="8" idx="0"/>
                </p:cNvCxnSpPr>
                <p:nvPr/>
              </p:nvCxnSpPr>
              <p:spPr>
                <a:xfrm>
                  <a:off x="2079937" y="4675031"/>
                  <a:ext cx="0" cy="1004552"/>
                </a:xfrm>
                <a:prstGeom prst="line">
                  <a:avLst/>
                </a:prstGeom>
                <a:grpFill/>
                <a:ln w="254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4AE390B-C35D-49B6-B247-7148C872999C}"/>
                  </a:ext>
                </a:extLst>
              </p:cNvPr>
              <p:cNvCxnSpPr>
                <a:endCxn id="12" idx="1"/>
              </p:cNvCxnSpPr>
              <p:nvPr/>
            </p:nvCxnSpPr>
            <p:spPr>
              <a:xfrm flipV="1">
                <a:off x="4964112" y="5992336"/>
                <a:ext cx="1460183" cy="17464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7">
                <a:extLst>
                  <a:ext uri="{FF2B5EF4-FFF2-40B4-BE49-F238E27FC236}">
                    <a16:creationId xmlns:a16="http://schemas.microsoft.com/office/drawing/2014/main" id="{9B00DA5E-193A-4232-AF3D-958C43AA60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24295" y="5766435"/>
                <a:ext cx="1359217" cy="451802"/>
                <a:chOff x="875763" y="4675031"/>
                <a:chExt cx="2408350" cy="1004552"/>
              </a:xfrm>
              <a:solidFill>
                <a:srgbClr val="FFFF00"/>
              </a:solidFill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798CB65-BDF9-436D-9D41-215EF8A7ABD3}"/>
                    </a:ext>
                  </a:extLst>
                </p:cNvPr>
                <p:cNvSpPr/>
                <p:nvPr/>
              </p:nvSpPr>
              <p:spPr>
                <a:xfrm>
                  <a:off x="875763" y="4675031"/>
                  <a:ext cx="2408350" cy="1004552"/>
                </a:xfrm>
                <a:prstGeom prst="rect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>
                    <a:defRPr/>
                  </a:pPr>
                  <a:r>
                    <a:rPr lang="en-US" dirty="0">
                      <a:solidFill>
                        <a:schemeClr val="tx1"/>
                      </a:solidFill>
                    </a:rPr>
                    <a:t>  4</a:t>
                  </a: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E8BF17B2-708E-472E-8AB1-B558BA6C1F7D}"/>
                    </a:ext>
                  </a:extLst>
                </p:cNvPr>
                <p:cNvCxnSpPr>
                  <a:stCxn id="12" idx="0"/>
                </p:cNvCxnSpPr>
                <p:nvPr/>
              </p:nvCxnSpPr>
              <p:spPr>
                <a:xfrm>
                  <a:off x="2081145" y="4675031"/>
                  <a:ext cx="0" cy="1004552"/>
                </a:xfrm>
                <a:prstGeom prst="line">
                  <a:avLst/>
                </a:prstGeom>
                <a:grpFill/>
                <a:ln w="254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54B60F3-212F-49AA-9F34-47F8E1FB066A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 flipH="1">
                <a:off x="7103904" y="5783899"/>
                <a:ext cx="679608" cy="43433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5">
                <a:extLst>
                  <a:ext uri="{FF2B5EF4-FFF2-40B4-BE49-F238E27FC236}">
                    <a16:creationId xmlns:a16="http://schemas.microsoft.com/office/drawing/2014/main" id="{27100A39-0251-41B9-92F7-47468CB6BE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5740" y="4051384"/>
                <a:ext cx="1360581" cy="451802"/>
                <a:chOff x="875763" y="4675031"/>
                <a:chExt cx="2408350" cy="1004552"/>
              </a:xfrm>
              <a:solidFill>
                <a:srgbClr val="FFFF00"/>
              </a:solidFill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429B422-9F14-4825-B1BD-383FB016F0CF}"/>
                    </a:ext>
                  </a:extLst>
                </p:cNvPr>
                <p:cNvSpPr/>
                <p:nvPr/>
              </p:nvSpPr>
              <p:spPr>
                <a:xfrm>
                  <a:off x="875763" y="4675031"/>
                  <a:ext cx="2408350" cy="1004552"/>
                </a:xfrm>
                <a:prstGeom prst="rect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>
                    <a:defRPr/>
                  </a:pPr>
                  <a:r>
                    <a:rPr lang="en-US" dirty="0">
                      <a:solidFill>
                        <a:schemeClr val="tx1"/>
                      </a:solidFill>
                    </a:rPr>
                    <a:t>  1</a:t>
                  </a: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EF5C5E19-D892-4DF8-B14F-C7524910AFE7}"/>
                    </a:ext>
                  </a:extLst>
                </p:cNvPr>
                <p:cNvCxnSpPr>
                  <a:stCxn id="16" idx="0"/>
                </p:cNvCxnSpPr>
                <p:nvPr/>
              </p:nvCxnSpPr>
              <p:spPr>
                <a:xfrm>
                  <a:off x="2079937" y="4675031"/>
                  <a:ext cx="0" cy="1004552"/>
                </a:xfrm>
                <a:prstGeom prst="line">
                  <a:avLst/>
                </a:prstGeom>
                <a:grpFill/>
                <a:ln w="254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84D6FC4-A320-4E28-A9CE-68FFCBDAA413}"/>
                  </a:ext>
                </a:extLst>
              </p:cNvPr>
              <p:cNvCxnSpPr>
                <a:endCxn id="5" idx="1"/>
              </p:cNvCxnSpPr>
              <p:nvPr/>
            </p:nvCxnSpPr>
            <p:spPr>
              <a:xfrm>
                <a:off x="2982912" y="4261886"/>
                <a:ext cx="1268424" cy="0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3468F36-5EF0-450B-A063-6FEEC4E9BD66}"/>
                  </a:ext>
                </a:extLst>
              </p:cNvPr>
              <p:cNvCxnSpPr>
                <a:endCxn id="8" idx="0"/>
              </p:cNvCxnSpPr>
              <p:nvPr/>
            </p:nvCxnSpPr>
            <p:spPr>
              <a:xfrm flipH="1">
                <a:off x="4551886" y="4277285"/>
                <a:ext cx="679609" cy="1506614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967435D-2FCA-45E9-92A4-E720D19E7084}"/>
                  </a:ext>
                </a:extLst>
              </p:cNvPr>
              <p:cNvCxnSpPr>
                <a:cxnSpLocks/>
                <a:stCxn id="21" idx="3"/>
                <a:endCxn id="16" idx="1"/>
              </p:cNvCxnSpPr>
              <p:nvPr/>
            </p:nvCxnSpPr>
            <p:spPr>
              <a:xfrm>
                <a:off x="1321807" y="4035985"/>
                <a:ext cx="483933" cy="241300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5">
                <a:extLst>
                  <a:ext uri="{FF2B5EF4-FFF2-40B4-BE49-F238E27FC236}">
                    <a16:creationId xmlns:a16="http://schemas.microsoft.com/office/drawing/2014/main" id="{CD1BD652-D4D2-4728-A233-72A06D843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45" y="3768180"/>
                <a:ext cx="892162" cy="535610"/>
              </a:xfrm>
              <a:prstGeom prst="rect">
                <a:avLst/>
              </a:prstGeom>
              <a:solidFill>
                <a:srgbClr val="F8CBAD"/>
              </a:solidFill>
              <a:ln w="12600" cap="flat">
                <a:solidFill>
                  <a:srgbClr val="43729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marL="215900" indent="-212725" algn="ctr">
                  <a:buClrTx/>
                  <a:buSzPct val="45000"/>
                  <a:buFontTx/>
                  <a:buNone/>
                  <a:tabLst>
                    <a:tab pos="212725" algn="l"/>
                    <a:tab pos="322263" algn="l"/>
                    <a:tab pos="779463" algn="l"/>
                    <a:tab pos="1236663" algn="l"/>
                    <a:tab pos="1693863" algn="l"/>
                    <a:tab pos="2151063" algn="l"/>
                    <a:tab pos="2608263" algn="l"/>
                    <a:tab pos="3065463" algn="l"/>
                    <a:tab pos="3522663" algn="l"/>
                    <a:tab pos="3979863" algn="l"/>
                    <a:tab pos="4437063" algn="l"/>
                    <a:tab pos="4894263" algn="l"/>
                    <a:tab pos="5351463" algn="l"/>
                    <a:tab pos="5808663" algn="l"/>
                    <a:tab pos="6265863" algn="l"/>
                    <a:tab pos="6723063" algn="l"/>
                    <a:tab pos="7180263" algn="l"/>
                    <a:tab pos="7637463" algn="l"/>
                    <a:tab pos="8094663" algn="l"/>
                    <a:tab pos="8551863" algn="l"/>
                    <a:tab pos="9009063" algn="l"/>
                    <a:tab pos="9137650" algn="l"/>
                    <a:tab pos="9594850" algn="l"/>
                    <a:tab pos="10052050" algn="l"/>
                    <a:tab pos="10509250" algn="l"/>
                    <a:tab pos="10512425" algn="l"/>
                  </a:tabLst>
                </a:pPr>
                <a:r>
                  <a:rPr lang="en-US" altLang="en-US" dirty="0"/>
                  <a:t>Head</a:t>
                </a:r>
              </a:p>
            </p:txBody>
          </p:sp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A617B1BA-1980-4750-AA93-9D30091DC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9871" y="4762787"/>
                <a:ext cx="1352034" cy="535610"/>
              </a:xfrm>
              <a:prstGeom prst="rect">
                <a:avLst/>
              </a:prstGeom>
              <a:solidFill>
                <a:srgbClr val="F8CBAD"/>
              </a:solidFill>
              <a:ln w="12600" cap="flat">
                <a:solidFill>
                  <a:srgbClr val="43729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marL="215900" indent="-212725" algn="ctr">
                  <a:buClrTx/>
                  <a:buSzPct val="45000"/>
                  <a:buFontTx/>
                  <a:buNone/>
                  <a:tabLst>
                    <a:tab pos="212725" algn="l"/>
                    <a:tab pos="322263" algn="l"/>
                    <a:tab pos="779463" algn="l"/>
                    <a:tab pos="1236663" algn="l"/>
                    <a:tab pos="1693863" algn="l"/>
                    <a:tab pos="2151063" algn="l"/>
                    <a:tab pos="2608263" algn="l"/>
                    <a:tab pos="3065463" algn="l"/>
                    <a:tab pos="3522663" algn="l"/>
                    <a:tab pos="3979863" algn="l"/>
                    <a:tab pos="4437063" algn="l"/>
                    <a:tab pos="4894263" algn="l"/>
                    <a:tab pos="5351463" algn="l"/>
                    <a:tab pos="5808663" algn="l"/>
                    <a:tab pos="6265863" algn="l"/>
                    <a:tab pos="6723063" algn="l"/>
                    <a:tab pos="7180263" algn="l"/>
                    <a:tab pos="7637463" algn="l"/>
                    <a:tab pos="8094663" algn="l"/>
                    <a:tab pos="8551863" algn="l"/>
                    <a:tab pos="9009063" algn="l"/>
                    <a:tab pos="9137650" algn="l"/>
                    <a:tab pos="9594850" algn="l"/>
                    <a:tab pos="10052050" algn="l"/>
                    <a:tab pos="10509250" algn="l"/>
                    <a:tab pos="10512425" algn="l"/>
                  </a:tabLst>
                </a:pPr>
                <a:r>
                  <a:rPr lang="en-US" altLang="en-US" dirty="0"/>
                  <a:t>Tail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9B6B64-CB3C-4AD4-B84E-3C1DB2ADC459}"/>
                </a:ext>
              </a:extLst>
            </p:cNvPr>
            <p:cNvCxnSpPr>
              <a:cxnSpLocks/>
              <a:stCxn id="23" idx="1"/>
              <a:endCxn id="12" idx="0"/>
            </p:cNvCxnSpPr>
            <p:nvPr/>
          </p:nvCxnSpPr>
          <p:spPr>
            <a:xfrm flipH="1">
              <a:off x="7394257" y="5748656"/>
              <a:ext cx="935967" cy="735843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47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Array (or </a:t>
            </a:r>
            <a:r>
              <a:rPr lang="en-US" altLang="he-IL" dirty="0" err="1"/>
              <a:t>ArrayList</a:t>
            </a:r>
            <a:r>
              <a:rPr lang="en-US" altLang="he-IL" dirty="0"/>
              <a:t>) vs LinkedList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r>
              <a:rPr lang="en-US" altLang="he-IL" sz="2000" dirty="0"/>
              <a:t>*N is the length of the list/array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A40108-C3AD-4806-92B8-451E98B91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3336587"/>
              </p:ext>
            </p:extLst>
          </p:nvPr>
        </p:nvGraphicFramePr>
        <p:xfrm>
          <a:off x="719998" y="1730531"/>
          <a:ext cx="8759339" cy="45781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53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2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382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with tail prt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Array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38">
                <a:tc>
                  <a:txBody>
                    <a:bodyPr/>
                    <a:lstStyle/>
                    <a:p>
                      <a:r>
                        <a:rPr lang="en-US" sz="2000"/>
                        <a:t>O(N)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O(1)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get(index) / set(index, element)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/>
                        <a:t>O(N)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O(N)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Find an element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/>
                        <a:t>O(N)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O(log(N))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000"/>
                        <a:t>Find in a sorted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753395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/>
                        <a:t>O(1)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O(N)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Insert in the beginning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O(1)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Insert in the end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O(N)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Insert in the middle (addAfter)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910395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/>
                        <a:t>O(N)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O(N)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Remove in the middle (remove)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/>
                        <a:t>O(1)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O(N)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Remove from the beginning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/>
                        <a:t>O(N) – still 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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O(1)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Remove from the end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More operations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void</a:t>
            </a:r>
            <a:r>
              <a:rPr lang="en-US" altLang="he-IL" sz="2000" dirty="0">
                <a:solidFill>
                  <a:srgbClr val="0000CC"/>
                </a:solidFill>
              </a:rPr>
              <a:t> </a:t>
            </a:r>
            <a:r>
              <a:rPr lang="en-US" altLang="he-IL" sz="2000" dirty="0" err="1"/>
              <a:t>removeAllOccurrences</a:t>
            </a:r>
            <a:r>
              <a:rPr lang="en-US" altLang="he-IL" sz="2000" dirty="0"/>
              <a:t> (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dirty="0"/>
              <a:t> element)</a:t>
            </a:r>
          </a:p>
          <a:p>
            <a:pPr>
              <a:defRPr/>
            </a:pPr>
            <a:r>
              <a:rPr lang="en-US" altLang="he-IL" sz="2000" dirty="0"/>
              <a:t>In the implementation we used the private method </a:t>
            </a:r>
            <a:r>
              <a:rPr lang="en-US" altLang="he-IL" sz="2000" i="1" dirty="0" err="1"/>
              <a:t>removeAfter</a:t>
            </a:r>
            <a:r>
              <a:rPr lang="en-US" altLang="he-IL" sz="2000" i="1" dirty="0"/>
              <a:t>(node).</a:t>
            </a:r>
          </a:p>
          <a:p>
            <a:pPr>
              <a:defRPr/>
            </a:pPr>
            <a:endParaRPr lang="en-US" altLang="he-IL" sz="2000" i="1" dirty="0"/>
          </a:p>
          <a:p>
            <a:pPr>
              <a:defRPr/>
            </a:pPr>
            <a:r>
              <a:rPr lang="en-US" altLang="he-IL" sz="2000" dirty="0"/>
              <a:t>It would be much nicer if the private method was simply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i="1" dirty="0"/>
              <a:t>remove(node) </a:t>
            </a:r>
            <a:r>
              <a:rPr lang="en-US" altLang="he-IL" sz="2000" dirty="0"/>
              <a:t>// removes the node from the linked list</a:t>
            </a:r>
          </a:p>
          <a:p>
            <a:pPr>
              <a:defRPr/>
            </a:pPr>
            <a:r>
              <a:rPr lang="en-US" altLang="he-IL" sz="2000" dirty="0"/>
              <a:t>But this would be very inefficient. </a:t>
            </a:r>
          </a:p>
          <a:p>
            <a:pPr>
              <a:defRPr/>
            </a:pPr>
            <a:br>
              <a:rPr lang="en-US" altLang="he-IL" sz="2000" i="1" dirty="0"/>
            </a:br>
            <a:endParaRPr lang="en-US" altLang="he-IL" sz="2000" i="1" dirty="0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8F88CCE6-8F95-40DE-B7BF-A1AD2F97CF43}"/>
              </a:ext>
            </a:extLst>
          </p:cNvPr>
          <p:cNvGrpSpPr>
            <a:grpSpLocks/>
          </p:cNvGrpSpPr>
          <p:nvPr/>
        </p:nvGrpSpPr>
        <p:grpSpPr bwMode="auto">
          <a:xfrm>
            <a:off x="5040312" y="5191545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B26133-1BA2-4331-A2DA-CE2372318F2A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 2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E29505-3E15-4097-BD46-E5CB939F9B56}"/>
                </a:ext>
              </a:extLst>
            </p:cNvPr>
            <p:cNvCxnSpPr>
              <a:stCxn id="5" idx="0"/>
            </p:cNvCxnSpPr>
            <p:nvPr/>
          </p:nvCxnSpPr>
          <p:spPr>
            <a:xfrm>
              <a:off x="2079939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C3DABC5A-9552-4D2C-94BE-152635F0D1DA}"/>
              </a:ext>
            </a:extLst>
          </p:cNvPr>
          <p:cNvGrpSpPr>
            <a:grpSpLocks/>
          </p:cNvGrpSpPr>
          <p:nvPr/>
        </p:nvGrpSpPr>
        <p:grpSpPr bwMode="auto">
          <a:xfrm>
            <a:off x="4360022" y="6244123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745973-1151-4562-9790-1D696552FBA2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3 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38098C-69ED-4CF2-A4A6-68F194F16F66}"/>
                </a:ext>
              </a:extLst>
            </p:cNvPr>
            <p:cNvCxnSpPr>
              <a:stCxn id="8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8178DE-33B1-47AA-8C34-62EC1889DFE5}"/>
              </a:ext>
            </a:extLst>
          </p:cNvPr>
          <p:cNvCxnSpPr>
            <a:endCxn id="12" idx="1"/>
          </p:cNvCxnSpPr>
          <p:nvPr/>
        </p:nvCxnSpPr>
        <p:spPr>
          <a:xfrm flipV="1">
            <a:off x="5452539" y="6452560"/>
            <a:ext cx="1460183" cy="1746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7">
            <a:extLst>
              <a:ext uri="{FF2B5EF4-FFF2-40B4-BE49-F238E27FC236}">
                <a16:creationId xmlns:a16="http://schemas.microsoft.com/office/drawing/2014/main" id="{882AD251-4F5B-46F0-9208-C0A9081856ED}"/>
              </a:ext>
            </a:extLst>
          </p:cNvPr>
          <p:cNvGrpSpPr>
            <a:grpSpLocks/>
          </p:cNvGrpSpPr>
          <p:nvPr/>
        </p:nvGrpSpPr>
        <p:grpSpPr bwMode="auto">
          <a:xfrm>
            <a:off x="6912722" y="6226659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79C3B5-962C-4B2D-8EE2-34661886BE14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4B9D68-5BE6-4794-9350-47BCA3EA32EB}"/>
                </a:ext>
              </a:extLst>
            </p:cNvPr>
            <p:cNvCxnSpPr>
              <a:stCxn id="12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A789B7-7EB6-46DA-8B6F-3EA9DE7954DF}"/>
              </a:ext>
            </a:extLst>
          </p:cNvPr>
          <p:cNvCxnSpPr>
            <a:endCxn id="12" idx="2"/>
          </p:cNvCxnSpPr>
          <p:nvPr/>
        </p:nvCxnSpPr>
        <p:spPr>
          <a:xfrm flipH="1">
            <a:off x="7592331" y="6244123"/>
            <a:ext cx="679608" cy="434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5">
            <a:extLst>
              <a:ext uri="{FF2B5EF4-FFF2-40B4-BE49-F238E27FC236}">
                <a16:creationId xmlns:a16="http://schemas.microsoft.com/office/drawing/2014/main" id="{E9CDC1E1-2EDE-4254-A3E6-D535BD83F167}"/>
              </a:ext>
            </a:extLst>
          </p:cNvPr>
          <p:cNvGrpSpPr>
            <a:grpSpLocks/>
          </p:cNvGrpSpPr>
          <p:nvPr/>
        </p:nvGrpSpPr>
        <p:grpSpPr bwMode="auto">
          <a:xfrm>
            <a:off x="2594716" y="5206944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E309CB-B718-48AD-BA27-BBE2DBBB8E46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9932539-EDB3-4EAF-A30C-9D8D52E734D0}"/>
                </a:ext>
              </a:extLst>
            </p:cNvPr>
            <p:cNvCxnSpPr>
              <a:stCxn id="16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FE1538-5109-4BC3-BB60-727F67F45474}"/>
              </a:ext>
            </a:extLst>
          </p:cNvPr>
          <p:cNvCxnSpPr>
            <a:endCxn id="5" idx="1"/>
          </p:cNvCxnSpPr>
          <p:nvPr/>
        </p:nvCxnSpPr>
        <p:spPr>
          <a:xfrm>
            <a:off x="3771888" y="5417446"/>
            <a:ext cx="1268424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419C1A-0419-47AF-BAE6-F5502A0A7AB6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040313" y="5432845"/>
            <a:ext cx="936204" cy="81127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0ED4D7-163C-4C68-ADE5-FDFDAFD60E89}"/>
              </a:ext>
            </a:extLst>
          </p:cNvPr>
          <p:cNvCxnSpPr>
            <a:endCxn id="16" idx="1"/>
          </p:cNvCxnSpPr>
          <p:nvPr/>
        </p:nvCxnSpPr>
        <p:spPr>
          <a:xfrm>
            <a:off x="2154691" y="5171614"/>
            <a:ext cx="440025" cy="26123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>
            <a:extLst>
              <a:ext uri="{FF2B5EF4-FFF2-40B4-BE49-F238E27FC236}">
                <a16:creationId xmlns:a16="http://schemas.microsoft.com/office/drawing/2014/main" id="{D5EE604F-0806-4E18-A467-2128B8402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234" y="5034424"/>
            <a:ext cx="892162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Head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3B91AE-3EB2-498B-BA7D-0C95F994FDB9}"/>
              </a:ext>
            </a:extLst>
          </p:cNvPr>
          <p:cNvGrpSpPr/>
          <p:nvPr/>
        </p:nvGrpSpPr>
        <p:grpSpPr>
          <a:xfrm>
            <a:off x="5720603" y="4207197"/>
            <a:ext cx="3952786" cy="1008411"/>
            <a:chOff x="5720603" y="4062815"/>
            <a:chExt cx="3952786" cy="100841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67543D-1AD2-4D5A-8158-C6C188C97E2D}"/>
                </a:ext>
              </a:extLst>
            </p:cNvPr>
            <p:cNvCxnSpPr>
              <a:cxnSpLocks/>
              <a:stCxn id="31" idx="1"/>
              <a:endCxn id="5" idx="0"/>
            </p:cNvCxnSpPr>
            <p:nvPr/>
          </p:nvCxnSpPr>
          <p:spPr>
            <a:xfrm flipH="1">
              <a:off x="5720603" y="4395613"/>
              <a:ext cx="1908224" cy="675613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168E4BB3-026C-4212-8D06-C48CDC82D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8827" y="4062815"/>
              <a:ext cx="2044562" cy="665596"/>
            </a:xfrm>
            <a:prstGeom prst="rect">
              <a:avLst/>
            </a:prstGeom>
            <a:solidFill>
              <a:srgbClr val="3AE64A"/>
            </a:solidFill>
            <a:ln>
              <a:solidFill>
                <a:schemeClr val="bg2">
                  <a:lumMod val="1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0000" tIns="45000" rIns="90000" bIns="450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marL="215900" indent="-212725">
                <a:buClrTx/>
                <a:buSzPct val="45000"/>
                <a:buFontTx/>
                <a:buNone/>
                <a:tabLst>
                  <a:tab pos="212725" algn="l"/>
                  <a:tab pos="322263" algn="l"/>
                  <a:tab pos="779463" algn="l"/>
                  <a:tab pos="1236663" algn="l"/>
                  <a:tab pos="1693863" algn="l"/>
                  <a:tab pos="2151063" algn="l"/>
                  <a:tab pos="2608263" algn="l"/>
                  <a:tab pos="3065463" algn="l"/>
                  <a:tab pos="3522663" algn="l"/>
                  <a:tab pos="3979863" algn="l"/>
                  <a:tab pos="4437063" algn="l"/>
                  <a:tab pos="4894263" algn="l"/>
                  <a:tab pos="5351463" algn="l"/>
                  <a:tab pos="5808663" algn="l"/>
                  <a:tab pos="6265863" algn="l"/>
                  <a:tab pos="6723063" algn="l"/>
                  <a:tab pos="7180263" algn="l"/>
                  <a:tab pos="7637463" algn="l"/>
                  <a:tab pos="8094663" algn="l"/>
                  <a:tab pos="8551863" algn="l"/>
                  <a:tab pos="9009063" algn="l"/>
                  <a:tab pos="9137650" algn="l"/>
                  <a:tab pos="9594850" algn="l"/>
                  <a:tab pos="10052050" algn="l"/>
                  <a:tab pos="10509250" algn="l"/>
                  <a:tab pos="10512425" algn="l"/>
                </a:tabLst>
              </a:pPr>
              <a:r>
                <a:rPr lang="en-US" altLang="en-US" dirty="0"/>
                <a:t>Remove this node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04B988-F211-4A37-A0B6-07592CC97BEB}"/>
              </a:ext>
            </a:extLst>
          </p:cNvPr>
          <p:cNvCxnSpPr>
            <a:cxnSpLocks/>
            <a:stCxn id="16" idx="2"/>
            <a:endCxn id="8" idx="1"/>
          </p:cNvCxnSpPr>
          <p:nvPr/>
        </p:nvCxnSpPr>
        <p:spPr>
          <a:xfrm>
            <a:off x="3275007" y="5658746"/>
            <a:ext cx="1085015" cy="81127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17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2344727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Doubly Linked List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 err="1">
                <a:solidFill>
                  <a:srgbClr val="0000CC"/>
                </a:solidFill>
              </a:rPr>
              <a:t>DoublyLinkedList</a:t>
            </a:r>
            <a:r>
              <a:rPr lang="en-US" altLang="he-IL" sz="2000" dirty="0">
                <a:solidFill>
                  <a:srgbClr val="0000CC"/>
                </a:solidFill>
              </a:rPr>
              <a:t>&lt;T&gt; </a:t>
            </a:r>
            <a:r>
              <a:rPr lang="en-US" altLang="he-IL" sz="2000" dirty="0"/>
              <a:t>{</a:t>
            </a:r>
          </a:p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class</a:t>
            </a:r>
            <a:r>
              <a:rPr lang="en-US" altLang="he-IL" sz="2000" dirty="0"/>
              <a:t> </a:t>
            </a:r>
            <a:r>
              <a:rPr lang="en-US" altLang="he-IL" sz="2000" dirty="0" err="1">
                <a:solidFill>
                  <a:srgbClr val="0000CC"/>
                </a:solidFill>
              </a:rPr>
              <a:t>DLLNode</a:t>
            </a:r>
            <a:r>
              <a:rPr lang="en-US" altLang="he-IL" sz="2000" dirty="0">
                <a:solidFill>
                  <a:srgbClr val="0000CC"/>
                </a:solidFill>
              </a:rPr>
              <a:t> </a:t>
            </a:r>
            <a:r>
              <a:rPr lang="en-US" altLang="he-IL" sz="2000" dirty="0"/>
              <a:t>{ // inner class</a:t>
            </a:r>
          </a:p>
          <a:p>
            <a:pPr>
              <a:defRPr/>
            </a:pPr>
            <a:r>
              <a:rPr lang="en-US" altLang="he-IL" sz="2000" dirty="0"/>
              <a:t>		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dirty="0"/>
              <a:t> data;</a:t>
            </a:r>
          </a:p>
          <a:p>
            <a:pPr>
              <a:defRPr/>
            </a:pPr>
            <a:r>
              <a:rPr lang="en-US" altLang="he-IL" sz="2000" dirty="0"/>
              <a:t>		</a:t>
            </a:r>
            <a:r>
              <a:rPr lang="en-US" altLang="he-IL" sz="2000" dirty="0" err="1">
                <a:solidFill>
                  <a:srgbClr val="0000CC"/>
                </a:solidFill>
              </a:rPr>
              <a:t>DLLNode</a:t>
            </a:r>
            <a:r>
              <a:rPr lang="en-US" altLang="he-IL" sz="2000" dirty="0"/>
              <a:t>  next;</a:t>
            </a:r>
          </a:p>
          <a:p>
            <a:pPr>
              <a:defRPr/>
            </a:pPr>
            <a:r>
              <a:rPr lang="en-US" altLang="he-IL" sz="2000" dirty="0"/>
              <a:t>		</a:t>
            </a:r>
            <a:r>
              <a:rPr lang="en-US" altLang="he-IL" sz="2000" dirty="0" err="1">
                <a:solidFill>
                  <a:srgbClr val="0000CC"/>
                </a:solidFill>
              </a:rPr>
              <a:t>DLLNode</a:t>
            </a:r>
            <a:r>
              <a:rPr lang="en-US" altLang="he-IL" sz="2000" dirty="0"/>
              <a:t>  </a:t>
            </a:r>
            <a:r>
              <a:rPr lang="en-US" altLang="he-IL" sz="2000" dirty="0" err="1"/>
              <a:t>prev</a:t>
            </a:r>
            <a:r>
              <a:rPr lang="en-US" altLang="he-IL" sz="2000" dirty="0"/>
              <a:t>;</a:t>
            </a:r>
            <a:br>
              <a:rPr lang="en-US" altLang="he-IL" sz="2000" dirty="0"/>
            </a:br>
            <a:r>
              <a:rPr lang="en-US" altLang="he-IL" sz="2000" dirty="0"/>
              <a:t>	…</a:t>
            </a:r>
          </a:p>
          <a:p>
            <a:pPr>
              <a:defRPr/>
            </a:pPr>
            <a:r>
              <a:rPr lang="en-US" altLang="he-IL" sz="2000" dirty="0"/>
              <a:t>	}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DLLNode</a:t>
            </a:r>
            <a:r>
              <a:rPr lang="en-US" altLang="he-IL" sz="2000" dirty="0"/>
              <a:t>  head;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DLLNode</a:t>
            </a:r>
            <a:r>
              <a:rPr lang="en-US" altLang="he-IL" sz="2000" dirty="0"/>
              <a:t>  tail;</a:t>
            </a:r>
          </a:p>
          <a:p>
            <a:pPr>
              <a:defRPr/>
            </a:pPr>
            <a:r>
              <a:rPr lang="en-US" altLang="he-IL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981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1667495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Doubly Linked List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</a:rPr>
              <a:t>Now we can implement remove(</a:t>
            </a:r>
            <a:r>
              <a:rPr lang="en-US" altLang="he-IL" sz="2000" dirty="0" err="1">
                <a:solidFill>
                  <a:schemeClr val="tx1"/>
                </a:solidFill>
              </a:rPr>
              <a:t>LinkedListNode</a:t>
            </a:r>
            <a:r>
              <a:rPr lang="en-US" altLang="he-IL" sz="2000" dirty="0">
                <a:solidFill>
                  <a:schemeClr val="tx1"/>
                </a:solidFill>
              </a:rPr>
              <a:t> node) in O(1) time.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public 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b="1" dirty="0">
                <a:solidFill>
                  <a:srgbClr val="C00000"/>
                </a:solidFill>
              </a:rPr>
              <a:t> </a:t>
            </a:r>
            <a:r>
              <a:rPr lang="en-US" altLang="he-IL" sz="2000" dirty="0" err="1"/>
              <a:t>removeNode</a:t>
            </a:r>
            <a:r>
              <a:rPr lang="en-US" altLang="he-IL" sz="2000" dirty="0"/>
              <a:t>(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node) {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dirty="0"/>
              <a:t>		</a:t>
            </a:r>
            <a:r>
              <a:rPr lang="en-US" altLang="he-IL" sz="2000" dirty="0" err="1"/>
              <a:t>node.prev.next</a:t>
            </a:r>
            <a:r>
              <a:rPr lang="en-US" altLang="he-IL" sz="2000" dirty="0"/>
              <a:t> = </a:t>
            </a:r>
            <a:r>
              <a:rPr lang="en-US" altLang="he-IL" sz="2000" dirty="0" err="1"/>
              <a:t>node.next</a:t>
            </a:r>
            <a:r>
              <a:rPr lang="en-US" altLang="he-IL" sz="2000" dirty="0"/>
              <a:t>;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dirty="0"/>
              <a:t>		node .</a:t>
            </a:r>
            <a:r>
              <a:rPr lang="en-US" altLang="he-IL" sz="2000" dirty="0" err="1"/>
              <a:t>next.prev</a:t>
            </a:r>
            <a:r>
              <a:rPr lang="en-US" altLang="he-IL" sz="2000" dirty="0"/>
              <a:t> = </a:t>
            </a:r>
            <a:r>
              <a:rPr lang="en-US" altLang="he-IL" sz="2000" dirty="0" err="1"/>
              <a:t>node.prev</a:t>
            </a:r>
            <a:r>
              <a:rPr lang="en-US" altLang="he-IL" sz="2000" dirty="0"/>
              <a:t>;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	return </a:t>
            </a:r>
            <a:r>
              <a:rPr lang="en-US" altLang="he-IL" sz="2000" dirty="0" err="1"/>
              <a:t>node.data</a:t>
            </a:r>
            <a:r>
              <a:rPr lang="en-US" altLang="he-IL" sz="2000" dirty="0"/>
              <a:t>;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dirty="0"/>
              <a:t>	}</a:t>
            </a:r>
          </a:p>
          <a:p>
            <a:pPr>
              <a:defRPr/>
            </a:pPr>
            <a:endParaRPr lang="en-US" altLang="he-IL" sz="20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he-IL" sz="20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he-IL" sz="2000" dirty="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204B89-264C-4CAB-B7C6-18B3FBA1EB9E}"/>
              </a:ext>
            </a:extLst>
          </p:cNvPr>
          <p:cNvGrpSpPr/>
          <p:nvPr/>
        </p:nvGrpSpPr>
        <p:grpSpPr>
          <a:xfrm>
            <a:off x="577128" y="4706270"/>
            <a:ext cx="9035184" cy="2448569"/>
            <a:chOff x="577128" y="3551237"/>
            <a:chExt cx="9035184" cy="244856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F98FE42-EFD6-4E75-808B-7D9739E3D0E6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1469290" y="3777741"/>
              <a:ext cx="440025" cy="261231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C200D4-A9FC-4C1E-8F05-05C33599B835}"/>
                </a:ext>
              </a:extLst>
            </p:cNvPr>
            <p:cNvGrpSpPr/>
            <p:nvPr/>
          </p:nvGrpSpPr>
          <p:grpSpPr>
            <a:xfrm>
              <a:off x="1874014" y="3797672"/>
              <a:ext cx="1360581" cy="451802"/>
              <a:chOff x="1770439" y="4035985"/>
              <a:chExt cx="1360581" cy="45180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87BF9FF-EA5E-43A8-82ED-5F0CF7844C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0439" y="4035985"/>
                <a:ext cx="1360581" cy="451802"/>
                <a:chOff x="875763" y="4675031"/>
                <a:chExt cx="2408350" cy="1004552"/>
              </a:xfrm>
              <a:solidFill>
                <a:srgbClr val="FFFF00"/>
              </a:solidFill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4E979F1-9E8F-4874-9AE8-CAAAD2AA584C}"/>
                    </a:ext>
                  </a:extLst>
                </p:cNvPr>
                <p:cNvSpPr/>
                <p:nvPr/>
              </p:nvSpPr>
              <p:spPr>
                <a:xfrm>
                  <a:off x="875763" y="4675031"/>
                  <a:ext cx="2408350" cy="1004552"/>
                </a:xfrm>
                <a:prstGeom prst="rect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9F9FC47-5B1B-4423-B99F-C9599275749C}"/>
                    </a:ext>
                  </a:extLst>
                </p:cNvPr>
                <p:cNvCxnSpPr/>
                <p:nvPr/>
              </p:nvCxnSpPr>
              <p:spPr>
                <a:xfrm>
                  <a:off x="2482425" y="4675031"/>
                  <a:ext cx="0" cy="1004552"/>
                </a:xfrm>
                <a:prstGeom prst="line">
                  <a:avLst/>
                </a:prstGeom>
                <a:grpFill/>
                <a:ln w="254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0E53FC1-191D-4790-A29F-0D95DF14C69F}"/>
                  </a:ext>
                </a:extLst>
              </p:cNvPr>
              <p:cNvCxnSpPr/>
              <p:nvPr/>
            </p:nvCxnSpPr>
            <p:spPr bwMode="auto">
              <a:xfrm>
                <a:off x="2220912" y="4035985"/>
                <a:ext cx="0" cy="451802"/>
              </a:xfrm>
              <a:prstGeom prst="line">
                <a:avLst/>
              </a:prstGeom>
              <a:solidFill>
                <a:srgbClr val="FFFF00"/>
              </a:solidFill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FD6D2E0-E7D7-4353-A273-32F06DB42469}"/>
                </a:ext>
              </a:extLst>
            </p:cNvPr>
            <p:cNvCxnSpPr/>
            <p:nvPr/>
          </p:nvCxnSpPr>
          <p:spPr>
            <a:xfrm flipH="1">
              <a:off x="1864713" y="3797672"/>
              <a:ext cx="424771" cy="45180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051317FD-EE07-418E-B4D6-7E94D0198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28" y="3551237"/>
              <a:ext cx="892162" cy="535610"/>
            </a:xfrm>
            <a:prstGeom prst="rect">
              <a:avLst/>
            </a:prstGeom>
            <a:solidFill>
              <a:srgbClr val="F8CBAD"/>
            </a:solidFill>
            <a:ln w="12600" cap="flat">
              <a:solidFill>
                <a:srgbClr val="43729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marL="215900" indent="-212725" algn="ctr">
                <a:buClrTx/>
                <a:buSzPct val="45000"/>
                <a:buFontTx/>
                <a:buNone/>
                <a:tabLst>
                  <a:tab pos="212725" algn="l"/>
                  <a:tab pos="322263" algn="l"/>
                  <a:tab pos="779463" algn="l"/>
                  <a:tab pos="1236663" algn="l"/>
                  <a:tab pos="1693863" algn="l"/>
                  <a:tab pos="2151063" algn="l"/>
                  <a:tab pos="2608263" algn="l"/>
                  <a:tab pos="3065463" algn="l"/>
                  <a:tab pos="3522663" algn="l"/>
                  <a:tab pos="3979863" algn="l"/>
                  <a:tab pos="4437063" algn="l"/>
                  <a:tab pos="4894263" algn="l"/>
                  <a:tab pos="5351463" algn="l"/>
                  <a:tab pos="5808663" algn="l"/>
                  <a:tab pos="6265863" algn="l"/>
                  <a:tab pos="6723063" algn="l"/>
                  <a:tab pos="7180263" algn="l"/>
                  <a:tab pos="7637463" algn="l"/>
                  <a:tab pos="8094663" algn="l"/>
                  <a:tab pos="8551863" algn="l"/>
                  <a:tab pos="9009063" algn="l"/>
                  <a:tab pos="9137650" algn="l"/>
                  <a:tab pos="9594850" algn="l"/>
                  <a:tab pos="10052050" algn="l"/>
                  <a:tab pos="10509250" algn="l"/>
                  <a:tab pos="10512425" algn="l"/>
                </a:tabLst>
              </a:pPr>
              <a:r>
                <a:rPr lang="en-US" altLang="en-US" dirty="0"/>
                <a:t>Head</a:t>
              </a: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7A930F01-AA51-4CE1-9118-C4CA0725E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150" y="4022570"/>
              <a:ext cx="892162" cy="535610"/>
            </a:xfrm>
            <a:prstGeom prst="rect">
              <a:avLst/>
            </a:prstGeom>
            <a:solidFill>
              <a:srgbClr val="F8CBAD"/>
            </a:solidFill>
            <a:ln w="12600" cap="flat">
              <a:solidFill>
                <a:srgbClr val="43729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marL="215900" indent="-212725" algn="ctr">
                <a:buClrTx/>
                <a:buSzPct val="45000"/>
                <a:buFontTx/>
                <a:buNone/>
                <a:tabLst>
                  <a:tab pos="212725" algn="l"/>
                  <a:tab pos="322263" algn="l"/>
                  <a:tab pos="779463" algn="l"/>
                  <a:tab pos="1236663" algn="l"/>
                  <a:tab pos="1693863" algn="l"/>
                  <a:tab pos="2151063" algn="l"/>
                  <a:tab pos="2608263" algn="l"/>
                  <a:tab pos="3065463" algn="l"/>
                  <a:tab pos="3522663" algn="l"/>
                  <a:tab pos="3979863" algn="l"/>
                  <a:tab pos="4437063" algn="l"/>
                  <a:tab pos="4894263" algn="l"/>
                  <a:tab pos="5351463" algn="l"/>
                  <a:tab pos="5808663" algn="l"/>
                  <a:tab pos="6265863" algn="l"/>
                  <a:tab pos="6723063" algn="l"/>
                  <a:tab pos="7180263" algn="l"/>
                  <a:tab pos="7637463" algn="l"/>
                  <a:tab pos="8094663" algn="l"/>
                  <a:tab pos="8551863" algn="l"/>
                  <a:tab pos="9009063" algn="l"/>
                  <a:tab pos="9137650" algn="l"/>
                  <a:tab pos="9594850" algn="l"/>
                  <a:tab pos="10052050" algn="l"/>
                  <a:tab pos="10509250" algn="l"/>
                  <a:tab pos="10512425" algn="l"/>
                </a:tabLst>
              </a:pPr>
              <a:r>
                <a:rPr lang="en-US" altLang="en-US" dirty="0"/>
                <a:t>Tail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C11412-CC9D-406A-9BE4-A1D04E5498EF}"/>
                </a:ext>
              </a:extLst>
            </p:cNvPr>
            <p:cNvGrpSpPr/>
            <p:nvPr/>
          </p:nvGrpSpPr>
          <p:grpSpPr>
            <a:xfrm>
              <a:off x="4351971" y="3796669"/>
              <a:ext cx="1360581" cy="451802"/>
              <a:chOff x="1770439" y="4035985"/>
              <a:chExt cx="1360581" cy="451802"/>
            </a:xfrm>
          </p:grpSpPr>
          <p:grpSp>
            <p:nvGrpSpPr>
              <p:cNvPr id="14" name="Group 5">
                <a:extLst>
                  <a:ext uri="{FF2B5EF4-FFF2-40B4-BE49-F238E27FC236}">
                    <a16:creationId xmlns:a16="http://schemas.microsoft.com/office/drawing/2014/main" id="{00439931-502F-4363-98C9-871709F846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0439" y="4035985"/>
                <a:ext cx="1360581" cy="451802"/>
                <a:chOff x="875763" y="4675031"/>
                <a:chExt cx="2408350" cy="1004552"/>
              </a:xfrm>
              <a:solidFill>
                <a:srgbClr val="FFFF00"/>
              </a:solidFill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C296048-B942-496E-95B1-5C6214F3753B}"/>
                    </a:ext>
                  </a:extLst>
                </p:cNvPr>
                <p:cNvSpPr/>
                <p:nvPr/>
              </p:nvSpPr>
              <p:spPr>
                <a:xfrm>
                  <a:off x="875763" y="4675031"/>
                  <a:ext cx="2408350" cy="1004552"/>
                </a:xfrm>
                <a:prstGeom prst="rect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E532B36-52B3-4E75-98D0-80CA3D6D2D6C}"/>
                    </a:ext>
                  </a:extLst>
                </p:cNvPr>
                <p:cNvCxnSpPr/>
                <p:nvPr/>
              </p:nvCxnSpPr>
              <p:spPr>
                <a:xfrm>
                  <a:off x="2482425" y="4675031"/>
                  <a:ext cx="0" cy="1004552"/>
                </a:xfrm>
                <a:prstGeom prst="line">
                  <a:avLst/>
                </a:prstGeom>
                <a:grpFill/>
                <a:ln w="254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CDA46A7-AC13-461B-AF34-74895DB65AEE}"/>
                  </a:ext>
                </a:extLst>
              </p:cNvPr>
              <p:cNvCxnSpPr/>
              <p:nvPr/>
            </p:nvCxnSpPr>
            <p:spPr bwMode="auto">
              <a:xfrm>
                <a:off x="2220912" y="4035985"/>
                <a:ext cx="0" cy="451802"/>
              </a:xfrm>
              <a:prstGeom prst="line">
                <a:avLst/>
              </a:prstGeom>
              <a:solidFill>
                <a:srgbClr val="FFFF00"/>
              </a:solidFill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3A76FD-FFCC-4315-B8D7-F8EA1E377AEF}"/>
                </a:ext>
              </a:extLst>
            </p:cNvPr>
            <p:cNvCxnSpPr>
              <a:endCxn id="22" idx="0"/>
            </p:cNvCxnSpPr>
            <p:nvPr/>
          </p:nvCxnSpPr>
          <p:spPr>
            <a:xfrm>
              <a:off x="5446587" y="4086847"/>
              <a:ext cx="1774273" cy="1461157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90DD249-B0E8-4F71-96C4-4995D93403CB}"/>
                </a:ext>
              </a:extLst>
            </p:cNvPr>
            <p:cNvGrpSpPr/>
            <p:nvPr/>
          </p:nvGrpSpPr>
          <p:grpSpPr>
            <a:xfrm>
              <a:off x="6540569" y="5548004"/>
              <a:ext cx="1360581" cy="451802"/>
              <a:chOff x="1770439" y="4035985"/>
              <a:chExt cx="1360581" cy="451802"/>
            </a:xfrm>
          </p:grpSpPr>
          <p:grpSp>
            <p:nvGrpSpPr>
              <p:cNvPr id="20" name="Group 5">
                <a:extLst>
                  <a:ext uri="{FF2B5EF4-FFF2-40B4-BE49-F238E27FC236}">
                    <a16:creationId xmlns:a16="http://schemas.microsoft.com/office/drawing/2014/main" id="{40DE27DB-0553-431C-8407-19256059DA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0439" y="4035985"/>
                <a:ext cx="1360581" cy="451802"/>
                <a:chOff x="875763" y="4675031"/>
                <a:chExt cx="2408350" cy="1004552"/>
              </a:xfrm>
              <a:solidFill>
                <a:srgbClr val="FFFF00"/>
              </a:solidFill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F170D1A-7641-42BE-891B-B154212F4476}"/>
                    </a:ext>
                  </a:extLst>
                </p:cNvPr>
                <p:cNvSpPr/>
                <p:nvPr/>
              </p:nvSpPr>
              <p:spPr>
                <a:xfrm>
                  <a:off x="875763" y="4675031"/>
                  <a:ext cx="2408350" cy="1004552"/>
                </a:xfrm>
                <a:prstGeom prst="rect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7548B15-039F-4046-B9FC-18F74F7EF8AB}"/>
                    </a:ext>
                  </a:extLst>
                </p:cNvPr>
                <p:cNvCxnSpPr/>
                <p:nvPr/>
              </p:nvCxnSpPr>
              <p:spPr>
                <a:xfrm>
                  <a:off x="2482425" y="4675031"/>
                  <a:ext cx="0" cy="1004552"/>
                </a:xfrm>
                <a:prstGeom prst="line">
                  <a:avLst/>
                </a:prstGeom>
                <a:grpFill/>
                <a:ln w="254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641A48A-25C1-41FE-B093-67D5D68495DD}"/>
                  </a:ext>
                </a:extLst>
              </p:cNvPr>
              <p:cNvCxnSpPr/>
              <p:nvPr/>
            </p:nvCxnSpPr>
            <p:spPr bwMode="auto">
              <a:xfrm>
                <a:off x="2220912" y="4035985"/>
                <a:ext cx="0" cy="451802"/>
              </a:xfrm>
              <a:prstGeom prst="line">
                <a:avLst/>
              </a:prstGeom>
              <a:solidFill>
                <a:srgbClr val="FFFF00"/>
              </a:solidFill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65D950-5738-4E87-B420-A013C59CA0F2}"/>
                </a:ext>
              </a:extLst>
            </p:cNvPr>
            <p:cNvCxnSpPr/>
            <p:nvPr/>
          </p:nvCxnSpPr>
          <p:spPr>
            <a:xfrm flipH="1">
              <a:off x="7448242" y="5545586"/>
              <a:ext cx="465607" cy="45422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39A5F5-DAD5-4073-8E8E-B51754A0C48C}"/>
                </a:ext>
              </a:extLst>
            </p:cNvPr>
            <p:cNvCxnSpPr>
              <a:stCxn id="12" idx="2"/>
              <a:endCxn id="22" idx="0"/>
            </p:cNvCxnSpPr>
            <p:nvPr/>
          </p:nvCxnSpPr>
          <p:spPr>
            <a:xfrm flipH="1">
              <a:off x="7220860" y="4558180"/>
              <a:ext cx="1945371" cy="989824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96945A-F9AA-4612-BB3D-C1731796292B}"/>
                </a:ext>
              </a:extLst>
            </p:cNvPr>
            <p:cNvCxnSpPr/>
            <p:nvPr/>
          </p:nvCxnSpPr>
          <p:spPr>
            <a:xfrm>
              <a:off x="3105479" y="3915876"/>
              <a:ext cx="1268424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7147366-CCA6-4233-ACD3-365DA0747E3A}"/>
                </a:ext>
              </a:extLst>
            </p:cNvPr>
            <p:cNvCxnSpPr/>
            <p:nvPr/>
          </p:nvCxnSpPr>
          <p:spPr>
            <a:xfrm flipH="1">
              <a:off x="3238887" y="4115406"/>
              <a:ext cx="1298274" cy="41771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166944F-CDAD-4C0B-8A67-C3A9F9A4DFCF}"/>
                </a:ext>
              </a:extLst>
            </p:cNvPr>
            <p:cNvCxnSpPr>
              <a:endCxn id="16" idx="2"/>
            </p:cNvCxnSpPr>
            <p:nvPr/>
          </p:nvCxnSpPr>
          <p:spPr>
            <a:xfrm flipH="1" flipV="1">
              <a:off x="5032262" y="4248471"/>
              <a:ext cx="1672794" cy="1581097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59192B-0871-4BCA-B0A9-2BFA69A535BB}"/>
              </a:ext>
            </a:extLst>
          </p:cNvPr>
          <p:cNvGrpSpPr/>
          <p:nvPr/>
        </p:nvGrpSpPr>
        <p:grpSpPr>
          <a:xfrm>
            <a:off x="5032262" y="3909965"/>
            <a:ext cx="3351949" cy="1041737"/>
            <a:chOff x="6078640" y="4041666"/>
            <a:chExt cx="3351949" cy="104173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7496DD9-A106-4FC3-9F9F-3A7381CB3FBD}"/>
                </a:ext>
              </a:extLst>
            </p:cNvPr>
            <p:cNvCxnSpPr>
              <a:cxnSpLocks/>
              <a:stCxn id="32" idx="1"/>
              <a:endCxn id="16" idx="0"/>
            </p:cNvCxnSpPr>
            <p:nvPr/>
          </p:nvCxnSpPr>
          <p:spPr>
            <a:xfrm flipH="1">
              <a:off x="6078640" y="4374464"/>
              <a:ext cx="1307387" cy="708939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5">
              <a:extLst>
                <a:ext uri="{FF2B5EF4-FFF2-40B4-BE49-F238E27FC236}">
                  <a16:creationId xmlns:a16="http://schemas.microsoft.com/office/drawing/2014/main" id="{B49F430A-00CE-4CEB-99D9-BFECEFA56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027" y="4041666"/>
              <a:ext cx="2044562" cy="665596"/>
            </a:xfrm>
            <a:prstGeom prst="rect">
              <a:avLst/>
            </a:prstGeom>
            <a:solidFill>
              <a:srgbClr val="3AE64A"/>
            </a:solidFill>
            <a:ln>
              <a:solidFill>
                <a:schemeClr val="bg2">
                  <a:lumMod val="1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0000" tIns="45000" rIns="90000" bIns="450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marL="215900" indent="-212725">
                <a:buClrTx/>
                <a:buSzPct val="45000"/>
                <a:buFontTx/>
                <a:buNone/>
                <a:tabLst>
                  <a:tab pos="212725" algn="l"/>
                  <a:tab pos="322263" algn="l"/>
                  <a:tab pos="779463" algn="l"/>
                  <a:tab pos="1236663" algn="l"/>
                  <a:tab pos="1693863" algn="l"/>
                  <a:tab pos="2151063" algn="l"/>
                  <a:tab pos="2608263" algn="l"/>
                  <a:tab pos="3065463" algn="l"/>
                  <a:tab pos="3522663" algn="l"/>
                  <a:tab pos="3979863" algn="l"/>
                  <a:tab pos="4437063" algn="l"/>
                  <a:tab pos="4894263" algn="l"/>
                  <a:tab pos="5351463" algn="l"/>
                  <a:tab pos="5808663" algn="l"/>
                  <a:tab pos="6265863" algn="l"/>
                  <a:tab pos="6723063" algn="l"/>
                  <a:tab pos="7180263" algn="l"/>
                  <a:tab pos="7637463" algn="l"/>
                  <a:tab pos="8094663" algn="l"/>
                  <a:tab pos="8551863" algn="l"/>
                  <a:tab pos="9009063" algn="l"/>
                  <a:tab pos="9137650" algn="l"/>
                  <a:tab pos="9594850" algn="l"/>
                  <a:tab pos="10052050" algn="l"/>
                  <a:tab pos="10509250" algn="l"/>
                  <a:tab pos="10512425" algn="l"/>
                </a:tabLst>
              </a:pPr>
              <a:r>
                <a:rPr lang="en-US" altLang="en-US" dirty="0"/>
                <a:t>Remove this node</a:t>
              </a: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B8D23F9-C459-4493-A479-538B036DBB86}"/>
              </a:ext>
            </a:extLst>
          </p:cNvPr>
          <p:cNvSpPr/>
          <p:nvPr/>
        </p:nvSpPr>
        <p:spPr>
          <a:xfrm>
            <a:off x="7334401" y="2362084"/>
            <a:ext cx="2259576" cy="6655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 we done?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2599E77-0AFE-4925-A4A5-034434FDFBC3}"/>
              </a:ext>
            </a:extLst>
          </p:cNvPr>
          <p:cNvSpPr/>
          <p:nvPr/>
        </p:nvSpPr>
        <p:spPr>
          <a:xfrm>
            <a:off x="7220859" y="3082255"/>
            <a:ext cx="2259576" cy="6655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 forget the “edge cases”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100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Array (or </a:t>
            </a:r>
            <a:r>
              <a:rPr lang="en-US" altLang="he-IL" dirty="0" err="1"/>
              <a:t>ArrayList</a:t>
            </a:r>
            <a:r>
              <a:rPr lang="en-US" altLang="he-IL" dirty="0"/>
              <a:t>) vs LinkedList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A40108-C3AD-4806-92B8-451E98B91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9005641"/>
              </p:ext>
            </p:extLst>
          </p:nvPr>
        </p:nvGraphicFramePr>
        <p:xfrm>
          <a:off x="601287" y="1949043"/>
          <a:ext cx="8974354" cy="45781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56668">
                  <a:extLst>
                    <a:ext uri="{9D8B030D-6E8A-4147-A177-3AD203B41FA5}">
                      <a16:colId xmlns:a16="http://schemas.microsoft.com/office/drawing/2014/main" val="1722442967"/>
                    </a:ext>
                  </a:extLst>
                </a:gridCol>
                <a:gridCol w="1443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8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08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Doubly Linked List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38"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get(index) / set(index, element)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Find an element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O(log(N))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000" dirty="0"/>
                        <a:t>Find in a sorted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753395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Insert in the beginning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Insert in the end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Insert in the middle (</a:t>
                      </a:r>
                      <a:r>
                        <a:rPr lang="en-US" sz="2000" dirty="0" err="1"/>
                        <a:t>addAfter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Remove in the middle (remove)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392877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Remove from the beginning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Remove from the end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3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Linked List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Linked List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is a collection of separate elements, where each element is linked to the one following it in the list.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Think of it as a chain of elements.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078D16FF-C797-4713-A6FE-B2544EF2CDE6}"/>
              </a:ext>
            </a:extLst>
          </p:cNvPr>
          <p:cNvGrpSpPr>
            <a:grpSpLocks/>
          </p:cNvGrpSpPr>
          <p:nvPr/>
        </p:nvGrpSpPr>
        <p:grpSpPr bwMode="auto">
          <a:xfrm>
            <a:off x="4251336" y="4035985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24D300-90D9-4576-8C44-7D38289103FB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3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F517BA3-4567-4C25-804D-7FB67D45945D}"/>
                </a:ext>
              </a:extLst>
            </p:cNvPr>
            <p:cNvCxnSpPr>
              <a:stCxn id="5" idx="0"/>
            </p:cNvCxnSpPr>
            <p:nvPr/>
          </p:nvCxnSpPr>
          <p:spPr>
            <a:xfrm>
              <a:off x="2079939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37DE0CDE-CA22-45F9-A827-A82259FB857C}"/>
              </a:ext>
            </a:extLst>
          </p:cNvPr>
          <p:cNvGrpSpPr>
            <a:grpSpLocks/>
          </p:cNvGrpSpPr>
          <p:nvPr/>
        </p:nvGrpSpPr>
        <p:grpSpPr bwMode="auto">
          <a:xfrm>
            <a:off x="3871595" y="5783899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5DAA1E-B53D-45ED-9A40-06D722AD56DD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6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06AEA1-697A-4CCA-9663-B8CBF6919893}"/>
                </a:ext>
              </a:extLst>
            </p:cNvPr>
            <p:cNvCxnSpPr>
              <a:stCxn id="8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A0489F-3128-4079-9FAC-A441F6B148DD}"/>
              </a:ext>
            </a:extLst>
          </p:cNvPr>
          <p:cNvCxnSpPr>
            <a:endCxn id="12" idx="1"/>
          </p:cNvCxnSpPr>
          <p:nvPr/>
        </p:nvCxnSpPr>
        <p:spPr>
          <a:xfrm flipV="1">
            <a:off x="4964112" y="5992336"/>
            <a:ext cx="1460183" cy="1746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7">
            <a:extLst>
              <a:ext uri="{FF2B5EF4-FFF2-40B4-BE49-F238E27FC236}">
                <a16:creationId xmlns:a16="http://schemas.microsoft.com/office/drawing/2014/main" id="{AF03569F-C5D0-4D3C-A9CD-4B95105B1A2D}"/>
              </a:ext>
            </a:extLst>
          </p:cNvPr>
          <p:cNvGrpSpPr>
            <a:grpSpLocks/>
          </p:cNvGrpSpPr>
          <p:nvPr/>
        </p:nvGrpSpPr>
        <p:grpSpPr bwMode="auto">
          <a:xfrm>
            <a:off x="6424295" y="5766435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71CD45-3BAB-472F-8E68-FEA128918FAB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BC4553-7AA8-406C-8BBA-F3BDCD7D6C55}"/>
                </a:ext>
              </a:extLst>
            </p:cNvPr>
            <p:cNvCxnSpPr>
              <a:stCxn id="12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0E07D7-B1B9-4222-A431-D22FC91E9413}"/>
              </a:ext>
            </a:extLst>
          </p:cNvPr>
          <p:cNvCxnSpPr>
            <a:endCxn id="12" idx="2"/>
          </p:cNvCxnSpPr>
          <p:nvPr/>
        </p:nvCxnSpPr>
        <p:spPr>
          <a:xfrm flipH="1">
            <a:off x="7103904" y="5783899"/>
            <a:ext cx="679608" cy="434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5">
            <a:extLst>
              <a:ext uri="{FF2B5EF4-FFF2-40B4-BE49-F238E27FC236}">
                <a16:creationId xmlns:a16="http://schemas.microsoft.com/office/drawing/2014/main" id="{EBF979CD-8674-4606-86A0-8933CA28766E}"/>
              </a:ext>
            </a:extLst>
          </p:cNvPr>
          <p:cNvGrpSpPr>
            <a:grpSpLocks/>
          </p:cNvGrpSpPr>
          <p:nvPr/>
        </p:nvGrpSpPr>
        <p:grpSpPr bwMode="auto">
          <a:xfrm>
            <a:off x="1805740" y="4051384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588C9A-D8A7-4074-9490-F54DBE2043F0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E81F2D-8B36-4B1B-9476-C0EE71FD1E6C}"/>
                </a:ext>
              </a:extLst>
            </p:cNvPr>
            <p:cNvCxnSpPr>
              <a:stCxn id="16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E46846-2DE0-4249-A9B1-08BA3FC080EE}"/>
              </a:ext>
            </a:extLst>
          </p:cNvPr>
          <p:cNvCxnSpPr>
            <a:endCxn id="5" idx="1"/>
          </p:cNvCxnSpPr>
          <p:nvPr/>
        </p:nvCxnSpPr>
        <p:spPr>
          <a:xfrm>
            <a:off x="2982912" y="4261886"/>
            <a:ext cx="1268424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2399F7-4AE6-46D2-8A01-55AE3A5F628D}"/>
              </a:ext>
            </a:extLst>
          </p:cNvPr>
          <p:cNvCxnSpPr>
            <a:endCxn id="8" idx="0"/>
          </p:cNvCxnSpPr>
          <p:nvPr/>
        </p:nvCxnSpPr>
        <p:spPr>
          <a:xfrm flipH="1">
            <a:off x="4551886" y="4277285"/>
            <a:ext cx="679609" cy="150661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1C1B78-13D9-429B-8BB3-3241379B8D23}"/>
              </a:ext>
            </a:extLst>
          </p:cNvPr>
          <p:cNvCxnSpPr>
            <a:endCxn id="16" idx="1"/>
          </p:cNvCxnSpPr>
          <p:nvPr/>
        </p:nvCxnSpPr>
        <p:spPr>
          <a:xfrm>
            <a:off x="1365715" y="4016054"/>
            <a:ext cx="440025" cy="26123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85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Linked List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 list has a head. This is just the pointer to the first element.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Each element is linked to the following one.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 last element points to NULL.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How would you implement this?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078D16FF-C797-4713-A6FE-B2544EF2CDE6}"/>
              </a:ext>
            </a:extLst>
          </p:cNvPr>
          <p:cNvGrpSpPr>
            <a:grpSpLocks/>
          </p:cNvGrpSpPr>
          <p:nvPr/>
        </p:nvGrpSpPr>
        <p:grpSpPr bwMode="auto">
          <a:xfrm>
            <a:off x="4251336" y="3987857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24D300-90D9-4576-8C44-7D38289103FB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3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F517BA3-4567-4C25-804D-7FB67D45945D}"/>
                </a:ext>
              </a:extLst>
            </p:cNvPr>
            <p:cNvCxnSpPr>
              <a:stCxn id="5" idx="0"/>
            </p:cNvCxnSpPr>
            <p:nvPr/>
          </p:nvCxnSpPr>
          <p:spPr>
            <a:xfrm>
              <a:off x="2079939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37DE0CDE-CA22-45F9-A827-A82259FB857C}"/>
              </a:ext>
            </a:extLst>
          </p:cNvPr>
          <p:cNvGrpSpPr>
            <a:grpSpLocks/>
          </p:cNvGrpSpPr>
          <p:nvPr/>
        </p:nvGrpSpPr>
        <p:grpSpPr bwMode="auto">
          <a:xfrm>
            <a:off x="3871595" y="5735771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5DAA1E-B53D-45ED-9A40-06D722AD56DD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6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06AEA1-697A-4CCA-9663-B8CBF6919893}"/>
                </a:ext>
              </a:extLst>
            </p:cNvPr>
            <p:cNvCxnSpPr>
              <a:stCxn id="8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A0489F-3128-4079-9FAC-A441F6B148DD}"/>
              </a:ext>
            </a:extLst>
          </p:cNvPr>
          <p:cNvCxnSpPr>
            <a:endCxn id="12" idx="1"/>
          </p:cNvCxnSpPr>
          <p:nvPr/>
        </p:nvCxnSpPr>
        <p:spPr>
          <a:xfrm flipV="1">
            <a:off x="4964112" y="5944208"/>
            <a:ext cx="1460183" cy="1746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7">
            <a:extLst>
              <a:ext uri="{FF2B5EF4-FFF2-40B4-BE49-F238E27FC236}">
                <a16:creationId xmlns:a16="http://schemas.microsoft.com/office/drawing/2014/main" id="{AF03569F-C5D0-4D3C-A9CD-4B95105B1A2D}"/>
              </a:ext>
            </a:extLst>
          </p:cNvPr>
          <p:cNvGrpSpPr>
            <a:grpSpLocks/>
          </p:cNvGrpSpPr>
          <p:nvPr/>
        </p:nvGrpSpPr>
        <p:grpSpPr bwMode="auto">
          <a:xfrm>
            <a:off x="6424295" y="5718307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71CD45-3BAB-472F-8E68-FEA128918FAB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BC4553-7AA8-406C-8BBA-F3BDCD7D6C55}"/>
                </a:ext>
              </a:extLst>
            </p:cNvPr>
            <p:cNvCxnSpPr>
              <a:stCxn id="12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0E07D7-B1B9-4222-A431-D22FC91E9413}"/>
              </a:ext>
            </a:extLst>
          </p:cNvPr>
          <p:cNvCxnSpPr>
            <a:endCxn id="12" idx="2"/>
          </p:cNvCxnSpPr>
          <p:nvPr/>
        </p:nvCxnSpPr>
        <p:spPr>
          <a:xfrm flipH="1">
            <a:off x="7103904" y="5735771"/>
            <a:ext cx="679608" cy="434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5">
            <a:extLst>
              <a:ext uri="{FF2B5EF4-FFF2-40B4-BE49-F238E27FC236}">
                <a16:creationId xmlns:a16="http://schemas.microsoft.com/office/drawing/2014/main" id="{EBF979CD-8674-4606-86A0-8933CA28766E}"/>
              </a:ext>
            </a:extLst>
          </p:cNvPr>
          <p:cNvGrpSpPr>
            <a:grpSpLocks/>
          </p:cNvGrpSpPr>
          <p:nvPr/>
        </p:nvGrpSpPr>
        <p:grpSpPr bwMode="auto">
          <a:xfrm>
            <a:off x="1805740" y="4003256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588C9A-D8A7-4074-9490-F54DBE2043F0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E81F2D-8B36-4B1B-9476-C0EE71FD1E6C}"/>
                </a:ext>
              </a:extLst>
            </p:cNvPr>
            <p:cNvCxnSpPr>
              <a:stCxn id="16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E46846-2DE0-4249-A9B1-08BA3FC080EE}"/>
              </a:ext>
            </a:extLst>
          </p:cNvPr>
          <p:cNvCxnSpPr>
            <a:endCxn id="5" idx="1"/>
          </p:cNvCxnSpPr>
          <p:nvPr/>
        </p:nvCxnSpPr>
        <p:spPr>
          <a:xfrm>
            <a:off x="2982912" y="4213758"/>
            <a:ext cx="1268424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2399F7-4AE6-46D2-8A01-55AE3A5F628D}"/>
              </a:ext>
            </a:extLst>
          </p:cNvPr>
          <p:cNvCxnSpPr>
            <a:endCxn id="8" idx="0"/>
          </p:cNvCxnSpPr>
          <p:nvPr/>
        </p:nvCxnSpPr>
        <p:spPr>
          <a:xfrm flipH="1">
            <a:off x="4551886" y="4229157"/>
            <a:ext cx="679609" cy="150661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1C1B78-13D9-429B-8BB3-3241379B8D23}"/>
              </a:ext>
            </a:extLst>
          </p:cNvPr>
          <p:cNvCxnSpPr>
            <a:endCxn id="16" idx="1"/>
          </p:cNvCxnSpPr>
          <p:nvPr/>
        </p:nvCxnSpPr>
        <p:spPr>
          <a:xfrm>
            <a:off x="1365715" y="3967926"/>
            <a:ext cx="440025" cy="26123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5">
            <a:extLst>
              <a:ext uri="{FF2B5EF4-FFF2-40B4-BE49-F238E27FC236}">
                <a16:creationId xmlns:a16="http://schemas.microsoft.com/office/drawing/2014/main" id="{8EE89187-DB7C-4976-982E-39FC92471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45" y="3720052"/>
            <a:ext cx="892162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Head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9798F383-4904-495E-A359-9BB9087F0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8014" y="3362395"/>
            <a:ext cx="1773676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Pointer to</a:t>
            </a:r>
            <a:br>
              <a:rPr lang="en-US" altLang="en-US" dirty="0"/>
            </a:br>
            <a:r>
              <a:rPr lang="en-US" altLang="en-US" dirty="0"/>
              <a:t>next element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CB3494F2-6775-4065-85F1-16094648F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018" y="6246309"/>
            <a:ext cx="1352034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End of list</a:t>
            </a:r>
          </a:p>
        </p:txBody>
      </p:sp>
    </p:spTree>
    <p:extLst>
      <p:ext uri="{BB962C8B-B14F-4D97-AF65-F5344CB8AC3E}">
        <p14:creationId xmlns:p14="http://schemas.microsoft.com/office/powerpoint/2010/main" val="122980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Linked List implementation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LinkedListStringNode</a:t>
            </a:r>
            <a:r>
              <a:rPr lang="en-US" altLang="he-IL" sz="2000" dirty="0">
                <a:solidFill>
                  <a:srgbClr val="0000CC"/>
                </a:solidFill>
              </a:rPr>
              <a:t> </a:t>
            </a:r>
            <a:r>
              <a:rPr lang="en-US" altLang="he-IL" sz="2000" dirty="0"/>
              <a:t>{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>
                <a:solidFill>
                  <a:srgbClr val="0000CC"/>
                </a:solidFill>
              </a:rPr>
              <a:t>String</a:t>
            </a:r>
            <a:r>
              <a:rPr lang="en-US" altLang="he-IL" sz="2000" dirty="0"/>
              <a:t> data;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LinkedListStringNode</a:t>
            </a:r>
            <a:r>
              <a:rPr lang="en-US" altLang="he-IL" sz="2000" dirty="0"/>
              <a:t>  next;</a:t>
            </a:r>
          </a:p>
          <a:p>
            <a:pPr>
              <a:defRPr/>
            </a:pPr>
            <a:r>
              <a:rPr lang="en-US" altLang="he-IL" sz="2000" dirty="0"/>
              <a:t>}</a:t>
            </a:r>
          </a:p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LinkedListOfStrings</a:t>
            </a:r>
            <a:r>
              <a:rPr lang="en-US" altLang="he-IL" sz="2000" dirty="0">
                <a:solidFill>
                  <a:srgbClr val="0000CC"/>
                </a:solidFill>
              </a:rPr>
              <a:t> </a:t>
            </a:r>
            <a:r>
              <a:rPr lang="en-US" altLang="he-IL" sz="2000" dirty="0"/>
              <a:t>{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LinkedListStringNode</a:t>
            </a:r>
            <a:r>
              <a:rPr lang="en-US" altLang="he-IL" sz="2000" dirty="0"/>
              <a:t>  head;</a:t>
            </a:r>
          </a:p>
          <a:p>
            <a:pPr>
              <a:defRPr/>
            </a:pPr>
            <a:r>
              <a:rPr lang="en-US" altLang="he-IL" sz="2000" dirty="0"/>
              <a:t>}</a:t>
            </a:r>
          </a:p>
          <a:p>
            <a:pPr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Linked List implementation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</a:t>
            </a:r>
            <a:r>
              <a:rPr lang="en-US" altLang="he-IL" sz="2000" b="1" i="1" dirty="0" err="1">
                <a:solidFill>
                  <a:srgbClr val="FF0000"/>
                </a:solidFill>
              </a:rPr>
              <a:t>Int</a:t>
            </a:r>
            <a:r>
              <a:rPr lang="en-US" altLang="he-IL" sz="2000" dirty="0" err="1">
                <a:solidFill>
                  <a:srgbClr val="0000CC"/>
                </a:solidFill>
              </a:rPr>
              <a:t>Node</a:t>
            </a:r>
            <a:r>
              <a:rPr lang="en-US" altLang="he-IL" sz="2000" dirty="0">
                <a:solidFill>
                  <a:srgbClr val="0000CC"/>
                </a:solidFill>
              </a:rPr>
              <a:t> </a:t>
            </a:r>
            <a:r>
              <a:rPr lang="en-US" altLang="he-IL" sz="2000" dirty="0"/>
              <a:t>{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int</a:t>
            </a:r>
            <a:r>
              <a:rPr lang="en-US" altLang="he-IL" sz="2000" dirty="0"/>
              <a:t> data;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</a:t>
            </a:r>
            <a:r>
              <a:rPr lang="en-US" altLang="he-IL" sz="2000" b="1" i="1" dirty="0" err="1">
                <a:solidFill>
                  <a:srgbClr val="FF0000"/>
                </a:solidFill>
              </a:rPr>
              <a:t>Int</a:t>
            </a:r>
            <a:r>
              <a:rPr lang="en-US" altLang="he-IL" sz="2000" dirty="0" err="1">
                <a:solidFill>
                  <a:srgbClr val="0000CC"/>
                </a:solidFill>
              </a:rPr>
              <a:t>Node</a:t>
            </a:r>
            <a:r>
              <a:rPr lang="en-US" altLang="he-IL" sz="2000" dirty="0"/>
              <a:t>  next;</a:t>
            </a:r>
          </a:p>
          <a:p>
            <a:pPr>
              <a:defRPr/>
            </a:pPr>
            <a:r>
              <a:rPr lang="en-US" altLang="he-IL" sz="2000" dirty="0"/>
              <a:t>}</a:t>
            </a:r>
          </a:p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LinkedListOf</a:t>
            </a:r>
            <a:r>
              <a:rPr lang="en-US" altLang="he-IL" sz="2000" b="1" i="1" dirty="0" err="1">
                <a:solidFill>
                  <a:srgbClr val="FF0000"/>
                </a:solidFill>
              </a:rPr>
              <a:t>Ints</a:t>
            </a:r>
            <a:r>
              <a:rPr lang="en-US" altLang="he-IL" sz="2000" dirty="0">
                <a:solidFill>
                  <a:srgbClr val="0000CC"/>
                </a:solidFill>
              </a:rPr>
              <a:t> </a:t>
            </a:r>
            <a:r>
              <a:rPr lang="en-US" altLang="he-IL" sz="2000" dirty="0"/>
              <a:t>{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</a:t>
            </a:r>
            <a:r>
              <a:rPr lang="en-US" altLang="he-IL" sz="2000" b="1" i="1" dirty="0" err="1">
                <a:solidFill>
                  <a:srgbClr val="FF0000"/>
                </a:solidFill>
              </a:rPr>
              <a:t>Ints</a:t>
            </a:r>
            <a:r>
              <a:rPr lang="en-US" altLang="he-IL" sz="2000" dirty="0" err="1">
                <a:solidFill>
                  <a:srgbClr val="0000CC"/>
                </a:solidFill>
              </a:rPr>
              <a:t>Node</a:t>
            </a:r>
            <a:r>
              <a:rPr lang="en-US" altLang="he-IL" sz="2000" dirty="0"/>
              <a:t>  head;</a:t>
            </a:r>
          </a:p>
          <a:p>
            <a:pPr>
              <a:defRPr/>
            </a:pPr>
            <a:r>
              <a:rPr lang="en-US" altLang="he-IL" sz="2000" dirty="0"/>
              <a:t>}</a:t>
            </a:r>
          </a:p>
          <a:p>
            <a:pPr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3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Linked List implementation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</a:rPr>
              <a:t>Generic implementation + using inner class:</a:t>
            </a:r>
          </a:p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>
                <a:solidFill>
                  <a:srgbClr val="0000CC"/>
                </a:solidFill>
              </a:rPr>
              <a:t>LinkedList&lt;T&gt; </a:t>
            </a:r>
            <a:r>
              <a:rPr lang="en-US" altLang="he-IL" sz="2000" dirty="0"/>
              <a:t>{</a:t>
            </a:r>
          </a:p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class</a:t>
            </a:r>
            <a:r>
              <a:rPr lang="en-US" altLang="he-IL" sz="2000" dirty="0"/>
              <a:t>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>
                <a:solidFill>
                  <a:srgbClr val="0000CC"/>
                </a:solidFill>
              </a:rPr>
              <a:t> </a:t>
            </a:r>
            <a:r>
              <a:rPr lang="en-US" altLang="he-IL" sz="2000" dirty="0"/>
              <a:t>{ // inner class</a:t>
            </a:r>
          </a:p>
          <a:p>
            <a:pPr>
              <a:defRPr/>
            </a:pPr>
            <a:r>
              <a:rPr lang="en-US" altLang="he-IL" sz="2000" dirty="0"/>
              <a:t>		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dirty="0"/>
              <a:t> data;</a:t>
            </a:r>
          </a:p>
          <a:p>
            <a:pPr>
              <a:defRPr/>
            </a:pPr>
            <a:r>
              <a:rPr lang="en-US" altLang="he-IL" sz="2000" dirty="0"/>
              <a:t>		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 next;</a:t>
            </a:r>
          </a:p>
          <a:p>
            <a:pPr>
              <a:defRPr/>
            </a:pPr>
            <a:r>
              <a:rPr lang="en-US" altLang="he-IL" sz="2000" dirty="0"/>
              <a:t>		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(T data,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next) {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/>
              <a:t>			</a:t>
            </a:r>
            <a:r>
              <a:rPr lang="en-US" altLang="he-IL" sz="2000" b="1" dirty="0" err="1">
                <a:solidFill>
                  <a:srgbClr val="C00000"/>
                </a:solidFill>
              </a:rPr>
              <a:t>this</a:t>
            </a:r>
            <a:r>
              <a:rPr lang="en-US" altLang="he-IL" sz="2000" dirty="0" err="1"/>
              <a:t>.data</a:t>
            </a:r>
            <a:r>
              <a:rPr lang="en-US" altLang="he-IL" sz="2000" dirty="0"/>
              <a:t> = data;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/>
              <a:t>			</a:t>
            </a:r>
            <a:r>
              <a:rPr lang="en-US" altLang="he-IL" sz="2000" b="1" dirty="0" err="1">
                <a:solidFill>
                  <a:srgbClr val="C00000"/>
                </a:solidFill>
              </a:rPr>
              <a:t>this</a:t>
            </a:r>
            <a:r>
              <a:rPr lang="en-US" altLang="he-IL" sz="2000" dirty="0" err="1"/>
              <a:t>.next</a:t>
            </a:r>
            <a:r>
              <a:rPr lang="en-US" altLang="he-IL" sz="2000" dirty="0"/>
              <a:t> = next;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/>
              <a:t>		}</a:t>
            </a:r>
          </a:p>
          <a:p>
            <a:pPr>
              <a:defRPr/>
            </a:pPr>
            <a:r>
              <a:rPr lang="en-US" altLang="he-IL" sz="2000" dirty="0"/>
              <a:t>	}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 head;</a:t>
            </a:r>
          </a:p>
          <a:p>
            <a:pPr>
              <a:defRPr/>
            </a:pPr>
            <a:r>
              <a:rPr lang="en-US" altLang="he-IL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720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Add to Head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>
                <a:solidFill>
                  <a:srgbClr val="0000CC"/>
                </a:solidFill>
              </a:rPr>
              <a:t>LinkedList&lt;T&gt; </a:t>
            </a:r>
            <a:r>
              <a:rPr lang="en-US" altLang="he-IL" sz="2000" dirty="0"/>
              <a:t>{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class</a:t>
            </a:r>
            <a:r>
              <a:rPr lang="en-US" altLang="he-IL" sz="2000" dirty="0"/>
              <a:t>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>
                <a:solidFill>
                  <a:srgbClr val="0000CC"/>
                </a:solidFill>
              </a:rPr>
              <a:t> </a:t>
            </a:r>
            <a:r>
              <a:rPr lang="en-US" altLang="he-IL" sz="2000" dirty="0"/>
              <a:t>{ // inner class</a:t>
            </a:r>
            <a:br>
              <a:rPr lang="en-US" altLang="he-IL" sz="2000" dirty="0"/>
            </a:br>
            <a:r>
              <a:rPr lang="en-US" altLang="he-IL" sz="2000" dirty="0"/>
              <a:t>		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dirty="0"/>
              <a:t> data;</a:t>
            </a:r>
            <a:br>
              <a:rPr lang="en-US" altLang="he-IL" sz="2000" dirty="0"/>
            </a:br>
            <a:r>
              <a:rPr lang="en-US" altLang="he-IL" sz="2000" dirty="0"/>
              <a:t>		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next;</a:t>
            </a:r>
            <a:br>
              <a:rPr lang="en-US" altLang="he-IL" sz="2000" dirty="0"/>
            </a:br>
            <a:r>
              <a:rPr lang="en-US" altLang="he-IL" sz="2000" dirty="0"/>
              <a:t>	}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 head;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</a:t>
            </a:r>
            <a:br>
              <a:rPr lang="en-US" altLang="he-IL" sz="2000" b="1" dirty="0">
                <a:solidFill>
                  <a:srgbClr val="C00000"/>
                </a:solidFill>
              </a:rPr>
            </a:br>
            <a:r>
              <a:rPr lang="en-US" altLang="he-IL" sz="2000" b="1" dirty="0">
                <a:solidFill>
                  <a:srgbClr val="C00000"/>
                </a:solidFill>
              </a:rPr>
              <a:t>	public void </a:t>
            </a:r>
            <a:r>
              <a:rPr lang="en-US" altLang="he-IL" sz="2000" dirty="0" err="1"/>
              <a:t>addToHead</a:t>
            </a:r>
            <a:r>
              <a:rPr lang="en-US" altLang="he-IL" sz="2000" dirty="0"/>
              <a:t>(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dirty="0"/>
              <a:t> element) {</a:t>
            </a:r>
            <a:br>
              <a:rPr lang="en-US" altLang="he-IL" sz="2000" dirty="0"/>
            </a:br>
            <a:endParaRPr lang="en-US" altLang="he-IL" sz="2000" dirty="0"/>
          </a:p>
          <a:p>
            <a:pPr>
              <a:spcAft>
                <a:spcPts val="0"/>
              </a:spcAft>
              <a:defRPr/>
            </a:pPr>
            <a:r>
              <a:rPr lang="en-US" altLang="he-IL" sz="2000" dirty="0"/>
              <a:t>		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 </a:t>
            </a:r>
            <a:r>
              <a:rPr lang="en-US" altLang="he-IL" sz="2000" dirty="0" err="1"/>
              <a:t>newNode</a:t>
            </a:r>
            <a:r>
              <a:rPr lang="en-US" altLang="he-IL" sz="2000" dirty="0"/>
              <a:t>;</a:t>
            </a:r>
          </a:p>
          <a:p>
            <a:pPr>
              <a:defRPr/>
            </a:pPr>
            <a:r>
              <a:rPr lang="en-US" altLang="he-IL" sz="2000" dirty="0"/>
              <a:t>		</a:t>
            </a:r>
            <a:r>
              <a:rPr lang="en-US" altLang="he-IL" sz="2000" dirty="0" err="1"/>
              <a:t>newNode</a:t>
            </a:r>
            <a:r>
              <a:rPr lang="en-US" altLang="he-IL" sz="2000" dirty="0"/>
              <a:t> = </a:t>
            </a:r>
            <a:r>
              <a:rPr lang="en-US" altLang="he-IL" sz="2000" b="1" dirty="0">
                <a:solidFill>
                  <a:srgbClr val="C00000"/>
                </a:solidFill>
              </a:rPr>
              <a:t>new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(element, head);</a:t>
            </a:r>
          </a:p>
          <a:p>
            <a:pPr>
              <a:defRPr/>
            </a:pPr>
            <a:r>
              <a:rPr lang="en-US" altLang="he-IL" sz="2000" dirty="0"/>
              <a:t>		head = </a:t>
            </a:r>
            <a:r>
              <a:rPr lang="en-US" altLang="he-IL" sz="2000" dirty="0" err="1"/>
              <a:t>newNode</a:t>
            </a:r>
            <a:r>
              <a:rPr lang="en-US" altLang="he-IL" sz="2000" dirty="0"/>
              <a:t>;</a:t>
            </a:r>
            <a:br>
              <a:rPr lang="en-US" altLang="he-IL" sz="2000" dirty="0"/>
            </a:br>
            <a:r>
              <a:rPr lang="en-US" altLang="he-IL" sz="2000" dirty="0"/>
              <a:t>	}</a:t>
            </a:r>
          </a:p>
          <a:p>
            <a:pPr>
              <a:defRPr/>
            </a:pPr>
            <a:r>
              <a:rPr lang="en-US" altLang="he-IL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786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Add to Head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public void </a:t>
            </a:r>
            <a:r>
              <a:rPr lang="en-US" altLang="he-IL" sz="2000" dirty="0" err="1"/>
              <a:t>addToHead</a:t>
            </a:r>
            <a:r>
              <a:rPr lang="en-US" altLang="he-IL" sz="2000" dirty="0"/>
              <a:t>(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dirty="0"/>
              <a:t> element) {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/>
              <a:t>		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 </a:t>
            </a:r>
            <a:r>
              <a:rPr lang="en-US" altLang="he-IL" sz="2000" dirty="0" err="1"/>
              <a:t>newNode</a:t>
            </a:r>
            <a:r>
              <a:rPr lang="en-US" altLang="he-IL" sz="2000" dirty="0"/>
              <a:t>;</a:t>
            </a:r>
            <a:br>
              <a:rPr lang="en-US" altLang="he-IL" sz="2000" dirty="0"/>
            </a:br>
            <a:endParaRPr lang="en-US" altLang="he-IL" sz="2000" dirty="0"/>
          </a:p>
          <a:p>
            <a:pPr>
              <a:defRPr/>
            </a:pPr>
            <a:r>
              <a:rPr lang="en-US" altLang="he-IL" sz="2000" dirty="0"/>
              <a:t>		</a:t>
            </a:r>
            <a:r>
              <a:rPr lang="en-US" altLang="he-IL" sz="2000" dirty="0" err="1"/>
              <a:t>newNode</a:t>
            </a:r>
            <a:r>
              <a:rPr lang="en-US" altLang="he-IL" sz="2000" dirty="0"/>
              <a:t> = </a:t>
            </a:r>
            <a:r>
              <a:rPr lang="en-US" altLang="he-IL" sz="2000" b="1" dirty="0">
                <a:solidFill>
                  <a:srgbClr val="C00000"/>
                </a:solidFill>
              </a:rPr>
              <a:t>new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(element, head);</a:t>
            </a:r>
          </a:p>
          <a:p>
            <a:pPr>
              <a:defRPr/>
            </a:pPr>
            <a:r>
              <a:rPr lang="en-US" altLang="he-IL" sz="2000" dirty="0"/>
              <a:t>		head = </a:t>
            </a:r>
            <a:r>
              <a:rPr lang="en-US" altLang="he-IL" sz="2000" dirty="0" err="1"/>
              <a:t>newNode</a:t>
            </a:r>
            <a:r>
              <a:rPr lang="en-US" altLang="he-IL" sz="2000" dirty="0"/>
              <a:t>;</a:t>
            </a:r>
          </a:p>
          <a:p>
            <a:pPr>
              <a:defRPr/>
            </a:pPr>
            <a:r>
              <a:rPr lang="en-US" altLang="he-IL" sz="2000" dirty="0"/>
              <a:t>	}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C73635FF-EA54-4C48-BC0F-AB60BDA0645D}"/>
              </a:ext>
            </a:extLst>
          </p:cNvPr>
          <p:cNvGrpSpPr>
            <a:grpSpLocks/>
          </p:cNvGrpSpPr>
          <p:nvPr/>
        </p:nvGrpSpPr>
        <p:grpSpPr bwMode="auto">
          <a:xfrm>
            <a:off x="5040312" y="4614026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AC118E-0C39-4D7F-8CA0-CFD407056AAA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 2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690E895-6FD4-49A0-9767-6C4036636B96}"/>
                </a:ext>
              </a:extLst>
            </p:cNvPr>
            <p:cNvCxnSpPr>
              <a:stCxn id="5" idx="0"/>
            </p:cNvCxnSpPr>
            <p:nvPr/>
          </p:nvCxnSpPr>
          <p:spPr>
            <a:xfrm>
              <a:off x="2079939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9E6EC63F-F0F9-4574-9DDE-14E64F7160FB}"/>
              </a:ext>
            </a:extLst>
          </p:cNvPr>
          <p:cNvGrpSpPr>
            <a:grpSpLocks/>
          </p:cNvGrpSpPr>
          <p:nvPr/>
        </p:nvGrpSpPr>
        <p:grpSpPr bwMode="auto">
          <a:xfrm>
            <a:off x="4360022" y="5666604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312309-C6E4-4815-93C6-B4D3B66406E5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3 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29264B-9300-4622-96AD-F439A4941A77}"/>
                </a:ext>
              </a:extLst>
            </p:cNvPr>
            <p:cNvCxnSpPr>
              <a:stCxn id="8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84DF88-3C71-415D-B3DD-26C271CED673}"/>
              </a:ext>
            </a:extLst>
          </p:cNvPr>
          <p:cNvCxnSpPr>
            <a:endCxn id="12" idx="1"/>
          </p:cNvCxnSpPr>
          <p:nvPr/>
        </p:nvCxnSpPr>
        <p:spPr>
          <a:xfrm flipV="1">
            <a:off x="5452539" y="5875041"/>
            <a:ext cx="1460183" cy="1746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7">
            <a:extLst>
              <a:ext uri="{FF2B5EF4-FFF2-40B4-BE49-F238E27FC236}">
                <a16:creationId xmlns:a16="http://schemas.microsoft.com/office/drawing/2014/main" id="{EEDD04F3-6D46-4AB4-83C4-717A28692520}"/>
              </a:ext>
            </a:extLst>
          </p:cNvPr>
          <p:cNvGrpSpPr>
            <a:grpSpLocks/>
          </p:cNvGrpSpPr>
          <p:nvPr/>
        </p:nvGrpSpPr>
        <p:grpSpPr bwMode="auto">
          <a:xfrm>
            <a:off x="6912722" y="5649140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D05B00-F59E-4F94-8C1F-F67276349C50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EE8F62-CCD6-4FE9-997C-5DA3039F41C5}"/>
                </a:ext>
              </a:extLst>
            </p:cNvPr>
            <p:cNvCxnSpPr>
              <a:stCxn id="12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377B1D-B4C0-4AC2-B8C1-AC0B2DDDB865}"/>
              </a:ext>
            </a:extLst>
          </p:cNvPr>
          <p:cNvCxnSpPr>
            <a:endCxn id="12" idx="2"/>
          </p:cNvCxnSpPr>
          <p:nvPr/>
        </p:nvCxnSpPr>
        <p:spPr>
          <a:xfrm flipH="1">
            <a:off x="7592331" y="5666604"/>
            <a:ext cx="679608" cy="434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5">
            <a:extLst>
              <a:ext uri="{FF2B5EF4-FFF2-40B4-BE49-F238E27FC236}">
                <a16:creationId xmlns:a16="http://schemas.microsoft.com/office/drawing/2014/main" id="{A564BB09-48EF-4281-BDB6-46A6AAC6C663}"/>
              </a:ext>
            </a:extLst>
          </p:cNvPr>
          <p:cNvGrpSpPr>
            <a:grpSpLocks/>
          </p:cNvGrpSpPr>
          <p:nvPr/>
        </p:nvGrpSpPr>
        <p:grpSpPr bwMode="auto">
          <a:xfrm>
            <a:off x="2594716" y="4629425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9D3DDF-9468-4A9C-9A55-5D7700323171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D95535D-4697-448D-853C-402A2EE802BE}"/>
                </a:ext>
              </a:extLst>
            </p:cNvPr>
            <p:cNvCxnSpPr>
              <a:stCxn id="16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2DC520-E8AA-405B-9B94-CB5D67EC88DD}"/>
              </a:ext>
            </a:extLst>
          </p:cNvPr>
          <p:cNvCxnSpPr>
            <a:endCxn id="5" idx="1"/>
          </p:cNvCxnSpPr>
          <p:nvPr/>
        </p:nvCxnSpPr>
        <p:spPr>
          <a:xfrm>
            <a:off x="3771888" y="4839927"/>
            <a:ext cx="1268424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B8D25B-7834-4C27-90A7-DEBA61E6C25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040313" y="4855326"/>
            <a:ext cx="936204" cy="81127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D720D6-26F9-4E64-9401-C08C466226E1}"/>
              </a:ext>
            </a:extLst>
          </p:cNvPr>
          <p:cNvCxnSpPr>
            <a:endCxn id="16" idx="1"/>
          </p:cNvCxnSpPr>
          <p:nvPr/>
        </p:nvCxnSpPr>
        <p:spPr>
          <a:xfrm>
            <a:off x="2154691" y="4594095"/>
            <a:ext cx="440025" cy="26123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17">
            <a:extLst>
              <a:ext uri="{FF2B5EF4-FFF2-40B4-BE49-F238E27FC236}">
                <a16:creationId xmlns:a16="http://schemas.microsoft.com/office/drawing/2014/main" id="{876C028A-700B-4202-A1EE-5CD3C4A2EB6C}"/>
              </a:ext>
            </a:extLst>
          </p:cNvPr>
          <p:cNvGrpSpPr>
            <a:grpSpLocks/>
          </p:cNvGrpSpPr>
          <p:nvPr/>
        </p:nvGrpSpPr>
        <p:grpSpPr bwMode="auto">
          <a:xfrm>
            <a:off x="1144098" y="5970785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17538EB-4D9F-4B68-9F87-3C2A8B62C475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 5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64E401-0356-4944-BC45-2D6D073076EB}"/>
                </a:ext>
              </a:extLst>
            </p:cNvPr>
            <p:cNvCxnSpPr>
              <a:stCxn id="22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269D14-10A0-4187-8269-A8CDDCF8F5EB}"/>
              </a:ext>
            </a:extLst>
          </p:cNvPr>
          <p:cNvCxnSpPr/>
          <p:nvPr/>
        </p:nvCxnSpPr>
        <p:spPr>
          <a:xfrm flipV="1">
            <a:off x="2237834" y="5096626"/>
            <a:ext cx="565013" cy="107255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>
            <a:extLst>
              <a:ext uri="{FF2B5EF4-FFF2-40B4-BE49-F238E27FC236}">
                <a16:creationId xmlns:a16="http://schemas.microsoft.com/office/drawing/2014/main" id="{C48FAC6D-5FFC-4AFD-A7C3-4764C56C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234" y="4456905"/>
            <a:ext cx="892162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Head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6B0DF2-54C7-4132-B467-4C41110E2460}"/>
              </a:ext>
            </a:extLst>
          </p:cNvPr>
          <p:cNvCxnSpPr>
            <a:stCxn id="25" idx="2"/>
          </p:cNvCxnSpPr>
          <p:nvPr/>
        </p:nvCxnSpPr>
        <p:spPr>
          <a:xfrm>
            <a:off x="1730315" y="4992515"/>
            <a:ext cx="83500" cy="1004082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5">
            <a:extLst>
              <a:ext uri="{FF2B5EF4-FFF2-40B4-BE49-F238E27FC236}">
                <a16:creationId xmlns:a16="http://schemas.microsoft.com/office/drawing/2014/main" id="{5CFC573C-451D-4220-BED7-2AA401E4B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757" y="6727597"/>
            <a:ext cx="1401540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 err="1"/>
              <a:t>newNode</a:t>
            </a:r>
            <a:endParaRPr lang="en-US" alt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0A8194-0ADD-43C2-B683-24FBD698F08C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1823707" y="6422587"/>
            <a:ext cx="730050" cy="537486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97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  <p:bldP spid="27" grpId="0" animBg="1"/>
    </p:bld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3586</TotalTime>
  <Words>1327</Words>
  <Application>Microsoft Office PowerPoint</Application>
  <PresentationFormat>Custom</PresentationFormat>
  <Paragraphs>312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Albany</vt:lpstr>
      <vt:lpstr>Arial</vt:lpstr>
      <vt:lpstr>Calibri</vt:lpstr>
      <vt:lpstr>Times New Roman</vt:lpstr>
      <vt:lpstr>Wingdings</vt:lpstr>
      <vt:lpstr>water</vt:lpstr>
      <vt:lpstr>lyt blackandwhite</vt:lpstr>
      <vt:lpstr>PowerPoint Presentation</vt:lpstr>
      <vt:lpstr>PowerPoint Presentation</vt:lpstr>
      <vt:lpstr>Linked List</vt:lpstr>
      <vt:lpstr>Linked List</vt:lpstr>
      <vt:lpstr>Linked List implementation</vt:lpstr>
      <vt:lpstr>Linked List implementation</vt:lpstr>
      <vt:lpstr>Linked List implementation</vt:lpstr>
      <vt:lpstr>Add to Head</vt:lpstr>
      <vt:lpstr>Add to Head</vt:lpstr>
      <vt:lpstr>Remove from Head</vt:lpstr>
      <vt:lpstr>Remove from Head</vt:lpstr>
      <vt:lpstr>More operations</vt:lpstr>
      <vt:lpstr>Array (or ArrayList) vs LinkedList</vt:lpstr>
      <vt:lpstr>Adding a pointer to the tail</vt:lpstr>
      <vt:lpstr>Adding a pointer to the tail</vt:lpstr>
      <vt:lpstr>Array (or ArrayList) vs LinkedList</vt:lpstr>
      <vt:lpstr>More operations</vt:lpstr>
      <vt:lpstr>PowerPoint Presentation</vt:lpstr>
      <vt:lpstr>Doubly Linked List</vt:lpstr>
      <vt:lpstr>Doubly Linked List</vt:lpstr>
      <vt:lpstr>Array (or ArrayList) vs LinkedList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1028</cp:revision>
  <dcterms:created xsi:type="dcterms:W3CDTF">2017-07-19T12:15:02Z</dcterms:created>
  <dcterms:modified xsi:type="dcterms:W3CDTF">2021-01-27T18:57:08Z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