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560" r:id="rId4"/>
    <p:sldId id="561" r:id="rId5"/>
    <p:sldId id="562" r:id="rId6"/>
    <p:sldId id="564" r:id="rId7"/>
    <p:sldId id="565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334" r:id="rId2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5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6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94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6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28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4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72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91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7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11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1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29,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Queue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How would you implement a queue?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A2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Using </a:t>
            </a:r>
            <a:r>
              <a:rPr lang="en-US" altLang="he-IL" sz="20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ArrayList</a:t>
            </a: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add an item to the </a:t>
            </a:r>
            <a:r>
              <a:rPr lang="en-US" altLang="he-IL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tail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remove an item from the </a:t>
            </a:r>
            <a:r>
              <a:rPr lang="en-US" altLang="he-IL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head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checks if size==0 or head==null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What is the running time of each operation?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O(1)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</a:t>
            </a:r>
            <a:r>
              <a:rPr lang="en-US" altLang="he-IL" sz="20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O(size) 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O(1)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1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Stacks and Queues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Stacks and Queues are the most basic data structure.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They are used everywhere in computer science: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Operating systems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compilers use stack to run our program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Algorithms</a:t>
            </a: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We will see an example of a graph exploration algorithms that use stacks/queues.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Recursions be converted into iterations using stack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AI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above algorithms have applications to AI algorithms (e.g. solving </a:t>
            </a:r>
            <a:r>
              <a:rPr lang="en-US" altLang="he-IL" sz="16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RushHour</a:t>
            </a: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most basic building blocks. You should all understand them well.</a:t>
            </a:r>
          </a:p>
        </p:txBody>
      </p:sp>
    </p:spTree>
    <p:extLst>
      <p:ext uri="{BB962C8B-B14F-4D97-AF65-F5344CB8AC3E}">
        <p14:creationId xmlns:p14="http://schemas.microsoft.com/office/powerpoint/2010/main" val="253500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Execution stack and scope of variables</a:t>
            </a:r>
          </a:p>
        </p:txBody>
      </p:sp>
    </p:spTree>
    <p:extLst>
      <p:ext uri="{BB962C8B-B14F-4D97-AF65-F5344CB8AC3E}">
        <p14:creationId xmlns:p14="http://schemas.microsoft.com/office/powerpoint/2010/main" val="394701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Execution stack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b="1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Execution stack / runtime stack / call stack /the stack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is a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 that stores the information about the functions called during the execution of a program.</a:t>
            </a: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function the stack stores the following information: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of the function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variables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value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address: When a function completes,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it returns control to the function that called it.</a:t>
            </a: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endParaRPr lang="en-CA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Execution stack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bar (int size) {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</a:t>
            </a:r>
            <a:r>
              <a:rPr lang="en-US" sz="20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size+1;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</a:t>
            </a:r>
            <a:r>
              <a:rPr lang="en-US" sz="20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foo (int n) {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String ret = “ABC”;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bar(4);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bar(8);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ret;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  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main(String[] </a:t>
            </a:r>
            <a:r>
              <a:rPr lang="en-US" sz="20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foo(5);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CA" sz="20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B99D6-B35E-495B-BFE8-B0C4B3028415}"/>
              </a:ext>
            </a:extLst>
          </p:cNvPr>
          <p:cNvSpPr/>
          <p:nvPr/>
        </p:nvSpPr>
        <p:spPr>
          <a:xfrm>
            <a:off x="6111080" y="5343294"/>
            <a:ext cx="3176336" cy="13764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--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variables:…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JVM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25CA0-FA4F-42C9-BB94-60B73696614B}"/>
              </a:ext>
            </a:extLst>
          </p:cNvPr>
          <p:cNvSpPr/>
          <p:nvPr/>
        </p:nvSpPr>
        <p:spPr>
          <a:xfrm>
            <a:off x="6111080" y="3871138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= 5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n= 5; ret =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main line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7A374-B13E-4FE5-9786-64464D546616}"/>
              </a:ext>
            </a:extLst>
          </p:cNvPr>
          <p:cNvSpPr/>
          <p:nvPr/>
        </p:nvSpPr>
        <p:spPr>
          <a:xfrm>
            <a:off x="6111080" y="2421020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4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foo line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1B9E7C-8B21-45E2-8DCD-76F17D5E362B}"/>
              </a:ext>
            </a:extLst>
          </p:cNvPr>
          <p:cNvSpPr/>
          <p:nvPr/>
        </p:nvSpPr>
        <p:spPr>
          <a:xfrm>
            <a:off x="6105565" y="2428203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params: int size = 8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int size = 8; int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foo line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C8598-40B0-4233-894F-6C1087D7CD4E}"/>
              </a:ext>
            </a:extLst>
          </p:cNvPr>
          <p:cNvSpPr/>
          <p:nvPr/>
        </p:nvSpPr>
        <p:spPr>
          <a:xfrm>
            <a:off x="6111075" y="3873049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params: int n = 5;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int n= 5; ret = ID28;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main line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FC80F-2956-4988-97FB-ADACB9815413}"/>
              </a:ext>
            </a:extLst>
          </p:cNvPr>
          <p:cNvSpPr/>
          <p:nvPr/>
        </p:nvSpPr>
        <p:spPr>
          <a:xfrm>
            <a:off x="6116595" y="2421020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4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foo line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C2CC9B-7299-4196-81FC-BD5C5D47B4FF}"/>
              </a:ext>
            </a:extLst>
          </p:cNvPr>
          <p:cNvSpPr/>
          <p:nvPr/>
        </p:nvSpPr>
        <p:spPr>
          <a:xfrm>
            <a:off x="6107451" y="2430164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8;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8;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9;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foo line 3</a:t>
            </a:r>
          </a:p>
        </p:txBody>
      </p:sp>
      <p:sp>
        <p:nvSpPr>
          <p:cNvPr id="11" name="Right Arrow 35">
            <a:extLst>
              <a:ext uri="{FF2B5EF4-FFF2-40B4-BE49-F238E27FC236}">
                <a16:creationId xmlns:a16="http://schemas.microsoft.com/office/drawing/2014/main" id="{085F4963-6B58-41F4-A072-17D0A5572EF5}"/>
              </a:ext>
            </a:extLst>
          </p:cNvPr>
          <p:cNvSpPr/>
          <p:nvPr/>
        </p:nvSpPr>
        <p:spPr>
          <a:xfrm flipH="1">
            <a:off x="3489152" y="5657055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36">
            <a:extLst>
              <a:ext uri="{FF2B5EF4-FFF2-40B4-BE49-F238E27FC236}">
                <a16:creationId xmlns:a16="http://schemas.microsoft.com/office/drawing/2014/main" id="{549A56F3-170A-4003-8AD1-EBFE559483D9}"/>
              </a:ext>
            </a:extLst>
          </p:cNvPr>
          <p:cNvSpPr/>
          <p:nvPr/>
        </p:nvSpPr>
        <p:spPr>
          <a:xfrm flipH="1">
            <a:off x="3489151" y="5955438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38">
            <a:extLst>
              <a:ext uri="{FF2B5EF4-FFF2-40B4-BE49-F238E27FC236}">
                <a16:creationId xmlns:a16="http://schemas.microsoft.com/office/drawing/2014/main" id="{B452AA56-601C-4EEE-9B72-3743D6F3FADB}"/>
              </a:ext>
            </a:extLst>
          </p:cNvPr>
          <p:cNvSpPr/>
          <p:nvPr/>
        </p:nvSpPr>
        <p:spPr>
          <a:xfrm flipH="1">
            <a:off x="3681174" y="3517018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39">
            <a:extLst>
              <a:ext uri="{FF2B5EF4-FFF2-40B4-BE49-F238E27FC236}">
                <a16:creationId xmlns:a16="http://schemas.microsoft.com/office/drawing/2014/main" id="{F511C48E-5707-4D80-A5C8-43B62337D8DC}"/>
              </a:ext>
            </a:extLst>
          </p:cNvPr>
          <p:cNvSpPr/>
          <p:nvPr/>
        </p:nvSpPr>
        <p:spPr>
          <a:xfrm flipH="1">
            <a:off x="3681174" y="3817070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40">
            <a:extLst>
              <a:ext uri="{FF2B5EF4-FFF2-40B4-BE49-F238E27FC236}">
                <a16:creationId xmlns:a16="http://schemas.microsoft.com/office/drawing/2014/main" id="{C85A27E4-FD1F-4D67-94FF-000305CB1CD8}"/>
              </a:ext>
            </a:extLst>
          </p:cNvPr>
          <p:cNvSpPr/>
          <p:nvPr/>
        </p:nvSpPr>
        <p:spPr>
          <a:xfrm flipH="1">
            <a:off x="3681173" y="4117551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41">
            <a:extLst>
              <a:ext uri="{FF2B5EF4-FFF2-40B4-BE49-F238E27FC236}">
                <a16:creationId xmlns:a16="http://schemas.microsoft.com/office/drawing/2014/main" id="{DB2DCC31-7098-46BD-ACA7-62C70ED46477}"/>
              </a:ext>
            </a:extLst>
          </p:cNvPr>
          <p:cNvSpPr/>
          <p:nvPr/>
        </p:nvSpPr>
        <p:spPr>
          <a:xfrm flipH="1">
            <a:off x="3489154" y="1986990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42">
            <a:extLst>
              <a:ext uri="{FF2B5EF4-FFF2-40B4-BE49-F238E27FC236}">
                <a16:creationId xmlns:a16="http://schemas.microsoft.com/office/drawing/2014/main" id="{05DA8981-EFEA-4B71-8BC7-830A95458950}"/>
              </a:ext>
            </a:extLst>
          </p:cNvPr>
          <p:cNvSpPr/>
          <p:nvPr/>
        </p:nvSpPr>
        <p:spPr>
          <a:xfrm flipH="1">
            <a:off x="3489153" y="2313993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43">
            <a:extLst>
              <a:ext uri="{FF2B5EF4-FFF2-40B4-BE49-F238E27FC236}">
                <a16:creationId xmlns:a16="http://schemas.microsoft.com/office/drawing/2014/main" id="{3340F10C-C38B-4F04-AC4D-D5171B5F3AB1}"/>
              </a:ext>
            </a:extLst>
          </p:cNvPr>
          <p:cNvSpPr/>
          <p:nvPr/>
        </p:nvSpPr>
        <p:spPr>
          <a:xfrm flipH="1">
            <a:off x="3489152" y="2629500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44">
            <a:extLst>
              <a:ext uri="{FF2B5EF4-FFF2-40B4-BE49-F238E27FC236}">
                <a16:creationId xmlns:a16="http://schemas.microsoft.com/office/drawing/2014/main" id="{83AE1E96-45B3-4C51-AFD1-BDDDB45800C7}"/>
              </a:ext>
            </a:extLst>
          </p:cNvPr>
          <p:cNvSpPr/>
          <p:nvPr/>
        </p:nvSpPr>
        <p:spPr>
          <a:xfrm flipH="1">
            <a:off x="3681169" y="4427709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45">
            <a:extLst>
              <a:ext uri="{FF2B5EF4-FFF2-40B4-BE49-F238E27FC236}">
                <a16:creationId xmlns:a16="http://schemas.microsoft.com/office/drawing/2014/main" id="{6C31BA73-FD8A-4678-A225-511C0E661288}"/>
              </a:ext>
            </a:extLst>
          </p:cNvPr>
          <p:cNvSpPr/>
          <p:nvPr/>
        </p:nvSpPr>
        <p:spPr>
          <a:xfrm flipH="1">
            <a:off x="3681168" y="4725537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46">
            <a:extLst>
              <a:ext uri="{FF2B5EF4-FFF2-40B4-BE49-F238E27FC236}">
                <a16:creationId xmlns:a16="http://schemas.microsoft.com/office/drawing/2014/main" id="{630A11F1-2EA7-4B3A-B6B1-E2AD78F58C90}"/>
              </a:ext>
            </a:extLst>
          </p:cNvPr>
          <p:cNvSpPr/>
          <p:nvPr/>
        </p:nvSpPr>
        <p:spPr>
          <a:xfrm flipH="1">
            <a:off x="3489143" y="6299565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1" grpId="0" animBg="1"/>
      <p:bldP spid="2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Execution stack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All local variables of a function are stored in the corresponding stack-frame.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These are primitive types and  references to objects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When the function completes, the variables become unavailable.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Objects are stored in "global memory“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They do not die when the function completes.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When we don’t use them anymore, they are released by garbage collector.</a:t>
            </a:r>
          </a:p>
          <a:p>
            <a:pPr>
              <a:defRPr/>
            </a:pPr>
            <a:r>
              <a:rPr lang="en-US" altLang="he-IL" sz="2000" b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Terminology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Local variables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are stored on the stack.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Global variables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are stored on the heap.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2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A comment on recursion</a:t>
            </a:r>
          </a:p>
        </p:txBody>
      </p:sp>
    </p:spTree>
    <p:extLst>
      <p:ext uri="{BB962C8B-B14F-4D97-AF65-F5344CB8AC3E}">
        <p14:creationId xmlns:p14="http://schemas.microsoft.com/office/powerpoint/2010/main" val="258776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 comment on recursion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How is recursion really implemented inside?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What happens when we make a recursive call?</a:t>
            </a:r>
            <a:br>
              <a:rPr lang="en-US" altLang="he-IL" sz="2000" dirty="0"/>
            </a:b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Wrong answer</a:t>
            </a:r>
            <a:r>
              <a:rPr lang="en-US" altLang="he-IL" sz="2000" dirty="0"/>
              <a:t>: my laptop delegates the subtask to  other laptops.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Correct answer</a:t>
            </a:r>
            <a:r>
              <a:rPr lang="en-US" altLang="he-IL" sz="2000" dirty="0"/>
              <a:t>: the subtask is added on execution stack: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The order in which the functions are called,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Where to return after the function 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All the local variables of the function</a:t>
            </a:r>
            <a:br>
              <a:rPr lang="en-US" altLang="he-IL" sz="2000" dirty="0"/>
            </a:b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In particular, any recursive function can be implemented</a:t>
            </a:r>
            <a:br>
              <a:rPr lang="en-US" altLang="he-IL" sz="2000" dirty="0"/>
            </a:br>
            <a:r>
              <a:rPr lang="en-US" altLang="he-IL" sz="2000" i="1" u="sng" dirty="0"/>
              <a:t>non-recursively</a:t>
            </a:r>
            <a:r>
              <a:rPr lang="en-US" altLang="he-IL" sz="2000" dirty="0"/>
              <a:t> using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can do it and we will do it, though </a:t>
            </a:r>
            <a:r>
              <a:rPr lang="en-US" altLang="he-IL" sz="2000"/>
              <a:t>not today.</a:t>
            </a: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59460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66749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Stack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b="1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 stack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an ordered collection of items with the following operations: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add an item to the stack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remove an item from the stack, and return its value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 checks if the stack is empty</a:t>
            </a: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No bound on the number of elements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Removal follows the 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last-in-first-out order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(LIFO)</a:t>
            </a:r>
          </a:p>
        </p:txBody>
      </p:sp>
      <p:pic>
        <p:nvPicPr>
          <p:cNvPr id="21" name="Google Shape;62;p17">
            <a:extLst>
              <a:ext uri="{FF2B5EF4-FFF2-40B4-BE49-F238E27FC236}">
                <a16:creationId xmlns:a16="http://schemas.microsoft.com/office/drawing/2014/main" id="{DF902AEA-4E26-4EDF-89BD-90487E5933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983" y="4592537"/>
            <a:ext cx="1506329" cy="2361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31A120-4911-4F30-A208-BAE2996FDE9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82540" y="3447511"/>
            <a:ext cx="2286000" cy="368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D4E67B-92CC-4D0B-BCC4-498183F66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01" y="4592537"/>
            <a:ext cx="1725379" cy="228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Stack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 stack: an ordered collection of items with the following operations: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add an item to the stack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remove an item from the stack, and return its value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 checks if the stack is empty</a:t>
            </a: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Removal follows a last-in-first-out order (LIFO)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Stack&lt;Integer&gt; s = new Stack&lt;Integer&gt;()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s.push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(3)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s.push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(5)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s.pop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 -- returns 5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s.push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(1)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s.push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(3)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AAFCDF-4D1D-464A-8C5A-1E0DD418A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81162"/>
              </p:ext>
            </p:extLst>
          </p:nvPr>
        </p:nvGraphicFramePr>
        <p:xfrm>
          <a:off x="6690742" y="4439752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E28197-2DC9-44B4-ABCA-3D37DDDDE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09243"/>
              </p:ext>
            </p:extLst>
          </p:nvPr>
        </p:nvGraphicFramePr>
        <p:xfrm>
          <a:off x="6700122" y="4439752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4CDBBEA-C345-4EBA-9AF7-3EFBDDBCB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13479"/>
              </p:ext>
            </p:extLst>
          </p:nvPr>
        </p:nvGraphicFramePr>
        <p:xfrm>
          <a:off x="6689484" y="4439752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08D1A5-45F5-4F29-BE96-639810AB6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5118"/>
              </p:ext>
            </p:extLst>
          </p:nvPr>
        </p:nvGraphicFramePr>
        <p:xfrm>
          <a:off x="6689484" y="4439752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D5DEC6-5602-4594-8C66-93DA8521F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42208"/>
              </p:ext>
            </p:extLst>
          </p:nvPr>
        </p:nvGraphicFramePr>
        <p:xfrm>
          <a:off x="6695432" y="4439752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834BD31-F3DF-4D8C-83F1-87E070422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8311"/>
              </p:ext>
            </p:extLst>
          </p:nvPr>
        </p:nvGraphicFramePr>
        <p:xfrm>
          <a:off x="6695432" y="4439752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54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Stack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How would you implement a stack?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A1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Using </a:t>
            </a:r>
            <a:r>
              <a:rPr lang="en-US" altLang="he-IL" sz="20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ArrayList</a:t>
            </a: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add an item to the end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remove an item from the end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checks if size==0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What is the running time of each operation?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O(1) </a:t>
            </a: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except sometimes we need to resize. Then runtime is O(size)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O(1) 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O(1)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8D86C9-0AFE-47CC-B416-9550F0BD2D17}"/>
              </a:ext>
            </a:extLst>
          </p:cNvPr>
          <p:cNvSpPr/>
          <p:nvPr/>
        </p:nvSpPr>
        <p:spPr>
          <a:xfrm>
            <a:off x="5479129" y="2137244"/>
            <a:ext cx="4096512" cy="1145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would change if we used array[0] as the top of the stack?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673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Stack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How would you implement a stack?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A2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Using Linked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add an item to the </a:t>
            </a:r>
            <a:r>
              <a:rPr lang="en-US" altLang="he-IL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head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remove an item from the </a:t>
            </a:r>
            <a:r>
              <a:rPr lang="en-US" altLang="he-IL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head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checks if size==0 or head==null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What is the running time of each operation?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O(1)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O(1) 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O(1)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8D86C9-0AFE-47CC-B416-9550F0BD2D17}"/>
              </a:ext>
            </a:extLst>
          </p:cNvPr>
          <p:cNvSpPr/>
          <p:nvPr/>
        </p:nvSpPr>
        <p:spPr>
          <a:xfrm>
            <a:off x="4325113" y="5319356"/>
            <a:ext cx="4425696" cy="10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all operations run in O(1) time.</a:t>
            </a:r>
          </a:p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Always</a:t>
            </a:r>
          </a:p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Worst case.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927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39192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Queue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b="1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 queue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an ordered collection of items with the following operations: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enqueue(item)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add an item to the queue 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dequeue()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remove an item from the queue, and return its value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 checks if the queue is empty</a:t>
            </a: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No bound on the number of elements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Removal follows the 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first-in-first-out order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(LIFO)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Example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queue for printer or other resources.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Also, applications in algorithms</a:t>
            </a:r>
          </a:p>
        </p:txBody>
      </p:sp>
    </p:spTree>
    <p:extLst>
      <p:ext uri="{BB962C8B-B14F-4D97-AF65-F5344CB8AC3E}">
        <p14:creationId xmlns:p14="http://schemas.microsoft.com/office/powerpoint/2010/main" val="423173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Queue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How would you implement a queue?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A1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Using Linked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add an item to the </a:t>
            </a:r>
            <a:r>
              <a:rPr lang="en-US" altLang="he-IL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tail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remove an item from the </a:t>
            </a:r>
            <a:r>
              <a:rPr lang="en-US" altLang="he-IL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head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checks if size==0 or head==null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What is the running time of each operation?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O(1)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O(1) 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O(1)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8D86C9-0AFE-47CC-B416-9550F0BD2D17}"/>
              </a:ext>
            </a:extLst>
          </p:cNvPr>
          <p:cNvSpPr/>
          <p:nvPr/>
        </p:nvSpPr>
        <p:spPr>
          <a:xfrm>
            <a:off x="4325113" y="5319356"/>
            <a:ext cx="4425696" cy="10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operations run in O(1) time,</a:t>
            </a:r>
          </a:p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worst case.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B552CD-C37F-4E29-9199-3096B3EA523E}"/>
              </a:ext>
            </a:extLst>
          </p:cNvPr>
          <p:cNvSpPr/>
          <p:nvPr/>
        </p:nvSpPr>
        <p:spPr>
          <a:xfrm>
            <a:off x="5634673" y="1793595"/>
            <a:ext cx="4112831" cy="1502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are the minimal requirements from the linked list?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Doubly linked list?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One-directional list with tail?</a:t>
            </a:r>
            <a:endParaRPr lang="en-CA" sz="2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39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4579</TotalTime>
  <Words>1304</Words>
  <Application>Microsoft Office PowerPoint</Application>
  <PresentationFormat>Custom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Albany</vt:lpstr>
      <vt:lpstr>Arial</vt:lpstr>
      <vt:lpstr>Calibri</vt:lpstr>
      <vt:lpstr>Times New Roman</vt:lpstr>
      <vt:lpstr>water</vt:lpstr>
      <vt:lpstr>lyt blackandwhite</vt:lpstr>
      <vt:lpstr>PowerPoint Presentation</vt:lpstr>
      <vt:lpstr>PowerPoint Presentation</vt:lpstr>
      <vt:lpstr>Stack</vt:lpstr>
      <vt:lpstr>Stack</vt:lpstr>
      <vt:lpstr>Stack</vt:lpstr>
      <vt:lpstr>Stack</vt:lpstr>
      <vt:lpstr>PowerPoint Presentation</vt:lpstr>
      <vt:lpstr>Queue</vt:lpstr>
      <vt:lpstr>Queue</vt:lpstr>
      <vt:lpstr>Queue</vt:lpstr>
      <vt:lpstr>Stacks and Queues</vt:lpstr>
      <vt:lpstr>PowerPoint Presentation</vt:lpstr>
      <vt:lpstr>Execution stack</vt:lpstr>
      <vt:lpstr>Execution stack</vt:lpstr>
      <vt:lpstr>Execution stack</vt:lpstr>
      <vt:lpstr>PowerPoint Presentation</vt:lpstr>
      <vt:lpstr>A comment on recursion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1137</cp:revision>
  <dcterms:created xsi:type="dcterms:W3CDTF">2017-07-19T12:15:02Z</dcterms:created>
  <dcterms:modified xsi:type="dcterms:W3CDTF">2021-01-29T18:47:52Z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