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6"/>
  </p:notesMasterIdLst>
  <p:handoutMasterIdLst>
    <p:handoutMasterId r:id="rId37"/>
  </p:handoutMasterIdLst>
  <p:sldIdLst>
    <p:sldId id="256" r:id="rId3"/>
    <p:sldId id="675" r:id="rId4"/>
    <p:sldId id="674" r:id="rId5"/>
    <p:sldId id="604" r:id="rId6"/>
    <p:sldId id="631" r:id="rId7"/>
    <p:sldId id="650" r:id="rId8"/>
    <p:sldId id="649" r:id="rId9"/>
    <p:sldId id="652" r:id="rId10"/>
    <p:sldId id="651" r:id="rId11"/>
    <p:sldId id="636" r:id="rId12"/>
    <p:sldId id="655" r:id="rId13"/>
    <p:sldId id="656" r:id="rId14"/>
    <p:sldId id="657" r:id="rId15"/>
    <p:sldId id="658" r:id="rId16"/>
    <p:sldId id="659" r:id="rId17"/>
    <p:sldId id="660" r:id="rId18"/>
    <p:sldId id="661" r:id="rId19"/>
    <p:sldId id="663" r:id="rId20"/>
    <p:sldId id="669" r:id="rId21"/>
    <p:sldId id="647" r:id="rId22"/>
    <p:sldId id="664" r:id="rId23"/>
    <p:sldId id="665" r:id="rId24"/>
    <p:sldId id="666" r:id="rId25"/>
    <p:sldId id="667" r:id="rId26"/>
    <p:sldId id="641" r:id="rId27"/>
    <p:sldId id="668" r:id="rId28"/>
    <p:sldId id="670" r:id="rId29"/>
    <p:sldId id="672" r:id="rId30"/>
    <p:sldId id="673" r:id="rId31"/>
    <p:sldId id="671" r:id="rId32"/>
    <p:sldId id="676" r:id="rId33"/>
    <p:sldId id="677" r:id="rId34"/>
    <p:sldId id="334" r:id="rId35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E6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1" autoAdjust="0"/>
    <p:restoredTop sz="94660"/>
  </p:normalViewPr>
  <p:slideViewPr>
    <p:cSldViewPr snapToGrid="0">
      <p:cViewPr>
        <p:scale>
          <a:sx n="57" d="100"/>
          <a:sy n="57" d="100"/>
        </p:scale>
        <p:origin x="89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9053" y="0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658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9053" y="10157658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105275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17"/>
            <a:ext cx="5345280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62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en-US" sz="2000" b="0" i="0" u="none" strike="noStrike" kern="1200" cap="none" spc="0" baseline="0">
        <a:solidFill>
          <a:srgbClr val="000000"/>
        </a:solidFill>
        <a:uFillTx/>
        <a:latin typeface="Arial" pitchFamily="18"/>
        <a:ea typeface="Arial Unicode MS" pitchFamily="2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399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638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6612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913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419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474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281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3818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314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499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834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214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8831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265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7475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257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983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122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946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995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265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75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5454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179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801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802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64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90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28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79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68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739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93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01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7110410" y="720720"/>
            <a:ext cx="2070101" cy="5759448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900117" y="720720"/>
            <a:ext cx="6057899" cy="575944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48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9156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3484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3238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720720" y="1949445"/>
            <a:ext cx="4351336" cy="381000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5224460" y="1949445"/>
            <a:ext cx="4351336" cy="381000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6241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231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23787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8540686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6163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827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73747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75350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7362821" y="684208"/>
            <a:ext cx="2212976" cy="5075240"/>
          </a:xfrm>
        </p:spPr>
        <p:txBody>
          <a:bodyPr vert="eaVert"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720720" y="684208"/>
            <a:ext cx="6489697" cy="507524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4083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66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900117" y="1979611"/>
            <a:ext cx="4063995" cy="450055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5116516" y="1979611"/>
            <a:ext cx="4063995" cy="450055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6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14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05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4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37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10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899998" y="719998"/>
            <a:ext cx="8280001" cy="107999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99998" y="1979996"/>
            <a:ext cx="8280001" cy="450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8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1" y="6887160"/>
            <a:ext cx="3194995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2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Arial" pitchFamily="18"/>
          <a:ea typeface="Arial Unicode MS" pitchFamily="2"/>
          <a:cs typeface="Tahoma" pitchFamily="2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0"/>
        </a:spcBef>
        <a:spcAft>
          <a:spcPts val="1415"/>
        </a:spcAft>
        <a:buNone/>
        <a:tabLst/>
        <a:defRPr lang="en-US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Arial Unicode MS" pitchFamily="2"/>
          <a:cs typeface="Tahoma" pitchFamily="2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719998" y="683998"/>
            <a:ext cx="8460001" cy="102347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de-DE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719998" y="1949043"/>
            <a:ext cx="8855643" cy="38109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39998" y="6318723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267361" y="6347161"/>
            <a:ext cx="3194995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6831363" y="6347161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4400" b="0" i="0" u="none" strike="noStrike" kern="0" cap="none" spc="0" baseline="0">
          <a:solidFill>
            <a:srgbClr val="000000"/>
          </a:solidFill>
          <a:uFillTx/>
          <a:latin typeface="Albany" pitchFamily="18"/>
          <a:cs typeface="Tahoma" pitchFamily="2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0"/>
        </a:spcBef>
        <a:spcAft>
          <a:spcPts val="1415"/>
        </a:spcAft>
        <a:buNone/>
        <a:tabLst/>
        <a:defRPr lang="en-US" sz="3200" b="0" i="0" u="none" strike="noStrike" kern="0" cap="none" spc="0" baseline="0">
          <a:solidFill>
            <a:srgbClr val="000000"/>
          </a:solidFill>
          <a:uFillTx/>
          <a:latin typeface="Albany" pitchFamily="18"/>
          <a:cs typeface="Tahoma" pitchFamily="2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 noGrp="1"/>
          </p:cNvSpPr>
          <p:nvPr>
            <p:ph type="body" idx="4294967295"/>
          </p:nvPr>
        </p:nvSpPr>
        <p:spPr>
          <a:xfrm>
            <a:off x="719998" y="1445035"/>
            <a:ext cx="8855643" cy="5509200"/>
          </a:xfrm>
        </p:spPr>
        <p:txBody>
          <a:bodyPr>
            <a:spAutoFit/>
          </a:bodyPr>
          <a:lstStyle/>
          <a:p>
            <a:pPr lvl="0" algn="ctr"/>
            <a:endParaRPr lang="de-DE" sz="3600" b="1" dirty="0">
              <a:solidFill>
                <a:srgbClr val="0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CMPT 225</a:t>
            </a:r>
          </a:p>
          <a:p>
            <a:pPr lvl="0" algn="ctr"/>
            <a:b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Structures and Programming</a:t>
            </a:r>
          </a:p>
          <a:p>
            <a:pPr lvl="0" algn="ctr"/>
            <a:endParaRPr lang="de-DE" sz="3600" b="1" dirty="0">
              <a:solidFill>
                <a:srgbClr val="0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March 15, 2021</a:t>
            </a:r>
          </a:p>
          <a:p>
            <a:pPr lvl="0" algn="ctr"/>
            <a:endParaRPr lang="de-DE" sz="3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de-DE" sz="3600" dirty="0">
              <a:solidFill>
                <a:srgbClr val="9933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lvl="0" algn="ctr"/>
            <a:b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Graphs</a:t>
            </a:r>
          </a:p>
        </p:txBody>
      </p:sp>
    </p:spTree>
    <p:extLst>
      <p:ext uri="{BB962C8B-B14F-4D97-AF65-F5344CB8AC3E}">
        <p14:creationId xmlns:p14="http://schemas.microsoft.com/office/powerpoint/2010/main" val="3657223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altLang="en-US" dirty="0"/>
              <a:t>Graphs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sz="2200" u="sng" dirty="0"/>
              <a:t>Graph</a:t>
            </a:r>
            <a:r>
              <a:rPr lang="en-US" sz="2200" dirty="0"/>
              <a:t>: a collection of nodes and a collection of edges, where each edge connects a pair of nodes. Usually denoted G=(V,E).</a:t>
            </a:r>
          </a:p>
          <a:p>
            <a:pPr>
              <a:defRPr/>
            </a:pPr>
            <a:r>
              <a:rPr lang="en-US" sz="2200" dirty="0"/>
              <a:t>For us the graphs are always: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undirected (no direction on the edges)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connected:</a:t>
            </a:r>
          </a:p>
          <a:p>
            <a:pPr>
              <a:defRPr/>
            </a:pPr>
            <a:endParaRPr lang="en-US" sz="2200" dirty="0"/>
          </a:p>
        </p:txBody>
      </p:sp>
      <p:pic>
        <p:nvPicPr>
          <p:cNvPr id="7" name="Picture 4" descr="Graph measurements: length, distance, diameter, eccentricity, radius,  center - GeeksforGeeks">
            <a:extLst>
              <a:ext uri="{FF2B5EF4-FFF2-40B4-BE49-F238E27FC236}">
                <a16:creationId xmlns:a16="http://schemas.microsoft.com/office/drawing/2014/main" id="{878CD2E5-E446-4CC8-9F20-50BA06747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7293" y="4198252"/>
            <a:ext cx="4507579" cy="297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Business Insights with Graph Theory: Introduction to Graph Theory and  Algorithms - Adatis">
            <a:extLst>
              <a:ext uri="{FF2B5EF4-FFF2-40B4-BE49-F238E27FC236}">
                <a16:creationId xmlns:a16="http://schemas.microsoft.com/office/drawing/2014/main" id="{A9DFB922-EA6B-4F9B-8274-2D51233CE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83075" y="3901087"/>
            <a:ext cx="4375271" cy="2811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497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altLang="en-US" dirty="0"/>
              <a:t>Graphs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sz="2200" dirty="0"/>
              <a:t>Graph: a collection of nodes and edges, where each edge connects a pair of nodes.</a:t>
            </a:r>
          </a:p>
        </p:txBody>
      </p:sp>
      <p:pic>
        <p:nvPicPr>
          <p:cNvPr id="6" name="Picture 2" descr="sapienlabs.org/wp-content/uploads/2019/09/Graph...">
            <a:extLst>
              <a:ext uri="{FF2B5EF4-FFF2-40B4-BE49-F238E27FC236}">
                <a16:creationId xmlns:a16="http://schemas.microsoft.com/office/drawing/2014/main" id="{41B11667-DC7F-41BF-B3C9-8320BBDC8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409" y="2579919"/>
            <a:ext cx="5664820" cy="3878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1063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altLang="en-US" dirty="0"/>
              <a:t>Graphs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sz="2200" dirty="0"/>
              <a:t>Graph: a collection of nodes and edges, where each edge connects a pair of nodes.</a:t>
            </a:r>
          </a:p>
        </p:txBody>
      </p:sp>
      <p:pic>
        <p:nvPicPr>
          <p:cNvPr id="8196" name="Picture 4" descr="Which vertex removing create a hamilton circuit from Petersen graph -  Mathematics Stack Exchange">
            <a:extLst>
              <a:ext uri="{FF2B5EF4-FFF2-40B4-BE49-F238E27FC236}">
                <a16:creationId xmlns:a16="http://schemas.microsoft.com/office/drawing/2014/main" id="{FB84C864-43C4-4C4B-AEDE-25735D986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986" y="2883209"/>
            <a:ext cx="4336990" cy="3703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154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altLang="en-US" dirty="0"/>
              <a:t>Graph representation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sz="2200" dirty="0"/>
              <a:t>There are 2 standard representations:</a:t>
            </a:r>
          </a:p>
          <a:p>
            <a:pPr marL="457200" indent="-457200">
              <a:buAutoNum type="arabicPeriod"/>
              <a:defRPr/>
            </a:pPr>
            <a:r>
              <a:rPr lang="en-US" sz="2200" dirty="0"/>
              <a:t>Matrix representation</a:t>
            </a:r>
          </a:p>
          <a:p>
            <a:pPr marL="457200" indent="-457200">
              <a:buAutoNum type="arabicPeriod"/>
              <a:defRPr/>
            </a:pPr>
            <a:r>
              <a:rPr lang="en-US" sz="2200" dirty="0"/>
              <a:t>Adjacency List representation</a:t>
            </a:r>
          </a:p>
          <a:p>
            <a:pPr marL="457200" indent="-457200">
              <a:buAutoNum type="arabicPeriod"/>
              <a:defRPr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974756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altLang="en-US" dirty="0"/>
              <a:t>Matrix representation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sz="2200" dirty="0"/>
              <a:t>Given a graph G=(V,E) with |V|=N vertices</a:t>
            </a:r>
          </a:p>
          <a:p>
            <a:pPr>
              <a:defRPr/>
            </a:pPr>
            <a:r>
              <a:rPr lang="en-US" sz="2200" dirty="0"/>
              <a:t>A symmetric matrix of size </a:t>
            </a:r>
            <a:r>
              <a:rPr lang="en-US" sz="2200" dirty="0" err="1"/>
              <a:t>NxN</a:t>
            </a:r>
            <a:r>
              <a:rPr lang="en-US" sz="2200" dirty="0"/>
              <a:t> with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M[</a:t>
            </a:r>
            <a:r>
              <a:rPr lang="en-US" sz="2200" dirty="0" err="1"/>
              <a:t>i,j</a:t>
            </a:r>
            <a:r>
              <a:rPr lang="en-US" sz="2200" dirty="0"/>
              <a:t>]=1 if (</a:t>
            </a:r>
            <a:r>
              <a:rPr lang="en-US" sz="2200" dirty="0" err="1"/>
              <a:t>i,j</a:t>
            </a:r>
            <a:r>
              <a:rPr lang="en-US" sz="2200" dirty="0"/>
              <a:t>)∈E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M[</a:t>
            </a:r>
            <a:r>
              <a:rPr lang="en-US" sz="2200" dirty="0" err="1"/>
              <a:t>i,j</a:t>
            </a:r>
            <a:r>
              <a:rPr lang="en-US" sz="2200" dirty="0"/>
              <a:t>]=0 if (</a:t>
            </a:r>
            <a:r>
              <a:rPr lang="en-US" sz="2200" dirty="0" err="1"/>
              <a:t>i,j</a:t>
            </a:r>
            <a:r>
              <a:rPr lang="en-US" sz="2200" dirty="0"/>
              <a:t>)∉E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sz="22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D2242B4-A471-4B29-9DD1-01ED55A64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130481"/>
              </p:ext>
            </p:extLst>
          </p:nvPr>
        </p:nvGraphicFramePr>
        <p:xfrm>
          <a:off x="5424702" y="3947531"/>
          <a:ext cx="3755297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471">
                  <a:extLst>
                    <a:ext uri="{9D8B030D-6E8A-4147-A177-3AD203B41FA5}">
                      <a16:colId xmlns:a16="http://schemas.microsoft.com/office/drawing/2014/main" val="3849359042"/>
                    </a:ext>
                  </a:extLst>
                </a:gridCol>
                <a:gridCol w="536471">
                  <a:extLst>
                    <a:ext uri="{9D8B030D-6E8A-4147-A177-3AD203B41FA5}">
                      <a16:colId xmlns:a16="http://schemas.microsoft.com/office/drawing/2014/main" val="28219692"/>
                    </a:ext>
                  </a:extLst>
                </a:gridCol>
                <a:gridCol w="536471">
                  <a:extLst>
                    <a:ext uri="{9D8B030D-6E8A-4147-A177-3AD203B41FA5}">
                      <a16:colId xmlns:a16="http://schemas.microsoft.com/office/drawing/2014/main" val="3603660900"/>
                    </a:ext>
                  </a:extLst>
                </a:gridCol>
                <a:gridCol w="536471">
                  <a:extLst>
                    <a:ext uri="{9D8B030D-6E8A-4147-A177-3AD203B41FA5}">
                      <a16:colId xmlns:a16="http://schemas.microsoft.com/office/drawing/2014/main" val="3764361002"/>
                    </a:ext>
                  </a:extLst>
                </a:gridCol>
                <a:gridCol w="536471">
                  <a:extLst>
                    <a:ext uri="{9D8B030D-6E8A-4147-A177-3AD203B41FA5}">
                      <a16:colId xmlns:a16="http://schemas.microsoft.com/office/drawing/2014/main" val="1214293636"/>
                    </a:ext>
                  </a:extLst>
                </a:gridCol>
                <a:gridCol w="536471">
                  <a:extLst>
                    <a:ext uri="{9D8B030D-6E8A-4147-A177-3AD203B41FA5}">
                      <a16:colId xmlns:a16="http://schemas.microsoft.com/office/drawing/2014/main" val="1286701462"/>
                    </a:ext>
                  </a:extLst>
                </a:gridCol>
                <a:gridCol w="536471">
                  <a:extLst>
                    <a:ext uri="{9D8B030D-6E8A-4147-A177-3AD203B41FA5}">
                      <a16:colId xmlns:a16="http://schemas.microsoft.com/office/drawing/2014/main" val="1010593205"/>
                    </a:ext>
                  </a:extLst>
                </a:gridCol>
              </a:tblGrid>
              <a:tr h="126342"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37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40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45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791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408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496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824137"/>
                  </a:ext>
                </a:extLst>
              </a:tr>
            </a:tbl>
          </a:graphicData>
        </a:graphic>
      </p:graphicFrame>
      <p:pic>
        <p:nvPicPr>
          <p:cNvPr id="12292" name="Picture 4" descr="Lightbox">
            <a:extLst>
              <a:ext uri="{FF2B5EF4-FFF2-40B4-BE49-F238E27FC236}">
                <a16:creationId xmlns:a16="http://schemas.microsoft.com/office/drawing/2014/main" id="{B9A77C3C-9148-4571-9240-D1C28A675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84" y="3860597"/>
            <a:ext cx="4188890" cy="2764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592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altLang="en-US" dirty="0"/>
              <a:t>Adjacency list representation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sz="2200" dirty="0"/>
              <a:t>Given a graph G=(V,E) with |V|=N vertices</a:t>
            </a:r>
          </a:p>
          <a:p>
            <a:pPr>
              <a:defRPr/>
            </a:pPr>
            <a:r>
              <a:rPr lang="en-US" sz="2200" dirty="0"/>
              <a:t>We have N lists (linked list or array), one for each vertex</a:t>
            </a:r>
          </a:p>
          <a:p>
            <a:pPr>
              <a:defRPr/>
            </a:pPr>
            <a:r>
              <a:rPr lang="en-US" sz="2200" dirty="0"/>
              <a:t>The list of a vertex </a:t>
            </a:r>
            <a:r>
              <a:rPr lang="en-US" sz="2200" dirty="0" err="1"/>
              <a:t>v∈V</a:t>
            </a:r>
            <a:r>
              <a:rPr lang="en-US" sz="2200" dirty="0"/>
              <a:t> hold all </a:t>
            </a:r>
            <a:r>
              <a:rPr lang="en-US" sz="2200" dirty="0" err="1"/>
              <a:t>neighbours</a:t>
            </a:r>
            <a:r>
              <a:rPr lang="en-US" sz="2200" dirty="0"/>
              <a:t> of v.</a:t>
            </a:r>
          </a:p>
        </p:txBody>
      </p:sp>
      <p:pic>
        <p:nvPicPr>
          <p:cNvPr id="12292" name="Picture 4" descr="Lightbox">
            <a:extLst>
              <a:ext uri="{FF2B5EF4-FFF2-40B4-BE49-F238E27FC236}">
                <a16:creationId xmlns:a16="http://schemas.microsoft.com/office/drawing/2014/main" id="{B9A77C3C-9148-4571-9240-D1C28A675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84" y="3860597"/>
            <a:ext cx="4188890" cy="2764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EF138ECD-B2C3-44E5-A36D-0A9046192F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449760"/>
              </p:ext>
            </p:extLst>
          </p:nvPr>
        </p:nvGraphicFramePr>
        <p:xfrm>
          <a:off x="5147819" y="4147740"/>
          <a:ext cx="264212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532">
                  <a:extLst>
                    <a:ext uri="{9D8B030D-6E8A-4147-A177-3AD203B41FA5}">
                      <a16:colId xmlns:a16="http://schemas.microsoft.com/office/drawing/2014/main" val="1308900952"/>
                    </a:ext>
                  </a:extLst>
                </a:gridCol>
                <a:gridCol w="660532">
                  <a:extLst>
                    <a:ext uri="{9D8B030D-6E8A-4147-A177-3AD203B41FA5}">
                      <a16:colId xmlns:a16="http://schemas.microsoft.com/office/drawing/2014/main" val="2916152448"/>
                    </a:ext>
                  </a:extLst>
                </a:gridCol>
                <a:gridCol w="660532">
                  <a:extLst>
                    <a:ext uri="{9D8B030D-6E8A-4147-A177-3AD203B41FA5}">
                      <a16:colId xmlns:a16="http://schemas.microsoft.com/office/drawing/2014/main" val="308147140"/>
                    </a:ext>
                  </a:extLst>
                </a:gridCol>
                <a:gridCol w="660532">
                  <a:extLst>
                    <a:ext uri="{9D8B030D-6E8A-4147-A177-3AD203B41FA5}">
                      <a16:colId xmlns:a16="http://schemas.microsoft.com/office/drawing/2014/main" val="1344617298"/>
                    </a:ext>
                  </a:extLst>
                </a:gridCol>
              </a:tblGrid>
              <a:tr h="346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A: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381681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DD7963D3-7B81-4FF1-8C51-143DF205F8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576197"/>
              </p:ext>
            </p:extLst>
          </p:nvPr>
        </p:nvGraphicFramePr>
        <p:xfrm>
          <a:off x="5147819" y="4572187"/>
          <a:ext cx="198159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532">
                  <a:extLst>
                    <a:ext uri="{9D8B030D-6E8A-4147-A177-3AD203B41FA5}">
                      <a16:colId xmlns:a16="http://schemas.microsoft.com/office/drawing/2014/main" val="1308900952"/>
                    </a:ext>
                  </a:extLst>
                </a:gridCol>
                <a:gridCol w="660532">
                  <a:extLst>
                    <a:ext uri="{9D8B030D-6E8A-4147-A177-3AD203B41FA5}">
                      <a16:colId xmlns:a16="http://schemas.microsoft.com/office/drawing/2014/main" val="2916152448"/>
                    </a:ext>
                  </a:extLst>
                </a:gridCol>
                <a:gridCol w="660532">
                  <a:extLst>
                    <a:ext uri="{9D8B030D-6E8A-4147-A177-3AD203B41FA5}">
                      <a16:colId xmlns:a16="http://schemas.microsoft.com/office/drawing/2014/main" val="308147140"/>
                    </a:ext>
                  </a:extLst>
                </a:gridCol>
              </a:tblGrid>
              <a:tr h="346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B: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381681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BA568D91-CD91-4768-9F78-9E6AF7FE78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645836"/>
              </p:ext>
            </p:extLst>
          </p:nvPr>
        </p:nvGraphicFramePr>
        <p:xfrm>
          <a:off x="5147819" y="4976048"/>
          <a:ext cx="264212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532">
                  <a:extLst>
                    <a:ext uri="{9D8B030D-6E8A-4147-A177-3AD203B41FA5}">
                      <a16:colId xmlns:a16="http://schemas.microsoft.com/office/drawing/2014/main" val="1308900952"/>
                    </a:ext>
                  </a:extLst>
                </a:gridCol>
                <a:gridCol w="660532">
                  <a:extLst>
                    <a:ext uri="{9D8B030D-6E8A-4147-A177-3AD203B41FA5}">
                      <a16:colId xmlns:a16="http://schemas.microsoft.com/office/drawing/2014/main" val="2916152448"/>
                    </a:ext>
                  </a:extLst>
                </a:gridCol>
                <a:gridCol w="660532">
                  <a:extLst>
                    <a:ext uri="{9D8B030D-6E8A-4147-A177-3AD203B41FA5}">
                      <a16:colId xmlns:a16="http://schemas.microsoft.com/office/drawing/2014/main" val="308147140"/>
                    </a:ext>
                  </a:extLst>
                </a:gridCol>
                <a:gridCol w="660532">
                  <a:extLst>
                    <a:ext uri="{9D8B030D-6E8A-4147-A177-3AD203B41FA5}">
                      <a16:colId xmlns:a16="http://schemas.microsoft.com/office/drawing/2014/main" val="1344617298"/>
                    </a:ext>
                  </a:extLst>
                </a:gridCol>
              </a:tblGrid>
              <a:tr h="346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C: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381681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4E56B006-4982-42F1-A364-74D725DFA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109383"/>
              </p:ext>
            </p:extLst>
          </p:nvPr>
        </p:nvGraphicFramePr>
        <p:xfrm>
          <a:off x="5147819" y="5398071"/>
          <a:ext cx="198159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532">
                  <a:extLst>
                    <a:ext uri="{9D8B030D-6E8A-4147-A177-3AD203B41FA5}">
                      <a16:colId xmlns:a16="http://schemas.microsoft.com/office/drawing/2014/main" val="1308900952"/>
                    </a:ext>
                  </a:extLst>
                </a:gridCol>
                <a:gridCol w="660532">
                  <a:extLst>
                    <a:ext uri="{9D8B030D-6E8A-4147-A177-3AD203B41FA5}">
                      <a16:colId xmlns:a16="http://schemas.microsoft.com/office/drawing/2014/main" val="2916152448"/>
                    </a:ext>
                  </a:extLst>
                </a:gridCol>
                <a:gridCol w="660532">
                  <a:extLst>
                    <a:ext uri="{9D8B030D-6E8A-4147-A177-3AD203B41FA5}">
                      <a16:colId xmlns:a16="http://schemas.microsoft.com/office/drawing/2014/main" val="1344617298"/>
                    </a:ext>
                  </a:extLst>
                </a:gridCol>
              </a:tblGrid>
              <a:tr h="346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D: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381681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237FA413-20AE-4BED-8EA2-5B50FDE952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869779"/>
              </p:ext>
            </p:extLst>
          </p:nvPr>
        </p:nvGraphicFramePr>
        <p:xfrm>
          <a:off x="5147819" y="5808943"/>
          <a:ext cx="331595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191">
                  <a:extLst>
                    <a:ext uri="{9D8B030D-6E8A-4147-A177-3AD203B41FA5}">
                      <a16:colId xmlns:a16="http://schemas.microsoft.com/office/drawing/2014/main" val="1308900952"/>
                    </a:ext>
                  </a:extLst>
                </a:gridCol>
                <a:gridCol w="663191">
                  <a:extLst>
                    <a:ext uri="{9D8B030D-6E8A-4147-A177-3AD203B41FA5}">
                      <a16:colId xmlns:a16="http://schemas.microsoft.com/office/drawing/2014/main" val="2916152448"/>
                    </a:ext>
                  </a:extLst>
                </a:gridCol>
                <a:gridCol w="663191">
                  <a:extLst>
                    <a:ext uri="{9D8B030D-6E8A-4147-A177-3AD203B41FA5}">
                      <a16:colId xmlns:a16="http://schemas.microsoft.com/office/drawing/2014/main" val="308147140"/>
                    </a:ext>
                  </a:extLst>
                </a:gridCol>
                <a:gridCol w="663191">
                  <a:extLst>
                    <a:ext uri="{9D8B030D-6E8A-4147-A177-3AD203B41FA5}">
                      <a16:colId xmlns:a16="http://schemas.microsoft.com/office/drawing/2014/main" val="939251916"/>
                    </a:ext>
                  </a:extLst>
                </a:gridCol>
                <a:gridCol w="663191">
                  <a:extLst>
                    <a:ext uri="{9D8B030D-6E8A-4147-A177-3AD203B41FA5}">
                      <a16:colId xmlns:a16="http://schemas.microsoft.com/office/drawing/2014/main" val="1344617298"/>
                    </a:ext>
                  </a:extLst>
                </a:gridCol>
              </a:tblGrid>
              <a:tr h="346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E: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381681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2DE8D3C8-5F02-4E73-8DA0-50B056C5E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256800"/>
              </p:ext>
            </p:extLst>
          </p:nvPr>
        </p:nvGraphicFramePr>
        <p:xfrm>
          <a:off x="5147819" y="6219815"/>
          <a:ext cx="198159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532">
                  <a:extLst>
                    <a:ext uri="{9D8B030D-6E8A-4147-A177-3AD203B41FA5}">
                      <a16:colId xmlns:a16="http://schemas.microsoft.com/office/drawing/2014/main" val="1308900952"/>
                    </a:ext>
                  </a:extLst>
                </a:gridCol>
                <a:gridCol w="660532">
                  <a:extLst>
                    <a:ext uri="{9D8B030D-6E8A-4147-A177-3AD203B41FA5}">
                      <a16:colId xmlns:a16="http://schemas.microsoft.com/office/drawing/2014/main" val="2916152448"/>
                    </a:ext>
                  </a:extLst>
                </a:gridCol>
                <a:gridCol w="660532">
                  <a:extLst>
                    <a:ext uri="{9D8B030D-6E8A-4147-A177-3AD203B41FA5}">
                      <a16:colId xmlns:a16="http://schemas.microsoft.com/office/drawing/2014/main" val="1344617298"/>
                    </a:ext>
                  </a:extLst>
                </a:gridCol>
              </a:tblGrid>
              <a:tr h="346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F: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381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6856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altLang="en-US" dirty="0"/>
              <a:t>Implicit graph representation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sz="2200" dirty="0"/>
              <a:t>It is also possible to without having the graph 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For example, because the graph is too large to hold in the memory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We can only store the nodes that we have seen so far.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Similar to exploring a new territory, and creating a map on the fly.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endParaRPr lang="en-US" sz="2200" dirty="0"/>
          </a:p>
          <a:p>
            <a:pPr>
              <a:defRPr/>
            </a:pPr>
            <a:r>
              <a:rPr lang="en-US" sz="2200" dirty="0"/>
              <a:t>For the project, this is probably the best way.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42674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lvl="0" algn="ctr"/>
            <a:b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Breadth First Search</a:t>
            </a:r>
          </a:p>
        </p:txBody>
      </p:sp>
    </p:spTree>
    <p:extLst>
      <p:ext uri="{BB962C8B-B14F-4D97-AF65-F5344CB8AC3E}">
        <p14:creationId xmlns:p14="http://schemas.microsoft.com/office/powerpoint/2010/main" val="3199235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7C1EEA81-D16B-42D5-9A3F-2A537239A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2517" y="4076404"/>
            <a:ext cx="4200525" cy="2400300"/>
          </a:xfrm>
          <a:prstGeom prst="rect">
            <a:avLst/>
          </a:prstGeom>
        </p:spPr>
      </p:pic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altLang="en-US" dirty="0"/>
              <a:t>Breadth First Search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sz="2200" u="sng" dirty="0"/>
              <a:t>Goal</a:t>
            </a:r>
            <a:r>
              <a:rPr lang="en-US" sz="2200" dirty="0"/>
              <a:t>: an algorithm that gets a graph G = (V,E), and a starting vertex, and computes the distance from start to all other vertices in G.</a:t>
            </a:r>
          </a:p>
          <a:p>
            <a:pPr>
              <a:defRPr/>
            </a:pPr>
            <a:endParaRPr lang="en-US" sz="2200" dirty="0"/>
          </a:p>
          <a:p>
            <a:pPr>
              <a:defRPr/>
            </a:pPr>
            <a:r>
              <a:rPr lang="en-US" sz="2200" u="sng" dirty="0"/>
              <a:t>BONUS</a:t>
            </a:r>
            <a:r>
              <a:rPr lang="en-US" sz="2200" dirty="0"/>
              <a:t>: if for each node </a:t>
            </a:r>
            <a:r>
              <a:rPr lang="en-US" sz="2200" dirty="0" err="1"/>
              <a:t>v∈V</a:t>
            </a:r>
            <a:r>
              <a:rPr lang="en-US" sz="2200" dirty="0"/>
              <a:t> we have the distance from start to v, then we can also compute a shortest path from start to v.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9E25D9-41D1-4D30-BCE2-BBAA333CFFFC}"/>
              </a:ext>
            </a:extLst>
          </p:cNvPr>
          <p:cNvSpPr txBox="1"/>
          <p:nvPr/>
        </p:nvSpPr>
        <p:spPr>
          <a:xfrm>
            <a:off x="3723978" y="51054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DC7F0C-3969-462C-AAD3-1A0104E28084}"/>
              </a:ext>
            </a:extLst>
          </p:cNvPr>
          <p:cNvSpPr txBox="1"/>
          <p:nvPr/>
        </p:nvSpPr>
        <p:spPr>
          <a:xfrm>
            <a:off x="4688596" y="43323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F7A7AB-F2F5-4E46-A748-D27CBE79B92B}"/>
              </a:ext>
            </a:extLst>
          </p:cNvPr>
          <p:cNvSpPr txBox="1"/>
          <p:nvPr/>
        </p:nvSpPr>
        <p:spPr>
          <a:xfrm>
            <a:off x="5456113" y="59840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DB2072-67DC-4D11-9B4D-B877E2C4FC4F}"/>
              </a:ext>
            </a:extLst>
          </p:cNvPr>
          <p:cNvSpPr txBox="1"/>
          <p:nvPr/>
        </p:nvSpPr>
        <p:spPr>
          <a:xfrm>
            <a:off x="6662959" y="60202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2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99DFBA-DC73-4327-ACD3-048354604CC0}"/>
              </a:ext>
            </a:extLst>
          </p:cNvPr>
          <p:cNvSpPr txBox="1"/>
          <p:nvPr/>
        </p:nvSpPr>
        <p:spPr>
          <a:xfrm>
            <a:off x="4131814" y="59797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2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68D941-F793-4F0C-82A9-4838B024049D}"/>
              </a:ext>
            </a:extLst>
          </p:cNvPr>
          <p:cNvSpPr txBox="1"/>
          <p:nvPr/>
        </p:nvSpPr>
        <p:spPr>
          <a:xfrm>
            <a:off x="5971106" y="50918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9CF50B-F1F4-4EF8-9A11-8838EB6D0033}"/>
              </a:ext>
            </a:extLst>
          </p:cNvPr>
          <p:cNvSpPr txBox="1"/>
          <p:nvPr/>
        </p:nvSpPr>
        <p:spPr>
          <a:xfrm>
            <a:off x="3388198" y="597969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3</a:t>
            </a:r>
            <a:endParaRPr lang="en-CA" b="1" dirty="0">
              <a:solidFill>
                <a:srgbClr val="C0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4DAE2F3-4A84-4B4E-BA96-0A3654260452}"/>
              </a:ext>
            </a:extLst>
          </p:cNvPr>
          <p:cNvCxnSpPr>
            <a:cxnSpLocks/>
          </p:cNvCxnSpPr>
          <p:nvPr/>
        </p:nvCxnSpPr>
        <p:spPr>
          <a:xfrm flipV="1">
            <a:off x="3984266" y="4537551"/>
            <a:ext cx="704330" cy="373584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82A98F0-87E3-4B4B-AE1E-19AB722872E2}"/>
              </a:ext>
            </a:extLst>
          </p:cNvPr>
          <p:cNvCxnSpPr>
            <a:cxnSpLocks/>
          </p:cNvCxnSpPr>
          <p:nvPr/>
        </p:nvCxnSpPr>
        <p:spPr>
          <a:xfrm flipH="1" flipV="1">
            <a:off x="4913084" y="4585257"/>
            <a:ext cx="567380" cy="1227272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E7DE67-2198-4EAA-9F31-2ED991F88474}"/>
              </a:ext>
            </a:extLst>
          </p:cNvPr>
          <p:cNvCxnSpPr>
            <a:cxnSpLocks/>
          </p:cNvCxnSpPr>
          <p:nvPr/>
        </p:nvCxnSpPr>
        <p:spPr>
          <a:xfrm flipH="1" flipV="1">
            <a:off x="5080552" y="4477717"/>
            <a:ext cx="1035934" cy="442683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6E5D117-502E-4FC9-8C26-7ED750BBC012}"/>
              </a:ext>
            </a:extLst>
          </p:cNvPr>
          <p:cNvCxnSpPr>
            <a:cxnSpLocks/>
          </p:cNvCxnSpPr>
          <p:nvPr/>
        </p:nvCxnSpPr>
        <p:spPr>
          <a:xfrm flipV="1">
            <a:off x="3780982" y="6033883"/>
            <a:ext cx="310695" cy="10268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2522297-349F-431D-B7F5-7BDB3763F51C}"/>
              </a:ext>
            </a:extLst>
          </p:cNvPr>
          <p:cNvCxnSpPr>
            <a:cxnSpLocks/>
          </p:cNvCxnSpPr>
          <p:nvPr/>
        </p:nvCxnSpPr>
        <p:spPr>
          <a:xfrm flipH="1" flipV="1">
            <a:off x="4012927" y="5329287"/>
            <a:ext cx="192686" cy="463029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E4819CF-4A68-41F2-A432-97540B4215E0}"/>
              </a:ext>
            </a:extLst>
          </p:cNvPr>
          <p:cNvCxnSpPr>
            <a:cxnSpLocks/>
          </p:cNvCxnSpPr>
          <p:nvPr/>
        </p:nvCxnSpPr>
        <p:spPr>
          <a:xfrm flipH="1" flipV="1">
            <a:off x="5797936" y="6100676"/>
            <a:ext cx="784749" cy="43237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69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Plan for the rest of the semester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97335" y="1949042"/>
            <a:ext cx="8855643" cy="476315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he-IL" sz="1800" dirty="0"/>
              <a:t>Assignment 4 – for April 02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he-IL" sz="1800" dirty="0"/>
              <a:t>Final project - for April 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he-IL" sz="1800" dirty="0"/>
              <a:t>Final exam – April 19-20 – same format as the midterm</a:t>
            </a:r>
          </a:p>
        </p:txBody>
      </p:sp>
    </p:spTree>
    <p:extLst>
      <p:ext uri="{BB962C8B-B14F-4D97-AF65-F5344CB8AC3E}">
        <p14:creationId xmlns:p14="http://schemas.microsoft.com/office/powerpoint/2010/main" val="625247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Recall BFS on trees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sz="1800" dirty="0"/>
              <a:t>Breadth Frist Search(Node root):</a:t>
            </a:r>
          </a:p>
          <a:p>
            <a:pPr>
              <a:defRPr/>
            </a:pPr>
            <a:r>
              <a:rPr lang="en-US" sz="1800" dirty="0"/>
              <a:t>    q = create a queue of nodes</a:t>
            </a:r>
          </a:p>
          <a:p>
            <a:pPr>
              <a:defRPr/>
            </a:pPr>
            <a:r>
              <a:rPr lang="en-US" sz="1800" dirty="0"/>
              <a:t>    </a:t>
            </a:r>
            <a:r>
              <a:rPr lang="en-US" sz="1800" dirty="0" err="1"/>
              <a:t>q.enqueue</a:t>
            </a:r>
            <a:r>
              <a:rPr lang="en-US" sz="1800" dirty="0"/>
              <a:t>(root)</a:t>
            </a:r>
          </a:p>
          <a:p>
            <a:pPr>
              <a:defRPr/>
            </a:pPr>
            <a:r>
              <a:rPr lang="en-US" sz="1800" dirty="0"/>
              <a:t>    while (q is not empty):</a:t>
            </a:r>
          </a:p>
          <a:p>
            <a:pPr>
              <a:defRPr/>
            </a:pPr>
            <a:r>
              <a:rPr lang="en-US" sz="1800" dirty="0"/>
              <a:t>        node = </a:t>
            </a:r>
            <a:r>
              <a:rPr lang="en-US" sz="1800" dirty="0" err="1"/>
              <a:t>q.dequeue</a:t>
            </a:r>
            <a:r>
              <a:rPr lang="en-US" sz="1800" dirty="0"/>
              <a:t>()</a:t>
            </a:r>
          </a:p>
          <a:p>
            <a:pPr>
              <a:defRPr/>
            </a:pPr>
            <a:r>
              <a:rPr lang="en-US" sz="1800" dirty="0"/>
              <a:t>        print(</a:t>
            </a:r>
            <a:r>
              <a:rPr lang="en-US" sz="1800" dirty="0" err="1"/>
              <a:t>node.value</a:t>
            </a:r>
            <a:r>
              <a:rPr lang="en-US" sz="1800" dirty="0"/>
              <a:t>)</a:t>
            </a:r>
          </a:p>
          <a:p>
            <a:pPr>
              <a:defRPr/>
            </a:pPr>
            <a:r>
              <a:rPr lang="en-US" sz="1800" dirty="0"/>
              <a:t>        for each child of node</a:t>
            </a:r>
          </a:p>
          <a:p>
            <a:pPr>
              <a:defRPr/>
            </a:pPr>
            <a:r>
              <a:rPr lang="en-US" sz="1800" dirty="0"/>
              <a:t>            </a:t>
            </a:r>
            <a:r>
              <a:rPr lang="en-US" sz="1800" dirty="0" err="1"/>
              <a:t>q.enqueue</a:t>
            </a:r>
            <a:r>
              <a:rPr lang="en-US" sz="1800" dirty="0"/>
              <a:t>(child)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1BBCF5-5FF5-4B39-A682-9B8C0BC48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852" y="1112838"/>
            <a:ext cx="3824133" cy="2489836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18FEFAD-95C9-4CD5-BF30-0556F71D4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864645"/>
              </p:ext>
            </p:extLst>
          </p:nvPr>
        </p:nvGraphicFramePr>
        <p:xfrm>
          <a:off x="4811712" y="3551237"/>
          <a:ext cx="2514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650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1853271348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4125360470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237776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887905E-F80E-40C9-A5C7-3A84F2E879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575026"/>
              </p:ext>
            </p:extLst>
          </p:nvPr>
        </p:nvGraphicFramePr>
        <p:xfrm>
          <a:off x="4811712" y="4050664"/>
          <a:ext cx="2514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650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60296371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994690402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237776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15C32B7-EF0F-4906-991F-CA5F231029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11555"/>
              </p:ext>
            </p:extLst>
          </p:nvPr>
        </p:nvGraphicFramePr>
        <p:xfrm>
          <a:off x="4811712" y="4541837"/>
          <a:ext cx="2514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650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60296371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4189584381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237776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1E4BA96-EC0D-40D2-8BEC-092C35CFD8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792454"/>
              </p:ext>
            </p:extLst>
          </p:nvPr>
        </p:nvGraphicFramePr>
        <p:xfrm>
          <a:off x="4811712" y="5085397"/>
          <a:ext cx="2514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650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60296371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4189584381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237776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629688B-EF40-41BB-B8DA-F17797846B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089463"/>
              </p:ext>
            </p:extLst>
          </p:nvPr>
        </p:nvGraphicFramePr>
        <p:xfrm>
          <a:off x="4811712" y="5542597"/>
          <a:ext cx="2514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650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60296371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4189584381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237776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FBA5767-53E5-426A-B28A-2B1DD8A301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103119"/>
              </p:ext>
            </p:extLst>
          </p:nvPr>
        </p:nvGraphicFramePr>
        <p:xfrm>
          <a:off x="4811712" y="6075997"/>
          <a:ext cx="2514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650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60296371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4189584381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237776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F5857E3-34C9-4699-BF11-F05B421037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811342"/>
              </p:ext>
            </p:extLst>
          </p:nvPr>
        </p:nvGraphicFramePr>
        <p:xfrm>
          <a:off x="4811712" y="6609397"/>
          <a:ext cx="2514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650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60296371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4189584381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237776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194DCEB-C1DE-4E30-A020-794A59F85C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38171"/>
              </p:ext>
            </p:extLst>
          </p:nvPr>
        </p:nvGraphicFramePr>
        <p:xfrm>
          <a:off x="4811712" y="7066597"/>
          <a:ext cx="2514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650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60296371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4189584381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237776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34D91C67-289B-480A-B8F0-5FE2EB942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5001" y="3398837"/>
            <a:ext cx="1635512" cy="3584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Print 10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Print 5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Print 21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Print 1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Print 7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Print 16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Print 25</a:t>
            </a:r>
          </a:p>
        </p:txBody>
      </p:sp>
    </p:spTree>
    <p:extLst>
      <p:ext uri="{BB962C8B-B14F-4D97-AF65-F5344CB8AC3E}">
        <p14:creationId xmlns:p14="http://schemas.microsoft.com/office/powerpoint/2010/main" val="4098207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Breadth First Search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spcAft>
                <a:spcPts val="800"/>
              </a:spcAft>
              <a:defRPr/>
            </a:pPr>
            <a:r>
              <a:rPr lang="en-US" sz="1800" dirty="0"/>
              <a:t>Breadth Frist Search(Node start):</a:t>
            </a:r>
          </a:p>
          <a:p>
            <a:pPr>
              <a:spcAft>
                <a:spcPts val="800"/>
              </a:spcAft>
              <a:defRPr/>
            </a:pPr>
            <a:r>
              <a:rPr lang="en-US" sz="1800" dirty="0"/>
              <a:t>    q = create a queue of nodes</a:t>
            </a:r>
          </a:p>
          <a:p>
            <a:pPr>
              <a:spcAft>
                <a:spcPts val="800"/>
              </a:spcAft>
              <a:defRPr/>
            </a:pPr>
            <a:r>
              <a:rPr lang="en-US" sz="1800" dirty="0"/>
              <a:t>    </a:t>
            </a:r>
            <a:r>
              <a:rPr lang="en-US" sz="1800" dirty="0" err="1"/>
              <a:t>q.enqueue</a:t>
            </a:r>
            <a:r>
              <a:rPr lang="en-US" sz="1800" dirty="0"/>
              <a:t>(start)</a:t>
            </a:r>
          </a:p>
          <a:p>
            <a:pPr>
              <a:spcAft>
                <a:spcPts val="800"/>
              </a:spcAft>
              <a:defRPr/>
            </a:pPr>
            <a:r>
              <a:rPr lang="en-US" sz="1800" dirty="0"/>
              <a:t>    while (q is not empty):</a:t>
            </a:r>
          </a:p>
          <a:p>
            <a:pPr>
              <a:spcAft>
                <a:spcPts val="800"/>
              </a:spcAft>
              <a:defRPr/>
            </a:pPr>
            <a:r>
              <a:rPr lang="en-US" sz="1800" dirty="0"/>
              <a:t>        v = </a:t>
            </a:r>
            <a:r>
              <a:rPr lang="en-US" sz="1800" dirty="0" err="1"/>
              <a:t>q.dequeue</a:t>
            </a:r>
            <a:r>
              <a:rPr lang="en-US" sz="1800" dirty="0"/>
              <a:t>()</a:t>
            </a:r>
          </a:p>
          <a:p>
            <a:pPr>
              <a:spcAft>
                <a:spcPts val="800"/>
              </a:spcAft>
              <a:defRPr/>
            </a:pPr>
            <a:r>
              <a:rPr lang="en-US" sz="1800" dirty="0"/>
              <a:t>        print(</a:t>
            </a:r>
            <a:r>
              <a:rPr lang="en-US" sz="1800" dirty="0" err="1"/>
              <a:t>v.value</a:t>
            </a:r>
            <a:r>
              <a:rPr lang="en-US" sz="1800" dirty="0"/>
              <a:t>)</a:t>
            </a:r>
          </a:p>
          <a:p>
            <a:pPr>
              <a:spcAft>
                <a:spcPts val="800"/>
              </a:spcAft>
              <a:defRPr/>
            </a:pPr>
            <a:r>
              <a:rPr lang="en-US" sz="1800" dirty="0"/>
              <a:t>        for each u </a:t>
            </a:r>
            <a:r>
              <a:rPr lang="en-US" sz="1800" dirty="0" err="1">
                <a:solidFill>
                  <a:srgbClr val="FF0000"/>
                </a:solidFill>
              </a:rPr>
              <a:t>neighbour</a:t>
            </a:r>
            <a:r>
              <a:rPr lang="en-US" sz="1800" dirty="0"/>
              <a:t> of v</a:t>
            </a:r>
          </a:p>
          <a:p>
            <a:pPr>
              <a:spcAft>
                <a:spcPts val="800"/>
              </a:spcAft>
              <a:defRPr/>
            </a:pPr>
            <a:r>
              <a:rPr lang="en-US" sz="1800" dirty="0"/>
              <a:t>            </a:t>
            </a:r>
            <a:r>
              <a:rPr lang="en-US" sz="1800" dirty="0" err="1"/>
              <a:t>q.enqueue</a:t>
            </a:r>
            <a:r>
              <a:rPr lang="en-US" sz="1800" dirty="0"/>
              <a:t>(u)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18FEFAD-95C9-4CD5-BF30-0556F71D4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465890"/>
              </p:ext>
            </p:extLst>
          </p:nvPr>
        </p:nvGraphicFramePr>
        <p:xfrm>
          <a:off x="4532933" y="3250155"/>
          <a:ext cx="2514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650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1853271348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4125360470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237776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887905E-F80E-40C9-A5C7-3A84F2E879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658815"/>
              </p:ext>
            </p:extLst>
          </p:nvPr>
        </p:nvGraphicFramePr>
        <p:xfrm>
          <a:off x="4532933" y="3749582"/>
          <a:ext cx="2514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650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60296371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994690402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237776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15C32B7-EF0F-4906-991F-CA5F231029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771978"/>
              </p:ext>
            </p:extLst>
          </p:nvPr>
        </p:nvGraphicFramePr>
        <p:xfrm>
          <a:off x="4532933" y="4240755"/>
          <a:ext cx="2514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650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60296371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4189584381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237776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1E4BA96-EC0D-40D2-8BEC-092C35CFD8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697585"/>
              </p:ext>
            </p:extLst>
          </p:nvPr>
        </p:nvGraphicFramePr>
        <p:xfrm>
          <a:off x="4532930" y="4762013"/>
          <a:ext cx="38639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990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  <a:gridCol w="643990">
                  <a:extLst>
                    <a:ext uri="{9D8B030D-6E8A-4147-A177-3AD203B41FA5}">
                      <a16:colId xmlns:a16="http://schemas.microsoft.com/office/drawing/2014/main" val="2602963717"/>
                    </a:ext>
                  </a:extLst>
                </a:gridCol>
                <a:gridCol w="643990">
                  <a:extLst>
                    <a:ext uri="{9D8B030D-6E8A-4147-A177-3AD203B41FA5}">
                      <a16:colId xmlns:a16="http://schemas.microsoft.com/office/drawing/2014/main" val="4189584381"/>
                    </a:ext>
                  </a:extLst>
                </a:gridCol>
                <a:gridCol w="643990">
                  <a:extLst>
                    <a:ext uri="{9D8B030D-6E8A-4147-A177-3AD203B41FA5}">
                      <a16:colId xmlns:a16="http://schemas.microsoft.com/office/drawing/2014/main" val="4106533708"/>
                    </a:ext>
                  </a:extLst>
                </a:gridCol>
                <a:gridCol w="643990">
                  <a:extLst>
                    <a:ext uri="{9D8B030D-6E8A-4147-A177-3AD203B41FA5}">
                      <a16:colId xmlns:a16="http://schemas.microsoft.com/office/drawing/2014/main" val="875273595"/>
                    </a:ext>
                  </a:extLst>
                </a:gridCol>
                <a:gridCol w="643990">
                  <a:extLst>
                    <a:ext uri="{9D8B030D-6E8A-4147-A177-3AD203B41FA5}">
                      <a16:colId xmlns:a16="http://schemas.microsoft.com/office/drawing/2014/main" val="2237776457"/>
                    </a:ext>
                  </a:extLst>
                </a:gridCol>
              </a:tblGrid>
              <a:tr h="30877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34D91C67-289B-480A-B8F0-5FE2EB942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8677" y="3097755"/>
            <a:ext cx="1635512" cy="1563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Print 10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Print 5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Print 16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F7D4A0-9B7A-4152-9C25-073C9105A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584" y="595858"/>
            <a:ext cx="4019550" cy="234315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B64A5E1-B2AB-4E02-96C3-7AE0D2081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450" y="5286520"/>
            <a:ext cx="5060053" cy="840415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200" dirty="0"/>
              <a:t>Something is not right here. We return to same nodes more than once.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17D09EE-A454-4E0F-AE1F-816885EAB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579" y="6256993"/>
            <a:ext cx="5060053" cy="787885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200" dirty="0"/>
              <a:t>Wait, a minute…. When we explored 5, why didn’t we add 10 to the queue?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475D6A-8633-4BDA-B842-CA93F1233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0051" y="5375421"/>
            <a:ext cx="3701002" cy="881572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200" b="1" u="sng" dirty="0"/>
              <a:t>Solution</a:t>
            </a:r>
            <a:r>
              <a:rPr lang="en-US" altLang="en-US" sz="2200" dirty="0"/>
              <a:t>: mark nodes that have already been visited</a:t>
            </a:r>
          </a:p>
        </p:txBody>
      </p:sp>
    </p:spTree>
    <p:extLst>
      <p:ext uri="{BB962C8B-B14F-4D97-AF65-F5344CB8AC3E}">
        <p14:creationId xmlns:p14="http://schemas.microsoft.com/office/powerpoint/2010/main" val="82562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Breadth First Search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spcAft>
                <a:spcPts val="800"/>
              </a:spcAft>
              <a:defRPr/>
            </a:pPr>
            <a:r>
              <a:rPr lang="en-US" sz="1800" dirty="0"/>
              <a:t>Breadth Frist Search(Node start):</a:t>
            </a:r>
          </a:p>
          <a:p>
            <a:pPr>
              <a:spcAft>
                <a:spcPts val="800"/>
              </a:spcAft>
              <a:defRPr/>
            </a:pPr>
            <a:r>
              <a:rPr lang="en-US" sz="1800" dirty="0"/>
              <a:t>    q = create a queue of nodes</a:t>
            </a:r>
          </a:p>
          <a:p>
            <a:pPr>
              <a:spcAft>
                <a:spcPts val="800"/>
              </a:spcAft>
              <a:defRPr/>
            </a:pPr>
            <a:r>
              <a:rPr lang="en-US" sz="1800" dirty="0"/>
              <a:t>    </a:t>
            </a:r>
            <a:r>
              <a:rPr lang="en-US" sz="1800" dirty="0">
                <a:solidFill>
                  <a:srgbClr val="FF0000"/>
                </a:solidFill>
              </a:rPr>
              <a:t>M</a:t>
            </a:r>
            <a:r>
              <a:rPr lang="en-US" sz="1800" i="1" dirty="0">
                <a:solidFill>
                  <a:srgbClr val="FF0000"/>
                </a:solidFill>
              </a:rPr>
              <a:t>ark all nodes as unvisited</a:t>
            </a:r>
          </a:p>
          <a:p>
            <a:pPr>
              <a:spcAft>
                <a:spcPts val="800"/>
              </a:spcAft>
              <a:defRPr/>
            </a:pPr>
            <a:r>
              <a:rPr lang="en-US" sz="1800" dirty="0"/>
              <a:t>    </a:t>
            </a:r>
            <a:r>
              <a:rPr lang="en-US" sz="1800" dirty="0" err="1"/>
              <a:t>q.enqueue</a:t>
            </a:r>
            <a:r>
              <a:rPr lang="en-US" sz="1800" dirty="0"/>
              <a:t>(start)</a:t>
            </a:r>
          </a:p>
          <a:p>
            <a:pPr>
              <a:spcAft>
                <a:spcPts val="800"/>
              </a:spcAft>
              <a:defRPr/>
            </a:pPr>
            <a:r>
              <a:rPr lang="en-US" sz="1800" dirty="0"/>
              <a:t>    </a:t>
            </a:r>
            <a:r>
              <a:rPr lang="en-US" sz="1800" i="1" dirty="0">
                <a:solidFill>
                  <a:srgbClr val="FF0000"/>
                </a:solidFill>
              </a:rPr>
              <a:t>Mark start as visited</a:t>
            </a:r>
          </a:p>
          <a:p>
            <a:pPr>
              <a:spcAft>
                <a:spcPts val="800"/>
              </a:spcAft>
              <a:defRPr/>
            </a:pPr>
            <a:r>
              <a:rPr lang="en-US" sz="1800" dirty="0"/>
              <a:t>    while (q is not empty):</a:t>
            </a:r>
          </a:p>
          <a:p>
            <a:pPr>
              <a:spcAft>
                <a:spcPts val="800"/>
              </a:spcAft>
              <a:defRPr/>
            </a:pPr>
            <a:r>
              <a:rPr lang="en-US" sz="1800" dirty="0"/>
              <a:t>        v = </a:t>
            </a:r>
            <a:r>
              <a:rPr lang="en-US" sz="1800" dirty="0" err="1"/>
              <a:t>q.dequeue</a:t>
            </a:r>
            <a:r>
              <a:rPr lang="en-US" sz="1800" dirty="0"/>
              <a:t>()</a:t>
            </a:r>
          </a:p>
          <a:p>
            <a:pPr>
              <a:spcAft>
                <a:spcPts val="800"/>
              </a:spcAft>
              <a:defRPr/>
            </a:pPr>
            <a:r>
              <a:rPr lang="en-US" sz="1800" dirty="0"/>
              <a:t>        print(</a:t>
            </a:r>
            <a:r>
              <a:rPr lang="en-US" sz="1800" dirty="0" err="1"/>
              <a:t>v.value</a:t>
            </a:r>
            <a:r>
              <a:rPr lang="en-US" sz="1800" dirty="0"/>
              <a:t>)</a:t>
            </a:r>
          </a:p>
          <a:p>
            <a:pPr>
              <a:spcAft>
                <a:spcPts val="800"/>
              </a:spcAft>
              <a:defRPr/>
            </a:pPr>
            <a:r>
              <a:rPr lang="en-US" sz="1800" dirty="0"/>
              <a:t>        for each u </a:t>
            </a:r>
            <a:r>
              <a:rPr lang="en-US" sz="1800" dirty="0" err="1">
                <a:solidFill>
                  <a:schemeClr val="tx1"/>
                </a:solidFill>
              </a:rPr>
              <a:t>neighbour</a:t>
            </a:r>
            <a:r>
              <a:rPr lang="en-US" sz="1800" dirty="0"/>
              <a:t> of v</a:t>
            </a:r>
          </a:p>
          <a:p>
            <a:pPr>
              <a:spcAft>
                <a:spcPts val="800"/>
              </a:spcAft>
              <a:defRPr/>
            </a:pPr>
            <a:r>
              <a:rPr lang="en-US" sz="1800" dirty="0"/>
              <a:t>            </a:t>
            </a:r>
            <a:r>
              <a:rPr lang="en-US" sz="1800" i="1" dirty="0">
                <a:solidFill>
                  <a:srgbClr val="FF0000"/>
                </a:solidFill>
              </a:rPr>
              <a:t>if u is unvisited</a:t>
            </a:r>
          </a:p>
          <a:p>
            <a:pPr>
              <a:spcAft>
                <a:spcPts val="800"/>
              </a:spcAft>
              <a:defRPr/>
            </a:pPr>
            <a:r>
              <a:rPr lang="en-US" sz="1800" dirty="0"/>
              <a:t>                </a:t>
            </a:r>
            <a:r>
              <a:rPr lang="en-US" sz="1800" dirty="0" err="1"/>
              <a:t>q.enqueue</a:t>
            </a:r>
            <a:r>
              <a:rPr lang="en-US" sz="1800" dirty="0"/>
              <a:t>(u)</a:t>
            </a:r>
          </a:p>
          <a:p>
            <a:pPr>
              <a:spcAft>
                <a:spcPts val="800"/>
              </a:spcAft>
              <a:defRPr/>
            </a:pPr>
            <a:r>
              <a:rPr lang="en-US" sz="1800" dirty="0"/>
              <a:t>                </a:t>
            </a:r>
            <a:r>
              <a:rPr lang="en-US" sz="1800" i="1" dirty="0">
                <a:solidFill>
                  <a:srgbClr val="FF0000"/>
                </a:solidFill>
              </a:rPr>
              <a:t>Mark u as visited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18FEFAD-95C9-4CD5-BF30-0556F71D4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803032"/>
              </p:ext>
            </p:extLst>
          </p:nvPr>
        </p:nvGraphicFramePr>
        <p:xfrm>
          <a:off x="5268910" y="3280410"/>
          <a:ext cx="257595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989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  <a:gridCol w="643989">
                  <a:extLst>
                    <a:ext uri="{9D8B030D-6E8A-4147-A177-3AD203B41FA5}">
                      <a16:colId xmlns:a16="http://schemas.microsoft.com/office/drawing/2014/main" val="1853271348"/>
                    </a:ext>
                  </a:extLst>
                </a:gridCol>
                <a:gridCol w="643989">
                  <a:extLst>
                    <a:ext uri="{9D8B030D-6E8A-4147-A177-3AD203B41FA5}">
                      <a16:colId xmlns:a16="http://schemas.microsoft.com/office/drawing/2014/main" val="4125360470"/>
                    </a:ext>
                  </a:extLst>
                </a:gridCol>
                <a:gridCol w="643989">
                  <a:extLst>
                    <a:ext uri="{9D8B030D-6E8A-4147-A177-3AD203B41FA5}">
                      <a16:colId xmlns:a16="http://schemas.microsoft.com/office/drawing/2014/main" val="223777645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887905E-F80E-40C9-A5C7-3A84F2E879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579313"/>
              </p:ext>
            </p:extLst>
          </p:nvPr>
        </p:nvGraphicFramePr>
        <p:xfrm>
          <a:off x="5268910" y="3779837"/>
          <a:ext cx="257595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989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  <a:gridCol w="643989">
                  <a:extLst>
                    <a:ext uri="{9D8B030D-6E8A-4147-A177-3AD203B41FA5}">
                      <a16:colId xmlns:a16="http://schemas.microsoft.com/office/drawing/2014/main" val="2602963717"/>
                    </a:ext>
                  </a:extLst>
                </a:gridCol>
                <a:gridCol w="643989">
                  <a:extLst>
                    <a:ext uri="{9D8B030D-6E8A-4147-A177-3AD203B41FA5}">
                      <a16:colId xmlns:a16="http://schemas.microsoft.com/office/drawing/2014/main" val="994690402"/>
                    </a:ext>
                  </a:extLst>
                </a:gridCol>
                <a:gridCol w="643989">
                  <a:extLst>
                    <a:ext uri="{9D8B030D-6E8A-4147-A177-3AD203B41FA5}">
                      <a16:colId xmlns:a16="http://schemas.microsoft.com/office/drawing/2014/main" val="223777645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15C32B7-EF0F-4906-991F-CA5F231029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956652"/>
              </p:ext>
            </p:extLst>
          </p:nvPr>
        </p:nvGraphicFramePr>
        <p:xfrm>
          <a:off x="5268910" y="4271010"/>
          <a:ext cx="257595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989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  <a:gridCol w="643989">
                  <a:extLst>
                    <a:ext uri="{9D8B030D-6E8A-4147-A177-3AD203B41FA5}">
                      <a16:colId xmlns:a16="http://schemas.microsoft.com/office/drawing/2014/main" val="2602963717"/>
                    </a:ext>
                  </a:extLst>
                </a:gridCol>
                <a:gridCol w="643989">
                  <a:extLst>
                    <a:ext uri="{9D8B030D-6E8A-4147-A177-3AD203B41FA5}">
                      <a16:colId xmlns:a16="http://schemas.microsoft.com/office/drawing/2014/main" val="4189584381"/>
                    </a:ext>
                  </a:extLst>
                </a:gridCol>
                <a:gridCol w="643989">
                  <a:extLst>
                    <a:ext uri="{9D8B030D-6E8A-4147-A177-3AD203B41FA5}">
                      <a16:colId xmlns:a16="http://schemas.microsoft.com/office/drawing/2014/main" val="223777645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1E4BA96-EC0D-40D2-8BEC-092C35CFD8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086432"/>
              </p:ext>
            </p:extLst>
          </p:nvPr>
        </p:nvGraphicFramePr>
        <p:xfrm>
          <a:off x="5268908" y="4781117"/>
          <a:ext cx="25759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990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  <a:gridCol w="643990">
                  <a:extLst>
                    <a:ext uri="{9D8B030D-6E8A-4147-A177-3AD203B41FA5}">
                      <a16:colId xmlns:a16="http://schemas.microsoft.com/office/drawing/2014/main" val="2602963717"/>
                    </a:ext>
                  </a:extLst>
                </a:gridCol>
                <a:gridCol w="643990">
                  <a:extLst>
                    <a:ext uri="{9D8B030D-6E8A-4147-A177-3AD203B41FA5}">
                      <a16:colId xmlns:a16="http://schemas.microsoft.com/office/drawing/2014/main" val="4189584381"/>
                    </a:ext>
                  </a:extLst>
                </a:gridCol>
                <a:gridCol w="643990">
                  <a:extLst>
                    <a:ext uri="{9D8B030D-6E8A-4147-A177-3AD203B41FA5}">
                      <a16:colId xmlns:a16="http://schemas.microsoft.com/office/drawing/2014/main" val="4106533708"/>
                    </a:ext>
                  </a:extLst>
                </a:gridCol>
              </a:tblGrid>
              <a:tr h="30877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34D91C67-289B-480A-B8F0-5FE2EB942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216" y="3081126"/>
            <a:ext cx="1635512" cy="3594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Print 10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Print 5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Print 16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Print 21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Print 1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Print 7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Print 25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F7D4A0-9B7A-4152-9C25-073C9105A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639" y="586210"/>
            <a:ext cx="4019550" cy="2343150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2D3FAF5-45BC-47E7-9078-DA5CB12C71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852288"/>
              </p:ext>
            </p:extLst>
          </p:nvPr>
        </p:nvGraphicFramePr>
        <p:xfrm>
          <a:off x="5265193" y="5279198"/>
          <a:ext cx="25759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990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  <a:gridCol w="643990">
                  <a:extLst>
                    <a:ext uri="{9D8B030D-6E8A-4147-A177-3AD203B41FA5}">
                      <a16:colId xmlns:a16="http://schemas.microsoft.com/office/drawing/2014/main" val="2602963717"/>
                    </a:ext>
                  </a:extLst>
                </a:gridCol>
                <a:gridCol w="643990">
                  <a:extLst>
                    <a:ext uri="{9D8B030D-6E8A-4147-A177-3AD203B41FA5}">
                      <a16:colId xmlns:a16="http://schemas.microsoft.com/office/drawing/2014/main" val="4189584381"/>
                    </a:ext>
                  </a:extLst>
                </a:gridCol>
                <a:gridCol w="643990">
                  <a:extLst>
                    <a:ext uri="{9D8B030D-6E8A-4147-A177-3AD203B41FA5}">
                      <a16:colId xmlns:a16="http://schemas.microsoft.com/office/drawing/2014/main" val="4106533708"/>
                    </a:ext>
                  </a:extLst>
                </a:gridCol>
              </a:tblGrid>
              <a:tr h="30877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A9A16EF-76E9-47AF-B806-FFCB3CDB61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857542"/>
              </p:ext>
            </p:extLst>
          </p:nvPr>
        </p:nvGraphicFramePr>
        <p:xfrm>
          <a:off x="5259605" y="5778511"/>
          <a:ext cx="25759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990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  <a:gridCol w="643990">
                  <a:extLst>
                    <a:ext uri="{9D8B030D-6E8A-4147-A177-3AD203B41FA5}">
                      <a16:colId xmlns:a16="http://schemas.microsoft.com/office/drawing/2014/main" val="2602963717"/>
                    </a:ext>
                  </a:extLst>
                </a:gridCol>
                <a:gridCol w="643990">
                  <a:extLst>
                    <a:ext uri="{9D8B030D-6E8A-4147-A177-3AD203B41FA5}">
                      <a16:colId xmlns:a16="http://schemas.microsoft.com/office/drawing/2014/main" val="4189584381"/>
                    </a:ext>
                  </a:extLst>
                </a:gridCol>
                <a:gridCol w="643990">
                  <a:extLst>
                    <a:ext uri="{9D8B030D-6E8A-4147-A177-3AD203B41FA5}">
                      <a16:colId xmlns:a16="http://schemas.microsoft.com/office/drawing/2014/main" val="4106533708"/>
                    </a:ext>
                  </a:extLst>
                </a:gridCol>
              </a:tblGrid>
              <a:tr h="30877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66F1E039-4EBF-4DA9-84DC-93E019D494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90867"/>
              </p:ext>
            </p:extLst>
          </p:nvPr>
        </p:nvGraphicFramePr>
        <p:xfrm>
          <a:off x="5268908" y="6265131"/>
          <a:ext cx="25759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990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  <a:gridCol w="643990">
                  <a:extLst>
                    <a:ext uri="{9D8B030D-6E8A-4147-A177-3AD203B41FA5}">
                      <a16:colId xmlns:a16="http://schemas.microsoft.com/office/drawing/2014/main" val="2602963717"/>
                    </a:ext>
                  </a:extLst>
                </a:gridCol>
                <a:gridCol w="643990">
                  <a:extLst>
                    <a:ext uri="{9D8B030D-6E8A-4147-A177-3AD203B41FA5}">
                      <a16:colId xmlns:a16="http://schemas.microsoft.com/office/drawing/2014/main" val="4189584381"/>
                    </a:ext>
                  </a:extLst>
                </a:gridCol>
                <a:gridCol w="643990">
                  <a:extLst>
                    <a:ext uri="{9D8B030D-6E8A-4147-A177-3AD203B41FA5}">
                      <a16:colId xmlns:a16="http://schemas.microsoft.com/office/drawing/2014/main" val="4106533708"/>
                    </a:ext>
                  </a:extLst>
                </a:gridCol>
              </a:tblGrid>
              <a:tr h="30877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4D935229-5DEA-4679-B88C-DD63A2522E2E}"/>
              </a:ext>
            </a:extLst>
          </p:cNvPr>
          <p:cNvSpPr txBox="1"/>
          <p:nvPr/>
        </p:nvSpPr>
        <p:spPr>
          <a:xfrm>
            <a:off x="6406218" y="1620598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V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25F3100-1CF4-4EBD-B94B-FEEA89A515CD}"/>
              </a:ext>
            </a:extLst>
          </p:cNvPr>
          <p:cNvSpPr txBox="1"/>
          <p:nvPr/>
        </p:nvSpPr>
        <p:spPr>
          <a:xfrm>
            <a:off x="7370836" y="847477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V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B73DC4-984F-4636-A1D4-32644FAA3216}"/>
              </a:ext>
            </a:extLst>
          </p:cNvPr>
          <p:cNvSpPr txBox="1"/>
          <p:nvPr/>
        </p:nvSpPr>
        <p:spPr>
          <a:xfrm>
            <a:off x="8098216" y="2540198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V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24398B6-AD50-4638-999E-C9F439D0BE8A}"/>
              </a:ext>
            </a:extLst>
          </p:cNvPr>
          <p:cNvSpPr txBox="1"/>
          <p:nvPr/>
        </p:nvSpPr>
        <p:spPr>
          <a:xfrm>
            <a:off x="9345199" y="2535327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V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56BF899-45FD-4D4B-B420-08809575E469}"/>
              </a:ext>
            </a:extLst>
          </p:cNvPr>
          <p:cNvSpPr txBox="1"/>
          <p:nvPr/>
        </p:nvSpPr>
        <p:spPr>
          <a:xfrm>
            <a:off x="6778665" y="2500194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V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CEC75E5-7AB7-41EA-93F0-3122A1694331}"/>
              </a:ext>
            </a:extLst>
          </p:cNvPr>
          <p:cNvSpPr txBox="1"/>
          <p:nvPr/>
        </p:nvSpPr>
        <p:spPr>
          <a:xfrm>
            <a:off x="8653346" y="1607008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V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02DABD-CF16-4C4B-A23A-015713095F81}"/>
              </a:ext>
            </a:extLst>
          </p:cNvPr>
          <p:cNvSpPr txBox="1"/>
          <p:nvPr/>
        </p:nvSpPr>
        <p:spPr>
          <a:xfrm>
            <a:off x="6070438" y="2494812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V</a:t>
            </a:r>
            <a:endParaRPr lang="en-CA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632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altLang="en-US" dirty="0"/>
              <a:t>Breadth First Search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sz="2200" dirty="0"/>
              <a:t>In fact, we can get a bit more out of this algorithm.</a:t>
            </a:r>
            <a:br>
              <a:rPr lang="en-US" sz="2200" dirty="0"/>
            </a:br>
            <a:endParaRPr lang="en-US" sz="2200" dirty="0"/>
          </a:p>
          <a:p>
            <a:pPr>
              <a:defRPr/>
            </a:pPr>
            <a:r>
              <a:rPr lang="en-US" sz="2200" u="sng" dirty="0"/>
              <a:t>Theorem</a:t>
            </a:r>
            <a:r>
              <a:rPr lang="en-US" sz="2200" dirty="0"/>
              <a:t>: The vertices of G are added/removed from the queue in the order respecting their distances from the starting node.</a:t>
            </a:r>
          </a:p>
          <a:p>
            <a:pPr>
              <a:defRPr/>
            </a:pPr>
            <a:r>
              <a:rPr lang="en-US" sz="2200" dirty="0"/>
              <a:t>That is, all node at distance 1 from start are added to the queue before all nodes at distance 2, </a:t>
            </a:r>
            <a:r>
              <a:rPr lang="en-US" sz="2200" dirty="0" err="1"/>
              <a:t>etc</a:t>
            </a:r>
            <a:r>
              <a:rPr lang="en-US" sz="2200" dirty="0"/>
              <a:t>…</a:t>
            </a:r>
          </a:p>
          <a:p>
            <a:pPr>
              <a:defRPr/>
            </a:pPr>
            <a:endParaRPr lang="en-US" sz="2200" dirty="0"/>
          </a:p>
          <a:p>
            <a:pPr>
              <a:defRPr/>
            </a:pPr>
            <a:r>
              <a:rPr lang="en-US" sz="2200" dirty="0"/>
              <a:t>Also, we can get a tree using only nodes of G such that</a:t>
            </a:r>
          </a:p>
          <a:p>
            <a:pPr>
              <a:defRPr/>
            </a:pPr>
            <a:r>
              <a:rPr lang="en-US" sz="2200" dirty="0"/>
              <a:t>the distance of each node v from the start is it’s depth in the tree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200" dirty="0" err="1"/>
              <a:t>dist</a:t>
            </a:r>
            <a:r>
              <a:rPr lang="en-US" sz="2200" baseline="-25000" dirty="0" err="1"/>
              <a:t>G</a:t>
            </a:r>
            <a:r>
              <a:rPr lang="en-US" sz="2200" dirty="0"/>
              <a:t>(start, v) = </a:t>
            </a:r>
            <a:r>
              <a:rPr lang="en-US" sz="2200" dirty="0" err="1"/>
              <a:t>dist</a:t>
            </a:r>
            <a:r>
              <a:rPr lang="en-US" sz="2200" baseline="-25000" dirty="0" err="1"/>
              <a:t>Tree</a:t>
            </a:r>
            <a:r>
              <a:rPr lang="en-US" sz="2200" dirty="0"/>
              <a:t>(start, v) = </a:t>
            </a:r>
            <a:r>
              <a:rPr lang="en-US" sz="2200" dirty="0" err="1"/>
              <a:t>depth</a:t>
            </a:r>
            <a:r>
              <a:rPr lang="en-US" sz="2200" baseline="-25000" dirty="0" err="1"/>
              <a:t>Tree</a:t>
            </a:r>
            <a:r>
              <a:rPr lang="en-US" sz="2200" dirty="0"/>
              <a:t>(v) for all </a:t>
            </a:r>
            <a:r>
              <a:rPr lang="en-US" sz="2200" dirty="0" err="1"/>
              <a:t>v∈V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35956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Breadth First Search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spcAft>
                <a:spcPts val="800"/>
              </a:spcAft>
              <a:defRPr/>
            </a:pPr>
            <a:r>
              <a:rPr lang="en-US" sz="1800" dirty="0"/>
              <a:t>Breadth Frist Search(Node start):</a:t>
            </a:r>
          </a:p>
          <a:p>
            <a:pPr>
              <a:spcAft>
                <a:spcPts val="800"/>
              </a:spcAft>
              <a:defRPr/>
            </a:pPr>
            <a:r>
              <a:rPr lang="en-US" sz="1800" dirty="0"/>
              <a:t>    q = create a queue of nodes</a:t>
            </a:r>
          </a:p>
          <a:p>
            <a:pPr>
              <a:spcAft>
                <a:spcPts val="800"/>
              </a:spcAft>
              <a:defRPr/>
            </a:pPr>
            <a:r>
              <a:rPr lang="en-US" sz="1800" dirty="0"/>
              <a:t>    </a:t>
            </a:r>
            <a:r>
              <a:rPr lang="en-US" sz="1800" dirty="0">
                <a:solidFill>
                  <a:srgbClr val="FF0000"/>
                </a:solidFill>
              </a:rPr>
              <a:t>M</a:t>
            </a:r>
            <a:r>
              <a:rPr lang="en-US" sz="1800" i="1" dirty="0">
                <a:solidFill>
                  <a:srgbClr val="FF0000"/>
                </a:solidFill>
              </a:rPr>
              <a:t>ark all nodes as unvisited</a:t>
            </a:r>
          </a:p>
          <a:p>
            <a:pPr>
              <a:spcAft>
                <a:spcPts val="800"/>
              </a:spcAft>
              <a:defRPr/>
            </a:pPr>
            <a:r>
              <a:rPr lang="en-US" sz="1800" dirty="0"/>
              <a:t>    </a:t>
            </a:r>
            <a:r>
              <a:rPr lang="en-US" sz="1800" dirty="0" err="1"/>
              <a:t>q.enqueue</a:t>
            </a:r>
            <a:r>
              <a:rPr lang="en-US" sz="1800" dirty="0"/>
              <a:t>(start)</a:t>
            </a:r>
          </a:p>
          <a:p>
            <a:pPr>
              <a:spcAft>
                <a:spcPts val="800"/>
              </a:spcAft>
              <a:defRPr/>
            </a:pPr>
            <a:r>
              <a:rPr lang="en-US" sz="1800" dirty="0"/>
              <a:t>    </a:t>
            </a:r>
            <a:r>
              <a:rPr lang="en-US" sz="1800" i="1" dirty="0">
                <a:solidFill>
                  <a:srgbClr val="FF0000"/>
                </a:solidFill>
              </a:rPr>
              <a:t>Mark start as visited</a:t>
            </a:r>
          </a:p>
          <a:p>
            <a:pPr>
              <a:spcAft>
                <a:spcPts val="800"/>
              </a:spcAft>
              <a:defRPr/>
            </a:pPr>
            <a:r>
              <a:rPr lang="en-US" sz="1800" dirty="0"/>
              <a:t>    while (q is not empty):</a:t>
            </a:r>
          </a:p>
          <a:p>
            <a:pPr>
              <a:spcAft>
                <a:spcPts val="800"/>
              </a:spcAft>
              <a:defRPr/>
            </a:pPr>
            <a:r>
              <a:rPr lang="en-US" sz="1800" dirty="0"/>
              <a:t>        v = </a:t>
            </a:r>
            <a:r>
              <a:rPr lang="en-US" sz="1800" dirty="0" err="1"/>
              <a:t>q.dequeue</a:t>
            </a:r>
            <a:r>
              <a:rPr lang="en-US" sz="1800" dirty="0"/>
              <a:t>()</a:t>
            </a:r>
          </a:p>
          <a:p>
            <a:pPr>
              <a:spcAft>
                <a:spcPts val="800"/>
              </a:spcAft>
              <a:defRPr/>
            </a:pPr>
            <a:r>
              <a:rPr lang="en-US" sz="1800" dirty="0"/>
              <a:t>        print(</a:t>
            </a:r>
            <a:r>
              <a:rPr lang="en-US" sz="1800" dirty="0" err="1"/>
              <a:t>v.value</a:t>
            </a:r>
            <a:r>
              <a:rPr lang="en-US" sz="1800" dirty="0"/>
              <a:t>)</a:t>
            </a:r>
          </a:p>
          <a:p>
            <a:pPr>
              <a:spcAft>
                <a:spcPts val="800"/>
              </a:spcAft>
              <a:defRPr/>
            </a:pPr>
            <a:r>
              <a:rPr lang="en-US" sz="1800" dirty="0"/>
              <a:t>        for each u </a:t>
            </a:r>
            <a:r>
              <a:rPr lang="en-US" sz="1800" dirty="0" err="1">
                <a:solidFill>
                  <a:schemeClr val="tx1"/>
                </a:solidFill>
              </a:rPr>
              <a:t>neighbour</a:t>
            </a:r>
            <a:r>
              <a:rPr lang="en-US" sz="1800" dirty="0"/>
              <a:t> of v</a:t>
            </a:r>
          </a:p>
          <a:p>
            <a:pPr>
              <a:spcAft>
                <a:spcPts val="800"/>
              </a:spcAft>
              <a:defRPr/>
            </a:pPr>
            <a:r>
              <a:rPr lang="en-US" sz="1800" dirty="0"/>
              <a:t>            </a:t>
            </a:r>
            <a:r>
              <a:rPr lang="en-US" sz="1800" i="1" dirty="0">
                <a:solidFill>
                  <a:srgbClr val="FF0000"/>
                </a:solidFill>
              </a:rPr>
              <a:t>if u is unvisited</a:t>
            </a:r>
          </a:p>
          <a:p>
            <a:pPr>
              <a:spcAft>
                <a:spcPts val="800"/>
              </a:spcAft>
              <a:defRPr/>
            </a:pPr>
            <a:r>
              <a:rPr lang="en-US" sz="1800" dirty="0"/>
              <a:t>                </a:t>
            </a:r>
            <a:r>
              <a:rPr lang="en-US" sz="1800" dirty="0" err="1"/>
              <a:t>q.enqueue</a:t>
            </a:r>
            <a:r>
              <a:rPr lang="en-US" sz="1800" dirty="0"/>
              <a:t>(u)</a:t>
            </a:r>
          </a:p>
          <a:p>
            <a:pPr>
              <a:spcAft>
                <a:spcPts val="800"/>
              </a:spcAft>
              <a:defRPr/>
            </a:pPr>
            <a:r>
              <a:rPr lang="en-US" sz="1800" dirty="0"/>
              <a:t>                </a:t>
            </a:r>
            <a:r>
              <a:rPr lang="en-US" sz="1800" i="1" dirty="0">
                <a:solidFill>
                  <a:srgbClr val="FF0000"/>
                </a:solidFill>
              </a:rPr>
              <a:t>Mark u as visited</a:t>
            </a:r>
          </a:p>
          <a:p>
            <a:pPr>
              <a:spcAft>
                <a:spcPts val="800"/>
              </a:spcAft>
              <a:defRPr/>
            </a:pPr>
            <a:r>
              <a:rPr lang="en-US" sz="1800" dirty="0"/>
              <a:t>                </a:t>
            </a:r>
            <a:r>
              <a:rPr lang="en-US" sz="1800" i="1" dirty="0">
                <a:solidFill>
                  <a:srgbClr val="FF0000"/>
                </a:solidFill>
              </a:rPr>
              <a:t>Set parent(u) = v in the tree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18FEFAD-95C9-4CD5-BF30-0556F71D4F78}"/>
              </a:ext>
            </a:extLst>
          </p:cNvPr>
          <p:cNvGraphicFramePr>
            <a:graphicFrameLocks noGrp="1"/>
          </p:cNvGraphicFramePr>
          <p:nvPr/>
        </p:nvGraphicFramePr>
        <p:xfrm>
          <a:off x="5268910" y="3280410"/>
          <a:ext cx="257595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989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  <a:gridCol w="643989">
                  <a:extLst>
                    <a:ext uri="{9D8B030D-6E8A-4147-A177-3AD203B41FA5}">
                      <a16:colId xmlns:a16="http://schemas.microsoft.com/office/drawing/2014/main" val="1853271348"/>
                    </a:ext>
                  </a:extLst>
                </a:gridCol>
                <a:gridCol w="643989">
                  <a:extLst>
                    <a:ext uri="{9D8B030D-6E8A-4147-A177-3AD203B41FA5}">
                      <a16:colId xmlns:a16="http://schemas.microsoft.com/office/drawing/2014/main" val="4125360470"/>
                    </a:ext>
                  </a:extLst>
                </a:gridCol>
                <a:gridCol w="643989">
                  <a:extLst>
                    <a:ext uri="{9D8B030D-6E8A-4147-A177-3AD203B41FA5}">
                      <a16:colId xmlns:a16="http://schemas.microsoft.com/office/drawing/2014/main" val="223777645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887905E-F80E-40C9-A5C7-3A84F2E87911}"/>
              </a:ext>
            </a:extLst>
          </p:cNvPr>
          <p:cNvGraphicFramePr>
            <a:graphicFrameLocks noGrp="1"/>
          </p:cNvGraphicFramePr>
          <p:nvPr/>
        </p:nvGraphicFramePr>
        <p:xfrm>
          <a:off x="5268910" y="3779837"/>
          <a:ext cx="257595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989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  <a:gridCol w="643989">
                  <a:extLst>
                    <a:ext uri="{9D8B030D-6E8A-4147-A177-3AD203B41FA5}">
                      <a16:colId xmlns:a16="http://schemas.microsoft.com/office/drawing/2014/main" val="2602963717"/>
                    </a:ext>
                  </a:extLst>
                </a:gridCol>
                <a:gridCol w="643989">
                  <a:extLst>
                    <a:ext uri="{9D8B030D-6E8A-4147-A177-3AD203B41FA5}">
                      <a16:colId xmlns:a16="http://schemas.microsoft.com/office/drawing/2014/main" val="994690402"/>
                    </a:ext>
                  </a:extLst>
                </a:gridCol>
                <a:gridCol w="643989">
                  <a:extLst>
                    <a:ext uri="{9D8B030D-6E8A-4147-A177-3AD203B41FA5}">
                      <a16:colId xmlns:a16="http://schemas.microsoft.com/office/drawing/2014/main" val="223777645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15C32B7-EF0F-4906-991F-CA5F2310291E}"/>
              </a:ext>
            </a:extLst>
          </p:cNvPr>
          <p:cNvGraphicFramePr>
            <a:graphicFrameLocks noGrp="1"/>
          </p:cNvGraphicFramePr>
          <p:nvPr/>
        </p:nvGraphicFramePr>
        <p:xfrm>
          <a:off x="5268910" y="4271010"/>
          <a:ext cx="257595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989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  <a:gridCol w="643989">
                  <a:extLst>
                    <a:ext uri="{9D8B030D-6E8A-4147-A177-3AD203B41FA5}">
                      <a16:colId xmlns:a16="http://schemas.microsoft.com/office/drawing/2014/main" val="2602963717"/>
                    </a:ext>
                  </a:extLst>
                </a:gridCol>
                <a:gridCol w="643989">
                  <a:extLst>
                    <a:ext uri="{9D8B030D-6E8A-4147-A177-3AD203B41FA5}">
                      <a16:colId xmlns:a16="http://schemas.microsoft.com/office/drawing/2014/main" val="4189584381"/>
                    </a:ext>
                  </a:extLst>
                </a:gridCol>
                <a:gridCol w="643989">
                  <a:extLst>
                    <a:ext uri="{9D8B030D-6E8A-4147-A177-3AD203B41FA5}">
                      <a16:colId xmlns:a16="http://schemas.microsoft.com/office/drawing/2014/main" val="223777645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1E4BA96-EC0D-40D2-8BEC-092C35CFD843}"/>
              </a:ext>
            </a:extLst>
          </p:cNvPr>
          <p:cNvGraphicFramePr>
            <a:graphicFrameLocks noGrp="1"/>
          </p:cNvGraphicFramePr>
          <p:nvPr/>
        </p:nvGraphicFramePr>
        <p:xfrm>
          <a:off x="5268908" y="4781117"/>
          <a:ext cx="25759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990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  <a:gridCol w="643990">
                  <a:extLst>
                    <a:ext uri="{9D8B030D-6E8A-4147-A177-3AD203B41FA5}">
                      <a16:colId xmlns:a16="http://schemas.microsoft.com/office/drawing/2014/main" val="2602963717"/>
                    </a:ext>
                  </a:extLst>
                </a:gridCol>
                <a:gridCol w="643990">
                  <a:extLst>
                    <a:ext uri="{9D8B030D-6E8A-4147-A177-3AD203B41FA5}">
                      <a16:colId xmlns:a16="http://schemas.microsoft.com/office/drawing/2014/main" val="4189584381"/>
                    </a:ext>
                  </a:extLst>
                </a:gridCol>
                <a:gridCol w="643990">
                  <a:extLst>
                    <a:ext uri="{9D8B030D-6E8A-4147-A177-3AD203B41FA5}">
                      <a16:colId xmlns:a16="http://schemas.microsoft.com/office/drawing/2014/main" val="4106533708"/>
                    </a:ext>
                  </a:extLst>
                </a:gridCol>
              </a:tblGrid>
              <a:tr h="30877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34D91C67-289B-480A-B8F0-5FE2EB942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216" y="3081126"/>
            <a:ext cx="1635512" cy="3594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Print 10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Print 5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Print 16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Print 21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Print 1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Print 7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Print 25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F7D4A0-9B7A-4152-9C25-073C9105A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639" y="586210"/>
            <a:ext cx="4019550" cy="2343150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2D3FAF5-45BC-47E7-9078-DA5CB12C71CA}"/>
              </a:ext>
            </a:extLst>
          </p:cNvPr>
          <p:cNvGraphicFramePr>
            <a:graphicFrameLocks noGrp="1"/>
          </p:cNvGraphicFramePr>
          <p:nvPr/>
        </p:nvGraphicFramePr>
        <p:xfrm>
          <a:off x="5265193" y="5279198"/>
          <a:ext cx="25759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990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  <a:gridCol w="643990">
                  <a:extLst>
                    <a:ext uri="{9D8B030D-6E8A-4147-A177-3AD203B41FA5}">
                      <a16:colId xmlns:a16="http://schemas.microsoft.com/office/drawing/2014/main" val="2602963717"/>
                    </a:ext>
                  </a:extLst>
                </a:gridCol>
                <a:gridCol w="643990">
                  <a:extLst>
                    <a:ext uri="{9D8B030D-6E8A-4147-A177-3AD203B41FA5}">
                      <a16:colId xmlns:a16="http://schemas.microsoft.com/office/drawing/2014/main" val="4189584381"/>
                    </a:ext>
                  </a:extLst>
                </a:gridCol>
                <a:gridCol w="643990">
                  <a:extLst>
                    <a:ext uri="{9D8B030D-6E8A-4147-A177-3AD203B41FA5}">
                      <a16:colId xmlns:a16="http://schemas.microsoft.com/office/drawing/2014/main" val="4106533708"/>
                    </a:ext>
                  </a:extLst>
                </a:gridCol>
              </a:tblGrid>
              <a:tr h="30877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A9A16EF-76E9-47AF-B806-FFCB3CDB6181}"/>
              </a:ext>
            </a:extLst>
          </p:cNvPr>
          <p:cNvGraphicFramePr>
            <a:graphicFrameLocks noGrp="1"/>
          </p:cNvGraphicFramePr>
          <p:nvPr/>
        </p:nvGraphicFramePr>
        <p:xfrm>
          <a:off x="5259605" y="5778511"/>
          <a:ext cx="25759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990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  <a:gridCol w="643990">
                  <a:extLst>
                    <a:ext uri="{9D8B030D-6E8A-4147-A177-3AD203B41FA5}">
                      <a16:colId xmlns:a16="http://schemas.microsoft.com/office/drawing/2014/main" val="2602963717"/>
                    </a:ext>
                  </a:extLst>
                </a:gridCol>
                <a:gridCol w="643990">
                  <a:extLst>
                    <a:ext uri="{9D8B030D-6E8A-4147-A177-3AD203B41FA5}">
                      <a16:colId xmlns:a16="http://schemas.microsoft.com/office/drawing/2014/main" val="4189584381"/>
                    </a:ext>
                  </a:extLst>
                </a:gridCol>
                <a:gridCol w="643990">
                  <a:extLst>
                    <a:ext uri="{9D8B030D-6E8A-4147-A177-3AD203B41FA5}">
                      <a16:colId xmlns:a16="http://schemas.microsoft.com/office/drawing/2014/main" val="4106533708"/>
                    </a:ext>
                  </a:extLst>
                </a:gridCol>
              </a:tblGrid>
              <a:tr h="30877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66F1E039-4EBF-4DA9-84DC-93E019D4945D}"/>
              </a:ext>
            </a:extLst>
          </p:cNvPr>
          <p:cNvGraphicFramePr>
            <a:graphicFrameLocks noGrp="1"/>
          </p:cNvGraphicFramePr>
          <p:nvPr/>
        </p:nvGraphicFramePr>
        <p:xfrm>
          <a:off x="5268908" y="6265131"/>
          <a:ext cx="25759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990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  <a:gridCol w="643990">
                  <a:extLst>
                    <a:ext uri="{9D8B030D-6E8A-4147-A177-3AD203B41FA5}">
                      <a16:colId xmlns:a16="http://schemas.microsoft.com/office/drawing/2014/main" val="2602963717"/>
                    </a:ext>
                  </a:extLst>
                </a:gridCol>
                <a:gridCol w="643990">
                  <a:extLst>
                    <a:ext uri="{9D8B030D-6E8A-4147-A177-3AD203B41FA5}">
                      <a16:colId xmlns:a16="http://schemas.microsoft.com/office/drawing/2014/main" val="4189584381"/>
                    </a:ext>
                  </a:extLst>
                </a:gridCol>
                <a:gridCol w="643990">
                  <a:extLst>
                    <a:ext uri="{9D8B030D-6E8A-4147-A177-3AD203B41FA5}">
                      <a16:colId xmlns:a16="http://schemas.microsoft.com/office/drawing/2014/main" val="4106533708"/>
                    </a:ext>
                  </a:extLst>
                </a:gridCol>
              </a:tblGrid>
              <a:tr h="30877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4D935229-5DEA-4679-B88C-DD63A2522E2E}"/>
              </a:ext>
            </a:extLst>
          </p:cNvPr>
          <p:cNvSpPr txBox="1"/>
          <p:nvPr/>
        </p:nvSpPr>
        <p:spPr>
          <a:xfrm>
            <a:off x="6406218" y="1620598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V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25F3100-1CF4-4EBD-B94B-FEEA89A515CD}"/>
              </a:ext>
            </a:extLst>
          </p:cNvPr>
          <p:cNvSpPr txBox="1"/>
          <p:nvPr/>
        </p:nvSpPr>
        <p:spPr>
          <a:xfrm>
            <a:off x="7370836" y="847477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V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B73DC4-984F-4636-A1D4-32644FAA3216}"/>
              </a:ext>
            </a:extLst>
          </p:cNvPr>
          <p:cNvSpPr txBox="1"/>
          <p:nvPr/>
        </p:nvSpPr>
        <p:spPr>
          <a:xfrm>
            <a:off x="8098216" y="2540198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V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24398B6-AD50-4638-999E-C9F439D0BE8A}"/>
              </a:ext>
            </a:extLst>
          </p:cNvPr>
          <p:cNvSpPr txBox="1"/>
          <p:nvPr/>
        </p:nvSpPr>
        <p:spPr>
          <a:xfrm>
            <a:off x="9345199" y="2535327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V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56BF899-45FD-4D4B-B420-08809575E469}"/>
              </a:ext>
            </a:extLst>
          </p:cNvPr>
          <p:cNvSpPr txBox="1"/>
          <p:nvPr/>
        </p:nvSpPr>
        <p:spPr>
          <a:xfrm>
            <a:off x="6778665" y="2500194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V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CEC75E5-7AB7-41EA-93F0-3122A1694331}"/>
              </a:ext>
            </a:extLst>
          </p:cNvPr>
          <p:cNvSpPr txBox="1"/>
          <p:nvPr/>
        </p:nvSpPr>
        <p:spPr>
          <a:xfrm>
            <a:off x="8653346" y="1607008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V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02DABD-CF16-4C4B-A23A-015713095F81}"/>
              </a:ext>
            </a:extLst>
          </p:cNvPr>
          <p:cNvSpPr txBox="1"/>
          <p:nvPr/>
        </p:nvSpPr>
        <p:spPr>
          <a:xfrm>
            <a:off x="6070438" y="2494812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V</a:t>
            </a:r>
            <a:endParaRPr lang="en-CA" b="1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0DD6ECC-FCFB-43E3-A833-964265FDF753}"/>
              </a:ext>
            </a:extLst>
          </p:cNvPr>
          <p:cNvCxnSpPr>
            <a:cxnSpLocks/>
          </p:cNvCxnSpPr>
          <p:nvPr/>
        </p:nvCxnSpPr>
        <p:spPr>
          <a:xfrm flipV="1">
            <a:off x="6666506" y="1052671"/>
            <a:ext cx="704330" cy="373584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05E19DB-CB85-4A6A-97FB-6628942F6F2D}"/>
              </a:ext>
            </a:extLst>
          </p:cNvPr>
          <p:cNvCxnSpPr>
            <a:cxnSpLocks/>
          </p:cNvCxnSpPr>
          <p:nvPr/>
        </p:nvCxnSpPr>
        <p:spPr>
          <a:xfrm flipH="1" flipV="1">
            <a:off x="7595324" y="1100377"/>
            <a:ext cx="567380" cy="1227272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F97D58A-76E7-4BCA-AE45-989FFFFD72D6}"/>
              </a:ext>
            </a:extLst>
          </p:cNvPr>
          <p:cNvCxnSpPr>
            <a:cxnSpLocks/>
          </p:cNvCxnSpPr>
          <p:nvPr/>
        </p:nvCxnSpPr>
        <p:spPr>
          <a:xfrm flipH="1" flipV="1">
            <a:off x="7762791" y="992837"/>
            <a:ext cx="890555" cy="397934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A084E6C-D4C1-4541-A8B9-DB220EE51DB1}"/>
              </a:ext>
            </a:extLst>
          </p:cNvPr>
          <p:cNvCxnSpPr>
            <a:cxnSpLocks/>
          </p:cNvCxnSpPr>
          <p:nvPr/>
        </p:nvCxnSpPr>
        <p:spPr>
          <a:xfrm flipV="1">
            <a:off x="6289704" y="1880021"/>
            <a:ext cx="247555" cy="486702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064A12-D692-4D62-8D11-0CFAC45D5D12}"/>
              </a:ext>
            </a:extLst>
          </p:cNvPr>
          <p:cNvCxnSpPr>
            <a:cxnSpLocks/>
          </p:cNvCxnSpPr>
          <p:nvPr/>
        </p:nvCxnSpPr>
        <p:spPr>
          <a:xfrm flipH="1" flipV="1">
            <a:off x="6695167" y="1844407"/>
            <a:ext cx="192686" cy="463029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3705A1F-783F-4AC8-AACF-6411674F7B93}"/>
              </a:ext>
            </a:extLst>
          </p:cNvPr>
          <p:cNvCxnSpPr>
            <a:cxnSpLocks/>
          </p:cNvCxnSpPr>
          <p:nvPr/>
        </p:nvCxnSpPr>
        <p:spPr>
          <a:xfrm flipH="1" flipV="1">
            <a:off x="8505584" y="2573620"/>
            <a:ext cx="784749" cy="43237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044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altLang="en-US" dirty="0"/>
              <a:t>Running t</a:t>
            </a:r>
            <a:r>
              <a:rPr lang="en-US" altLang="en-US" dirty="0" err="1"/>
              <a:t>ime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sz="2200" u="sng" dirty="0"/>
              <a:t>Q</a:t>
            </a:r>
            <a:r>
              <a:rPr lang="en-US" sz="2200" dirty="0"/>
              <a:t>: what is the running time of the Breadth First Search algorithm?</a:t>
            </a:r>
          </a:p>
          <a:p>
            <a:pPr>
              <a:defRPr/>
            </a:pPr>
            <a:r>
              <a:rPr lang="en-US" sz="2200" u="sng" dirty="0"/>
              <a:t>A</a:t>
            </a:r>
            <a:r>
              <a:rPr lang="en-US" sz="2200" dirty="0"/>
              <a:t>: Observe that we touch every edge exactly twice (once from each side). </a:t>
            </a:r>
          </a:p>
          <a:p>
            <a:pPr>
              <a:defRPr/>
            </a:pPr>
            <a:r>
              <a:rPr lang="en-US" sz="2200" dirty="0"/>
              <a:t>This is assuming that G is connected.</a:t>
            </a:r>
          </a:p>
          <a:p>
            <a:pPr>
              <a:defRPr/>
            </a:pPr>
            <a:r>
              <a:rPr lang="en-US" sz="2200" dirty="0"/>
              <a:t>Therefore, the total running time is O(|E|) in the adjacency list model.</a:t>
            </a:r>
          </a:p>
          <a:p>
            <a:pPr>
              <a:defRPr/>
            </a:pPr>
            <a:endParaRPr lang="en-US" sz="2200" dirty="0"/>
          </a:p>
          <a:p>
            <a:pPr>
              <a:defRPr/>
            </a:pPr>
            <a:r>
              <a:rPr lang="en-US" sz="2200" dirty="0"/>
              <a:t>If the graph is not connected, then the running time is linear in the number of edges in the connected component of start.</a:t>
            </a:r>
          </a:p>
          <a:p>
            <a:pPr>
              <a:defRPr/>
            </a:pPr>
            <a:endParaRPr lang="en-US" sz="2200" dirty="0"/>
          </a:p>
          <a:p>
            <a:pPr>
              <a:defRPr/>
            </a:pPr>
            <a:r>
              <a:rPr lang="en-US" sz="2200" dirty="0"/>
              <a:t>*In the matrix representation the running time is O(|V|</a:t>
            </a:r>
            <a:r>
              <a:rPr lang="en-US" sz="2200" baseline="30000" dirty="0"/>
              <a:t>2</a:t>
            </a:r>
            <a:r>
              <a:rPr lang="en-US" sz="2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30412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lvl="0" algn="ctr"/>
            <a:b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Depth First Search</a:t>
            </a:r>
          </a:p>
        </p:txBody>
      </p:sp>
    </p:spTree>
    <p:extLst>
      <p:ext uri="{BB962C8B-B14F-4D97-AF65-F5344CB8AC3E}">
        <p14:creationId xmlns:p14="http://schemas.microsoft.com/office/powerpoint/2010/main" val="4410839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altLang="en-US" dirty="0"/>
              <a:t>Breadth First Search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sz="2200" dirty="0"/>
              <a:t>Almost the same algorithm as BFS,</a:t>
            </a:r>
          </a:p>
          <a:p>
            <a:pPr>
              <a:defRPr/>
            </a:pPr>
            <a:r>
              <a:rPr lang="en-US" sz="2200" dirty="0"/>
              <a:t>but we use a stack instead of a queue.</a:t>
            </a:r>
          </a:p>
        </p:txBody>
      </p:sp>
    </p:spTree>
    <p:extLst>
      <p:ext uri="{BB962C8B-B14F-4D97-AF65-F5344CB8AC3E}">
        <p14:creationId xmlns:p14="http://schemas.microsoft.com/office/powerpoint/2010/main" val="118989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C4ADFD0-0D98-4724-9069-69432D845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998" y="1949043"/>
            <a:ext cx="4429125" cy="3200400"/>
          </a:xfrm>
          <a:prstGeom prst="rect">
            <a:avLst/>
          </a:prstGeom>
        </p:spPr>
      </p:pic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Depth First Search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spcAft>
                <a:spcPts val="800"/>
              </a:spcAft>
              <a:defRPr/>
            </a:pPr>
            <a:r>
              <a:rPr lang="en-US" sz="1800" dirty="0"/>
              <a:t>Depth Frist Search(Node start):</a:t>
            </a:r>
          </a:p>
          <a:p>
            <a:pPr>
              <a:spcAft>
                <a:spcPts val="800"/>
              </a:spcAft>
              <a:defRPr/>
            </a:pPr>
            <a:r>
              <a:rPr lang="en-US" sz="1800" dirty="0"/>
              <a:t>    s = create a stack of nodes</a:t>
            </a:r>
          </a:p>
          <a:p>
            <a:pPr>
              <a:spcAft>
                <a:spcPts val="800"/>
              </a:spcAft>
              <a:defRPr/>
            </a:pPr>
            <a:r>
              <a:rPr lang="en-US" sz="1800" dirty="0"/>
              <a:t>    </a:t>
            </a:r>
            <a:r>
              <a:rPr lang="en-US" sz="1800" dirty="0">
                <a:solidFill>
                  <a:srgbClr val="FF0000"/>
                </a:solidFill>
              </a:rPr>
              <a:t>M</a:t>
            </a:r>
            <a:r>
              <a:rPr lang="en-US" sz="1800" i="1" dirty="0">
                <a:solidFill>
                  <a:srgbClr val="FF0000"/>
                </a:solidFill>
              </a:rPr>
              <a:t>ark all nodes as unvisited</a:t>
            </a:r>
          </a:p>
          <a:p>
            <a:pPr>
              <a:spcAft>
                <a:spcPts val="800"/>
              </a:spcAft>
              <a:defRPr/>
            </a:pPr>
            <a:r>
              <a:rPr lang="en-US" sz="1800" dirty="0"/>
              <a:t>    </a:t>
            </a:r>
            <a:r>
              <a:rPr lang="en-US" sz="1800" dirty="0" err="1"/>
              <a:t>s.push</a:t>
            </a:r>
            <a:r>
              <a:rPr lang="en-US" sz="1800" dirty="0"/>
              <a:t>(start)</a:t>
            </a:r>
          </a:p>
          <a:p>
            <a:pPr>
              <a:spcAft>
                <a:spcPts val="800"/>
              </a:spcAft>
              <a:defRPr/>
            </a:pPr>
            <a:r>
              <a:rPr lang="en-US" sz="1800" dirty="0"/>
              <a:t>    </a:t>
            </a:r>
            <a:r>
              <a:rPr lang="en-US" sz="1800" i="1" dirty="0">
                <a:solidFill>
                  <a:srgbClr val="FF0000"/>
                </a:solidFill>
              </a:rPr>
              <a:t>Mark start as visited</a:t>
            </a:r>
          </a:p>
          <a:p>
            <a:pPr>
              <a:spcAft>
                <a:spcPts val="800"/>
              </a:spcAft>
              <a:defRPr/>
            </a:pPr>
            <a:r>
              <a:rPr lang="en-US" sz="1800" dirty="0"/>
              <a:t>    while (s is not empty):</a:t>
            </a:r>
          </a:p>
          <a:p>
            <a:pPr>
              <a:spcAft>
                <a:spcPts val="800"/>
              </a:spcAft>
              <a:defRPr/>
            </a:pPr>
            <a:r>
              <a:rPr lang="en-US" sz="1800" dirty="0"/>
              <a:t>        v = </a:t>
            </a:r>
            <a:r>
              <a:rPr lang="en-US" sz="1800" dirty="0" err="1"/>
              <a:t>s.pop</a:t>
            </a:r>
            <a:r>
              <a:rPr lang="en-US" sz="1800" dirty="0"/>
              <a:t>()</a:t>
            </a:r>
          </a:p>
          <a:p>
            <a:pPr>
              <a:spcAft>
                <a:spcPts val="800"/>
              </a:spcAft>
              <a:defRPr/>
            </a:pPr>
            <a:r>
              <a:rPr lang="en-US" sz="1800" dirty="0"/>
              <a:t>        print(</a:t>
            </a:r>
            <a:r>
              <a:rPr lang="en-US" sz="1800" dirty="0" err="1"/>
              <a:t>v.value</a:t>
            </a:r>
            <a:r>
              <a:rPr lang="en-US" sz="1800" dirty="0"/>
              <a:t>)</a:t>
            </a:r>
          </a:p>
          <a:p>
            <a:pPr>
              <a:spcAft>
                <a:spcPts val="800"/>
              </a:spcAft>
              <a:defRPr/>
            </a:pPr>
            <a:r>
              <a:rPr lang="en-US" sz="1800" dirty="0"/>
              <a:t>        for each u </a:t>
            </a:r>
            <a:r>
              <a:rPr lang="en-US" sz="1800" dirty="0" err="1">
                <a:solidFill>
                  <a:schemeClr val="tx1"/>
                </a:solidFill>
              </a:rPr>
              <a:t>neighbour</a:t>
            </a:r>
            <a:r>
              <a:rPr lang="en-US" sz="1800" dirty="0"/>
              <a:t> of v</a:t>
            </a:r>
          </a:p>
          <a:p>
            <a:pPr>
              <a:spcAft>
                <a:spcPts val="800"/>
              </a:spcAft>
              <a:defRPr/>
            </a:pPr>
            <a:r>
              <a:rPr lang="en-US" sz="1800" dirty="0"/>
              <a:t>            </a:t>
            </a:r>
            <a:r>
              <a:rPr lang="en-US" sz="1800" i="1" dirty="0">
                <a:solidFill>
                  <a:srgbClr val="FF0000"/>
                </a:solidFill>
              </a:rPr>
              <a:t>if u is unvisited</a:t>
            </a:r>
          </a:p>
          <a:p>
            <a:pPr>
              <a:spcAft>
                <a:spcPts val="800"/>
              </a:spcAft>
              <a:defRPr/>
            </a:pPr>
            <a:r>
              <a:rPr lang="en-US" sz="1800" dirty="0"/>
              <a:t>                </a:t>
            </a:r>
            <a:r>
              <a:rPr lang="en-US" sz="1800" dirty="0" err="1"/>
              <a:t>s.push</a:t>
            </a:r>
            <a:r>
              <a:rPr lang="en-US" sz="1800" dirty="0"/>
              <a:t>(u)</a:t>
            </a:r>
          </a:p>
          <a:p>
            <a:pPr>
              <a:spcAft>
                <a:spcPts val="800"/>
              </a:spcAft>
              <a:defRPr/>
            </a:pPr>
            <a:r>
              <a:rPr lang="en-US" sz="1800" dirty="0"/>
              <a:t>                </a:t>
            </a:r>
            <a:r>
              <a:rPr lang="en-US" sz="1800" i="1" dirty="0">
                <a:solidFill>
                  <a:srgbClr val="FF0000"/>
                </a:solidFill>
              </a:rPr>
              <a:t>Mark u as visited</a:t>
            </a:r>
          </a:p>
          <a:p>
            <a:pPr>
              <a:spcAft>
                <a:spcPts val="800"/>
              </a:spcAft>
              <a:defRPr/>
            </a:pPr>
            <a:r>
              <a:rPr lang="en-US" sz="1800" dirty="0"/>
              <a:t>                </a:t>
            </a:r>
            <a:r>
              <a:rPr lang="en-US" sz="1800" i="1" dirty="0">
                <a:solidFill>
                  <a:srgbClr val="FF0000"/>
                </a:solidFill>
              </a:rPr>
              <a:t>Set parent(u) = v in the tree</a:t>
            </a:r>
          </a:p>
        </p:txBody>
      </p:sp>
    </p:spTree>
    <p:extLst>
      <p:ext uri="{BB962C8B-B14F-4D97-AF65-F5344CB8AC3E}">
        <p14:creationId xmlns:p14="http://schemas.microsoft.com/office/powerpoint/2010/main" val="2056467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703BB5FC-F002-4455-BEE4-F011C52FD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427" y="1602650"/>
            <a:ext cx="4267200" cy="3324225"/>
          </a:xfrm>
          <a:prstGeom prst="rect">
            <a:avLst/>
          </a:prstGeom>
        </p:spPr>
      </p:pic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Depth First Search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spcAft>
                <a:spcPts val="800"/>
              </a:spcAft>
              <a:defRPr/>
            </a:pPr>
            <a:r>
              <a:rPr lang="en-US" sz="1800" dirty="0"/>
              <a:t>Depth Frist Search(Node start):</a:t>
            </a:r>
          </a:p>
          <a:p>
            <a:pPr>
              <a:spcAft>
                <a:spcPts val="800"/>
              </a:spcAft>
              <a:defRPr/>
            </a:pPr>
            <a:r>
              <a:rPr lang="en-US" sz="1800" dirty="0"/>
              <a:t>    s = create a stack of nodes</a:t>
            </a:r>
          </a:p>
          <a:p>
            <a:pPr>
              <a:spcAft>
                <a:spcPts val="800"/>
              </a:spcAft>
              <a:defRPr/>
            </a:pPr>
            <a:r>
              <a:rPr lang="en-US" sz="1800" dirty="0"/>
              <a:t>    </a:t>
            </a:r>
            <a:r>
              <a:rPr lang="en-US" sz="1800" dirty="0">
                <a:solidFill>
                  <a:srgbClr val="FF0000"/>
                </a:solidFill>
              </a:rPr>
              <a:t>M</a:t>
            </a:r>
            <a:r>
              <a:rPr lang="en-US" sz="1800" i="1" dirty="0">
                <a:solidFill>
                  <a:srgbClr val="FF0000"/>
                </a:solidFill>
              </a:rPr>
              <a:t>ark all nodes as unvisited</a:t>
            </a:r>
          </a:p>
          <a:p>
            <a:pPr>
              <a:spcAft>
                <a:spcPts val="800"/>
              </a:spcAft>
              <a:defRPr/>
            </a:pPr>
            <a:r>
              <a:rPr lang="en-US" sz="1800" dirty="0"/>
              <a:t>    </a:t>
            </a:r>
            <a:r>
              <a:rPr lang="en-US" sz="1800" dirty="0" err="1"/>
              <a:t>s.push</a:t>
            </a:r>
            <a:r>
              <a:rPr lang="en-US" sz="1800" dirty="0"/>
              <a:t>(start)</a:t>
            </a:r>
          </a:p>
          <a:p>
            <a:pPr>
              <a:spcAft>
                <a:spcPts val="800"/>
              </a:spcAft>
              <a:defRPr/>
            </a:pPr>
            <a:r>
              <a:rPr lang="en-US" sz="1800" dirty="0"/>
              <a:t>    </a:t>
            </a:r>
            <a:r>
              <a:rPr lang="en-US" sz="1800" i="1" dirty="0">
                <a:solidFill>
                  <a:srgbClr val="FF0000"/>
                </a:solidFill>
              </a:rPr>
              <a:t>Mark start as visited</a:t>
            </a:r>
          </a:p>
          <a:p>
            <a:pPr>
              <a:spcAft>
                <a:spcPts val="800"/>
              </a:spcAft>
              <a:defRPr/>
            </a:pPr>
            <a:r>
              <a:rPr lang="en-US" sz="1800" dirty="0"/>
              <a:t>    while (s is not empty):</a:t>
            </a:r>
          </a:p>
          <a:p>
            <a:pPr>
              <a:spcAft>
                <a:spcPts val="800"/>
              </a:spcAft>
              <a:defRPr/>
            </a:pPr>
            <a:r>
              <a:rPr lang="en-US" sz="1800" dirty="0"/>
              <a:t>        v = </a:t>
            </a:r>
            <a:r>
              <a:rPr lang="en-US" sz="1800" dirty="0" err="1"/>
              <a:t>s.pop</a:t>
            </a:r>
            <a:r>
              <a:rPr lang="en-US" sz="1800" dirty="0"/>
              <a:t>()</a:t>
            </a:r>
          </a:p>
          <a:p>
            <a:pPr>
              <a:spcAft>
                <a:spcPts val="800"/>
              </a:spcAft>
              <a:defRPr/>
            </a:pPr>
            <a:r>
              <a:rPr lang="en-US" sz="1800" dirty="0"/>
              <a:t>        print(</a:t>
            </a:r>
            <a:r>
              <a:rPr lang="en-US" sz="1800" dirty="0" err="1"/>
              <a:t>v.value</a:t>
            </a:r>
            <a:r>
              <a:rPr lang="en-US" sz="1800" dirty="0"/>
              <a:t>)</a:t>
            </a:r>
          </a:p>
          <a:p>
            <a:pPr>
              <a:spcAft>
                <a:spcPts val="800"/>
              </a:spcAft>
              <a:defRPr/>
            </a:pPr>
            <a:r>
              <a:rPr lang="en-US" sz="1800" dirty="0"/>
              <a:t>        for each u </a:t>
            </a:r>
            <a:r>
              <a:rPr lang="en-US" sz="1800" dirty="0" err="1">
                <a:solidFill>
                  <a:schemeClr val="tx1"/>
                </a:solidFill>
              </a:rPr>
              <a:t>neighbour</a:t>
            </a:r>
            <a:r>
              <a:rPr lang="en-US" sz="1800" dirty="0"/>
              <a:t> of v</a:t>
            </a:r>
          </a:p>
          <a:p>
            <a:pPr>
              <a:spcAft>
                <a:spcPts val="800"/>
              </a:spcAft>
              <a:defRPr/>
            </a:pPr>
            <a:r>
              <a:rPr lang="en-US" sz="1800" dirty="0"/>
              <a:t>            </a:t>
            </a:r>
            <a:r>
              <a:rPr lang="en-US" sz="1800" i="1" dirty="0">
                <a:solidFill>
                  <a:srgbClr val="FF0000"/>
                </a:solidFill>
              </a:rPr>
              <a:t>if u is unvisited</a:t>
            </a:r>
          </a:p>
          <a:p>
            <a:pPr>
              <a:spcAft>
                <a:spcPts val="800"/>
              </a:spcAft>
              <a:defRPr/>
            </a:pPr>
            <a:r>
              <a:rPr lang="en-US" sz="1800" dirty="0"/>
              <a:t>                </a:t>
            </a:r>
            <a:r>
              <a:rPr lang="en-US" sz="1800" dirty="0" err="1"/>
              <a:t>s.push</a:t>
            </a:r>
            <a:r>
              <a:rPr lang="en-US" sz="1800" dirty="0"/>
              <a:t>(u)</a:t>
            </a:r>
          </a:p>
          <a:p>
            <a:pPr>
              <a:spcAft>
                <a:spcPts val="800"/>
              </a:spcAft>
              <a:defRPr/>
            </a:pPr>
            <a:r>
              <a:rPr lang="en-US" sz="1800" dirty="0"/>
              <a:t>                </a:t>
            </a:r>
            <a:r>
              <a:rPr lang="en-US" sz="1800" i="1" dirty="0">
                <a:solidFill>
                  <a:srgbClr val="FF0000"/>
                </a:solidFill>
              </a:rPr>
              <a:t>Mark u as visited</a:t>
            </a:r>
          </a:p>
          <a:p>
            <a:pPr>
              <a:spcAft>
                <a:spcPts val="800"/>
              </a:spcAft>
              <a:defRPr/>
            </a:pPr>
            <a:r>
              <a:rPr lang="en-US" sz="1800" dirty="0"/>
              <a:t>                </a:t>
            </a:r>
            <a:r>
              <a:rPr lang="en-US" sz="1800" i="1" dirty="0">
                <a:solidFill>
                  <a:srgbClr val="FF0000"/>
                </a:solidFill>
              </a:rPr>
              <a:t>Set parent(u) = v in the tree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757CA8-96FE-46A3-8C74-6D89C3F9E229}"/>
              </a:ext>
            </a:extLst>
          </p:cNvPr>
          <p:cNvSpPr txBox="1"/>
          <p:nvPr/>
        </p:nvSpPr>
        <p:spPr>
          <a:xfrm>
            <a:off x="5195311" y="2656918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V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457427-E567-46E2-8570-E1FCA5D02FD9}"/>
              </a:ext>
            </a:extLst>
          </p:cNvPr>
          <p:cNvSpPr txBox="1"/>
          <p:nvPr/>
        </p:nvSpPr>
        <p:spPr>
          <a:xfrm>
            <a:off x="6159929" y="1883797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V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052D5D-5490-41A5-8B0C-79B54E469326}"/>
              </a:ext>
            </a:extLst>
          </p:cNvPr>
          <p:cNvSpPr txBox="1"/>
          <p:nvPr/>
        </p:nvSpPr>
        <p:spPr>
          <a:xfrm>
            <a:off x="6887309" y="3566358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V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89966C-A9A1-4605-A503-74B0B44DB4CA}"/>
              </a:ext>
            </a:extLst>
          </p:cNvPr>
          <p:cNvSpPr txBox="1"/>
          <p:nvPr/>
        </p:nvSpPr>
        <p:spPr>
          <a:xfrm>
            <a:off x="8134292" y="3571647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V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F4B7CE-161A-4B86-BA7E-B9E47089B14B}"/>
              </a:ext>
            </a:extLst>
          </p:cNvPr>
          <p:cNvSpPr txBox="1"/>
          <p:nvPr/>
        </p:nvSpPr>
        <p:spPr>
          <a:xfrm>
            <a:off x="5567758" y="3536514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V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3ECF24-47A5-4335-A8D8-F68413522340}"/>
              </a:ext>
            </a:extLst>
          </p:cNvPr>
          <p:cNvSpPr txBox="1"/>
          <p:nvPr/>
        </p:nvSpPr>
        <p:spPr>
          <a:xfrm>
            <a:off x="7442439" y="2643328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V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DBF2E2-A1AA-45C8-8A2F-9ACA893F3490}"/>
              </a:ext>
            </a:extLst>
          </p:cNvPr>
          <p:cNvSpPr txBox="1"/>
          <p:nvPr/>
        </p:nvSpPr>
        <p:spPr>
          <a:xfrm>
            <a:off x="5225791" y="4424511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V</a:t>
            </a:r>
            <a:endParaRPr lang="en-CA" b="1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B529E4D-9AC3-4C28-93C1-D41BA4BEB6B3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5455599" y="2068463"/>
            <a:ext cx="704330" cy="394112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0DE851-5146-41D8-8353-C1459F20BB79}"/>
              </a:ext>
            </a:extLst>
          </p:cNvPr>
          <p:cNvCxnSpPr>
            <a:cxnSpLocks/>
          </p:cNvCxnSpPr>
          <p:nvPr/>
        </p:nvCxnSpPr>
        <p:spPr>
          <a:xfrm flipH="1" flipV="1">
            <a:off x="6350001" y="2068463"/>
            <a:ext cx="609599" cy="1275293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8BF561C-4D5A-4C72-AA06-E8EA501EE9F8}"/>
              </a:ext>
            </a:extLst>
          </p:cNvPr>
          <p:cNvCxnSpPr>
            <a:cxnSpLocks/>
          </p:cNvCxnSpPr>
          <p:nvPr/>
        </p:nvCxnSpPr>
        <p:spPr>
          <a:xfrm flipH="1" flipV="1">
            <a:off x="6551884" y="2029157"/>
            <a:ext cx="890555" cy="397934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8C94A6C-6844-4F65-B9A2-0CF80FFC269E}"/>
              </a:ext>
            </a:extLst>
          </p:cNvPr>
          <p:cNvCxnSpPr>
            <a:cxnSpLocks/>
          </p:cNvCxnSpPr>
          <p:nvPr/>
        </p:nvCxnSpPr>
        <p:spPr>
          <a:xfrm flipV="1">
            <a:off x="5555990" y="3756313"/>
            <a:ext cx="108113" cy="470247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F21C0F1-D9D7-4A1F-984E-71EBD6584832}"/>
              </a:ext>
            </a:extLst>
          </p:cNvPr>
          <p:cNvCxnSpPr>
            <a:cxnSpLocks/>
          </p:cNvCxnSpPr>
          <p:nvPr/>
        </p:nvCxnSpPr>
        <p:spPr>
          <a:xfrm flipH="1" flipV="1">
            <a:off x="5484260" y="2880727"/>
            <a:ext cx="192686" cy="463029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0A38016-C3BE-4651-9928-0256BDD52207}"/>
              </a:ext>
            </a:extLst>
          </p:cNvPr>
          <p:cNvCxnSpPr>
            <a:cxnSpLocks/>
          </p:cNvCxnSpPr>
          <p:nvPr/>
        </p:nvCxnSpPr>
        <p:spPr>
          <a:xfrm flipH="1" flipV="1">
            <a:off x="7763361" y="2841584"/>
            <a:ext cx="370932" cy="522386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A313874-88F0-416B-B956-9C5598019DF9}"/>
              </a:ext>
            </a:extLst>
          </p:cNvPr>
          <p:cNvCxnSpPr>
            <a:cxnSpLocks/>
          </p:cNvCxnSpPr>
          <p:nvPr/>
        </p:nvCxnSpPr>
        <p:spPr>
          <a:xfrm flipH="1" flipV="1">
            <a:off x="7819981" y="2708624"/>
            <a:ext cx="998899" cy="495179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7958F39-429B-474C-A87E-73FAA7AFDA03}"/>
              </a:ext>
            </a:extLst>
          </p:cNvPr>
          <p:cNvSpPr txBox="1"/>
          <p:nvPr/>
        </p:nvSpPr>
        <p:spPr>
          <a:xfrm>
            <a:off x="8947293" y="3410505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V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41572E-B8D1-4DA9-B5C5-520353002F3C}"/>
              </a:ext>
            </a:extLst>
          </p:cNvPr>
          <p:cNvSpPr txBox="1"/>
          <p:nvPr/>
        </p:nvSpPr>
        <p:spPr>
          <a:xfrm>
            <a:off x="7539849" y="3561980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V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0C84FA9-443B-4764-A0C9-98B5ECAF3095}"/>
              </a:ext>
            </a:extLst>
          </p:cNvPr>
          <p:cNvSpPr txBox="1"/>
          <p:nvPr/>
        </p:nvSpPr>
        <p:spPr>
          <a:xfrm>
            <a:off x="6887309" y="4577843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V</a:t>
            </a:r>
            <a:endParaRPr lang="en-CA" b="1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AD845E7-6712-45BB-AB0A-83C197A13683}"/>
              </a:ext>
            </a:extLst>
          </p:cNvPr>
          <p:cNvCxnSpPr>
            <a:cxnSpLocks/>
          </p:cNvCxnSpPr>
          <p:nvPr/>
        </p:nvCxnSpPr>
        <p:spPr>
          <a:xfrm flipH="1" flipV="1">
            <a:off x="5697869" y="4577843"/>
            <a:ext cx="1101722" cy="70693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99CA408-7ED8-4FBB-9BD6-A4DE9FB154B3}"/>
              </a:ext>
            </a:extLst>
          </p:cNvPr>
          <p:cNvCxnSpPr>
            <a:cxnSpLocks/>
          </p:cNvCxnSpPr>
          <p:nvPr/>
        </p:nvCxnSpPr>
        <p:spPr>
          <a:xfrm flipH="1">
            <a:off x="7205754" y="3898192"/>
            <a:ext cx="397147" cy="537269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500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26" grpId="0"/>
      <p:bldP spid="32" grpId="0"/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Plan for the rest of the semester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97335" y="1949042"/>
            <a:ext cx="8855643" cy="4763155"/>
          </a:xfrm>
        </p:spPr>
        <p:txBody>
          <a:bodyPr/>
          <a:lstStyle/>
          <a:p>
            <a:r>
              <a:rPr lang="en-US" altLang="he-IL" sz="1800" u="sng" dirty="0"/>
              <a:t>Material left to cover</a:t>
            </a:r>
          </a:p>
          <a:p>
            <a:r>
              <a:rPr lang="en-US" altLang="he-IL" sz="1800" dirty="0"/>
              <a:t>For the final project you will need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he-IL" sz="1800" dirty="0"/>
              <a:t>Algorithms for graph exploration – We’ll cover them on Monday, Wednesday.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he-IL" sz="1800" dirty="0"/>
              <a:t>Hash tables (just a bit) – We’ll get to </a:t>
            </a:r>
            <a:r>
              <a:rPr lang="en-US" altLang="he-IL" sz="1800" dirty="0" err="1"/>
              <a:t>java.util.HashMap</a:t>
            </a:r>
            <a:r>
              <a:rPr lang="en-US" altLang="he-IL" sz="1800" dirty="0"/>
              <a:t> by Friday</a:t>
            </a:r>
          </a:p>
          <a:p>
            <a:r>
              <a:rPr lang="en-US" altLang="he-IL" sz="1800" u="sng" dirty="0"/>
              <a:t>For the rest of the semester</a:t>
            </a:r>
            <a:r>
              <a:rPr lang="en-US" altLang="he-IL" sz="18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he-IL" sz="1800" dirty="0"/>
              <a:t>Hash tables - in some depth</a:t>
            </a:r>
            <a:r>
              <a:rPr lang="en-US" altLang="he-IL" sz="1800" i="1" dirty="0"/>
              <a:t> – March 22-24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he-IL" sz="1800" dirty="0"/>
              <a:t>Return to self balancing BSTs: AVL trees, B-trees</a:t>
            </a:r>
            <a:r>
              <a:rPr lang="en-US" altLang="he-IL" sz="1800" i="1" dirty="0"/>
              <a:t> – March 26-29-31</a:t>
            </a:r>
            <a:endParaRPr lang="en-US" altLang="he-IL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he-IL" sz="1800" dirty="0"/>
              <a:t>Union-find</a:t>
            </a:r>
            <a:r>
              <a:rPr lang="en-US" altLang="he-IL" sz="1800" i="1" dirty="0"/>
              <a:t> – April 7-9</a:t>
            </a:r>
            <a:endParaRPr lang="en-US" altLang="he-IL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he-IL" sz="1800" dirty="0"/>
              <a:t>Huffman Coding (a very simple compression algorithm)… </a:t>
            </a:r>
            <a:r>
              <a:rPr lang="en-US" altLang="he-IL" sz="1800" i="1" dirty="0"/>
              <a:t>April 12-14</a:t>
            </a:r>
            <a:endParaRPr lang="en-US" altLang="he-IL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he-IL" sz="1800" dirty="0"/>
              <a:t>AI / ML / rocket science…  time permitting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he-IL" sz="1800" dirty="0"/>
          </a:p>
          <a:p>
            <a:endParaRPr lang="en-US" altLang="he-IL" sz="1800" dirty="0" err="1"/>
          </a:p>
        </p:txBody>
      </p:sp>
    </p:spTree>
    <p:extLst>
      <p:ext uri="{BB962C8B-B14F-4D97-AF65-F5344CB8AC3E}">
        <p14:creationId xmlns:p14="http://schemas.microsoft.com/office/powerpoint/2010/main" val="2829743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Depth First Search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spcAft>
                <a:spcPts val="800"/>
              </a:spcAft>
              <a:defRPr/>
            </a:pPr>
            <a:r>
              <a:rPr lang="en-US" sz="1800" dirty="0"/>
              <a:t>Depth Frist Search(Node start):</a:t>
            </a:r>
          </a:p>
          <a:p>
            <a:pPr>
              <a:spcAft>
                <a:spcPts val="800"/>
              </a:spcAft>
              <a:defRPr/>
            </a:pPr>
            <a:r>
              <a:rPr lang="en-US" sz="1800" dirty="0"/>
              <a:t>    s = create a stack of nodes</a:t>
            </a:r>
          </a:p>
          <a:p>
            <a:pPr>
              <a:spcAft>
                <a:spcPts val="800"/>
              </a:spcAft>
              <a:defRPr/>
            </a:pPr>
            <a:r>
              <a:rPr lang="en-US" sz="1800" dirty="0"/>
              <a:t>    </a:t>
            </a:r>
            <a:r>
              <a:rPr lang="en-US" sz="1800" dirty="0">
                <a:solidFill>
                  <a:srgbClr val="FF0000"/>
                </a:solidFill>
              </a:rPr>
              <a:t>M</a:t>
            </a:r>
            <a:r>
              <a:rPr lang="en-US" sz="1800" i="1" dirty="0">
                <a:solidFill>
                  <a:srgbClr val="FF0000"/>
                </a:solidFill>
              </a:rPr>
              <a:t>ark all nodes as unvisited</a:t>
            </a:r>
          </a:p>
          <a:p>
            <a:pPr>
              <a:spcAft>
                <a:spcPts val="800"/>
              </a:spcAft>
              <a:defRPr/>
            </a:pPr>
            <a:r>
              <a:rPr lang="en-US" sz="1800" dirty="0"/>
              <a:t>    </a:t>
            </a:r>
            <a:r>
              <a:rPr lang="en-US" sz="1800" dirty="0" err="1"/>
              <a:t>q.enqueue</a:t>
            </a:r>
            <a:r>
              <a:rPr lang="en-US" sz="1800" dirty="0"/>
              <a:t>(start)</a:t>
            </a:r>
          </a:p>
          <a:p>
            <a:pPr>
              <a:spcAft>
                <a:spcPts val="800"/>
              </a:spcAft>
              <a:defRPr/>
            </a:pPr>
            <a:r>
              <a:rPr lang="en-US" sz="1800" dirty="0"/>
              <a:t>    </a:t>
            </a:r>
            <a:r>
              <a:rPr lang="en-US" sz="1800" i="1" dirty="0">
                <a:solidFill>
                  <a:srgbClr val="FF0000"/>
                </a:solidFill>
              </a:rPr>
              <a:t>Mark start as visited</a:t>
            </a:r>
          </a:p>
          <a:p>
            <a:pPr>
              <a:spcAft>
                <a:spcPts val="800"/>
              </a:spcAft>
              <a:defRPr/>
            </a:pPr>
            <a:r>
              <a:rPr lang="en-US" sz="1800" dirty="0"/>
              <a:t>    while (q is not empty):</a:t>
            </a:r>
          </a:p>
          <a:p>
            <a:pPr>
              <a:spcAft>
                <a:spcPts val="800"/>
              </a:spcAft>
              <a:defRPr/>
            </a:pPr>
            <a:r>
              <a:rPr lang="en-US" sz="1800" dirty="0"/>
              <a:t>        v = </a:t>
            </a:r>
            <a:r>
              <a:rPr lang="en-US" sz="1800" dirty="0" err="1"/>
              <a:t>q.dequeue</a:t>
            </a:r>
            <a:r>
              <a:rPr lang="en-US" sz="1800" dirty="0"/>
              <a:t>()</a:t>
            </a:r>
          </a:p>
          <a:p>
            <a:pPr>
              <a:spcAft>
                <a:spcPts val="800"/>
              </a:spcAft>
              <a:defRPr/>
            </a:pPr>
            <a:r>
              <a:rPr lang="en-US" sz="1800" dirty="0"/>
              <a:t>        print(</a:t>
            </a:r>
            <a:r>
              <a:rPr lang="en-US" sz="1800" dirty="0" err="1"/>
              <a:t>v.value</a:t>
            </a:r>
            <a:r>
              <a:rPr lang="en-US" sz="1800" dirty="0"/>
              <a:t>)</a:t>
            </a:r>
          </a:p>
          <a:p>
            <a:pPr>
              <a:spcAft>
                <a:spcPts val="800"/>
              </a:spcAft>
              <a:defRPr/>
            </a:pPr>
            <a:r>
              <a:rPr lang="en-US" sz="1800" dirty="0"/>
              <a:t>        for each u </a:t>
            </a:r>
            <a:r>
              <a:rPr lang="en-US" sz="1800" dirty="0" err="1">
                <a:solidFill>
                  <a:schemeClr val="tx1"/>
                </a:solidFill>
              </a:rPr>
              <a:t>neighbour</a:t>
            </a:r>
            <a:r>
              <a:rPr lang="en-US" sz="1800" dirty="0"/>
              <a:t> of v</a:t>
            </a:r>
          </a:p>
          <a:p>
            <a:pPr>
              <a:spcAft>
                <a:spcPts val="800"/>
              </a:spcAft>
              <a:defRPr/>
            </a:pPr>
            <a:r>
              <a:rPr lang="en-US" sz="1800" dirty="0"/>
              <a:t>            </a:t>
            </a:r>
            <a:r>
              <a:rPr lang="en-US" sz="1800" i="1" dirty="0">
                <a:solidFill>
                  <a:srgbClr val="FF0000"/>
                </a:solidFill>
              </a:rPr>
              <a:t>if u is unvisited</a:t>
            </a:r>
          </a:p>
          <a:p>
            <a:pPr>
              <a:spcAft>
                <a:spcPts val="800"/>
              </a:spcAft>
              <a:defRPr/>
            </a:pPr>
            <a:r>
              <a:rPr lang="en-US" sz="1800" dirty="0"/>
              <a:t>                </a:t>
            </a:r>
            <a:r>
              <a:rPr lang="en-US" sz="1800" dirty="0" err="1"/>
              <a:t>q.enqueue</a:t>
            </a:r>
            <a:r>
              <a:rPr lang="en-US" sz="1800" dirty="0"/>
              <a:t>(u)</a:t>
            </a:r>
          </a:p>
          <a:p>
            <a:pPr>
              <a:spcAft>
                <a:spcPts val="800"/>
              </a:spcAft>
              <a:defRPr/>
            </a:pPr>
            <a:r>
              <a:rPr lang="en-US" sz="1800" dirty="0"/>
              <a:t>                </a:t>
            </a:r>
            <a:r>
              <a:rPr lang="en-US" sz="1800" i="1" dirty="0">
                <a:solidFill>
                  <a:srgbClr val="FF0000"/>
                </a:solidFill>
              </a:rPr>
              <a:t>Mark u as visited</a:t>
            </a:r>
          </a:p>
          <a:p>
            <a:pPr>
              <a:spcAft>
                <a:spcPts val="800"/>
              </a:spcAft>
              <a:defRPr/>
            </a:pPr>
            <a:r>
              <a:rPr lang="en-US" sz="1800" dirty="0"/>
              <a:t>                </a:t>
            </a:r>
            <a:r>
              <a:rPr lang="en-US" sz="1800" i="1" dirty="0">
                <a:solidFill>
                  <a:srgbClr val="FF0000"/>
                </a:solidFill>
              </a:rPr>
              <a:t>Set parent(u) = v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5D40480-AAB1-498E-8F62-8161D3AEC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427" y="1602650"/>
            <a:ext cx="4267200" cy="332422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906D47B-E518-4FD9-9762-0585B1C80C01}"/>
              </a:ext>
            </a:extLst>
          </p:cNvPr>
          <p:cNvSpPr txBox="1"/>
          <p:nvPr/>
        </p:nvSpPr>
        <p:spPr>
          <a:xfrm>
            <a:off x="5195311" y="2656918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V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0E17871-E222-4F0A-A668-C2159914BCDD}"/>
              </a:ext>
            </a:extLst>
          </p:cNvPr>
          <p:cNvSpPr txBox="1"/>
          <p:nvPr/>
        </p:nvSpPr>
        <p:spPr>
          <a:xfrm>
            <a:off x="6159929" y="1883797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V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ED5603A-752D-4ED6-9637-945CF03CC494}"/>
              </a:ext>
            </a:extLst>
          </p:cNvPr>
          <p:cNvSpPr txBox="1"/>
          <p:nvPr/>
        </p:nvSpPr>
        <p:spPr>
          <a:xfrm>
            <a:off x="6887309" y="3566358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V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6B763EE-96A4-4AB9-99BE-848DD51AFA47}"/>
              </a:ext>
            </a:extLst>
          </p:cNvPr>
          <p:cNvSpPr txBox="1"/>
          <p:nvPr/>
        </p:nvSpPr>
        <p:spPr>
          <a:xfrm>
            <a:off x="8134292" y="3571647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V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9297BD-DB4B-496E-A992-678BF88E6051}"/>
              </a:ext>
            </a:extLst>
          </p:cNvPr>
          <p:cNvSpPr txBox="1"/>
          <p:nvPr/>
        </p:nvSpPr>
        <p:spPr>
          <a:xfrm>
            <a:off x="5567758" y="3536514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V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A33A980-F3E3-4321-B7B3-20E4EF3B4363}"/>
              </a:ext>
            </a:extLst>
          </p:cNvPr>
          <p:cNvSpPr txBox="1"/>
          <p:nvPr/>
        </p:nvSpPr>
        <p:spPr>
          <a:xfrm>
            <a:off x="7442439" y="2643328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V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E97CD83-F4FD-41D8-A570-DF1A685D46CC}"/>
              </a:ext>
            </a:extLst>
          </p:cNvPr>
          <p:cNvSpPr txBox="1"/>
          <p:nvPr/>
        </p:nvSpPr>
        <p:spPr>
          <a:xfrm>
            <a:off x="5225791" y="4424511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V</a:t>
            </a:r>
            <a:endParaRPr lang="en-CA" b="1" dirty="0">
              <a:solidFill>
                <a:srgbClr val="C00000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5B9B4D7-1D90-48CC-8640-BDF88C331F34}"/>
              </a:ext>
            </a:extLst>
          </p:cNvPr>
          <p:cNvCxnSpPr>
            <a:cxnSpLocks/>
            <a:endCxn id="39" idx="1"/>
          </p:cNvCxnSpPr>
          <p:nvPr/>
        </p:nvCxnSpPr>
        <p:spPr>
          <a:xfrm flipV="1">
            <a:off x="5455599" y="2068463"/>
            <a:ext cx="704330" cy="394112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0927252-9740-4BC3-B93E-549B3CF66AC3}"/>
              </a:ext>
            </a:extLst>
          </p:cNvPr>
          <p:cNvCxnSpPr>
            <a:cxnSpLocks/>
          </p:cNvCxnSpPr>
          <p:nvPr/>
        </p:nvCxnSpPr>
        <p:spPr>
          <a:xfrm flipH="1" flipV="1">
            <a:off x="6350001" y="2068463"/>
            <a:ext cx="609599" cy="1275293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22C8546-4CA1-43BC-A9DC-30557F9C1873}"/>
              </a:ext>
            </a:extLst>
          </p:cNvPr>
          <p:cNvCxnSpPr>
            <a:cxnSpLocks/>
          </p:cNvCxnSpPr>
          <p:nvPr/>
        </p:nvCxnSpPr>
        <p:spPr>
          <a:xfrm flipH="1" flipV="1">
            <a:off x="6551884" y="2029157"/>
            <a:ext cx="890555" cy="397934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7702D72-A471-4B51-BFC0-C650DB21B85D}"/>
              </a:ext>
            </a:extLst>
          </p:cNvPr>
          <p:cNvCxnSpPr>
            <a:cxnSpLocks/>
          </p:cNvCxnSpPr>
          <p:nvPr/>
        </p:nvCxnSpPr>
        <p:spPr>
          <a:xfrm flipV="1">
            <a:off x="5555990" y="3756313"/>
            <a:ext cx="108113" cy="470247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BD9D684-AA99-4E83-9DC9-8BF0AF983C5A}"/>
              </a:ext>
            </a:extLst>
          </p:cNvPr>
          <p:cNvCxnSpPr>
            <a:cxnSpLocks/>
          </p:cNvCxnSpPr>
          <p:nvPr/>
        </p:nvCxnSpPr>
        <p:spPr>
          <a:xfrm flipH="1" flipV="1">
            <a:off x="5484260" y="2880727"/>
            <a:ext cx="192686" cy="463029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B3B883E-BC72-47ED-ACD5-D5836BAD4871}"/>
              </a:ext>
            </a:extLst>
          </p:cNvPr>
          <p:cNvCxnSpPr>
            <a:cxnSpLocks/>
          </p:cNvCxnSpPr>
          <p:nvPr/>
        </p:nvCxnSpPr>
        <p:spPr>
          <a:xfrm flipH="1" flipV="1">
            <a:off x="7763361" y="2841584"/>
            <a:ext cx="370932" cy="522386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3464EB9-D03C-4239-BF42-C002DAEAE687}"/>
              </a:ext>
            </a:extLst>
          </p:cNvPr>
          <p:cNvCxnSpPr>
            <a:cxnSpLocks/>
          </p:cNvCxnSpPr>
          <p:nvPr/>
        </p:nvCxnSpPr>
        <p:spPr>
          <a:xfrm flipH="1" flipV="1">
            <a:off x="7819981" y="2708624"/>
            <a:ext cx="998899" cy="495179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F8DD1EC-9DAE-44DD-AF2F-D2D5D5970816}"/>
              </a:ext>
            </a:extLst>
          </p:cNvPr>
          <p:cNvSpPr txBox="1"/>
          <p:nvPr/>
        </p:nvSpPr>
        <p:spPr>
          <a:xfrm>
            <a:off x="8947293" y="3410505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V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674E0D0-4CF6-474A-8FCE-7D387935230F}"/>
              </a:ext>
            </a:extLst>
          </p:cNvPr>
          <p:cNvSpPr txBox="1"/>
          <p:nvPr/>
        </p:nvSpPr>
        <p:spPr>
          <a:xfrm>
            <a:off x="7539849" y="3561980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V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BE3A55C-09E8-44F6-994E-8354AD0FFB65}"/>
              </a:ext>
            </a:extLst>
          </p:cNvPr>
          <p:cNvSpPr txBox="1"/>
          <p:nvPr/>
        </p:nvSpPr>
        <p:spPr>
          <a:xfrm>
            <a:off x="6887309" y="4577843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V</a:t>
            </a:r>
            <a:endParaRPr lang="en-CA" b="1" dirty="0">
              <a:solidFill>
                <a:srgbClr val="C00000"/>
              </a:solidFill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5AAADDF-290C-49C7-B4BE-E4B491D93836}"/>
              </a:ext>
            </a:extLst>
          </p:cNvPr>
          <p:cNvCxnSpPr>
            <a:cxnSpLocks/>
          </p:cNvCxnSpPr>
          <p:nvPr/>
        </p:nvCxnSpPr>
        <p:spPr>
          <a:xfrm flipH="1" flipV="1">
            <a:off x="5697869" y="4577843"/>
            <a:ext cx="1101722" cy="70693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C6D6182-CDD3-4CF5-940A-2F1AB9AA5EAD}"/>
              </a:ext>
            </a:extLst>
          </p:cNvPr>
          <p:cNvCxnSpPr>
            <a:cxnSpLocks/>
          </p:cNvCxnSpPr>
          <p:nvPr/>
        </p:nvCxnSpPr>
        <p:spPr>
          <a:xfrm flipH="1">
            <a:off x="7205754" y="3898192"/>
            <a:ext cx="397147" cy="537269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BE7008E1-0BC0-427A-846F-3188C1E3CA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535043"/>
              </p:ext>
            </p:extLst>
          </p:nvPr>
        </p:nvGraphicFramePr>
        <p:xfrm>
          <a:off x="3611099" y="5261999"/>
          <a:ext cx="47307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74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274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1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209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91704"/>
                  </a:ext>
                </a:extLst>
              </a:tr>
            </a:tbl>
          </a:graphicData>
        </a:graphic>
      </p:graphicFrame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C9199CC1-7B89-4C01-AB25-78C52F8C7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595546"/>
              </p:ext>
            </p:extLst>
          </p:nvPr>
        </p:nvGraphicFramePr>
        <p:xfrm>
          <a:off x="4149919" y="5261999"/>
          <a:ext cx="47307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74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274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1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209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91704"/>
                  </a:ext>
                </a:extLst>
              </a:tr>
            </a:tbl>
          </a:graphicData>
        </a:graphic>
      </p:graphicFrame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DF23CC83-A560-4FD5-BF95-9401F8B265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677319"/>
              </p:ext>
            </p:extLst>
          </p:nvPr>
        </p:nvGraphicFramePr>
        <p:xfrm>
          <a:off x="4694579" y="5273150"/>
          <a:ext cx="47307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74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274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1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209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91704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18800D0D-5289-4CB9-95A7-CD550A39F2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178522"/>
              </p:ext>
            </p:extLst>
          </p:nvPr>
        </p:nvGraphicFramePr>
        <p:xfrm>
          <a:off x="5234897" y="5278424"/>
          <a:ext cx="47307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74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274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1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209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91704"/>
                  </a:ext>
                </a:extLst>
              </a:tr>
            </a:tbl>
          </a:graphicData>
        </a:graphic>
      </p:graphicFrame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4C7E1956-047C-403F-9289-C7C5A39FC3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677803"/>
              </p:ext>
            </p:extLst>
          </p:nvPr>
        </p:nvGraphicFramePr>
        <p:xfrm>
          <a:off x="5772879" y="5279440"/>
          <a:ext cx="47307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74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274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1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209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91704"/>
                  </a:ext>
                </a:extLst>
              </a:tr>
            </a:tbl>
          </a:graphicData>
        </a:graphic>
      </p:graphicFrame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41D2FB74-9718-410B-BA54-7224E94654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690319"/>
              </p:ext>
            </p:extLst>
          </p:nvPr>
        </p:nvGraphicFramePr>
        <p:xfrm>
          <a:off x="6311696" y="5278466"/>
          <a:ext cx="47307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74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274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1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209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91704"/>
                  </a:ext>
                </a:extLst>
              </a:tr>
            </a:tbl>
          </a:graphicData>
        </a:graphic>
      </p:graphicFrame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ED44AC0F-C0CC-43C5-A3CC-6CFB967E76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543694"/>
              </p:ext>
            </p:extLst>
          </p:nvPr>
        </p:nvGraphicFramePr>
        <p:xfrm>
          <a:off x="6842408" y="5291133"/>
          <a:ext cx="47307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74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274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1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209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91704"/>
                  </a:ext>
                </a:extLst>
              </a:tr>
            </a:tbl>
          </a:graphicData>
        </a:graphic>
      </p:graphicFrame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BE363883-4ADE-4BA7-911D-773D3054E0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80362"/>
              </p:ext>
            </p:extLst>
          </p:nvPr>
        </p:nvGraphicFramePr>
        <p:xfrm>
          <a:off x="7394078" y="5284301"/>
          <a:ext cx="47307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74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274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1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209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91704"/>
                  </a:ext>
                </a:extLst>
              </a:tr>
            </a:tbl>
          </a:graphicData>
        </a:graphic>
      </p:graphicFrame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EC64DC4F-4E3B-431B-8663-509F02F72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158977"/>
              </p:ext>
            </p:extLst>
          </p:nvPr>
        </p:nvGraphicFramePr>
        <p:xfrm>
          <a:off x="7938356" y="5289588"/>
          <a:ext cx="47307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74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274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1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209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91704"/>
                  </a:ext>
                </a:extLst>
              </a:tr>
            </a:tbl>
          </a:graphicData>
        </a:graphic>
      </p:graphicFrame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5AE1D583-FB5F-4BC4-8FC0-92F7DD6562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400128"/>
              </p:ext>
            </p:extLst>
          </p:nvPr>
        </p:nvGraphicFramePr>
        <p:xfrm>
          <a:off x="8490336" y="5299890"/>
          <a:ext cx="47307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74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274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1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209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91704"/>
                  </a:ext>
                </a:extLst>
              </a:tr>
            </a:tbl>
          </a:graphicData>
        </a:graphic>
      </p:graphicFrame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454AAB65-9DA5-4D34-A8AF-0826263C25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42196"/>
              </p:ext>
            </p:extLst>
          </p:nvPr>
        </p:nvGraphicFramePr>
        <p:xfrm>
          <a:off x="9052769" y="5299890"/>
          <a:ext cx="47307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74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274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1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209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91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129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9" grpId="0"/>
      <p:bldP spid="40" grpId="0"/>
      <p:bldP spid="41" grpId="0"/>
      <p:bldP spid="42" grpId="0"/>
      <p:bldP spid="43" grpId="0"/>
      <p:bldP spid="44" grpId="0"/>
      <p:bldP spid="52" grpId="0"/>
      <p:bldP spid="53" grpId="0"/>
      <p:bldP spid="5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altLang="en-US" dirty="0"/>
              <a:t>Running t</a:t>
            </a:r>
            <a:r>
              <a:rPr lang="en-US" altLang="en-US" dirty="0" err="1"/>
              <a:t>ime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sz="2200" u="sng" dirty="0"/>
              <a:t>Q</a:t>
            </a:r>
            <a:r>
              <a:rPr lang="en-US" sz="2200" dirty="0"/>
              <a:t>: what is the running time of the Breadth First Search algorithm?</a:t>
            </a:r>
          </a:p>
          <a:p>
            <a:pPr>
              <a:defRPr/>
            </a:pPr>
            <a:r>
              <a:rPr lang="en-US" sz="2200" u="sng" dirty="0"/>
              <a:t>A</a:t>
            </a:r>
            <a:r>
              <a:rPr lang="en-US" sz="2200" dirty="0"/>
              <a:t>: Same as for BFS, we touch every edge exactly twice (once from each side). </a:t>
            </a:r>
          </a:p>
          <a:p>
            <a:pPr>
              <a:defRPr/>
            </a:pPr>
            <a:r>
              <a:rPr lang="en-US" sz="2200" dirty="0"/>
              <a:t>This is assuming that G is connected.</a:t>
            </a:r>
          </a:p>
          <a:p>
            <a:pPr>
              <a:defRPr/>
            </a:pPr>
            <a:r>
              <a:rPr lang="en-US" sz="2200" dirty="0"/>
              <a:t>Therefore, the total running time is O(|E|) in the adjacency list model.</a:t>
            </a:r>
          </a:p>
          <a:p>
            <a:pPr>
              <a:defRPr/>
            </a:pPr>
            <a:endParaRPr lang="en-US" sz="2200" dirty="0"/>
          </a:p>
          <a:p>
            <a:pPr>
              <a:defRPr/>
            </a:pPr>
            <a:r>
              <a:rPr lang="en-US" sz="2200" dirty="0"/>
              <a:t>If the graph is not connected, then the running time is linear in the number of edges in the connected component of start.</a:t>
            </a:r>
          </a:p>
          <a:p>
            <a:pPr>
              <a:defRPr/>
            </a:pPr>
            <a:endParaRPr lang="en-US" sz="2200" dirty="0"/>
          </a:p>
          <a:p>
            <a:pPr>
              <a:defRPr/>
            </a:pPr>
            <a:r>
              <a:rPr lang="en-US" sz="2200" dirty="0"/>
              <a:t>*In the matrix representation the running time is O(|V|</a:t>
            </a:r>
            <a:r>
              <a:rPr lang="en-US" sz="2200" baseline="30000" dirty="0"/>
              <a:t>2</a:t>
            </a:r>
            <a:r>
              <a:rPr lang="en-US" sz="2200" dirty="0"/>
              <a:t>)</a:t>
            </a:r>
          </a:p>
          <a:p>
            <a:pPr>
              <a:defRPr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24870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en-US" dirty="0"/>
              <a:t>BFS vs DFS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sz="2200" dirty="0"/>
          </a:p>
          <a:p>
            <a:pPr>
              <a:defRPr/>
            </a:pPr>
            <a:br>
              <a:rPr lang="en-US" sz="2200" dirty="0"/>
            </a:br>
            <a:br>
              <a:rPr lang="en-US" sz="2200" dirty="0"/>
            </a:br>
            <a:br>
              <a:rPr lang="en-US" sz="2200" dirty="0"/>
            </a:b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Both create a spanning tree of the connected component.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Both algorithms are </a:t>
            </a:r>
            <a:r>
              <a:rPr lang="en-US" sz="2200" u="sng" dirty="0"/>
              <a:t>uninformed</a:t>
            </a:r>
            <a:r>
              <a:rPr lang="en-US" sz="2200" dirty="0"/>
              <a:t>. That is, they don’t have a guess about distance to the target.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200" u="sng" dirty="0"/>
              <a:t>Next time</a:t>
            </a:r>
            <a:r>
              <a:rPr lang="en-US" sz="2200" dirty="0"/>
              <a:t>: A* - algorithm that uses estimated distance to the target.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620D876-3152-45A6-931F-519B4FF449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763133"/>
              </p:ext>
            </p:extLst>
          </p:nvPr>
        </p:nvGraphicFramePr>
        <p:xfrm>
          <a:off x="1098674" y="1729778"/>
          <a:ext cx="7749464" cy="3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4732">
                  <a:extLst>
                    <a:ext uri="{9D8B030D-6E8A-4147-A177-3AD203B41FA5}">
                      <a16:colId xmlns:a16="http://schemas.microsoft.com/office/drawing/2014/main" val="2440418960"/>
                    </a:ext>
                  </a:extLst>
                </a:gridCol>
                <a:gridCol w="3874732">
                  <a:extLst>
                    <a:ext uri="{9D8B030D-6E8A-4147-A177-3AD203B41FA5}">
                      <a16:colId xmlns:a16="http://schemas.microsoft.com/office/drawing/2014/main" val="2401450054"/>
                    </a:ext>
                  </a:extLst>
                </a:gridCol>
              </a:tblGrid>
              <a:tr h="38127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BFS</a:t>
                      </a:r>
                      <a:endParaRPr lang="en-CA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DFS</a:t>
                      </a:r>
                      <a:endParaRPr lang="en-CA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231422"/>
                  </a:ext>
                </a:extLst>
              </a:tr>
              <a:tr h="6263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Finds the shortest distance from the starting vertex to all </a:t>
                      </a:r>
                      <a:r>
                        <a:rPr lang="en-US" sz="2000" dirty="0" err="1"/>
                        <a:t>v∈V</a:t>
                      </a:r>
                      <a:r>
                        <a:rPr lang="en-US" sz="2000" dirty="0"/>
                        <a:t>.</a:t>
                      </a:r>
                      <a:endParaRPr lang="en-CA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Usually does not give the shortest distance.</a:t>
                      </a:r>
                      <a:endParaRPr lang="en-CA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110793"/>
                  </a:ext>
                </a:extLst>
              </a:tr>
              <a:tr h="6263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Efficient if the target is close to the starting vertex.</a:t>
                      </a:r>
                      <a:endParaRPr lang="en-CA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Reaches far away vertices quicker.</a:t>
                      </a:r>
                      <a:endParaRPr lang="en-CA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450653"/>
                  </a:ext>
                </a:extLst>
              </a:tr>
              <a:tr h="626387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More structured</a:t>
                      </a:r>
                      <a:endParaRPr lang="en-CA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More useful for solving puzzles than BFS.</a:t>
                      </a:r>
                      <a:endParaRPr lang="en-CA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605243"/>
                  </a:ext>
                </a:extLst>
              </a:tr>
              <a:tr h="626387">
                <a:tc>
                  <a:txBody>
                    <a:bodyPr/>
                    <a:lstStyle/>
                    <a:p>
                      <a:pPr algn="l"/>
                      <a:endParaRPr lang="en-CA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Useful for other applications (topological search)</a:t>
                      </a:r>
                      <a:endParaRPr lang="en-CA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955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175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808162"/>
          </a:xfrm>
        </p:spPr>
        <p:txBody>
          <a:bodyPr anchorCtr="1"/>
          <a:lstStyle/>
          <a:p>
            <a:pPr lvl="0" algn="ctr"/>
            <a:r>
              <a:rPr lang="de-DE" sz="6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</a:p>
          <a:p>
            <a:pPr lvl="0" algn="ctr"/>
            <a:r>
              <a:rPr lang="de-DE" sz="6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Comments?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lvl="0" algn="ctr"/>
            <a:endParaRPr lang="de-DE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Final Project</a:t>
            </a:r>
          </a:p>
        </p:txBody>
      </p:sp>
    </p:spTree>
    <p:extLst>
      <p:ext uri="{BB962C8B-B14F-4D97-AF65-F5344CB8AC3E}">
        <p14:creationId xmlns:p14="http://schemas.microsoft.com/office/powerpoint/2010/main" val="1423871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Final project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97335" y="1949042"/>
            <a:ext cx="8855643" cy="4763155"/>
          </a:xfrm>
        </p:spPr>
        <p:txBody>
          <a:bodyPr/>
          <a:lstStyle/>
          <a:p>
            <a:r>
              <a:rPr lang="en-US" altLang="he-IL" sz="1800" dirty="0"/>
              <a:t>For the final project you will write a solver for the Rush Hour game.</a:t>
            </a:r>
          </a:p>
          <a:p>
            <a:r>
              <a:rPr lang="en-US" altLang="he-IL" sz="1800" dirty="0"/>
              <a:t>You can work on in alone or in pairs</a:t>
            </a:r>
          </a:p>
          <a:p>
            <a:r>
              <a:rPr lang="en-US" altLang="he-IL" sz="1800" dirty="0"/>
              <a:t>Submit your solutions by April 19.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8D370C-4152-4302-AF20-C225C9F4C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5025" y="2323674"/>
            <a:ext cx="28956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99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Final project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97335" y="1949042"/>
            <a:ext cx="8855643" cy="4763155"/>
          </a:xfrm>
        </p:spPr>
        <p:txBody>
          <a:bodyPr/>
          <a:lstStyle/>
          <a:p>
            <a:r>
              <a:rPr lang="en-US" altLang="he-IL" sz="1800" dirty="0"/>
              <a:t>For the final project you will write a solver for the Rush Hour game.</a:t>
            </a:r>
          </a:p>
          <a:p>
            <a:r>
              <a:rPr lang="en-US" altLang="he-IL" sz="1800" dirty="0"/>
              <a:t>Your input will be a file with a rush hour puzzle.</a:t>
            </a:r>
          </a:p>
          <a:p>
            <a:r>
              <a:rPr lang="en-US" altLang="he-IL" sz="1800" dirty="0"/>
              <a:t>You will need to solve the puzzle,</a:t>
            </a:r>
          </a:p>
          <a:p>
            <a:r>
              <a:rPr lang="en-US" altLang="he-IL" sz="1800" dirty="0"/>
              <a:t>and write the solution in the output file.</a:t>
            </a:r>
          </a:p>
          <a:p>
            <a:br>
              <a:rPr lang="en-US" altLang="he-IL" sz="1800" dirty="0"/>
            </a:br>
            <a:br>
              <a:rPr lang="en-US" altLang="he-IL" sz="1800" dirty="0"/>
            </a:br>
            <a:endParaRPr lang="en-US" altLang="he-IL" sz="1800" dirty="0"/>
          </a:p>
          <a:p>
            <a:r>
              <a:rPr lang="en-US" altLang="he-IL" sz="1800" dirty="0"/>
              <a:t>Your solver should be in the class </a:t>
            </a:r>
            <a:r>
              <a:rPr lang="en-US" altLang="he-IL" sz="1800" dirty="0" err="1"/>
              <a:t>rushhour.Solver</a:t>
            </a:r>
            <a:r>
              <a:rPr lang="en-US" altLang="he-IL" sz="1800" dirty="0"/>
              <a:t>.</a:t>
            </a:r>
          </a:p>
          <a:p>
            <a:r>
              <a:rPr lang="en-US" altLang="he-IL" sz="1800" dirty="0"/>
              <a:t>The class will have a public static method called</a:t>
            </a:r>
          </a:p>
          <a:p>
            <a:r>
              <a:rPr lang="en-US" altLang="he-IL" sz="1800" b="1" dirty="0">
                <a:solidFill>
                  <a:srgbClr val="C00000"/>
                </a:solidFill>
              </a:rPr>
              <a:t>public static void</a:t>
            </a:r>
            <a:r>
              <a:rPr lang="en-US" altLang="he-IL" sz="1800" dirty="0"/>
              <a:t> </a:t>
            </a:r>
            <a:r>
              <a:rPr lang="en-US" altLang="he-IL" sz="1800" dirty="0" err="1"/>
              <a:t>solveFromFile</a:t>
            </a:r>
            <a:r>
              <a:rPr lang="en-US" altLang="he-IL" sz="1800" dirty="0"/>
              <a:t>(String input String </a:t>
            </a:r>
            <a:r>
              <a:rPr lang="en-US" altLang="he-IL" sz="1800" dirty="0" err="1"/>
              <a:t>outputPath</a:t>
            </a:r>
            <a:r>
              <a:rPr lang="en-US" altLang="he-IL" sz="1800" dirty="0"/>
              <a:t>).</a:t>
            </a:r>
          </a:p>
          <a:p>
            <a:r>
              <a:rPr lang="en-US" altLang="he-IL" sz="1800" dirty="0"/>
              <a:t>e.g. </a:t>
            </a:r>
            <a:r>
              <a:rPr lang="en-US" altLang="he-IL" sz="1800" dirty="0" err="1"/>
              <a:t>solveFromFile</a:t>
            </a:r>
            <a:r>
              <a:rPr lang="en-US" altLang="he-IL" sz="1800" dirty="0"/>
              <a:t>("c:\\cmpt225project\\A00.txt", "c:\\cmpt225project\\A00.sol") </a:t>
            </a:r>
          </a:p>
          <a:p>
            <a:endParaRPr lang="en-US" altLang="he-IL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8D370C-4152-4302-AF20-C225C9F4C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5025" y="2323674"/>
            <a:ext cx="28956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07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Final project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97335" y="1949042"/>
            <a:ext cx="8855643" cy="4763155"/>
          </a:xfrm>
        </p:spPr>
        <p:txBody>
          <a:bodyPr/>
          <a:lstStyle/>
          <a:p>
            <a:r>
              <a:rPr lang="en-US" altLang="he-IL" sz="1800" u="sng" dirty="0"/>
              <a:t>Key concept </a:t>
            </a:r>
            <a:r>
              <a:rPr lang="en-US" altLang="he-IL" sz="1800" dirty="0"/>
              <a:t>we will need is graph traversal.</a:t>
            </a:r>
          </a:p>
          <a:p>
            <a:r>
              <a:rPr lang="en-US" altLang="he-IL" sz="1800" dirty="0"/>
              <a:t>Given a starting node in a graph, traverse/explore the graph, and find a path to some target node.</a:t>
            </a:r>
          </a:p>
        </p:txBody>
      </p:sp>
      <p:pic>
        <p:nvPicPr>
          <p:cNvPr id="4098" name="Picture 2" descr="No. 2467: Graph Theory">
            <a:extLst>
              <a:ext uri="{FF2B5EF4-FFF2-40B4-BE49-F238E27FC236}">
                <a16:creationId xmlns:a16="http://schemas.microsoft.com/office/drawing/2014/main" id="{189AA3B1-44E3-4E88-8C6C-7B8B7935D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3408" y="2844645"/>
            <a:ext cx="4451001" cy="291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CF45B5D0-20FA-4B7D-881B-7D2482EA74F3}"/>
              </a:ext>
            </a:extLst>
          </p:cNvPr>
          <p:cNvSpPr/>
          <p:nvPr/>
        </p:nvSpPr>
        <p:spPr>
          <a:xfrm rot="19701413">
            <a:off x="1784196" y="5381865"/>
            <a:ext cx="2040673" cy="5464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Starting node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D2DA407-1FF9-47EE-B9B0-779F72A5F74C}"/>
              </a:ext>
            </a:extLst>
          </p:cNvPr>
          <p:cNvSpPr/>
          <p:nvPr/>
        </p:nvSpPr>
        <p:spPr>
          <a:xfrm rot="2854165" flipH="1">
            <a:off x="6992936" y="4388768"/>
            <a:ext cx="1830990" cy="4106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Target node</a:t>
            </a:r>
            <a:endParaRPr lang="en-CA" b="1" dirty="0">
              <a:solidFill>
                <a:srgbClr val="C00000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6FA043-36E6-4A8F-8FBB-15D8657ADA93}"/>
              </a:ext>
            </a:extLst>
          </p:cNvPr>
          <p:cNvCxnSpPr>
            <a:cxnSpLocks/>
          </p:cNvCxnSpPr>
          <p:nvPr/>
        </p:nvCxnSpPr>
        <p:spPr>
          <a:xfrm flipV="1">
            <a:off x="3816509" y="4170556"/>
            <a:ext cx="820847" cy="80288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1CCE3FA-2270-425B-BD23-7DBDE065F02E}"/>
              </a:ext>
            </a:extLst>
          </p:cNvPr>
          <p:cNvCxnSpPr>
            <a:cxnSpLocks/>
          </p:cNvCxnSpPr>
          <p:nvPr/>
        </p:nvCxnSpPr>
        <p:spPr>
          <a:xfrm flipV="1">
            <a:off x="4623109" y="3321312"/>
            <a:ext cx="149613" cy="84924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E21CA71-DFF9-4D0E-AA96-75007A7DBD22}"/>
              </a:ext>
            </a:extLst>
          </p:cNvPr>
          <p:cNvCxnSpPr>
            <a:cxnSpLocks/>
          </p:cNvCxnSpPr>
          <p:nvPr/>
        </p:nvCxnSpPr>
        <p:spPr>
          <a:xfrm>
            <a:off x="4772722" y="3321312"/>
            <a:ext cx="553644" cy="156587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5A2CE4F-667B-45BD-8125-3B4DD0C8557D}"/>
              </a:ext>
            </a:extLst>
          </p:cNvPr>
          <p:cNvCxnSpPr>
            <a:cxnSpLocks/>
          </p:cNvCxnSpPr>
          <p:nvPr/>
        </p:nvCxnSpPr>
        <p:spPr>
          <a:xfrm flipV="1">
            <a:off x="5443270" y="3779838"/>
            <a:ext cx="1618399" cy="110734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712EF38-6063-433F-A7A9-C7DDB274B77C}"/>
              </a:ext>
            </a:extLst>
          </p:cNvPr>
          <p:cNvCxnSpPr>
            <a:cxnSpLocks/>
          </p:cNvCxnSpPr>
          <p:nvPr/>
        </p:nvCxnSpPr>
        <p:spPr>
          <a:xfrm flipV="1">
            <a:off x="3854810" y="4075332"/>
            <a:ext cx="1891440" cy="88740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9BD33C5-B72C-4E05-BF3A-A8F158898010}"/>
              </a:ext>
            </a:extLst>
          </p:cNvPr>
          <p:cNvCxnSpPr>
            <a:cxnSpLocks/>
          </p:cNvCxnSpPr>
          <p:nvPr/>
        </p:nvCxnSpPr>
        <p:spPr>
          <a:xfrm flipV="1">
            <a:off x="5717207" y="3745934"/>
            <a:ext cx="1295929" cy="31869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399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Final project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97335" y="1949042"/>
            <a:ext cx="8855643" cy="4763155"/>
          </a:xfrm>
        </p:spPr>
        <p:txBody>
          <a:bodyPr/>
          <a:lstStyle/>
          <a:p>
            <a:r>
              <a:rPr lang="en-US" altLang="he-IL" sz="1800" dirty="0"/>
              <a:t>A standard idea to solve this puzzle (or other similar puzzles) is the following: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he-IL" sz="1800" dirty="0"/>
              <a:t>Consider the graph of all possible states on the game.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he-IL" sz="1800" dirty="0"/>
              <a:t>We put an edge between two states</a:t>
            </a:r>
            <a:br>
              <a:rPr lang="en-US" altLang="he-IL" sz="1800" dirty="0"/>
            </a:br>
            <a:r>
              <a:rPr lang="en-US" altLang="he-IL" sz="1800" dirty="0"/>
              <a:t>	if we can go from one to the other in one move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he-IL" sz="1800" dirty="0"/>
              <a:t>Some states represent a solved game</a:t>
            </a:r>
            <a:br>
              <a:rPr lang="en-US" altLang="he-IL" sz="1800" dirty="0"/>
            </a:br>
            <a:r>
              <a:rPr lang="en-US" altLang="he-IL" sz="1800" dirty="0"/>
              <a:t>	(these are the states with red car near the exit)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he-IL" sz="1800" dirty="0"/>
              <a:t>You are given a starting vertex in a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he-IL" sz="1800" dirty="0"/>
              <a:t>Your goal is to find a path from the starting vertex to a target.</a:t>
            </a:r>
            <a:br>
              <a:rPr lang="en-US" altLang="he-IL" sz="1800" dirty="0"/>
            </a:br>
            <a:r>
              <a:rPr lang="en-US" altLang="he-IL" sz="1800" dirty="0"/>
              <a:t>Note that there is more than one target vertex.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he-IL" sz="1800" dirty="0"/>
              <a:t>You don’t need to find the shortest path – any solution is 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he-IL" sz="1800" u="sng" dirty="0"/>
              <a:t>Main problem</a:t>
            </a:r>
            <a:r>
              <a:rPr lang="en-US" altLang="he-IL" sz="1800" dirty="0"/>
              <a:t>: the total number of states/vertices is HUGE!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he-IL" sz="1800" dirty="0"/>
              <a:t>In this example it is probably 10</a:t>
            </a:r>
            <a:r>
              <a:rPr lang="en-US" altLang="he-IL" sz="1800" baseline="30000" dirty="0"/>
              <a:t>6</a:t>
            </a:r>
            <a:r>
              <a:rPr lang="en-US" altLang="he-IL" sz="1800" dirty="0"/>
              <a:t>-10</a:t>
            </a:r>
            <a:r>
              <a:rPr lang="en-US" altLang="he-IL" sz="1800" baseline="30000" dirty="0"/>
              <a:t>7</a:t>
            </a:r>
            <a:r>
              <a:rPr lang="en-US" altLang="he-IL" sz="1800" dirty="0"/>
              <a:t> states/vertices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8D370C-4152-4302-AF20-C225C9F4C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5025" y="2323674"/>
            <a:ext cx="28956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607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Final project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97335" y="1949042"/>
            <a:ext cx="8855643" cy="4763155"/>
          </a:xfrm>
        </p:spPr>
        <p:txBody>
          <a:bodyPr/>
          <a:lstStyle/>
          <a:p>
            <a:r>
              <a:rPr lang="en-US" altLang="he-IL" sz="1800" dirty="0"/>
              <a:t>This week we will discuss graph traversals.</a:t>
            </a:r>
          </a:p>
          <a:p>
            <a:r>
              <a:rPr lang="en-US" altLang="he-IL" sz="1800" dirty="0"/>
              <a:t>Specifically, we will learn three algorithms: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he-IL" sz="1800" dirty="0"/>
              <a:t>Breadth First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he-IL" sz="1800" dirty="0"/>
              <a:t>Depth First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he-IL" sz="1800" dirty="0"/>
              <a:t>A*</a:t>
            </a:r>
          </a:p>
          <a:p>
            <a:r>
              <a:rPr lang="en-US" altLang="he-IL" sz="1800" dirty="0"/>
              <a:t>There are many more traversal algorithms,</a:t>
            </a:r>
            <a:br>
              <a:rPr lang="en-US" altLang="he-IL" sz="1800" dirty="0"/>
            </a:br>
            <a:r>
              <a:rPr lang="en-US" altLang="he-IL" sz="1800" dirty="0"/>
              <a:t>that consider graphs with lengths on the edges.</a:t>
            </a:r>
          </a:p>
          <a:p>
            <a:r>
              <a:rPr lang="en-US" altLang="he-IL" sz="1800" dirty="0"/>
              <a:t>We will focus on algorithms where each edge has length 1.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8D370C-4152-4302-AF20-C225C9F4C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5025" y="2323674"/>
            <a:ext cx="28956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551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a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yt blackand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2174</Words>
  <Application>Microsoft Office PowerPoint</Application>
  <PresentationFormat>Custom</PresentationFormat>
  <Paragraphs>457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Albany</vt:lpstr>
      <vt:lpstr>Arial</vt:lpstr>
      <vt:lpstr>Calibri</vt:lpstr>
      <vt:lpstr>Times New Roman</vt:lpstr>
      <vt:lpstr>water</vt:lpstr>
      <vt:lpstr>lyt blackandwhite</vt:lpstr>
      <vt:lpstr>PowerPoint Presentation</vt:lpstr>
      <vt:lpstr>Plan for the rest of the semester</vt:lpstr>
      <vt:lpstr>Plan for the rest of the semester</vt:lpstr>
      <vt:lpstr>PowerPoint Presentation</vt:lpstr>
      <vt:lpstr>Final project</vt:lpstr>
      <vt:lpstr>Final project</vt:lpstr>
      <vt:lpstr>Final project</vt:lpstr>
      <vt:lpstr>Final project</vt:lpstr>
      <vt:lpstr>Final project</vt:lpstr>
      <vt:lpstr>PowerPoint Presentation</vt:lpstr>
      <vt:lpstr>Graphs</vt:lpstr>
      <vt:lpstr>Graphs</vt:lpstr>
      <vt:lpstr>Graphs</vt:lpstr>
      <vt:lpstr>Graph representation</vt:lpstr>
      <vt:lpstr>Matrix representation</vt:lpstr>
      <vt:lpstr>Adjacency list representation</vt:lpstr>
      <vt:lpstr>Implicit graph representation</vt:lpstr>
      <vt:lpstr>PowerPoint Presentation</vt:lpstr>
      <vt:lpstr>Breadth First Search</vt:lpstr>
      <vt:lpstr>Recall BFS on trees</vt:lpstr>
      <vt:lpstr>Breadth First Search</vt:lpstr>
      <vt:lpstr>Breadth First Search</vt:lpstr>
      <vt:lpstr>Breadth First Search</vt:lpstr>
      <vt:lpstr>Breadth First Search</vt:lpstr>
      <vt:lpstr>Running time</vt:lpstr>
      <vt:lpstr>PowerPoint Presentation</vt:lpstr>
      <vt:lpstr>Breadth First Search</vt:lpstr>
      <vt:lpstr>Depth First Search</vt:lpstr>
      <vt:lpstr>Depth First Search</vt:lpstr>
      <vt:lpstr>Depth First Search</vt:lpstr>
      <vt:lpstr>Running time</vt:lpstr>
      <vt:lpstr>BFS vs DFS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</dc:creator>
  <cp:lastModifiedBy>Igor</cp:lastModifiedBy>
  <cp:revision>224</cp:revision>
  <dcterms:created xsi:type="dcterms:W3CDTF">2021-03-15T04:26:57Z</dcterms:created>
  <dcterms:modified xsi:type="dcterms:W3CDTF">2021-03-15T07:14:02Z</dcterms:modified>
</cp:coreProperties>
</file>