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6" r:id="rId3"/>
    <p:sldId id="604" r:id="rId4"/>
    <p:sldId id="631" r:id="rId5"/>
    <p:sldId id="649" r:id="rId6"/>
    <p:sldId id="652" r:id="rId7"/>
    <p:sldId id="651" r:id="rId8"/>
    <p:sldId id="668" r:id="rId9"/>
    <p:sldId id="670" r:id="rId10"/>
    <p:sldId id="677" r:id="rId11"/>
    <p:sldId id="678" r:id="rId12"/>
    <p:sldId id="679" r:id="rId13"/>
    <p:sldId id="672" r:id="rId14"/>
    <p:sldId id="680" r:id="rId15"/>
    <p:sldId id="682" r:id="rId16"/>
    <p:sldId id="681" r:id="rId17"/>
    <p:sldId id="334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1281"/>
    <a:srgbClr val="3AE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66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03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1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9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6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9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9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5509200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17, 2021</a:t>
            </a:r>
          </a:p>
          <a:p>
            <a:pPr lvl="0" algn="ctr"/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A* - an algorithm that uses estimated distance to a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Fact</a:t>
            </a:r>
            <a:r>
              <a:rPr lang="en-US" sz="2200" dirty="0"/>
              <a:t>: even if we don’t know the distance exactly, A* can find a target faster than BFS/DFS.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Let’s look at the A* algorithm.</a:t>
            </a:r>
          </a:p>
        </p:txBody>
      </p:sp>
    </p:spTree>
    <p:extLst>
      <p:ext uri="{BB962C8B-B14F-4D97-AF65-F5344CB8AC3E}">
        <p14:creationId xmlns:p14="http://schemas.microsoft.com/office/powerpoint/2010/main" val="40310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/>
              <a:t>Input</a:t>
            </a:r>
            <a:r>
              <a:rPr lang="en-US" sz="22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Graph G = (V,E),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a starting node, a target node, 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h(v) – estimated distance from v to target for every node </a:t>
            </a:r>
            <a:r>
              <a:rPr lang="en-US" sz="2200" dirty="0" err="1"/>
              <a:t>v.h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200" dirty="0"/>
              <a:t>h stands for heuristic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find a path from start to target</a:t>
            </a:r>
          </a:p>
        </p:txBody>
      </p:sp>
    </p:spTree>
    <p:extLst>
      <p:ext uri="{BB962C8B-B14F-4D97-AF65-F5344CB8AC3E}">
        <p14:creationId xmlns:p14="http://schemas.microsoft.com/office/powerpoint/2010/main" val="424036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A*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1800" u="sng" dirty="0"/>
              <a:t>A* (Node start, Node target)</a:t>
            </a:r>
            <a:r>
              <a:rPr lang="en-US" sz="1800" dirty="0"/>
              <a:t>: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For each node define: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g(v) - distance travelled from start to v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h(v) – estimated distance from v to target - heuristic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f(v) = g(v) + h(v)</a:t>
            </a:r>
            <a:br>
              <a:rPr lang="en-US" sz="1800" dirty="0"/>
            </a:br>
            <a:endParaRPr lang="en-US" sz="1800" dirty="0"/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Let </a:t>
            </a:r>
            <a:r>
              <a:rPr lang="en-US" sz="1800" u="sng" dirty="0" err="1"/>
              <a:t>OpenQueue</a:t>
            </a:r>
            <a:r>
              <a:rPr lang="en-US" sz="1800" dirty="0"/>
              <a:t> be a Priority Queue ordering vertices by f(v), min goes out first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Will be used to hold nodes that are currently processed</a:t>
            </a:r>
          </a:p>
          <a:p>
            <a:pPr>
              <a:spcAft>
                <a:spcPts val="800"/>
              </a:spcAft>
              <a:defRPr/>
            </a:pPr>
            <a:r>
              <a:rPr lang="en-US" sz="1800" dirty="0"/>
              <a:t>Let </a:t>
            </a:r>
            <a:r>
              <a:rPr lang="en-US" sz="1800" u="sng" dirty="0" err="1"/>
              <a:t>ClosedSet</a:t>
            </a:r>
            <a:r>
              <a:rPr lang="en-US" sz="1800" dirty="0"/>
              <a:t> be a Set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Will be used to hold nodes that have already been processed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Probably implemented using HashSet.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We’ll discuss Sets and </a:t>
            </a:r>
            <a:r>
              <a:rPr lang="en-US" sz="1800" dirty="0" err="1"/>
              <a:t>HashSets</a:t>
            </a:r>
            <a:r>
              <a:rPr lang="en-US" sz="1800" dirty="0"/>
              <a:t> in a bit.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For now, </a:t>
            </a:r>
            <a:r>
              <a:rPr lang="en-US" sz="1800" u="sng" dirty="0" err="1"/>
              <a:t>ClosedSet</a:t>
            </a:r>
            <a:r>
              <a:rPr lang="en-US" sz="1800" dirty="0"/>
              <a:t> is just a Set, supporting the operations: insert, remove, find</a:t>
            </a:r>
          </a:p>
          <a:p>
            <a:pPr>
              <a:spcAft>
                <a:spcPts val="80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646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A* (Node start, Node target)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OpenQueue.add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(start)</a:t>
            </a: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while (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is not empty)</a:t>
            </a:r>
          </a:p>
          <a:p>
            <a:pPr lvl="1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2.1 v =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OpenQueue.getMin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()  -- // min w.r.t f(v) takes O(1) time</a:t>
            </a:r>
          </a:p>
          <a:p>
            <a:pPr lvl="1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 for each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u∈v.neighbours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() do</a:t>
            </a:r>
          </a:p>
          <a:p>
            <a:pPr lvl="2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2.2.1 if u is a target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Set g(u) = g(v) + 1, set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u.parent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= v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Return u</a:t>
            </a:r>
          </a:p>
          <a:p>
            <a:pPr lvl="2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2.2.2 Otherwise:		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If u is already in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</a:t>
            </a:r>
            <a:r>
              <a:rPr lang="en-US" sz="1900" i="1" dirty="0">
                <a:latin typeface="Albany"/>
                <a:cs typeface="Aharoni" panose="02010803020104030203" pitchFamily="2" charset="-79"/>
              </a:rPr>
              <a:t>with a higher f(u)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, then update f(u)</a:t>
            </a: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Else if u is in the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ClosedSet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</a:t>
            </a:r>
            <a:r>
              <a:rPr lang="en-US" sz="1900" i="1" dirty="0">
                <a:latin typeface="Albany"/>
                <a:cs typeface="Aharoni" panose="02010803020104030203" pitchFamily="2" charset="-79"/>
              </a:rPr>
              <a:t>with a higher f(u)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, </a:t>
            </a:r>
            <a:r>
              <a:rPr lang="en-US" sz="1900" i="1" dirty="0">
                <a:latin typeface="Albany"/>
                <a:cs typeface="Aharoni" panose="02010803020104030203" pitchFamily="2" charset="-79"/>
              </a:rPr>
              <a:t>then update f(u)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and move it to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lvl="3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Otherwise add u to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OpenQueue</a:t>
            </a: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lvl="2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2.2.3 In all three cases in 2.2.2 set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u.parent</a:t>
            </a:r>
            <a:r>
              <a:rPr lang="en-US" sz="1900" dirty="0">
                <a:latin typeface="Albany"/>
                <a:cs typeface="Aharoni" panose="02010803020104030203" pitchFamily="2" charset="-79"/>
              </a:rPr>
              <a:t> = v</a:t>
            </a:r>
          </a:p>
          <a:p>
            <a:pPr lvl="1" indent="0">
              <a:spcAft>
                <a:spcPts val="400"/>
              </a:spcAft>
              <a:buNone/>
              <a:defRPr/>
            </a:pPr>
            <a:r>
              <a:rPr lang="en-US" sz="1900" dirty="0">
                <a:latin typeface="Albany"/>
                <a:cs typeface="Aharoni" panose="02010803020104030203" pitchFamily="2" charset="-79"/>
              </a:rPr>
              <a:t>2.3 Move v to </a:t>
            </a:r>
            <a:r>
              <a:rPr lang="en-US" sz="1900" dirty="0" err="1">
                <a:latin typeface="Albany"/>
                <a:cs typeface="Aharoni" panose="02010803020104030203" pitchFamily="2" charset="-79"/>
              </a:rPr>
              <a:t>ClosedSet</a:t>
            </a: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lvl="2" indent="0">
              <a:spcAft>
                <a:spcPts val="400"/>
              </a:spcAft>
              <a:buNone/>
              <a:defRPr/>
            </a:pPr>
            <a:endParaRPr lang="en-US" sz="1900" dirty="0">
              <a:latin typeface="Albany"/>
              <a:cs typeface="Aharoni" panose="02010803020104030203" pitchFamily="2" charset="-79"/>
            </a:endParaRPr>
          </a:p>
          <a:p>
            <a:pPr marL="342900" indent="-342900">
              <a:spcAft>
                <a:spcPts val="400"/>
              </a:spcAft>
              <a:buFont typeface="+mj-lt"/>
              <a:buAutoNum type="arabicPeriod"/>
              <a:defRPr/>
            </a:pPr>
            <a:endParaRPr lang="en-US" sz="1900" dirty="0">
              <a:latin typeface="Albany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571BE-708E-4E2E-8146-36851AA3E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89" y="2967343"/>
            <a:ext cx="4800560" cy="69978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SzPct val="45000"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If </a:t>
            </a:r>
            <a:r>
              <a:rPr lang="en-US" altLang="en-US" sz="2000" i="1" dirty="0"/>
              <a:t>h(v)=0</a:t>
            </a:r>
            <a:r>
              <a:rPr lang="en-US" altLang="en-US" sz="2000" dirty="0"/>
              <a:t> for all v with min-</a:t>
            </a:r>
            <a:r>
              <a:rPr lang="en-US" altLang="en-US" sz="2000" dirty="0" err="1"/>
              <a:t>PriorityQueue</a:t>
            </a:r>
            <a:r>
              <a:rPr lang="en-US" altLang="en-US" sz="2000" dirty="0"/>
              <a:t>,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we get the </a:t>
            </a:r>
            <a:r>
              <a:rPr lang="en-US" altLang="en-US" sz="2000" b="1" dirty="0">
                <a:solidFill>
                  <a:srgbClr val="AE1281"/>
                </a:solidFill>
              </a:rPr>
              <a:t>BFS</a:t>
            </a:r>
            <a:r>
              <a:rPr lang="en-US" altLang="en-US" sz="2000" dirty="0"/>
              <a:t> algorithm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EAFF88-D000-406C-96C4-315D3E6C8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144" y="1887827"/>
            <a:ext cx="5221705" cy="69978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h(v)=0</a:t>
            </a:r>
            <a:r>
              <a:rPr lang="en-US" altLang="en-US" dirty="0"/>
              <a:t> for all v, and we use max-</a:t>
            </a:r>
            <a:r>
              <a:rPr lang="en-US" altLang="en-US" dirty="0" err="1"/>
              <a:t>PriorityQueue</a:t>
            </a:r>
            <a:r>
              <a:rPr lang="en-US" altLang="en-US" dirty="0"/>
              <a:t>,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dirty="0"/>
              <a:t>we get the </a:t>
            </a:r>
            <a:r>
              <a:rPr lang="en-US" altLang="en-US" b="1" dirty="0">
                <a:solidFill>
                  <a:srgbClr val="AE1281"/>
                </a:solidFill>
              </a:rPr>
              <a:t>DFS</a:t>
            </a:r>
            <a:r>
              <a:rPr lang="en-US" altLang="en-US" dirty="0"/>
              <a:t>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31D20-B426-4514-85BD-4433CE90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379" y="4132201"/>
            <a:ext cx="3609474" cy="699786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If </a:t>
            </a:r>
            <a:r>
              <a:rPr lang="en-US" altLang="en-US" sz="2000" i="1" dirty="0"/>
              <a:t>h(v)=</a:t>
            </a:r>
            <a:r>
              <a:rPr lang="en-US" altLang="en-US" sz="2000" i="1" dirty="0" err="1"/>
              <a:t>dist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v,target</a:t>
            </a:r>
            <a:r>
              <a:rPr lang="en-US" altLang="en-US" sz="2000" i="1" dirty="0"/>
              <a:t>)</a:t>
            </a:r>
            <a:r>
              <a:rPr lang="en-US" altLang="en-US" sz="2000" dirty="0"/>
              <a:t> for all v, </a:t>
            </a:r>
          </a:p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000" dirty="0"/>
              <a:t>we go straight to the target</a:t>
            </a:r>
          </a:p>
        </p:txBody>
      </p:sp>
    </p:spTree>
    <p:extLst>
      <p:ext uri="{BB962C8B-B14F-4D97-AF65-F5344CB8AC3E}">
        <p14:creationId xmlns:p14="http://schemas.microsoft.com/office/powerpoint/2010/main" val="57071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A* </a:t>
            </a:r>
            <a:r>
              <a:rPr lang="en-US" altLang="he-IL"/>
              <a:t>with admissible </a:t>
            </a:r>
            <a:r>
              <a:rPr lang="en-CA" dirty="0"/>
              <a:t>heuristics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spcAft>
                <a:spcPts val="800"/>
              </a:spcAft>
              <a:defRPr/>
            </a:pPr>
            <a:r>
              <a:rPr lang="en-US" sz="2200" u="sng" dirty="0">
                <a:latin typeface="Albany"/>
                <a:cs typeface="Aharoni" panose="02010803020104030203" pitchFamily="2" charset="-79"/>
              </a:rPr>
              <a:t>Theorem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: if we use min-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PriorityQueue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 and h(v) ≤ 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dist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(v, target) for all v, then A* will *eventually* find the target.</a:t>
            </a:r>
          </a:p>
          <a:p>
            <a:pPr>
              <a:spcAft>
                <a:spcPts val="800"/>
              </a:spcAft>
              <a:defRPr/>
            </a:pP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>
              <a:spcAft>
                <a:spcPts val="800"/>
              </a:spcAft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Note that *eventually* depends on: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Computing of h(v) – trade-off between efficiency and precision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Exact implementation of 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OpenQueue</a:t>
            </a:r>
            <a:r>
              <a:rPr lang="en-US" sz="2200" dirty="0">
                <a:latin typeface="Albany"/>
                <a:cs typeface="Aharoni" panose="02010803020104030203" pitchFamily="2" charset="-79"/>
              </a:rPr>
              <a:t>, </a:t>
            </a:r>
            <a:r>
              <a:rPr lang="en-US" sz="2200" dirty="0" err="1">
                <a:latin typeface="Albany"/>
                <a:cs typeface="Aharoni" panose="02010803020104030203" pitchFamily="2" charset="-79"/>
              </a:rPr>
              <a:t>ClosedSet</a:t>
            </a: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How fast .equals() works.</a:t>
            </a:r>
            <a:br>
              <a:rPr lang="en-US" sz="2200" dirty="0">
                <a:latin typeface="Albany"/>
                <a:cs typeface="Aharoni" panose="02010803020104030203" pitchFamily="2" charset="-79"/>
              </a:rPr>
            </a:b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Size of the search space / total number of vertices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Memory used / size of each node</a:t>
            </a: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endParaRPr lang="en-US" sz="2200" dirty="0">
              <a:latin typeface="Albany"/>
              <a:cs typeface="Aharoni" panose="02010803020104030203" pitchFamily="2" charset="-79"/>
            </a:endParaRPr>
          </a:p>
          <a:p>
            <a:pPr marL="457200" indent="-4572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2200" dirty="0">
                <a:latin typeface="Albany"/>
                <a:cs typeface="Aharoni" panose="02010803020104030203" pitchFamily="2" charset="-79"/>
              </a:rPr>
              <a:t>Some luck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B229D-D52E-4C9F-87D6-50F874106033}"/>
              </a:ext>
            </a:extLst>
          </p:cNvPr>
          <p:cNvSpPr txBox="1"/>
          <p:nvPr/>
        </p:nvSpPr>
        <p:spPr>
          <a:xfrm>
            <a:off x="2709746" y="6512314"/>
            <a:ext cx="6336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lbany"/>
              </a:rPr>
              <a:t>(e.g., use randomness to compute h, or prune some branches in the computation)</a:t>
            </a:r>
            <a:endParaRPr lang="en-CA" sz="2200" dirty="0">
              <a:latin typeface="Albany"/>
            </a:endParaRPr>
          </a:p>
        </p:txBody>
      </p:sp>
    </p:spTree>
    <p:extLst>
      <p:ext uri="{BB962C8B-B14F-4D97-AF65-F5344CB8AC3E}">
        <p14:creationId xmlns:p14="http://schemas.microsoft.com/office/powerpoint/2010/main" val="7779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Some tips for the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dirty="0"/>
              <a:t>For </a:t>
            </a:r>
            <a:r>
              <a:rPr lang="en-US" sz="1800" u="sng" dirty="0" err="1"/>
              <a:t>OpenQueue</a:t>
            </a:r>
            <a:r>
              <a:rPr lang="en-US" sz="1800" dirty="0"/>
              <a:t> use Priority Queue ordering vertices by f(v), min goes out first.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u="sng" dirty="0"/>
              <a:t>For </a:t>
            </a:r>
            <a:r>
              <a:rPr lang="en-US" sz="1800" u="sng" dirty="0" err="1"/>
              <a:t>ClosedSet</a:t>
            </a:r>
            <a:r>
              <a:rPr lang="en-US" sz="1800" dirty="0"/>
              <a:t> use a HashSet. 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r>
              <a:rPr lang="en-US" sz="1800" dirty="0"/>
              <a:t>Start with the most basic implementation of the games.</a:t>
            </a:r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Implement </a:t>
            </a:r>
            <a:r>
              <a:rPr lang="en-US" sz="1800" dirty="0" err="1"/>
              <a:t>hashCode</a:t>
            </a:r>
            <a:r>
              <a:rPr lang="en-US" sz="1800" dirty="0"/>
              <a:t>() for your nodes, and use them to quickly check if two vertices are equal.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Consider computing hash in the constructor and just return the value in </a:t>
            </a:r>
            <a:r>
              <a:rPr lang="en-US" sz="1800" dirty="0" err="1"/>
              <a:t>hashCode</a:t>
            </a:r>
            <a:r>
              <a:rPr lang="en-US" sz="1800" dirty="0"/>
              <a:t>().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Some of you will probably see </a:t>
            </a:r>
            <a:r>
              <a:rPr lang="en-US" sz="1800" dirty="0" err="1"/>
              <a:t>OutOfMemoryError</a:t>
            </a:r>
            <a:r>
              <a:rPr lang="en-US" sz="1800" dirty="0"/>
              <a:t>. Try saving the memory in the representation of the board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The board in 6x6, so you can store both x and y of each car in a single byte (8 bits)</a:t>
            </a:r>
          </a:p>
          <a:p>
            <a:pPr marL="342900" indent="-342900">
              <a:spcAft>
                <a:spcPts val="800"/>
              </a:spcAft>
              <a:buAutoNum type="arabicPeriod"/>
              <a:defRPr/>
            </a:pPr>
            <a:r>
              <a:rPr lang="en-US" sz="1800" dirty="0"/>
              <a:t>Write a method that converts (</a:t>
            </a:r>
            <a:r>
              <a:rPr lang="en-US" sz="1800" dirty="0" err="1"/>
              <a:t>x,y</a:t>
            </a:r>
            <a:r>
              <a:rPr lang="en-US" sz="1800" dirty="0"/>
              <a:t>) to one byte and back.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Good luck!</a:t>
            </a:r>
          </a:p>
          <a:p>
            <a:pPr>
              <a:spcAft>
                <a:spcPts val="800"/>
              </a:spcAft>
              <a:defRPr/>
            </a:pPr>
            <a:endParaRPr lang="en-US" sz="1800" dirty="0"/>
          </a:p>
          <a:p>
            <a:pPr>
              <a:spcAft>
                <a:spcPts val="800"/>
              </a:spcAft>
              <a:defRPr/>
            </a:pPr>
            <a:endParaRPr lang="en-US" sz="1800" dirty="0"/>
          </a:p>
        </p:txBody>
      </p:sp>
      <p:pic>
        <p:nvPicPr>
          <p:cNvPr id="1026" name="Picture 2" descr="May The Force Be With You | Know Your Meme">
            <a:extLst>
              <a:ext uri="{FF2B5EF4-FFF2-40B4-BE49-F238E27FC236}">
                <a16:creationId xmlns:a16="http://schemas.microsoft.com/office/drawing/2014/main" id="{BA2E8B38-E02C-4BE2-A693-17B7335A1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947" y="2322095"/>
            <a:ext cx="5075094" cy="383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For the final project you will write a solver for the Rush Hour game.</a:t>
            </a:r>
          </a:p>
          <a:p>
            <a:r>
              <a:rPr lang="en-US" altLang="he-IL" sz="1800" dirty="0"/>
              <a:t>You can work on it alone or in pairs</a:t>
            </a:r>
          </a:p>
          <a:p>
            <a:r>
              <a:rPr lang="en-US" altLang="he-IL" sz="1800" dirty="0"/>
              <a:t>Submit your solutions by April 16.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u="sng" dirty="0"/>
              <a:t>Key concept </a:t>
            </a:r>
            <a:r>
              <a:rPr lang="en-US" altLang="he-IL" sz="1800" dirty="0"/>
              <a:t>we will need is graph traversal.</a:t>
            </a:r>
          </a:p>
          <a:p>
            <a:r>
              <a:rPr lang="en-US" altLang="he-IL" sz="1800" dirty="0"/>
              <a:t>Given a starting node in a graph, traverse/explore the graph, and find a path to some target node.</a:t>
            </a:r>
          </a:p>
        </p:txBody>
      </p:sp>
      <p:pic>
        <p:nvPicPr>
          <p:cNvPr id="4098" name="Picture 2" descr="No. 2467: Graph Theory">
            <a:extLst>
              <a:ext uri="{FF2B5EF4-FFF2-40B4-BE49-F238E27FC236}">
                <a16:creationId xmlns:a16="http://schemas.microsoft.com/office/drawing/2014/main" id="{189AA3B1-44E3-4E88-8C6C-7B8B7935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08" y="2844645"/>
            <a:ext cx="4451001" cy="29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F45B5D0-20FA-4B7D-881B-7D2482EA74F3}"/>
              </a:ext>
            </a:extLst>
          </p:cNvPr>
          <p:cNvSpPr/>
          <p:nvPr/>
        </p:nvSpPr>
        <p:spPr>
          <a:xfrm rot="19701413">
            <a:off x="1784196" y="5381865"/>
            <a:ext cx="2040673" cy="54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Starting node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2DA407-1FF9-47EE-B9B0-779F72A5F74C}"/>
              </a:ext>
            </a:extLst>
          </p:cNvPr>
          <p:cNvSpPr/>
          <p:nvPr/>
        </p:nvSpPr>
        <p:spPr>
          <a:xfrm rot="2854165" flipH="1">
            <a:off x="6992936" y="4388768"/>
            <a:ext cx="1830990" cy="410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Target node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6FA043-36E6-4A8F-8FBB-15D8657ADA93}"/>
              </a:ext>
            </a:extLst>
          </p:cNvPr>
          <p:cNvCxnSpPr>
            <a:cxnSpLocks/>
          </p:cNvCxnSpPr>
          <p:nvPr/>
        </p:nvCxnSpPr>
        <p:spPr>
          <a:xfrm flipV="1">
            <a:off x="3816509" y="4170556"/>
            <a:ext cx="820847" cy="8028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CCE3FA-2270-425B-BD23-7DBDE065F02E}"/>
              </a:ext>
            </a:extLst>
          </p:cNvPr>
          <p:cNvCxnSpPr>
            <a:cxnSpLocks/>
          </p:cNvCxnSpPr>
          <p:nvPr/>
        </p:nvCxnSpPr>
        <p:spPr>
          <a:xfrm flipV="1">
            <a:off x="4623109" y="3321312"/>
            <a:ext cx="149613" cy="8492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21CA71-DFF9-4D0E-AA96-75007A7DBD22}"/>
              </a:ext>
            </a:extLst>
          </p:cNvPr>
          <p:cNvCxnSpPr>
            <a:cxnSpLocks/>
          </p:cNvCxnSpPr>
          <p:nvPr/>
        </p:nvCxnSpPr>
        <p:spPr>
          <a:xfrm>
            <a:off x="4772722" y="3321312"/>
            <a:ext cx="553644" cy="156587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A2CE4F-667B-45BD-8125-3B4DD0C8557D}"/>
              </a:ext>
            </a:extLst>
          </p:cNvPr>
          <p:cNvCxnSpPr>
            <a:cxnSpLocks/>
          </p:cNvCxnSpPr>
          <p:nvPr/>
        </p:nvCxnSpPr>
        <p:spPr>
          <a:xfrm flipV="1">
            <a:off x="5443270" y="3779838"/>
            <a:ext cx="1618399" cy="11073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12EF38-6063-433F-A7A9-C7DDB274B77C}"/>
              </a:ext>
            </a:extLst>
          </p:cNvPr>
          <p:cNvCxnSpPr>
            <a:cxnSpLocks/>
          </p:cNvCxnSpPr>
          <p:nvPr/>
        </p:nvCxnSpPr>
        <p:spPr>
          <a:xfrm flipV="1">
            <a:off x="3854810" y="4075332"/>
            <a:ext cx="1891440" cy="88740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BD33C5-B72C-4E05-BF3A-A8F158898010}"/>
              </a:ext>
            </a:extLst>
          </p:cNvPr>
          <p:cNvCxnSpPr>
            <a:cxnSpLocks/>
          </p:cNvCxnSpPr>
          <p:nvPr/>
        </p:nvCxnSpPr>
        <p:spPr>
          <a:xfrm flipV="1">
            <a:off x="5717207" y="3745934"/>
            <a:ext cx="1295929" cy="31869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A standard idea to solve this puzzle (or other similar puzzles) is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Consider the graph of all possible states on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We put an edge between two states</a:t>
            </a:r>
            <a:br>
              <a:rPr lang="en-US" altLang="he-IL" sz="1800" dirty="0"/>
            </a:br>
            <a:r>
              <a:rPr lang="en-US" altLang="he-IL" sz="1800" dirty="0"/>
              <a:t>	if we can go from one to the other in one move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Some states represent a solved game</a:t>
            </a:r>
            <a:br>
              <a:rPr lang="en-US" altLang="he-IL" sz="1800" dirty="0"/>
            </a:br>
            <a:r>
              <a:rPr lang="en-US" altLang="he-IL" sz="1800" dirty="0"/>
              <a:t>	(these are the states with red car near the exit)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 are given a starting vertex in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Your goal is to find a path from the starting vertex to a target.</a:t>
            </a:r>
            <a:br>
              <a:rPr lang="en-US" altLang="he-IL" sz="1800" dirty="0"/>
            </a:br>
            <a:r>
              <a:rPr lang="en-US" altLang="he-IL" sz="1800" dirty="0"/>
              <a:t>Note that there is more than one target vertex.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You don’t need to find the shortest path – any solution is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u="sng" dirty="0"/>
              <a:t>Main problem</a:t>
            </a:r>
            <a:r>
              <a:rPr lang="en-US" altLang="he-IL" sz="1800" dirty="0"/>
              <a:t>: the total number of states/vertices is HUGE!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In this example it is probably 10</a:t>
            </a:r>
            <a:r>
              <a:rPr lang="en-US" altLang="he-IL" sz="1800" baseline="30000" dirty="0"/>
              <a:t>6</a:t>
            </a:r>
            <a:r>
              <a:rPr lang="en-US" altLang="he-IL" sz="1800" dirty="0"/>
              <a:t>-10</a:t>
            </a:r>
            <a:r>
              <a:rPr lang="en-US" altLang="he-IL" sz="1800" baseline="30000" dirty="0"/>
              <a:t>7</a:t>
            </a:r>
            <a:r>
              <a:rPr lang="en-US" altLang="he-IL" sz="1800" dirty="0"/>
              <a:t> states/vertices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0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Final project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97335" y="1949042"/>
            <a:ext cx="8855643" cy="4763155"/>
          </a:xfrm>
        </p:spPr>
        <p:txBody>
          <a:bodyPr/>
          <a:lstStyle/>
          <a:p>
            <a:r>
              <a:rPr lang="en-US" altLang="he-IL" sz="1800" dirty="0"/>
              <a:t>Last time we talked about: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Breadth First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Depth First Search</a:t>
            </a:r>
          </a:p>
          <a:p>
            <a:r>
              <a:rPr lang="en-US" altLang="he-IL" sz="1800" dirty="0"/>
              <a:t>Today: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A*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Some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he-IL" sz="1800" dirty="0"/>
              <a:t>Some tips and tricks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D370C-4152-4302-AF20-C225C9F4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5" y="2323674"/>
            <a:ext cx="2895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b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44108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We get a graph G = (V,E), a starting vertex and a target vertex.</a:t>
            </a:r>
          </a:p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Find a path from start to the target.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More generally: we can have more than one target.</a:t>
            </a:r>
          </a:p>
          <a:p>
            <a:pPr>
              <a:defRPr/>
            </a:pPr>
            <a:r>
              <a:rPr lang="en-US" sz="2200" u="sng" dirty="0"/>
              <a:t>Goal</a:t>
            </a:r>
            <a:r>
              <a:rPr lang="en-US" sz="2200" dirty="0"/>
              <a:t>: Find a path from start to any target.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u="sng" dirty="0"/>
              <a:t>Main difference between A* and BFS/DFS</a:t>
            </a:r>
            <a:r>
              <a:rPr lang="en-US" sz="2200" dirty="0"/>
              <a:t>:</a:t>
            </a:r>
          </a:p>
          <a:p>
            <a:pPr>
              <a:defRPr/>
            </a:pPr>
            <a:r>
              <a:rPr lang="en-US" sz="2200" dirty="0"/>
              <a:t>A* uses an estimate about the distance from each node to a target.</a:t>
            </a:r>
          </a:p>
        </p:txBody>
      </p:sp>
    </p:spTree>
    <p:extLst>
      <p:ext uri="{BB962C8B-B14F-4D97-AF65-F5344CB8AC3E}">
        <p14:creationId xmlns:p14="http://schemas.microsoft.com/office/powerpoint/2010/main" val="11898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A* algorithm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BFS and DFS we saw last time perform </a:t>
            </a:r>
            <a:r>
              <a:rPr lang="en-US" sz="2200" u="sng" dirty="0"/>
              <a:t>uninformed</a:t>
            </a:r>
            <a:r>
              <a:rPr lang="en-US" sz="2200" dirty="0"/>
              <a:t> search.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That is, they don’t have a guess about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A* - an algorithm that uses estimated distance to the target.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Observation</a:t>
            </a:r>
            <a:r>
              <a:rPr lang="en-US" sz="2200" dirty="0"/>
              <a:t>: if for each node v we knew exactly </a:t>
            </a:r>
            <a:r>
              <a:rPr lang="en-US" sz="2200" dirty="0" err="1"/>
              <a:t>dist</a:t>
            </a:r>
            <a:r>
              <a:rPr lang="en-US" sz="2200" dirty="0"/>
              <a:t>(</a:t>
            </a:r>
            <a:r>
              <a:rPr lang="en-US" sz="2200" dirty="0" err="1"/>
              <a:t>v,target</a:t>
            </a:r>
            <a:r>
              <a:rPr lang="en-US" sz="2200" dirty="0"/>
              <a:t>),</a:t>
            </a:r>
            <a:br>
              <a:rPr lang="en-US" sz="2200" dirty="0"/>
            </a:br>
            <a:r>
              <a:rPr lang="en-US" sz="2200" dirty="0"/>
              <a:t>then we could fine the target easily.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Q</a:t>
            </a:r>
            <a:r>
              <a:rPr lang="en-US" sz="2200" dirty="0"/>
              <a:t>: How?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u="sng" dirty="0"/>
              <a:t>A</a:t>
            </a:r>
            <a:r>
              <a:rPr lang="en-US" sz="2200" dirty="0"/>
              <a:t>: If </a:t>
            </a:r>
            <a:r>
              <a:rPr lang="en-US" sz="2200" dirty="0" err="1"/>
              <a:t>dist</a:t>
            </a:r>
            <a:r>
              <a:rPr lang="en-US" sz="2200" dirty="0"/>
              <a:t>(current, target) = 10, then one of the neighbors of current has </a:t>
            </a:r>
            <a:r>
              <a:rPr lang="en-US" sz="2200" dirty="0" err="1"/>
              <a:t>dist</a:t>
            </a:r>
            <a:r>
              <a:rPr lang="en-US" sz="2200" dirty="0"/>
              <a:t>(</a:t>
            </a:r>
            <a:r>
              <a:rPr lang="en-US" sz="2200" dirty="0" err="1"/>
              <a:t>neighbour</a:t>
            </a:r>
            <a:r>
              <a:rPr lang="en-US" sz="2200" dirty="0"/>
              <a:t>, target) = 9.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Move to that </a:t>
            </a:r>
            <a:r>
              <a:rPr lang="en-US" sz="2200" dirty="0" err="1"/>
              <a:t>neighbour</a:t>
            </a:r>
            <a:r>
              <a:rPr lang="en-US" sz="2200" dirty="0"/>
              <a:t>, and now look for a vertex with </a:t>
            </a:r>
            <a:r>
              <a:rPr lang="en-US" sz="2200" dirty="0" err="1"/>
              <a:t>dist</a:t>
            </a:r>
            <a:r>
              <a:rPr lang="en-US" sz="2200" dirty="0"/>
              <a:t>=8.</a:t>
            </a:r>
          </a:p>
        </p:txBody>
      </p:sp>
    </p:spTree>
    <p:extLst>
      <p:ext uri="{BB962C8B-B14F-4D97-AF65-F5344CB8AC3E}">
        <p14:creationId xmlns:p14="http://schemas.microsoft.com/office/powerpoint/2010/main" val="190175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1138</Words>
  <Application>Microsoft Office PowerPoint</Application>
  <PresentationFormat>Custom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Albany</vt:lpstr>
      <vt:lpstr>Arial</vt:lpstr>
      <vt:lpstr>Calibri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Final project</vt:lpstr>
      <vt:lpstr>Final project</vt:lpstr>
      <vt:lpstr>Final project</vt:lpstr>
      <vt:lpstr>Final project</vt:lpstr>
      <vt:lpstr>PowerPoint Presentation</vt:lpstr>
      <vt:lpstr>A* algorithm</vt:lpstr>
      <vt:lpstr>A* algorithm</vt:lpstr>
      <vt:lpstr>A* algorithm</vt:lpstr>
      <vt:lpstr>A* algorithm</vt:lpstr>
      <vt:lpstr>A*</vt:lpstr>
      <vt:lpstr>A* (Node start, Node target)</vt:lpstr>
      <vt:lpstr>A* with admissible heuristics</vt:lpstr>
      <vt:lpstr>Some tips for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</dc:creator>
  <cp:lastModifiedBy>Igor</cp:lastModifiedBy>
  <cp:revision>438</cp:revision>
  <dcterms:created xsi:type="dcterms:W3CDTF">2021-03-15T04:26:57Z</dcterms:created>
  <dcterms:modified xsi:type="dcterms:W3CDTF">2021-03-17T19:29:35Z</dcterms:modified>
</cp:coreProperties>
</file>