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668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334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" initials="I" lastIdx="1" clrIdx="0">
    <p:extLst>
      <p:ext uri="{19B8F6BF-5375-455C-9EA6-DF929625EA0E}">
        <p15:presenceInfo xmlns:p15="http://schemas.microsoft.com/office/powerpoint/2012/main" userId="Ig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81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1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5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26,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 bit more on </a:t>
            </a:r>
            <a:r>
              <a:rPr lang="en-CA" sz="6000" dirty="0"/>
              <a:t>Hashing</a:t>
            </a:r>
            <a:br>
              <a:rPr lang="en-CA" sz="6000" dirty="0"/>
            </a:b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8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CA" sz="6000" dirty="0"/>
              <a:t>: 3-</a:t>
            </a:r>
            <a:r>
              <a:rPr lang="de-DE" altLang="en-US" sz="6000" dirty="0"/>
              <a:t>SUM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3-SUM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Input</a:t>
            </a:r>
            <a:r>
              <a:rPr lang="en-US" sz="2200" dirty="0">
                <a:latin typeface="Albany"/>
              </a:rPr>
              <a:t>: an array A[0…n-1] of </a:t>
            </a:r>
            <a:r>
              <a:rPr lang="en-US" sz="2200" dirty="0" err="1">
                <a:latin typeface="Albany"/>
              </a:rPr>
              <a:t>ints</a:t>
            </a:r>
            <a:endParaRPr lang="en-US" sz="2200" dirty="0">
              <a:latin typeface="Albany"/>
            </a:endParaRPr>
          </a:p>
          <a:p>
            <a:pPr>
              <a:defRPr/>
            </a:pPr>
            <a:r>
              <a:rPr lang="en-US" sz="2200" u="sng" dirty="0">
                <a:latin typeface="Albany"/>
              </a:rPr>
              <a:t>Goal</a:t>
            </a:r>
            <a:r>
              <a:rPr lang="en-US" sz="2200" dirty="0">
                <a:latin typeface="Albany"/>
              </a:rPr>
              <a:t>: find </a:t>
            </a:r>
            <a:r>
              <a:rPr lang="en-US" sz="2200" dirty="0" err="1">
                <a:latin typeface="Albany"/>
              </a:rPr>
              <a:t>i,j,k</a:t>
            </a:r>
            <a:r>
              <a:rPr lang="en-US" sz="2200" dirty="0">
                <a:latin typeface="Albany"/>
              </a:rPr>
              <a:t> such that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 + A[j] = A[k].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The indices don’t have to be all different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Solution in O(n</a:t>
            </a:r>
            <a:r>
              <a:rPr lang="en-US" sz="2200" u="sng" baseline="30000" dirty="0">
                <a:latin typeface="Albany"/>
              </a:rPr>
              <a:t>2</a:t>
            </a:r>
            <a:r>
              <a:rPr lang="en-US" sz="2200" u="sng" dirty="0">
                <a:latin typeface="Albany"/>
              </a:rPr>
              <a:t> log(n)) time</a:t>
            </a:r>
            <a:r>
              <a:rPr lang="en-US" sz="2200" dirty="0">
                <a:latin typeface="Albany"/>
              </a:rPr>
              <a:t>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latin typeface="Albany"/>
              </a:rPr>
              <a:t>Sort the array A, and remember for each value its index in 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latin typeface="Albany"/>
              </a:rPr>
              <a:t>For 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=0…n-1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For j=0…n-1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	Use binary search to find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]+A[j] in the sorted array.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	If found, return </a:t>
            </a:r>
            <a:r>
              <a:rPr lang="en-US" sz="2200" dirty="0" err="1">
                <a:latin typeface="Albany"/>
              </a:rPr>
              <a:t>i,j</a:t>
            </a:r>
            <a:r>
              <a:rPr lang="en-US" sz="2200" dirty="0">
                <a:latin typeface="Albany"/>
              </a:rPr>
              <a:t>, and the index of the value in the array</a:t>
            </a:r>
          </a:p>
        </p:txBody>
      </p:sp>
    </p:spTree>
    <p:extLst>
      <p:ext uri="{BB962C8B-B14F-4D97-AF65-F5344CB8AC3E}">
        <p14:creationId xmlns:p14="http://schemas.microsoft.com/office/powerpoint/2010/main" val="396303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3-SUM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Input</a:t>
            </a:r>
            <a:r>
              <a:rPr lang="en-US" sz="2200" dirty="0">
                <a:latin typeface="Albany"/>
              </a:rPr>
              <a:t>: an array A[0…n-1] of </a:t>
            </a:r>
            <a:r>
              <a:rPr lang="en-US" sz="2200" dirty="0" err="1">
                <a:latin typeface="Albany"/>
              </a:rPr>
              <a:t>ints</a:t>
            </a:r>
            <a:endParaRPr lang="en-US" sz="2200" dirty="0">
              <a:latin typeface="Albany"/>
            </a:endParaRPr>
          </a:p>
          <a:p>
            <a:pPr>
              <a:defRPr/>
            </a:pPr>
            <a:r>
              <a:rPr lang="en-US" sz="2200" u="sng" dirty="0">
                <a:latin typeface="Albany"/>
              </a:rPr>
              <a:t>Goal</a:t>
            </a:r>
            <a:r>
              <a:rPr lang="en-US" sz="2200" dirty="0">
                <a:latin typeface="Albany"/>
              </a:rPr>
              <a:t>: find </a:t>
            </a:r>
            <a:r>
              <a:rPr lang="en-US" sz="2200" dirty="0" err="1">
                <a:latin typeface="Albany"/>
              </a:rPr>
              <a:t>i,j,k</a:t>
            </a:r>
            <a:r>
              <a:rPr lang="en-US" sz="2200" dirty="0">
                <a:latin typeface="Albany"/>
              </a:rPr>
              <a:t> such that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 + A[j] = A[k].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The indices don’t have to be all different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Solution in O(n</a:t>
            </a:r>
            <a:r>
              <a:rPr lang="en-US" sz="2200" u="sng" baseline="30000" dirty="0">
                <a:latin typeface="Albany"/>
              </a:rPr>
              <a:t>2</a:t>
            </a:r>
            <a:r>
              <a:rPr lang="en-US" sz="2200" u="sng" dirty="0">
                <a:latin typeface="Albany"/>
              </a:rPr>
              <a:t>) time (on average)</a:t>
            </a:r>
            <a:r>
              <a:rPr lang="en-US" sz="2200" dirty="0">
                <a:latin typeface="Albany"/>
              </a:rPr>
              <a:t>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latin typeface="Albany"/>
              </a:rPr>
              <a:t>Store all elements of A in a hash table of size O(n)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latin typeface="Albany"/>
              </a:rPr>
              <a:t>For 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=0…n-1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For j=0…n-2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	If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]+A[j] is in the hash table,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		return </a:t>
            </a:r>
            <a:r>
              <a:rPr lang="en-US" sz="2200" dirty="0" err="1">
                <a:latin typeface="Albany"/>
              </a:rPr>
              <a:t>i,j</a:t>
            </a:r>
            <a:r>
              <a:rPr lang="en-US" sz="2200" dirty="0">
                <a:latin typeface="Albany"/>
              </a:rPr>
              <a:t>, and the index of the value in the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6BFC1-A052-4FF9-BCE3-7B12D884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42" y="4364058"/>
            <a:ext cx="5000499" cy="104250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u="sng" dirty="0"/>
              <a:t>Question</a:t>
            </a:r>
            <a:r>
              <a:rPr lang="en-US" altLang="en-US" sz="2200" dirty="0"/>
              <a:t>: How should we design a hash table for this specific problem?</a:t>
            </a:r>
          </a:p>
        </p:txBody>
      </p:sp>
    </p:spTree>
    <p:extLst>
      <p:ext uri="{BB962C8B-B14F-4D97-AF65-F5344CB8AC3E}">
        <p14:creationId xmlns:p14="http://schemas.microsoft.com/office/powerpoint/2010/main" val="1808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3-SUM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Input:</a:t>
            </a:r>
            <a:r>
              <a:rPr lang="en-US" sz="2200" dirty="0">
                <a:latin typeface="Albany"/>
              </a:rPr>
              <a:t> Array A[0…n-1]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Goal:</a:t>
            </a:r>
            <a:r>
              <a:rPr lang="en-US" sz="2200" dirty="0">
                <a:latin typeface="Albany"/>
              </a:rPr>
              <a:t> Design a hash table for A so that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Adding / searching can be done in O(1) on average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The size of the table is O(n)</a:t>
            </a:r>
          </a:p>
          <a:p>
            <a:pPr>
              <a:defRPr/>
            </a:pPr>
            <a:br>
              <a:rPr lang="en-US" sz="2200" u="sng" dirty="0">
                <a:latin typeface="Albany"/>
              </a:rPr>
            </a:br>
            <a:r>
              <a:rPr lang="en-US" sz="2200" u="sng" dirty="0">
                <a:latin typeface="Albany"/>
              </a:rPr>
              <a:t>Idea 0</a:t>
            </a:r>
            <a:r>
              <a:rPr lang="en-US" sz="2200" dirty="0">
                <a:latin typeface="Albany"/>
              </a:rPr>
              <a:t>: compute M = max(A[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]), create an array of length M, and store each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 is </a:t>
            </a:r>
            <a:r>
              <a:rPr lang="en-US" sz="2200" dirty="0" err="1">
                <a:latin typeface="Albany"/>
              </a:rPr>
              <a:t>HashTable</a:t>
            </a:r>
            <a:r>
              <a:rPr lang="en-US" sz="2200" dirty="0">
                <a:latin typeface="Albany"/>
              </a:rPr>
              <a:t>[A[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]].</a:t>
            </a:r>
            <a:br>
              <a:rPr lang="en-US" sz="2200" dirty="0">
                <a:latin typeface="Albany"/>
              </a:rPr>
            </a:br>
            <a:endParaRPr lang="en-US" sz="2200" dirty="0">
              <a:latin typeface="Albany"/>
            </a:endParaRPr>
          </a:p>
          <a:p>
            <a:pPr>
              <a:defRPr/>
            </a:pPr>
            <a:r>
              <a:rPr lang="en-US" sz="2200" u="sng" dirty="0">
                <a:latin typeface="Albany"/>
              </a:rPr>
              <a:t>Problem</a:t>
            </a:r>
            <a:r>
              <a:rPr lang="en-US" sz="2200" dirty="0">
                <a:latin typeface="Albany"/>
              </a:rPr>
              <a:t>: the values in A might be huge compared to n.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So most of the table will be empty…</a:t>
            </a:r>
          </a:p>
          <a:p>
            <a:pPr>
              <a:defRPr/>
            </a:pPr>
            <a:endParaRPr lang="en-US" sz="2200" dirty="0">
              <a:latin typeface="Albany"/>
            </a:endParaRPr>
          </a:p>
        </p:txBody>
      </p:sp>
    </p:spTree>
    <p:extLst>
      <p:ext uri="{BB962C8B-B14F-4D97-AF65-F5344CB8AC3E}">
        <p14:creationId xmlns:p14="http://schemas.microsoft.com/office/powerpoint/2010/main" val="230370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3-SUM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Input:</a:t>
            </a:r>
            <a:r>
              <a:rPr lang="en-US" sz="2200" dirty="0">
                <a:latin typeface="Albany"/>
              </a:rPr>
              <a:t> Array A[0…n-1]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Goal:</a:t>
            </a:r>
            <a:r>
              <a:rPr lang="en-US" sz="2200" dirty="0">
                <a:latin typeface="Albany"/>
              </a:rPr>
              <a:t> Design a hash table for A so that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Adding / searching can be done in O(1) on average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The size of the table is O(n)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Idea 1</a:t>
            </a:r>
            <a:r>
              <a:rPr lang="en-US" sz="2200" dirty="0">
                <a:latin typeface="Albany"/>
              </a:rPr>
              <a:t>: Choose a prime p∈[10n, 20n], defined a hash table of size p.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For each 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=0…n-1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add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 to </a:t>
            </a:r>
            <a:r>
              <a:rPr lang="en-US" sz="2200" dirty="0" err="1">
                <a:latin typeface="Albany"/>
              </a:rPr>
              <a:t>HashTable</a:t>
            </a:r>
            <a:r>
              <a:rPr lang="en-US" sz="2200" dirty="0">
                <a:latin typeface="Albany"/>
              </a:rPr>
              <a:t>[A[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 mod p]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Problem</a:t>
            </a:r>
            <a:r>
              <a:rPr lang="en-US" sz="2200" dirty="0">
                <a:latin typeface="Albany"/>
              </a:rPr>
              <a:t>: If an “adversary” knows p, the input could be such that</a:t>
            </a:r>
            <a:br>
              <a:rPr lang="en-US" sz="2200" dirty="0">
                <a:latin typeface="Albany"/>
              </a:rPr>
            </a:br>
            <a:r>
              <a:rPr lang="en-US" sz="2200" dirty="0">
                <a:latin typeface="Albany"/>
              </a:rPr>
              <a:t>all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]’s are equal modulo p, and hence go to the same cell.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So we will have all values in the same hash cell</a:t>
            </a:r>
          </a:p>
          <a:p>
            <a:pPr>
              <a:defRPr/>
            </a:pPr>
            <a:endParaRPr lang="en-US" sz="2200" dirty="0">
              <a:latin typeface="Albany"/>
            </a:endParaRPr>
          </a:p>
        </p:txBody>
      </p:sp>
    </p:spTree>
    <p:extLst>
      <p:ext uri="{BB962C8B-B14F-4D97-AF65-F5344CB8AC3E}">
        <p14:creationId xmlns:p14="http://schemas.microsoft.com/office/powerpoint/2010/main" val="65328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3-SUM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Input:</a:t>
            </a:r>
            <a:r>
              <a:rPr lang="en-US" sz="2200" dirty="0">
                <a:latin typeface="Albany"/>
              </a:rPr>
              <a:t> Array A[0…n-1]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Goal:</a:t>
            </a:r>
            <a:r>
              <a:rPr lang="en-US" sz="2200" dirty="0">
                <a:latin typeface="Albany"/>
              </a:rPr>
              <a:t> Design a hash table for A so that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Adding / searching can be done in O(1) on average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The size of the table is O(n)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Idea 2</a:t>
            </a:r>
            <a:r>
              <a:rPr lang="en-US" sz="2200" dirty="0">
                <a:latin typeface="Albany"/>
              </a:rPr>
              <a:t>: Choose a random prime p∈[10n, 20n], and declare a hash table of size p.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Define hash(x) = x mod p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For each 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=0…n-1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add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 to </a:t>
            </a:r>
            <a:r>
              <a:rPr lang="en-US" sz="2200" dirty="0" err="1">
                <a:latin typeface="Albany"/>
              </a:rPr>
              <a:t>HashTable</a:t>
            </a:r>
            <a:r>
              <a:rPr lang="en-US" sz="2200" dirty="0">
                <a:latin typeface="Albany"/>
              </a:rPr>
              <a:t>[ hash(A[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)]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Looks better now…</a:t>
            </a:r>
          </a:p>
        </p:txBody>
      </p:sp>
    </p:spTree>
    <p:extLst>
      <p:ext uri="{BB962C8B-B14F-4D97-AF65-F5344CB8AC3E}">
        <p14:creationId xmlns:p14="http://schemas.microsoft.com/office/powerpoint/2010/main" val="16319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3-SUM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>
                <a:latin typeface="Albany"/>
              </a:rPr>
              <a:t>Input:</a:t>
            </a:r>
            <a:r>
              <a:rPr lang="en-US" sz="2200" dirty="0">
                <a:latin typeface="Albany"/>
              </a:rPr>
              <a:t> Array A[0…n-1]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Goal:</a:t>
            </a:r>
            <a:r>
              <a:rPr lang="en-US" sz="2200" dirty="0">
                <a:latin typeface="Albany"/>
              </a:rPr>
              <a:t> Design a hash table for A so that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Adding / searching can be done in O(1) on average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Albany"/>
              </a:rPr>
              <a:t>The size of the table is O(n)</a:t>
            </a:r>
          </a:p>
          <a:p>
            <a:pPr>
              <a:defRPr/>
            </a:pPr>
            <a:r>
              <a:rPr lang="en-US" sz="2200" u="sng" dirty="0">
                <a:latin typeface="Albany"/>
              </a:rPr>
              <a:t>Idea 3</a:t>
            </a:r>
            <a:r>
              <a:rPr lang="en-US" sz="2200" dirty="0">
                <a:latin typeface="Albany"/>
              </a:rPr>
              <a:t>: Choose a random prime p∈[10n, 20n]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Declare a hash table of size p.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Choose </a:t>
            </a:r>
            <a:r>
              <a:rPr lang="en-US" sz="2200" dirty="0" err="1">
                <a:latin typeface="Albany"/>
              </a:rPr>
              <a:t>a,b</a:t>
            </a:r>
            <a:r>
              <a:rPr lang="en-US" sz="2200" dirty="0">
                <a:latin typeface="Albany"/>
              </a:rPr>
              <a:t> ∈ {0,1…p-1}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Define hash(x) = </a:t>
            </a:r>
            <a:r>
              <a:rPr lang="en-US" sz="2200" dirty="0" err="1">
                <a:latin typeface="Albany"/>
              </a:rPr>
              <a:t>ax+b</a:t>
            </a:r>
            <a:r>
              <a:rPr lang="en-US" sz="2200" dirty="0">
                <a:latin typeface="Albany"/>
              </a:rPr>
              <a:t> mod p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For each 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=0…n-1</a:t>
            </a:r>
          </a:p>
          <a:p>
            <a:pPr>
              <a:defRPr/>
            </a:pPr>
            <a:r>
              <a:rPr lang="en-US" sz="2200" dirty="0">
                <a:latin typeface="Albany"/>
              </a:rPr>
              <a:t>	add A[</a:t>
            </a:r>
            <a:r>
              <a:rPr lang="en-US" sz="2200" dirty="0" err="1">
                <a:latin typeface="Albany"/>
              </a:rPr>
              <a:t>i</a:t>
            </a:r>
            <a:r>
              <a:rPr lang="en-US" sz="2200" dirty="0">
                <a:latin typeface="Albany"/>
              </a:rPr>
              <a:t>] to </a:t>
            </a:r>
            <a:r>
              <a:rPr lang="en-US" sz="2200" dirty="0" err="1">
                <a:latin typeface="Albany"/>
              </a:rPr>
              <a:t>HashTable</a:t>
            </a:r>
            <a:r>
              <a:rPr lang="en-US" sz="2200" dirty="0">
                <a:latin typeface="Albany"/>
              </a:rPr>
              <a:t>[hash(x)]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01988-0F83-43C8-BE6A-EBEE3865A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565" y="4352922"/>
            <a:ext cx="3979585" cy="202775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Looks confusing enough…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Using some </a:t>
            </a:r>
            <a:r>
              <a:rPr lang="en-US" altLang="en-US" sz="2200" i="1" dirty="0"/>
              <a:t>number theory</a:t>
            </a:r>
            <a:r>
              <a:rPr lang="en-US" altLang="en-US" sz="2200" dirty="0"/>
              <a:t>,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one can show that this gives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us what we want 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(with high probability)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A42095-25B8-41DA-AF7E-095BE95D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309" y="979598"/>
            <a:ext cx="5449690" cy="969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u="sng" dirty="0"/>
              <a:t>Take home message</a:t>
            </a:r>
            <a:r>
              <a:rPr lang="en-US" altLang="en-US" sz="2200" dirty="0"/>
              <a:t>: learn serious math,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it will make you a better programmer</a:t>
            </a:r>
          </a:p>
        </p:txBody>
      </p:sp>
    </p:spTree>
    <p:extLst>
      <p:ext uri="{BB962C8B-B14F-4D97-AF65-F5344CB8AC3E}">
        <p14:creationId xmlns:p14="http://schemas.microsoft.com/office/powerpoint/2010/main" val="14040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761</Words>
  <Application>Microsoft Office PowerPoint</Application>
  <PresentationFormat>Custom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PowerPoint Presentation</vt:lpstr>
      <vt:lpstr>3-SUM</vt:lpstr>
      <vt:lpstr>3-SUM</vt:lpstr>
      <vt:lpstr>3-SUM</vt:lpstr>
      <vt:lpstr>3-SUM</vt:lpstr>
      <vt:lpstr>3-SUM</vt:lpstr>
      <vt:lpstr>3-SUM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Igor</cp:lastModifiedBy>
  <cp:revision>913</cp:revision>
  <dcterms:created xsi:type="dcterms:W3CDTF">2021-03-15T04:26:57Z</dcterms:created>
  <dcterms:modified xsi:type="dcterms:W3CDTF">2021-03-26T05:49:28Z</dcterms:modified>
</cp:coreProperties>
</file>