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8"/>
  </p:notesMasterIdLst>
  <p:sldIdLst>
    <p:sldId id="256" r:id="rId3"/>
    <p:sldId id="414" r:id="rId4"/>
    <p:sldId id="682" r:id="rId5"/>
    <p:sldId id="683" r:id="rId6"/>
    <p:sldId id="431" r:id="rId7"/>
    <p:sldId id="668" r:id="rId8"/>
    <p:sldId id="671" r:id="rId9"/>
    <p:sldId id="669" r:id="rId10"/>
    <p:sldId id="670" r:id="rId11"/>
    <p:sldId id="672" r:id="rId12"/>
    <p:sldId id="675" r:id="rId13"/>
    <p:sldId id="673" r:id="rId14"/>
    <p:sldId id="674" r:id="rId15"/>
    <p:sldId id="684" r:id="rId16"/>
    <p:sldId id="688" r:id="rId17"/>
    <p:sldId id="689" r:id="rId18"/>
    <p:sldId id="685" r:id="rId19"/>
    <p:sldId id="691" r:id="rId20"/>
    <p:sldId id="690" r:id="rId21"/>
    <p:sldId id="686" r:id="rId22"/>
    <p:sldId id="677" r:id="rId23"/>
    <p:sldId id="692" r:id="rId24"/>
    <p:sldId id="679" r:id="rId25"/>
    <p:sldId id="680" r:id="rId26"/>
    <p:sldId id="700" r:id="rId27"/>
    <p:sldId id="687" r:id="rId28"/>
    <p:sldId id="693" r:id="rId29"/>
    <p:sldId id="694" r:id="rId30"/>
    <p:sldId id="696" r:id="rId31"/>
    <p:sldId id="695" r:id="rId32"/>
    <p:sldId id="698" r:id="rId33"/>
    <p:sldId id="699" r:id="rId34"/>
    <p:sldId id="697" r:id="rId35"/>
    <p:sldId id="701" r:id="rId36"/>
    <p:sldId id="291" r:id="rId37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>
      <p:cViewPr varScale="1">
        <p:scale>
          <a:sx n="53" d="100"/>
          <a:sy n="53" d="100"/>
        </p:scale>
        <p:origin x="54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7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483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756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272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08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785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113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525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023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486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71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39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699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239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146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272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0228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993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174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074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518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63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39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2614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982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249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565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205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43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497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994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47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40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54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8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6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713" y="720725"/>
            <a:ext cx="2065337" cy="5741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45200" cy="5741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10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5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8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5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36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14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733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30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0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9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54475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979613"/>
            <a:ext cx="4056062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3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7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720725"/>
            <a:ext cx="8262937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79613"/>
            <a:ext cx="82629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2788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444625"/>
            <a:ext cx="8855075" cy="5688013"/>
          </a:xfrm>
          <a:ln/>
        </p:spPr>
        <p:txBody>
          <a:bodyPr tIns="31680" anchor="t"/>
          <a:lstStyle/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CMPT 225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 lvl="0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31, 2021</a:t>
            </a:r>
            <a:endParaRPr lang="de-DE" altLang="en-US" sz="3600" b="1" dirty="0">
              <a:solidFill>
                <a:srgbClr val="0000FF"/>
              </a:solidFill>
            </a:endParaRPr>
          </a:p>
          <a:p>
            <a:pPr algn="l"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Bad  examples</a:t>
            </a:r>
            <a:r>
              <a:rPr lang="en-US" altLang="he-IL" sz="2200" dirty="0"/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89FF05-741E-4B6C-B3D7-147C14FB92FF}"/>
              </a:ext>
            </a:extLst>
          </p:cNvPr>
          <p:cNvGrpSpPr/>
          <p:nvPr/>
        </p:nvGrpSpPr>
        <p:grpSpPr>
          <a:xfrm>
            <a:off x="5977526" y="2713037"/>
            <a:ext cx="2690057" cy="3018746"/>
            <a:chOff x="5621950" y="3047091"/>
            <a:chExt cx="2690057" cy="30187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729D1F-12DA-45B8-86CD-977856B40A8A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45256F-6445-481C-881D-0ADF36141221}"/>
                </a:ext>
              </a:extLst>
            </p:cNvPr>
            <p:cNvCxnSpPr>
              <a:cxnSpLocks/>
              <a:stCxn id="61" idx="4"/>
              <a:endCxn id="75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7D0A52-F758-45E1-A13C-099D1B0B64EC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6CDB5E-6598-4335-BFA0-57FBDB01A5EA}"/>
                </a:ext>
              </a:extLst>
            </p:cNvPr>
            <p:cNvCxnSpPr>
              <a:cxnSpLocks/>
              <a:endCxn id="65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B61518E-7A9D-47C6-ADEC-14222E0D0C4B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0F6741-E705-4F3C-9C1B-03C1E77970F8}"/>
                </a:ext>
              </a:extLst>
            </p:cNvPr>
            <p:cNvCxnSpPr>
              <a:cxnSpLocks/>
              <a:stCxn id="65" idx="4"/>
              <a:endCxn id="67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B6370D-B693-4BD9-A0F1-3528FF448481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53F741-CA57-4D16-B838-2EF42A01E5BB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51349BA-7CA1-4494-8D85-90A99DBBEB3D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C53715-3EBE-4B42-BCC5-1D307EB4AB79}"/>
                </a:ext>
              </a:extLst>
            </p:cNvPr>
            <p:cNvCxnSpPr>
              <a:cxnSpLocks/>
              <a:stCxn id="75" idx="4"/>
              <a:endCxn id="71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23E9640-92B7-4D5B-9329-4974A824A1CC}"/>
                </a:ext>
              </a:extLst>
            </p:cNvPr>
            <p:cNvSpPr/>
            <p:nvPr/>
          </p:nvSpPr>
          <p:spPr bwMode="auto">
            <a:xfrm>
              <a:off x="6849522" y="551008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3EED89-E73A-4750-B98C-F136ED28E967}"/>
                </a:ext>
              </a:extLst>
            </p:cNvPr>
            <p:cNvCxnSpPr>
              <a:cxnSpLocks/>
              <a:endCxn id="73" idx="0"/>
            </p:cNvCxnSpPr>
            <p:nvPr/>
          </p:nvCxnSpPr>
          <p:spPr bwMode="auto">
            <a:xfrm flipH="1">
              <a:off x="7116222" y="5091849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C0EB4C2-E89C-4821-BD7D-D47669A3FD59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6EA9F4-1DD6-4317-96AD-01C7B642C0BB}"/>
                </a:ext>
              </a:extLst>
            </p:cNvPr>
            <p:cNvCxnSpPr>
              <a:cxnSpLocks/>
              <a:stCxn id="71" idx="5"/>
              <a:endCxn id="77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BBCC3B6-57C8-4DEC-B90A-FCA808F39417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FA93FD-A43A-48FF-8A88-9AE3EB687046}"/>
              </a:ext>
            </a:extLst>
          </p:cNvPr>
          <p:cNvGrpSpPr/>
          <p:nvPr/>
        </p:nvGrpSpPr>
        <p:grpSpPr>
          <a:xfrm>
            <a:off x="5686620" y="2722806"/>
            <a:ext cx="3163692" cy="2667858"/>
            <a:chOff x="5847126" y="4180841"/>
            <a:chExt cx="3163692" cy="266785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D6912AF-8526-4AAA-B16C-FC9AD68C5390}"/>
                </a:ext>
              </a:extLst>
            </p:cNvPr>
            <p:cNvSpPr txBox="1"/>
            <p:nvPr/>
          </p:nvSpPr>
          <p:spPr>
            <a:xfrm>
              <a:off x="5847126" y="5789188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8937DE7-596C-41A2-855C-CF9DE79C12D9}"/>
                </a:ext>
              </a:extLst>
            </p:cNvPr>
            <p:cNvSpPr txBox="1"/>
            <p:nvPr/>
          </p:nvSpPr>
          <p:spPr>
            <a:xfrm>
              <a:off x="6779678" y="577658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E197D6-C10D-4DE9-8015-C98325023E99}"/>
                </a:ext>
              </a:extLst>
            </p:cNvPr>
            <p:cNvSpPr txBox="1"/>
            <p:nvPr/>
          </p:nvSpPr>
          <p:spPr>
            <a:xfrm>
              <a:off x="8697912" y="649873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2392DD-BDD6-435A-A981-DB97B8511563}"/>
                </a:ext>
              </a:extLst>
            </p:cNvPr>
            <p:cNvSpPr txBox="1"/>
            <p:nvPr/>
          </p:nvSpPr>
          <p:spPr>
            <a:xfrm>
              <a:off x="7771106" y="647119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3C88E3-41B4-4DEA-972C-4BCBF7EC9345}"/>
                </a:ext>
              </a:extLst>
            </p:cNvPr>
            <p:cNvSpPr txBox="1"/>
            <p:nvPr/>
          </p:nvSpPr>
          <p:spPr>
            <a:xfrm>
              <a:off x="6304969" y="4696412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88A11A-4239-40E2-B473-BE55D144724F}"/>
                </a:ext>
              </a:extLst>
            </p:cNvPr>
            <p:cNvSpPr txBox="1"/>
            <p:nvPr/>
          </p:nvSpPr>
          <p:spPr>
            <a:xfrm>
              <a:off x="7771106" y="538342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C89275F-6270-4A5E-9407-705656FCC4A0}"/>
                </a:ext>
              </a:extLst>
            </p:cNvPr>
            <p:cNvSpPr txBox="1"/>
            <p:nvPr/>
          </p:nvSpPr>
          <p:spPr>
            <a:xfrm>
              <a:off x="8506169" y="4505253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14075C4-425E-4F84-A376-BD3F4EC25BFB}"/>
                </a:ext>
              </a:extLst>
            </p:cNvPr>
            <p:cNvSpPr txBox="1"/>
            <p:nvPr/>
          </p:nvSpPr>
          <p:spPr>
            <a:xfrm>
              <a:off x="7930788" y="418084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842D2A6-8A5F-4623-8A75-1B683BC70B10}"/>
              </a:ext>
            </a:extLst>
          </p:cNvPr>
          <p:cNvGrpSpPr/>
          <p:nvPr/>
        </p:nvGrpSpPr>
        <p:grpSpPr>
          <a:xfrm>
            <a:off x="1353047" y="2865437"/>
            <a:ext cx="2953227" cy="3018746"/>
            <a:chOff x="1353047" y="2865437"/>
            <a:chExt cx="2953227" cy="301874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FDF48BD-3DAD-4699-8DCD-4C9DA9BA14E0}"/>
                </a:ext>
              </a:extLst>
            </p:cNvPr>
            <p:cNvGrpSpPr/>
            <p:nvPr/>
          </p:nvGrpSpPr>
          <p:grpSpPr>
            <a:xfrm>
              <a:off x="1353047" y="2865437"/>
              <a:ext cx="2953227" cy="3018746"/>
              <a:chOff x="6125685" y="3047091"/>
              <a:chExt cx="2953227" cy="301874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24A2E60-458D-4B87-970B-A0A5B521B573}"/>
                  </a:ext>
                </a:extLst>
              </p:cNvPr>
              <p:cNvSpPr/>
              <p:nvPr/>
            </p:nvSpPr>
            <p:spPr bwMode="auto">
              <a:xfrm>
                <a:off x="6869112" y="3047091"/>
                <a:ext cx="533400" cy="4572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4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A4AD2E1-1531-4C15-B494-0A332B096E4B}"/>
                  </a:ext>
                </a:extLst>
              </p:cNvPr>
              <p:cNvCxnSpPr>
                <a:cxnSpLocks/>
                <a:stCxn id="27" idx="4"/>
                <a:endCxn id="42" idx="0"/>
              </p:cNvCxnSpPr>
              <p:nvPr/>
            </p:nvCxnSpPr>
            <p:spPr bwMode="auto">
              <a:xfrm>
                <a:off x="7135812" y="3504291"/>
                <a:ext cx="762000" cy="2102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4AFCA13-C73E-42C0-947B-F56C088C0AB7}"/>
                  </a:ext>
                </a:extLst>
              </p:cNvPr>
              <p:cNvSpPr/>
              <p:nvPr/>
            </p:nvSpPr>
            <p:spPr bwMode="auto">
              <a:xfrm>
                <a:off x="8099397" y="4668681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958BC94-9B5F-4A31-BBBC-88C853F357E6}"/>
                  </a:ext>
                </a:extLst>
              </p:cNvPr>
              <p:cNvCxnSpPr>
                <a:cxnSpLocks/>
                <a:stCxn id="42" idx="4"/>
                <a:endCxn id="29" idx="0"/>
              </p:cNvCxnSpPr>
              <p:nvPr/>
            </p:nvCxnSpPr>
            <p:spPr bwMode="auto">
              <a:xfrm>
                <a:off x="7897812" y="4171749"/>
                <a:ext cx="468285" cy="49693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EDC412E-7934-413C-9D80-99DAD986D829}"/>
                  </a:ext>
                </a:extLst>
              </p:cNvPr>
              <p:cNvGrpSpPr/>
              <p:nvPr/>
            </p:nvGrpSpPr>
            <p:grpSpPr>
              <a:xfrm>
                <a:off x="8366097" y="5125881"/>
                <a:ext cx="712815" cy="863756"/>
                <a:chOff x="7908897" y="5020374"/>
                <a:chExt cx="712815" cy="863756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9E2507D8-78AC-44BE-BE8C-C707AEFB8A71}"/>
                    </a:ext>
                  </a:extLst>
                </p:cNvPr>
                <p:cNvSpPr/>
                <p:nvPr/>
              </p:nvSpPr>
              <p:spPr bwMode="auto">
                <a:xfrm>
                  <a:off x="8088312" y="5426930"/>
                  <a:ext cx="533400" cy="4572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r>
                    <a:rPr kumimoji="0" lang="en-US" sz="13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10</a:t>
                  </a:r>
                  <a:endParaRPr kumimoji="0" lang="en-CA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18AA2C6-E00D-468E-A6E2-13AD18F2700A}"/>
                    </a:ext>
                  </a:extLst>
                </p:cNvPr>
                <p:cNvCxnSpPr>
                  <a:cxnSpLocks/>
                  <a:stCxn id="29" idx="4"/>
                  <a:endCxn id="46" idx="0"/>
                </p:cNvCxnSpPr>
                <p:nvPr/>
              </p:nvCxnSpPr>
              <p:spPr bwMode="auto">
                <a:xfrm>
                  <a:off x="7908897" y="5020374"/>
                  <a:ext cx="446115" cy="406556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0167EE-3EF4-46D3-B027-CA22EF26C614}"/>
                  </a:ext>
                </a:extLst>
              </p:cNvPr>
              <p:cNvSpPr/>
              <p:nvPr/>
            </p:nvSpPr>
            <p:spPr bwMode="auto">
              <a:xfrm>
                <a:off x="6125685" y="3680165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867A7B6-17CB-4578-987C-130922E6C569}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 bwMode="auto">
              <a:xfrm flipH="1">
                <a:off x="6392385" y="3414095"/>
                <a:ext cx="556280" cy="26607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E11780B-2689-43F8-BCF6-A995A156ECF9}"/>
                  </a:ext>
                </a:extLst>
              </p:cNvPr>
              <p:cNvSpPr/>
              <p:nvPr/>
            </p:nvSpPr>
            <p:spPr bwMode="auto">
              <a:xfrm>
                <a:off x="7290713" y="4634649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78FFB2-D310-409A-A582-6EA20754AA97}"/>
                  </a:ext>
                </a:extLst>
              </p:cNvPr>
              <p:cNvCxnSpPr>
                <a:cxnSpLocks/>
                <a:stCxn id="42" idx="4"/>
                <a:endCxn id="38" idx="0"/>
              </p:cNvCxnSpPr>
              <p:nvPr/>
            </p:nvCxnSpPr>
            <p:spPr bwMode="auto">
              <a:xfrm flipH="1">
                <a:off x="7557413" y="4171749"/>
                <a:ext cx="340399" cy="4629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A04E529-83AD-44C9-86FC-9D8CF127BDD3}"/>
                  </a:ext>
                </a:extLst>
              </p:cNvPr>
              <p:cNvSpPr/>
              <p:nvPr/>
            </p:nvSpPr>
            <p:spPr bwMode="auto">
              <a:xfrm>
                <a:off x="7631112" y="3714549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583E872-2B22-4CAE-BF88-72BE69E8F634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 bwMode="auto">
              <a:xfrm>
                <a:off x="7545730" y="5083627"/>
                <a:ext cx="499577" cy="52501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DF19E54-B4A5-4B77-96F8-78AB54F3C813}"/>
                  </a:ext>
                </a:extLst>
              </p:cNvPr>
              <p:cNvSpPr/>
              <p:nvPr/>
            </p:nvSpPr>
            <p:spPr bwMode="auto">
              <a:xfrm>
                <a:off x="7778607" y="5608637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EDF98FF-41F6-424B-9045-11FB563F7A2A}"/>
                </a:ext>
              </a:extLst>
            </p:cNvPr>
            <p:cNvSpPr/>
            <p:nvPr/>
          </p:nvSpPr>
          <p:spPr bwMode="auto">
            <a:xfrm>
              <a:off x="1966543" y="542489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46C3A8A-DBDD-43CA-968A-9D5DC87E4B82}"/>
                </a:ext>
              </a:extLst>
            </p:cNvPr>
            <p:cNvCxnSpPr>
              <a:cxnSpLocks/>
              <a:endCxn id="88" idx="0"/>
            </p:cNvCxnSpPr>
            <p:nvPr/>
          </p:nvCxnSpPr>
          <p:spPr bwMode="auto">
            <a:xfrm flipH="1">
              <a:off x="2233243" y="4901973"/>
              <a:ext cx="539849" cy="5229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96D778-0E31-4C99-B93D-D41E7AA07F10}"/>
              </a:ext>
            </a:extLst>
          </p:cNvPr>
          <p:cNvGrpSpPr/>
          <p:nvPr/>
        </p:nvGrpSpPr>
        <p:grpSpPr>
          <a:xfrm>
            <a:off x="1078077" y="2896469"/>
            <a:ext cx="3399990" cy="2659335"/>
            <a:chOff x="1078077" y="2896469"/>
            <a:chExt cx="3399990" cy="265933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A336067-3359-4DCA-B94A-87DAFE3E9B9C}"/>
                </a:ext>
              </a:extLst>
            </p:cNvPr>
            <p:cNvGrpSpPr/>
            <p:nvPr/>
          </p:nvGrpSpPr>
          <p:grpSpPr>
            <a:xfrm>
              <a:off x="1078077" y="2896469"/>
              <a:ext cx="3399990" cy="2659335"/>
              <a:chOff x="1078077" y="4115669"/>
              <a:chExt cx="3399990" cy="265933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970845-A474-47B3-9D91-B597DDF52154}"/>
                  </a:ext>
                </a:extLst>
              </p:cNvPr>
              <p:cNvSpPr txBox="1"/>
              <p:nvPr/>
            </p:nvSpPr>
            <p:spPr>
              <a:xfrm>
                <a:off x="3355806" y="4646966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F6B17C-F596-437C-8BA2-0A965D1A0E4B}"/>
                  </a:ext>
                </a:extLst>
              </p:cNvPr>
              <p:cNvSpPr txBox="1"/>
              <p:nvPr/>
            </p:nvSpPr>
            <p:spPr>
              <a:xfrm>
                <a:off x="2678112" y="4115669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9F274FE-8E80-4219-B773-1E192A94068A}"/>
                  </a:ext>
                </a:extLst>
              </p:cNvPr>
              <p:cNvSpPr txBox="1"/>
              <p:nvPr/>
            </p:nvSpPr>
            <p:spPr>
              <a:xfrm>
                <a:off x="1078077" y="4696356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E26364-16CC-4ED0-BAAD-D522632EB5A1}"/>
                  </a:ext>
                </a:extLst>
              </p:cNvPr>
              <p:cNvSpPr txBox="1"/>
              <p:nvPr/>
            </p:nvSpPr>
            <p:spPr>
              <a:xfrm>
                <a:off x="3793376" y="5497211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841BCB8-469B-49B7-8C98-DB7F195B350A}"/>
                  </a:ext>
                </a:extLst>
              </p:cNvPr>
              <p:cNvSpPr txBox="1"/>
              <p:nvPr/>
            </p:nvSpPr>
            <p:spPr>
              <a:xfrm>
                <a:off x="4165161" y="6294128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5F2953-4927-4EDC-A4A6-124061431ADA}"/>
                  </a:ext>
                </a:extLst>
              </p:cNvPr>
              <p:cNvSpPr txBox="1"/>
              <p:nvPr/>
            </p:nvSpPr>
            <p:spPr>
              <a:xfrm>
                <a:off x="2715749" y="6425036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5FDF7E-EBE0-4537-AB9B-C1380F83A024}"/>
                  </a:ext>
                </a:extLst>
              </p:cNvPr>
              <p:cNvSpPr txBox="1"/>
              <p:nvPr/>
            </p:nvSpPr>
            <p:spPr>
              <a:xfrm>
                <a:off x="3008461" y="5505917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BB43750-3519-4468-A781-9E4513C3B96C}"/>
                </a:ext>
              </a:extLst>
            </p:cNvPr>
            <p:cNvSpPr txBox="1"/>
            <p:nvPr/>
          </p:nvSpPr>
          <p:spPr>
            <a:xfrm>
              <a:off x="1854103" y="509959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591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549;p25">
            <a:extLst>
              <a:ext uri="{FF2B5EF4-FFF2-40B4-BE49-F238E27FC236}">
                <a16:creationId xmlns:a16="http://schemas.microsoft.com/office/drawing/2014/main" id="{B1F08CAE-BA59-4747-B458-ECC1597E7DF0}"/>
              </a:ext>
            </a:extLst>
          </p:cNvPr>
          <p:cNvSpPr/>
          <p:nvPr/>
        </p:nvSpPr>
        <p:spPr>
          <a:xfrm rot="1814408">
            <a:off x="4652408" y="3949357"/>
            <a:ext cx="948028" cy="1689106"/>
          </a:xfrm>
          <a:custGeom>
            <a:avLst/>
            <a:gdLst/>
            <a:ahLst/>
            <a:cxnLst/>
            <a:rect l="l" t="t" r="r" b="b"/>
            <a:pathLst>
              <a:path w="64477" h="75762" extrusionOk="0">
                <a:moveTo>
                  <a:pt x="51948" y="71895"/>
                </a:moveTo>
                <a:cubicBezTo>
                  <a:pt x="59066" y="64473"/>
                  <a:pt x="67584" y="36731"/>
                  <a:pt x="63264" y="24807"/>
                </a:cubicBezTo>
                <a:cubicBezTo>
                  <a:pt x="58945" y="12883"/>
                  <a:pt x="36556" y="-2144"/>
                  <a:pt x="26031" y="350"/>
                </a:cubicBezTo>
                <a:cubicBezTo>
                  <a:pt x="15506" y="2844"/>
                  <a:pt x="1027" y="28275"/>
                  <a:pt x="114" y="39773"/>
                </a:cubicBezTo>
                <a:cubicBezTo>
                  <a:pt x="-798" y="51271"/>
                  <a:pt x="11917" y="63986"/>
                  <a:pt x="20556" y="69340"/>
                </a:cubicBezTo>
                <a:cubicBezTo>
                  <a:pt x="29195" y="74694"/>
                  <a:pt x="44830" y="79317"/>
                  <a:pt x="51948" y="718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Google Shape;549;p25">
            <a:extLst>
              <a:ext uri="{FF2B5EF4-FFF2-40B4-BE49-F238E27FC236}">
                <a16:creationId xmlns:a16="http://schemas.microsoft.com/office/drawing/2014/main" id="{A063ED85-B80E-4E99-9D9F-CA0A679FDC78}"/>
              </a:ext>
            </a:extLst>
          </p:cNvPr>
          <p:cNvSpPr/>
          <p:nvPr/>
        </p:nvSpPr>
        <p:spPr>
          <a:xfrm rot="12787363">
            <a:off x="5688216" y="3783604"/>
            <a:ext cx="1652046" cy="2695428"/>
          </a:xfrm>
          <a:custGeom>
            <a:avLst/>
            <a:gdLst/>
            <a:ahLst/>
            <a:cxnLst/>
            <a:rect l="l" t="t" r="r" b="b"/>
            <a:pathLst>
              <a:path w="64477" h="75762" extrusionOk="0">
                <a:moveTo>
                  <a:pt x="51948" y="71895"/>
                </a:moveTo>
                <a:cubicBezTo>
                  <a:pt x="59066" y="64473"/>
                  <a:pt x="67584" y="36731"/>
                  <a:pt x="63264" y="24807"/>
                </a:cubicBezTo>
                <a:cubicBezTo>
                  <a:pt x="58945" y="12883"/>
                  <a:pt x="36556" y="-2144"/>
                  <a:pt x="26031" y="350"/>
                </a:cubicBezTo>
                <a:cubicBezTo>
                  <a:pt x="15506" y="2844"/>
                  <a:pt x="1027" y="28275"/>
                  <a:pt x="114" y="39773"/>
                </a:cubicBezTo>
                <a:cubicBezTo>
                  <a:pt x="-798" y="51271"/>
                  <a:pt x="11917" y="63986"/>
                  <a:pt x="20556" y="69340"/>
                </a:cubicBezTo>
                <a:cubicBezTo>
                  <a:pt x="29195" y="74694"/>
                  <a:pt x="44830" y="79317"/>
                  <a:pt x="51948" y="71895"/>
                </a:cubicBezTo>
                <a:close/>
              </a:path>
            </a:pathLst>
          </a:cu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Google Shape;549;p25">
            <a:extLst>
              <a:ext uri="{FF2B5EF4-FFF2-40B4-BE49-F238E27FC236}">
                <a16:creationId xmlns:a16="http://schemas.microsoft.com/office/drawing/2014/main" id="{6DCE4FCF-C922-4668-921E-336CB3375894}"/>
              </a:ext>
            </a:extLst>
          </p:cNvPr>
          <p:cNvSpPr/>
          <p:nvPr/>
        </p:nvSpPr>
        <p:spPr>
          <a:xfrm rot="2322765">
            <a:off x="1070832" y="3168155"/>
            <a:ext cx="1397229" cy="1689106"/>
          </a:xfrm>
          <a:custGeom>
            <a:avLst/>
            <a:gdLst/>
            <a:ahLst/>
            <a:cxnLst/>
            <a:rect l="l" t="t" r="r" b="b"/>
            <a:pathLst>
              <a:path w="64477" h="75762" extrusionOk="0">
                <a:moveTo>
                  <a:pt x="51948" y="71895"/>
                </a:moveTo>
                <a:cubicBezTo>
                  <a:pt x="59066" y="64473"/>
                  <a:pt x="67584" y="36731"/>
                  <a:pt x="63264" y="24807"/>
                </a:cubicBezTo>
                <a:cubicBezTo>
                  <a:pt x="58945" y="12883"/>
                  <a:pt x="36556" y="-2144"/>
                  <a:pt x="26031" y="350"/>
                </a:cubicBezTo>
                <a:cubicBezTo>
                  <a:pt x="15506" y="2844"/>
                  <a:pt x="1027" y="28275"/>
                  <a:pt x="114" y="39773"/>
                </a:cubicBezTo>
                <a:cubicBezTo>
                  <a:pt x="-798" y="51271"/>
                  <a:pt x="11917" y="63986"/>
                  <a:pt x="20556" y="69340"/>
                </a:cubicBezTo>
                <a:cubicBezTo>
                  <a:pt x="29195" y="74694"/>
                  <a:pt x="44830" y="79317"/>
                  <a:pt x="51948" y="718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Google Shape;549;p25">
            <a:extLst>
              <a:ext uri="{FF2B5EF4-FFF2-40B4-BE49-F238E27FC236}">
                <a16:creationId xmlns:a16="http://schemas.microsoft.com/office/drawing/2014/main" id="{2455CAFC-98AB-4103-B5F0-35F9E6AC7116}"/>
              </a:ext>
            </a:extLst>
          </p:cNvPr>
          <p:cNvSpPr/>
          <p:nvPr/>
        </p:nvSpPr>
        <p:spPr>
          <a:xfrm rot="13187520">
            <a:off x="2504011" y="3094231"/>
            <a:ext cx="1809147" cy="2695428"/>
          </a:xfrm>
          <a:custGeom>
            <a:avLst/>
            <a:gdLst/>
            <a:ahLst/>
            <a:cxnLst/>
            <a:rect l="l" t="t" r="r" b="b"/>
            <a:pathLst>
              <a:path w="64477" h="75762" extrusionOk="0">
                <a:moveTo>
                  <a:pt x="51948" y="71895"/>
                </a:moveTo>
                <a:cubicBezTo>
                  <a:pt x="59066" y="64473"/>
                  <a:pt x="67584" y="36731"/>
                  <a:pt x="63264" y="24807"/>
                </a:cubicBezTo>
                <a:cubicBezTo>
                  <a:pt x="58945" y="12883"/>
                  <a:pt x="36556" y="-2144"/>
                  <a:pt x="26031" y="350"/>
                </a:cubicBezTo>
                <a:cubicBezTo>
                  <a:pt x="15506" y="2844"/>
                  <a:pt x="1027" y="28275"/>
                  <a:pt x="114" y="39773"/>
                </a:cubicBezTo>
                <a:cubicBezTo>
                  <a:pt x="-798" y="51271"/>
                  <a:pt x="11917" y="63986"/>
                  <a:pt x="20556" y="69340"/>
                </a:cubicBezTo>
                <a:cubicBezTo>
                  <a:pt x="29195" y="74694"/>
                  <a:pt x="44830" y="79317"/>
                  <a:pt x="51948" y="71895"/>
                </a:cubicBezTo>
                <a:close/>
              </a:path>
            </a:pathLst>
          </a:cu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Smallest AVL Trees</a:t>
            </a:r>
            <a:endParaRPr lang="de-DE" alt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EB6370D-B693-4BD9-A0F1-3528FF448481}"/>
              </a:ext>
            </a:extLst>
          </p:cNvPr>
          <p:cNvSpPr/>
          <p:nvPr/>
        </p:nvSpPr>
        <p:spPr bwMode="auto">
          <a:xfrm>
            <a:off x="477792" y="3568303"/>
            <a:ext cx="533400" cy="423068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A659CD-208F-42BF-8202-F1A1C52880C7}"/>
              </a:ext>
            </a:extLst>
          </p:cNvPr>
          <p:cNvGrpSpPr/>
          <p:nvPr/>
        </p:nvGrpSpPr>
        <p:grpSpPr>
          <a:xfrm>
            <a:off x="1322024" y="3337910"/>
            <a:ext cx="974591" cy="1332635"/>
            <a:chOff x="1848864" y="3337910"/>
            <a:chExt cx="974591" cy="1332635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51349BA-7CA1-4494-8D85-90A99DBBEB3D}"/>
                </a:ext>
              </a:extLst>
            </p:cNvPr>
            <p:cNvSpPr/>
            <p:nvPr/>
          </p:nvSpPr>
          <p:spPr bwMode="auto">
            <a:xfrm>
              <a:off x="2290055" y="333791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23E9640-92B7-4D5B-9329-4974A824A1CC}"/>
                </a:ext>
              </a:extLst>
            </p:cNvPr>
            <p:cNvSpPr/>
            <p:nvPr/>
          </p:nvSpPr>
          <p:spPr bwMode="auto">
            <a:xfrm>
              <a:off x="1848864" y="421334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3EED89-E73A-4750-B98C-F136ED28E967}"/>
                </a:ext>
              </a:extLst>
            </p:cNvPr>
            <p:cNvCxnSpPr>
              <a:cxnSpLocks/>
              <a:endCxn id="73" idx="0"/>
            </p:cNvCxnSpPr>
            <p:nvPr/>
          </p:nvCxnSpPr>
          <p:spPr bwMode="auto">
            <a:xfrm flipH="1">
              <a:off x="2115564" y="3795110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F16AA78-96A8-4C2E-9306-06E7E3759F13}"/>
              </a:ext>
            </a:extLst>
          </p:cNvPr>
          <p:cNvSpPr txBox="1"/>
          <p:nvPr/>
        </p:nvSpPr>
        <p:spPr>
          <a:xfrm>
            <a:off x="392112" y="2774709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h=0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3CBAF4-6772-4498-9F60-8E78C742C44E}"/>
              </a:ext>
            </a:extLst>
          </p:cNvPr>
          <p:cNvSpPr txBox="1"/>
          <p:nvPr/>
        </p:nvSpPr>
        <p:spPr>
          <a:xfrm>
            <a:off x="1938088" y="2762422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h=1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B6A120-98BD-44DD-A606-DF15CC2712F6}"/>
              </a:ext>
            </a:extLst>
          </p:cNvPr>
          <p:cNvSpPr txBox="1"/>
          <p:nvPr/>
        </p:nvSpPr>
        <p:spPr>
          <a:xfrm>
            <a:off x="3320683" y="2774709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h=2</a:t>
            </a:r>
            <a:endParaRPr lang="en-CA" sz="2000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77BB4-9D75-4247-BFED-15DBC08207BA}"/>
              </a:ext>
            </a:extLst>
          </p:cNvPr>
          <p:cNvGrpSpPr/>
          <p:nvPr/>
        </p:nvGrpSpPr>
        <p:grpSpPr>
          <a:xfrm>
            <a:off x="2532272" y="3353885"/>
            <a:ext cx="1658137" cy="2078790"/>
            <a:chOff x="2671527" y="3130545"/>
            <a:chExt cx="1658137" cy="207879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795225D-362D-4A14-ABB4-DE49AA04CFF0}"/>
                </a:ext>
              </a:extLst>
            </p:cNvPr>
            <p:cNvSpPr/>
            <p:nvPr/>
          </p:nvSpPr>
          <p:spPr bwMode="auto">
            <a:xfrm>
              <a:off x="3458516" y="313054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B41FB3-22F6-43D6-AA77-19EC2BB4060E}"/>
                </a:ext>
              </a:extLst>
            </p:cNvPr>
            <p:cNvCxnSpPr>
              <a:cxnSpLocks/>
              <a:stCxn id="106" idx="4"/>
              <a:endCxn id="112" idx="0"/>
            </p:cNvCxnSpPr>
            <p:nvPr/>
          </p:nvCxnSpPr>
          <p:spPr bwMode="auto">
            <a:xfrm>
              <a:off x="3725216" y="3587745"/>
              <a:ext cx="337748" cy="34879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A626079-82C5-406D-99B0-42E172545A59}"/>
                </a:ext>
              </a:extLst>
            </p:cNvPr>
            <p:cNvSpPr/>
            <p:nvPr/>
          </p:nvSpPr>
          <p:spPr bwMode="auto">
            <a:xfrm>
              <a:off x="2925116" y="390109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F850D6A-7BFB-4EF9-A975-CCA2C57D1E3F}"/>
                </a:ext>
              </a:extLst>
            </p:cNvPr>
            <p:cNvCxnSpPr>
              <a:cxnSpLocks/>
              <a:stCxn id="106" idx="4"/>
              <a:endCxn id="108" idx="0"/>
            </p:cNvCxnSpPr>
            <p:nvPr/>
          </p:nvCxnSpPr>
          <p:spPr bwMode="auto">
            <a:xfrm flipH="1">
              <a:off x="3191816" y="3587745"/>
              <a:ext cx="533400" cy="3133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CCB385E-0154-419F-BE8D-9BCCB731524D}"/>
                </a:ext>
              </a:extLst>
            </p:cNvPr>
            <p:cNvSpPr/>
            <p:nvPr/>
          </p:nvSpPr>
          <p:spPr bwMode="auto">
            <a:xfrm>
              <a:off x="2671527" y="475213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574827-85BD-4269-90CE-9D1144F11665}"/>
                </a:ext>
              </a:extLst>
            </p:cNvPr>
            <p:cNvCxnSpPr>
              <a:cxnSpLocks/>
              <a:stCxn id="108" idx="4"/>
              <a:endCxn id="110" idx="0"/>
            </p:cNvCxnSpPr>
            <p:nvPr/>
          </p:nvCxnSpPr>
          <p:spPr bwMode="auto">
            <a:xfrm flipH="1">
              <a:off x="2938227" y="4358290"/>
              <a:ext cx="253589" cy="3938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E385600-F286-4C81-93CA-6E132860BEC2}"/>
                </a:ext>
              </a:extLst>
            </p:cNvPr>
            <p:cNvSpPr/>
            <p:nvPr/>
          </p:nvSpPr>
          <p:spPr bwMode="auto">
            <a:xfrm>
              <a:off x="3796264" y="393653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29952E-E3C6-42E1-AAA7-CEC4AE0F45E1}"/>
              </a:ext>
            </a:extLst>
          </p:cNvPr>
          <p:cNvGrpSpPr/>
          <p:nvPr/>
        </p:nvGrpSpPr>
        <p:grpSpPr>
          <a:xfrm>
            <a:off x="4661164" y="3296101"/>
            <a:ext cx="2680071" cy="2748888"/>
            <a:chOff x="6139007" y="2713037"/>
            <a:chExt cx="2680071" cy="2748888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729D1F-12DA-45B8-86CD-977856B40A8A}"/>
                </a:ext>
              </a:extLst>
            </p:cNvPr>
            <p:cNvSpPr/>
            <p:nvPr/>
          </p:nvSpPr>
          <p:spPr bwMode="auto">
            <a:xfrm>
              <a:off x="7224688" y="27130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45256F-6445-481C-881D-0ADF36141221}"/>
                </a:ext>
              </a:extLst>
            </p:cNvPr>
            <p:cNvCxnSpPr>
              <a:cxnSpLocks/>
              <a:stCxn id="61" idx="4"/>
              <a:endCxn id="114" idx="0"/>
            </p:cNvCxnSpPr>
            <p:nvPr/>
          </p:nvCxnSpPr>
          <p:spPr bwMode="auto">
            <a:xfrm>
              <a:off x="7491388" y="3170237"/>
              <a:ext cx="764907" cy="2128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7D0A52-F758-45E1-A13C-099D1B0B64EC}"/>
                </a:ext>
              </a:extLst>
            </p:cNvPr>
            <p:cNvSpPr/>
            <p:nvPr/>
          </p:nvSpPr>
          <p:spPr bwMode="auto">
            <a:xfrm>
              <a:off x="6566499" y="353980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I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6CDB5E-6598-4335-BFA0-57FBDB01A5EA}"/>
                </a:ext>
              </a:extLst>
            </p:cNvPr>
            <p:cNvCxnSpPr>
              <a:cxnSpLocks/>
              <a:stCxn id="61" idx="4"/>
              <a:endCxn id="65" idx="0"/>
            </p:cNvCxnSpPr>
            <p:nvPr/>
          </p:nvCxnSpPr>
          <p:spPr bwMode="auto">
            <a:xfrm flipH="1">
              <a:off x="6833199" y="3170237"/>
              <a:ext cx="658189" cy="3695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B61518E-7A9D-47C6-ADEC-14222E0D0C4B}"/>
                </a:ext>
              </a:extLst>
            </p:cNvPr>
            <p:cNvSpPr/>
            <p:nvPr/>
          </p:nvSpPr>
          <p:spPr bwMode="auto">
            <a:xfrm>
              <a:off x="6139007" y="440778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0F6741-E705-4F3C-9C1B-03C1E77970F8}"/>
                </a:ext>
              </a:extLst>
            </p:cNvPr>
            <p:cNvCxnSpPr>
              <a:cxnSpLocks/>
              <a:stCxn id="65" idx="4"/>
              <a:endCxn id="67" idx="0"/>
            </p:cNvCxnSpPr>
            <p:nvPr/>
          </p:nvCxnSpPr>
          <p:spPr bwMode="auto">
            <a:xfrm flipH="1">
              <a:off x="6405707" y="3997007"/>
              <a:ext cx="427492" cy="41077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7CD43FE-B366-4B58-967A-02B16CA27C37}"/>
                </a:ext>
              </a:extLst>
            </p:cNvPr>
            <p:cNvSpPr/>
            <p:nvPr/>
          </p:nvSpPr>
          <p:spPr bwMode="auto">
            <a:xfrm>
              <a:off x="7989595" y="338313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AA747E-28FF-4DB1-A887-53C4F802A44B}"/>
                </a:ext>
              </a:extLst>
            </p:cNvPr>
            <p:cNvCxnSpPr>
              <a:cxnSpLocks/>
              <a:stCxn id="114" idx="4"/>
              <a:endCxn id="120" idx="0"/>
            </p:cNvCxnSpPr>
            <p:nvPr/>
          </p:nvCxnSpPr>
          <p:spPr bwMode="auto">
            <a:xfrm>
              <a:off x="8256295" y="3840335"/>
              <a:ext cx="296083" cy="3388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23E325A-4209-4C2F-BC39-DF12018CCBAD}"/>
                </a:ext>
              </a:extLst>
            </p:cNvPr>
            <p:cNvSpPr/>
            <p:nvPr/>
          </p:nvSpPr>
          <p:spPr bwMode="auto">
            <a:xfrm>
              <a:off x="7456195" y="415368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E8102DC-2BDE-4F25-A31B-B12232D53E79}"/>
                </a:ext>
              </a:extLst>
            </p:cNvPr>
            <p:cNvCxnSpPr>
              <a:cxnSpLocks/>
              <a:stCxn id="114" idx="4"/>
              <a:endCxn id="116" idx="0"/>
            </p:cNvCxnSpPr>
            <p:nvPr/>
          </p:nvCxnSpPr>
          <p:spPr bwMode="auto">
            <a:xfrm flipH="1">
              <a:off x="7722895" y="3840335"/>
              <a:ext cx="533400" cy="3133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5B45121-2B6B-4229-87D4-D7BC54ABEF52}"/>
                </a:ext>
              </a:extLst>
            </p:cNvPr>
            <p:cNvSpPr/>
            <p:nvPr/>
          </p:nvSpPr>
          <p:spPr bwMode="auto">
            <a:xfrm>
              <a:off x="7202606" y="500472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8C87A1E-18AD-4BD3-A8F8-FA62A441EC07}"/>
                </a:ext>
              </a:extLst>
            </p:cNvPr>
            <p:cNvCxnSpPr>
              <a:cxnSpLocks/>
              <a:stCxn id="116" idx="4"/>
              <a:endCxn id="118" idx="0"/>
            </p:cNvCxnSpPr>
            <p:nvPr/>
          </p:nvCxnSpPr>
          <p:spPr bwMode="auto">
            <a:xfrm flipH="1">
              <a:off x="7469306" y="4610880"/>
              <a:ext cx="253589" cy="3938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D8ACA4A-F1DB-4A00-B281-7B3F0522858E}"/>
                </a:ext>
              </a:extLst>
            </p:cNvPr>
            <p:cNvSpPr/>
            <p:nvPr/>
          </p:nvSpPr>
          <p:spPr bwMode="auto">
            <a:xfrm>
              <a:off x="8285678" y="417918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58CD0D23-C669-4AFB-871B-1E85A35E5B9D}"/>
              </a:ext>
            </a:extLst>
          </p:cNvPr>
          <p:cNvSpPr txBox="1"/>
          <p:nvPr/>
        </p:nvSpPr>
        <p:spPr>
          <a:xfrm>
            <a:off x="5502569" y="2758327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h=3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7379ED-C86D-4415-A1F8-8927200A4BBC}"/>
              </a:ext>
            </a:extLst>
          </p:cNvPr>
          <p:cNvSpPr txBox="1"/>
          <p:nvPr/>
        </p:nvSpPr>
        <p:spPr>
          <a:xfrm>
            <a:off x="8320377" y="2774709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h=4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5EC537-3ED8-4A57-9AFE-699FEE54A2EF}"/>
              </a:ext>
            </a:extLst>
          </p:cNvPr>
          <p:cNvSpPr/>
          <p:nvPr/>
        </p:nvSpPr>
        <p:spPr bwMode="auto">
          <a:xfrm>
            <a:off x="8406057" y="332335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K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24DE53-B7ED-4701-AF85-363335609131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 bwMode="auto">
          <a:xfrm>
            <a:off x="8672757" y="3780557"/>
            <a:ext cx="660124" cy="2321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B82C91-D8C6-4979-A7F5-CA9E2DA84067}"/>
              </a:ext>
            </a:extLst>
          </p:cNvPr>
          <p:cNvCxnSpPr>
            <a:cxnSpLocks/>
            <a:stCxn id="39" idx="4"/>
            <a:endCxn id="7" idx="0"/>
          </p:cNvCxnSpPr>
          <p:nvPr/>
        </p:nvCxnSpPr>
        <p:spPr bwMode="auto">
          <a:xfrm flipH="1">
            <a:off x="8054409" y="3780557"/>
            <a:ext cx="618348" cy="3896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00C901D-7ED5-4CD2-B8B0-1B7B264F63F7}"/>
              </a:ext>
            </a:extLst>
          </p:cNvPr>
          <p:cNvSpPr/>
          <p:nvPr/>
        </p:nvSpPr>
        <p:spPr bwMode="auto">
          <a:xfrm>
            <a:off x="7503203" y="4170172"/>
            <a:ext cx="1102411" cy="1426952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kumimoji="0" lang="en-US" sz="1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0866FC9E-7CAF-4A1B-84DE-57C0A126AEB0}"/>
              </a:ext>
            </a:extLst>
          </p:cNvPr>
          <p:cNvSpPr/>
          <p:nvPr/>
        </p:nvSpPr>
        <p:spPr bwMode="auto">
          <a:xfrm>
            <a:off x="8824850" y="4012708"/>
            <a:ext cx="1016062" cy="2043714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baseline="-25000" dirty="0">
                <a:solidFill>
                  <a:schemeClr val="tx1"/>
                </a:solidFill>
              </a:rPr>
              <a:t>3</a:t>
            </a:r>
            <a:endParaRPr lang="en-CA" b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60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5" grpId="0"/>
      <p:bldP spid="64" grpId="0"/>
      <p:bldP spid="99" grpId="0"/>
      <p:bldP spid="121" grpId="0"/>
      <p:bldP spid="38" grpId="0"/>
      <p:bldP spid="39" grpId="0" animBg="1"/>
      <p:bldP spid="7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Claim</a:t>
            </a:r>
            <a:r>
              <a:rPr lang="en-US" altLang="he-IL" sz="2200" dirty="0"/>
              <a:t>: If for vertex v of the tree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2200" dirty="0"/>
              <a:t>|height(</a:t>
            </a:r>
            <a:r>
              <a:rPr lang="en-US" altLang="he-IL" sz="2200" dirty="0" err="1"/>
              <a:t>v.leftSubtree</a:t>
            </a:r>
            <a:r>
              <a:rPr lang="en-US" altLang="he-IL" sz="2200" dirty="0"/>
              <a:t>) -  height(</a:t>
            </a:r>
            <a:r>
              <a:rPr lang="en-US" altLang="he-IL" sz="2200" dirty="0" err="1"/>
              <a:t>v.rightSubtree</a:t>
            </a:r>
            <a:r>
              <a:rPr lang="en-US" altLang="he-IL" sz="2200" dirty="0"/>
              <a:t>)| ≤ 1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Then height ≤ 2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(size). Equivalently size ≥ 2</a:t>
            </a:r>
            <a:r>
              <a:rPr lang="en-US" altLang="he-IL" sz="2200" baseline="30000" dirty="0"/>
              <a:t>height/2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Proof</a:t>
            </a:r>
            <a:r>
              <a:rPr lang="en-US" altLang="he-IL" sz="2200" dirty="0"/>
              <a:t>: induction on the height of the tree. 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height=0 </a:t>
            </a:r>
            <a:r>
              <a:rPr lang="en-US" altLang="he-IL" sz="2200" dirty="0">
                <a:sym typeface="Wingdings" panose="05000000000000000000" pitchFamily="2" charset="2"/>
              </a:rPr>
              <a:t></a:t>
            </a:r>
            <a:r>
              <a:rPr lang="en-US" altLang="he-IL" sz="2200" dirty="0"/>
              <a:t> size=1 ≥ 2</a:t>
            </a:r>
            <a:r>
              <a:rPr lang="en-US" altLang="he-IL" sz="2200" baseline="30000" dirty="0"/>
              <a:t>height/2</a:t>
            </a:r>
            <a:r>
              <a:rPr lang="en-US" altLang="he-IL" sz="2200" dirty="0"/>
              <a:t> 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height=1 </a:t>
            </a:r>
            <a:r>
              <a:rPr lang="en-US" altLang="he-IL" sz="2200" dirty="0">
                <a:sym typeface="Wingdings" panose="05000000000000000000" pitchFamily="2" charset="2"/>
              </a:rPr>
              <a:t></a:t>
            </a:r>
            <a:r>
              <a:rPr lang="en-US" altLang="he-IL" sz="2200" dirty="0"/>
              <a:t> size≥2 ≥ 2</a:t>
            </a:r>
            <a:r>
              <a:rPr lang="en-US" altLang="he-IL" sz="2200" baseline="30000" dirty="0"/>
              <a:t>height/2</a:t>
            </a:r>
            <a:r>
              <a:rPr lang="en-US" altLang="he-IL" sz="2200" dirty="0"/>
              <a:t>.</a:t>
            </a:r>
          </a:p>
          <a:p>
            <a:pPr marL="57150" indent="0"/>
            <a:endParaRPr lang="en-US" altLang="he-IL" sz="22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Suppose height=h for h≥2. Then</a:t>
            </a:r>
          </a:p>
          <a:p>
            <a:pPr marL="57150" indent="0"/>
            <a:r>
              <a:rPr lang="en-US" altLang="he-IL" sz="2200" dirty="0"/>
              <a:t>size ≥ 1 + min-size(h-1) + min-size(h-2) ≥ 1+ 2</a:t>
            </a:r>
            <a:r>
              <a:rPr lang="en-US" altLang="he-IL" sz="2200" baseline="30000" dirty="0"/>
              <a:t>(h-1)/2</a:t>
            </a:r>
            <a:r>
              <a:rPr lang="en-US" altLang="he-IL" sz="2200" dirty="0"/>
              <a:t> + 2</a:t>
            </a:r>
            <a:r>
              <a:rPr lang="en-US" altLang="he-IL" sz="2200" baseline="30000" dirty="0"/>
              <a:t>(h-2)/2</a:t>
            </a:r>
            <a:r>
              <a:rPr lang="en-US" altLang="he-IL" sz="2200" dirty="0"/>
              <a:t> &gt; 2</a:t>
            </a:r>
            <a:r>
              <a:rPr lang="en-US" altLang="he-IL" sz="2200" baseline="30000" dirty="0"/>
              <a:t>h/2</a:t>
            </a:r>
            <a:r>
              <a:rPr lang="en-US" altLang="he-IL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343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Claim</a:t>
            </a:r>
            <a:r>
              <a:rPr lang="en-US" altLang="he-IL" sz="2200" dirty="0"/>
              <a:t>: If for every vertex v of the tree it holds that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2200" dirty="0"/>
              <a:t>|height(</a:t>
            </a:r>
            <a:r>
              <a:rPr lang="en-US" altLang="he-IL" sz="2200" dirty="0" err="1"/>
              <a:t>v.leftSubtree</a:t>
            </a:r>
            <a:r>
              <a:rPr lang="en-US" altLang="he-IL" sz="2200" dirty="0"/>
              <a:t>) -  height(</a:t>
            </a:r>
            <a:r>
              <a:rPr lang="en-US" altLang="he-IL" sz="2200" dirty="0" err="1"/>
              <a:t>v.rightSubtree</a:t>
            </a:r>
            <a:r>
              <a:rPr lang="en-US" altLang="he-IL" sz="2200" dirty="0"/>
              <a:t>)| ≤ 1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Then for a tree of height h we have </a:t>
            </a:r>
            <a:r>
              <a:rPr lang="en-US" altLang="he-IL" sz="2200" dirty="0" err="1"/>
              <a:t>size</a:t>
            </a:r>
            <a:r>
              <a:rPr lang="en-US" altLang="he-IL" sz="2200" baseline="-25000" dirty="0" err="1"/>
              <a:t>h</a:t>
            </a:r>
            <a:r>
              <a:rPr lang="en-US" altLang="he-IL" sz="2200" dirty="0"/>
              <a:t> ≥ Fib(height+1) &gt; 1.6</a:t>
            </a:r>
            <a:r>
              <a:rPr lang="en-US" altLang="he-IL" sz="2200" baseline="30000" dirty="0"/>
              <a:t>h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1600" dirty="0"/>
              <a:t>Fib(0)=1, Fib(1)=1, Fib(2)=2, Fib(3)=3, Fib(4)=5 Fib(h) = Fib(h-1)+Fib(h-2)</a:t>
            </a:r>
            <a:br>
              <a:rPr lang="en-US" altLang="he-IL" sz="1600" dirty="0"/>
            </a:br>
            <a:endParaRPr lang="en-US" altLang="he-IL" sz="16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Proof</a:t>
            </a:r>
            <a:r>
              <a:rPr lang="en-US" altLang="he-IL" sz="2200" dirty="0"/>
              <a:t>: induction on the height of the tree. 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height=0 </a:t>
            </a:r>
            <a:r>
              <a:rPr lang="en-US" altLang="he-IL" sz="2200" dirty="0">
                <a:sym typeface="Wingdings" panose="05000000000000000000" pitchFamily="2" charset="2"/>
              </a:rPr>
              <a:t></a:t>
            </a:r>
            <a:r>
              <a:rPr lang="en-US" altLang="he-IL" sz="2200" dirty="0"/>
              <a:t> size</a:t>
            </a:r>
            <a:r>
              <a:rPr lang="en-US" altLang="he-IL" sz="2200" baseline="-25000" dirty="0"/>
              <a:t>0</a:t>
            </a:r>
            <a:r>
              <a:rPr lang="en-US" altLang="he-IL" sz="2200" dirty="0"/>
              <a:t> = 1 = Fib(1) 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height=1 </a:t>
            </a:r>
            <a:r>
              <a:rPr lang="en-US" altLang="he-IL" sz="2200" dirty="0">
                <a:sym typeface="Wingdings" panose="05000000000000000000" pitchFamily="2" charset="2"/>
              </a:rPr>
              <a:t></a:t>
            </a:r>
            <a:r>
              <a:rPr lang="en-US" altLang="he-IL" sz="2200" dirty="0"/>
              <a:t> size</a:t>
            </a:r>
            <a:r>
              <a:rPr lang="en-US" altLang="he-IL" sz="2200" baseline="-25000" dirty="0"/>
              <a:t>1</a:t>
            </a:r>
            <a:r>
              <a:rPr lang="en-US" altLang="he-IL" sz="2200" dirty="0"/>
              <a:t> ≥ 2 = Fib(2).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Suppose height=h for h≥2. Then</a:t>
            </a:r>
          </a:p>
          <a:p>
            <a:pPr marL="57150" indent="0"/>
            <a:r>
              <a:rPr lang="en-US" altLang="he-IL" sz="2200" dirty="0" err="1"/>
              <a:t>size</a:t>
            </a:r>
            <a:r>
              <a:rPr lang="en-US" altLang="he-IL" sz="2200" baseline="-25000" dirty="0" err="1"/>
              <a:t>h</a:t>
            </a:r>
            <a:r>
              <a:rPr lang="en-US" altLang="he-IL" sz="2200" dirty="0"/>
              <a:t> ≥ 1+</a:t>
            </a:r>
            <a:r>
              <a:rPr lang="en-US" altLang="he-IL" sz="2200" dirty="0">
                <a:solidFill>
                  <a:srgbClr val="FF0000"/>
                </a:solidFill>
              </a:rPr>
              <a:t>min-size(h-1)</a:t>
            </a:r>
            <a:r>
              <a:rPr lang="en-US" altLang="he-IL" sz="2200" dirty="0"/>
              <a:t>+</a:t>
            </a:r>
            <a:r>
              <a:rPr lang="en-US" altLang="he-IL" sz="2200" dirty="0">
                <a:solidFill>
                  <a:srgbClr val="0070C0"/>
                </a:solidFill>
              </a:rPr>
              <a:t>min-size(h-2)</a:t>
            </a:r>
            <a:r>
              <a:rPr lang="en-US" altLang="he-IL" sz="2200" dirty="0"/>
              <a:t> &gt; </a:t>
            </a:r>
            <a:r>
              <a:rPr lang="en-US" altLang="he-IL" sz="2200" dirty="0">
                <a:solidFill>
                  <a:srgbClr val="FF0000"/>
                </a:solidFill>
              </a:rPr>
              <a:t>Fib(h)</a:t>
            </a:r>
            <a:r>
              <a:rPr lang="en-US" altLang="he-IL" sz="2200" dirty="0"/>
              <a:t>+</a:t>
            </a:r>
            <a:r>
              <a:rPr lang="en-US" altLang="he-IL" sz="2200" dirty="0">
                <a:solidFill>
                  <a:srgbClr val="0070C0"/>
                </a:solidFill>
              </a:rPr>
              <a:t>Fib(h-1)</a:t>
            </a:r>
            <a:r>
              <a:rPr lang="en-US" altLang="he-IL" sz="2200" dirty="0"/>
              <a:t> = Fib(h+1).</a:t>
            </a:r>
          </a:p>
        </p:txBody>
      </p:sp>
    </p:spTree>
    <p:extLst>
      <p:ext uri="{BB962C8B-B14F-4D97-AF65-F5344CB8AC3E}">
        <p14:creationId xmlns:p14="http://schemas.microsoft.com/office/powerpoint/2010/main" val="3328129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Claim</a:t>
            </a:r>
            <a:r>
              <a:rPr lang="en-US" altLang="he-IL" sz="2200" dirty="0"/>
              <a:t>: If for every vertex v of the tree it holds that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2200" dirty="0"/>
              <a:t>|height(</a:t>
            </a:r>
            <a:r>
              <a:rPr lang="en-US" altLang="he-IL" sz="2200" dirty="0" err="1"/>
              <a:t>v.leftSubtree</a:t>
            </a:r>
            <a:r>
              <a:rPr lang="en-US" altLang="he-IL" sz="2200" dirty="0"/>
              <a:t>) -  height(</a:t>
            </a:r>
            <a:r>
              <a:rPr lang="en-US" altLang="he-IL" sz="2200" dirty="0" err="1"/>
              <a:t>v.rightSubtree</a:t>
            </a:r>
            <a:r>
              <a:rPr lang="en-US" altLang="he-IL" sz="2200" dirty="0"/>
              <a:t>)| ≤ 1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Then for a tree of height h we have </a:t>
            </a:r>
            <a:r>
              <a:rPr lang="en-US" altLang="he-IL" sz="2200" dirty="0" err="1"/>
              <a:t>size</a:t>
            </a:r>
            <a:r>
              <a:rPr lang="en-US" altLang="he-IL" sz="2200" baseline="-25000" dirty="0" err="1"/>
              <a:t>h</a:t>
            </a:r>
            <a:r>
              <a:rPr lang="en-US" altLang="he-IL" sz="2200" dirty="0"/>
              <a:t> ≥ Fib(height+1) &gt; 1.6</a:t>
            </a:r>
            <a:r>
              <a:rPr lang="en-US" altLang="he-IL" sz="2200" baseline="30000" dirty="0"/>
              <a:t>h</a:t>
            </a:r>
            <a:r>
              <a:rPr lang="en-US" altLang="he-IL" sz="2200" dirty="0"/>
              <a:t>.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Conclusion</a:t>
            </a:r>
            <a:r>
              <a:rPr lang="en-US" altLang="he-IL" sz="2200" dirty="0"/>
              <a:t>: if an AVL tree has N nodes, then height(tree) &lt; log</a:t>
            </a:r>
            <a:r>
              <a:rPr lang="en-US" altLang="he-IL" sz="2200" baseline="-25000" dirty="0"/>
              <a:t>1.6</a:t>
            </a:r>
            <a:r>
              <a:rPr lang="en-US" altLang="he-IL" sz="2200" dirty="0"/>
              <a:t>(N)</a:t>
            </a:r>
          </a:p>
          <a:p>
            <a:pPr marL="57150" indent="0"/>
            <a:r>
              <a:rPr lang="en-US" altLang="he-IL" sz="2200" dirty="0"/>
              <a:t>N &gt; 1.6</a:t>
            </a:r>
            <a:r>
              <a:rPr lang="en-US" altLang="he-IL" sz="2200" baseline="30000" dirty="0"/>
              <a:t>h</a:t>
            </a:r>
            <a:r>
              <a:rPr lang="en-US" altLang="he-IL" sz="2200" dirty="0"/>
              <a:t>  </a:t>
            </a:r>
            <a:r>
              <a:rPr lang="en-US" altLang="he-IL" sz="2200" dirty="0">
                <a:sym typeface="Wingdings" panose="05000000000000000000" pitchFamily="2" charset="2"/>
              </a:rPr>
              <a:t>  log</a:t>
            </a:r>
            <a:r>
              <a:rPr lang="en-US" altLang="he-IL" sz="2200" baseline="-25000" dirty="0">
                <a:sym typeface="Wingdings" panose="05000000000000000000" pitchFamily="2" charset="2"/>
              </a:rPr>
              <a:t>1.6</a:t>
            </a:r>
            <a:r>
              <a:rPr lang="en-US" altLang="he-IL" sz="2200" dirty="0">
                <a:sym typeface="Wingdings" panose="05000000000000000000" pitchFamily="2" charset="2"/>
              </a:rPr>
              <a:t>(N) &gt; h</a:t>
            </a:r>
          </a:p>
          <a:p>
            <a:pPr marL="57150" indent="0"/>
            <a:r>
              <a:rPr lang="en-US" altLang="he-IL" sz="2200" dirty="0">
                <a:sym typeface="Wingdings" panose="05000000000000000000" pitchFamily="2" charset="2"/>
              </a:rPr>
              <a:t> h &lt; log</a:t>
            </a:r>
            <a:r>
              <a:rPr lang="en-US" altLang="he-IL" sz="2200" baseline="-25000" dirty="0">
                <a:sym typeface="Wingdings" panose="05000000000000000000" pitchFamily="2" charset="2"/>
              </a:rPr>
              <a:t>1.6</a:t>
            </a:r>
            <a:r>
              <a:rPr lang="en-US" altLang="he-IL" sz="2200" dirty="0">
                <a:sym typeface="Wingdings" panose="05000000000000000000" pitchFamily="2" charset="2"/>
              </a:rPr>
              <a:t>(N) = </a:t>
            </a:r>
            <a:r>
              <a:rPr lang="en-US" altLang="he-IL" sz="2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log</a:t>
            </a:r>
            <a:r>
              <a:rPr lang="en-US" altLang="he-IL" sz="2200" baseline="-25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1.6</a:t>
            </a:r>
            <a:r>
              <a:rPr lang="en-US" altLang="he-IL" sz="2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(2) *</a:t>
            </a:r>
            <a:r>
              <a:rPr lang="en-US" altLang="he-IL" sz="2200" dirty="0">
                <a:sym typeface="Wingdings" panose="05000000000000000000" pitchFamily="2" charset="2"/>
              </a:rPr>
              <a:t> log</a:t>
            </a:r>
            <a:r>
              <a:rPr lang="en-US" altLang="he-IL" sz="2200" baseline="-25000" dirty="0">
                <a:sym typeface="Wingdings" panose="05000000000000000000" pitchFamily="2" charset="2"/>
              </a:rPr>
              <a:t>2</a:t>
            </a:r>
            <a:r>
              <a:rPr lang="en-US" altLang="he-IL" sz="2200" dirty="0">
                <a:sym typeface="Wingdings" panose="05000000000000000000" pitchFamily="2" charset="2"/>
              </a:rPr>
              <a:t>(N) = </a:t>
            </a:r>
            <a:r>
              <a:rPr lang="en-US" altLang="he-IL" sz="2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O</a:t>
            </a:r>
            <a:r>
              <a:rPr lang="en-US" altLang="he-IL" sz="2200" dirty="0">
                <a:sym typeface="Wingdings" panose="05000000000000000000" pitchFamily="2" charset="2"/>
              </a:rPr>
              <a:t>(log(N))</a:t>
            </a:r>
            <a:br>
              <a:rPr lang="en-US" altLang="he-IL" sz="2200" dirty="0">
                <a:sym typeface="Wingdings" panose="05000000000000000000" pitchFamily="2" charset="2"/>
              </a:rPr>
            </a:br>
            <a:endParaRPr lang="en-US" altLang="he-IL" sz="2200" dirty="0">
              <a:sym typeface="Wingdings" panose="05000000000000000000" pitchFamily="2" charset="2"/>
            </a:endParaRPr>
          </a:p>
          <a:p>
            <a:pPr marL="57150" indent="0"/>
            <a:r>
              <a:rPr lang="en-US" altLang="he-IL" sz="2200" u="sng" dirty="0"/>
              <a:t>Goal for today, next time</a:t>
            </a:r>
            <a:r>
              <a:rPr lang="en-US" altLang="he-IL" sz="2200" dirty="0"/>
              <a:t>:</a:t>
            </a:r>
          </a:p>
          <a:p>
            <a:pPr marL="57150" indent="0"/>
            <a:r>
              <a:rPr lang="en-US" altLang="he-IL" sz="2200" dirty="0"/>
              <a:t>- Insertion/deletion that preserves that AVL property</a:t>
            </a:r>
          </a:p>
        </p:txBody>
      </p:sp>
    </p:spTree>
    <p:extLst>
      <p:ext uri="{BB962C8B-B14F-4D97-AF65-F5344CB8AC3E}">
        <p14:creationId xmlns:p14="http://schemas.microsoft.com/office/powerpoint/2010/main" val="3094887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Implementation</a:t>
            </a:r>
            <a:r>
              <a:rPr lang="en-US" altLang="he-IL" sz="2200" dirty="0"/>
              <a:t>: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latin typeface="Consolas" panose="020B0609020204030204" pitchFamily="49" charset="0"/>
              </a:rPr>
              <a:t>AVLNode</a:t>
            </a:r>
            <a:r>
              <a:rPr lang="en-CA" sz="2000" b="1" dirty="0">
                <a:latin typeface="Consolas" panose="020B0609020204030204" pitchFamily="49" charset="0"/>
              </a:rPr>
              <a:t>&lt;T&gt; {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T </a:t>
            </a:r>
            <a:r>
              <a:rPr lang="en-CA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latin typeface="Consolas" panose="020B0609020204030204" pitchFamily="49" charset="0"/>
              </a:rPr>
              <a:t>AVLNode</a:t>
            </a:r>
            <a:r>
              <a:rPr lang="en-CA" sz="2000" b="1" dirty="0">
                <a:latin typeface="Consolas" panose="020B0609020204030204" pitchFamily="49" charset="0"/>
              </a:rPr>
              <a:t>&lt;T&gt; </a:t>
            </a:r>
            <a:r>
              <a:rPr lang="en-CA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leftChild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latin typeface="Consolas" panose="020B0609020204030204" pitchFamily="49" charset="0"/>
              </a:rPr>
              <a:t>AVLNode</a:t>
            </a:r>
            <a:r>
              <a:rPr lang="en-CA" sz="2000" b="1" dirty="0">
                <a:latin typeface="Consolas" panose="020B0609020204030204" pitchFamily="49" charset="0"/>
              </a:rPr>
              <a:t>&lt;T&gt; </a:t>
            </a:r>
            <a:r>
              <a:rPr lang="en-CA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rightChild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latin typeface="Consolas" panose="020B0609020204030204" pitchFamily="49" charset="0"/>
              </a:rPr>
              <a:t>AVLNode</a:t>
            </a:r>
            <a:r>
              <a:rPr lang="en-CA" sz="2000" b="1" dirty="0">
                <a:latin typeface="Consolas" panose="020B0609020204030204" pitchFamily="49" charset="0"/>
              </a:rPr>
              <a:t>&lt;T&gt; </a:t>
            </a:r>
            <a:r>
              <a:rPr lang="en-CA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1600" dirty="0">
                <a:solidFill>
                  <a:srgbClr val="3F7F5F"/>
                </a:solidFill>
                <a:latin typeface="Consolas" panose="020B0609020204030204" pitchFamily="49" charset="0"/>
              </a:rPr>
              <a:t>// private byte balance; = </a:t>
            </a:r>
            <a:r>
              <a:rPr lang="en-CA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leftChild.height</a:t>
            </a:r>
            <a:r>
              <a:rPr lang="en-CA" sz="1600" dirty="0">
                <a:solidFill>
                  <a:srgbClr val="3F7F5F"/>
                </a:solidFill>
                <a:latin typeface="Consolas" panose="020B0609020204030204" pitchFamily="49" charset="0"/>
              </a:rPr>
              <a:t> – </a:t>
            </a:r>
            <a:r>
              <a:rPr lang="en-CA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rightChild.height</a:t>
            </a:r>
            <a:r>
              <a:rPr lang="en-CA" sz="1600" dirty="0">
                <a:solidFill>
                  <a:srgbClr val="3F7F5F"/>
                </a:solidFill>
                <a:latin typeface="Consolas" panose="020B0609020204030204" pitchFamily="49" charset="0"/>
              </a:rPr>
              <a:t> OPTIONAL</a:t>
            </a:r>
            <a:endParaRPr lang="en-CA" sz="2000" u="sn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84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Better implementation</a:t>
            </a:r>
            <a:r>
              <a:rPr lang="en-US" altLang="he-IL" sz="2200" dirty="0"/>
              <a:t>: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1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CA" sz="1900" b="1" dirty="0">
                <a:latin typeface="Consolas" panose="020B0609020204030204" pitchFamily="49" charset="0"/>
              </a:rPr>
              <a:t> </a:t>
            </a:r>
            <a:r>
              <a:rPr lang="en-CA" sz="1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CA" sz="1900" b="1" dirty="0">
                <a:latin typeface="Consolas" panose="020B0609020204030204" pitchFamily="49" charset="0"/>
              </a:rPr>
              <a:t> </a:t>
            </a:r>
            <a:r>
              <a:rPr lang="fr-FR" sz="1900" dirty="0" err="1">
                <a:latin typeface="Consolas" panose="020B0609020204030204" pitchFamily="49" charset="0"/>
              </a:rPr>
              <a:t>AVLNode</a:t>
            </a:r>
            <a:r>
              <a:rPr lang="fr-FR" sz="1900" dirty="0">
                <a:latin typeface="Consolas" panose="020B0609020204030204" pitchFamily="49" charset="0"/>
              </a:rPr>
              <a:t>&lt;T </a:t>
            </a:r>
            <a:r>
              <a:rPr lang="fr-FR" sz="1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900" b="1" dirty="0">
                <a:latin typeface="Consolas" panose="020B0609020204030204" pitchFamily="49" charset="0"/>
              </a:rPr>
              <a:t> Comparable&lt;T&gt;&gt; </a:t>
            </a:r>
            <a:r>
              <a:rPr lang="fr-FR" sz="1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900" b="1" dirty="0">
                <a:latin typeface="Consolas" panose="020B0609020204030204" pitchFamily="49" charset="0"/>
              </a:rPr>
              <a:t> </a:t>
            </a:r>
            <a:r>
              <a:rPr lang="fr-FR" sz="1900" b="1" dirty="0" err="1">
                <a:latin typeface="Consolas" panose="020B0609020204030204" pitchFamily="49" charset="0"/>
              </a:rPr>
              <a:t>BTNode</a:t>
            </a:r>
            <a:r>
              <a:rPr lang="fr-FR" sz="1900" b="1" dirty="0">
                <a:latin typeface="Consolas" panose="020B0609020204030204" pitchFamily="49" charset="0"/>
              </a:rPr>
              <a:t>&lt;T&gt; </a:t>
            </a:r>
            <a:r>
              <a:rPr lang="en-CA" sz="1900" b="1" dirty="0">
                <a:latin typeface="Consolas" panose="020B0609020204030204" pitchFamily="49" charset="0"/>
              </a:rPr>
              <a:t>{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1900" dirty="0">
                <a:solidFill>
                  <a:srgbClr val="3F7F5F"/>
                </a:solidFill>
                <a:latin typeface="Consolas" panose="020B0609020204030204" pitchFamily="49" charset="0"/>
              </a:rPr>
              <a:t>// inherits data, left, right, parent from </a:t>
            </a:r>
            <a:r>
              <a:rPr lang="en-CA" sz="1900" dirty="0" err="1">
                <a:solidFill>
                  <a:srgbClr val="3F7F5F"/>
                </a:solidFill>
                <a:latin typeface="Consolas" panose="020B0609020204030204" pitchFamily="49" charset="0"/>
              </a:rPr>
              <a:t>BTNode</a:t>
            </a:r>
            <a:endParaRPr lang="en-CA" sz="19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1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1900" b="1" dirty="0">
                <a:latin typeface="Consolas" panose="020B0609020204030204" pitchFamily="49" charset="0"/>
              </a:rPr>
              <a:t> </a:t>
            </a:r>
            <a:r>
              <a:rPr lang="en-CA" sz="1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CA" sz="1900" b="1" dirty="0">
                <a:latin typeface="Consolas" panose="020B0609020204030204" pitchFamily="49" charset="0"/>
              </a:rPr>
              <a:t> </a:t>
            </a:r>
            <a:r>
              <a:rPr lang="en-CA" sz="19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CA" sz="19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1900" dirty="0">
                <a:solidFill>
                  <a:srgbClr val="3F7F5F"/>
                </a:solidFill>
                <a:latin typeface="Consolas" panose="020B0609020204030204" pitchFamily="49" charset="0"/>
              </a:rPr>
              <a:t>// private byte balance; </a:t>
            </a:r>
            <a:r>
              <a:rPr lang="en-CA" sz="1900" dirty="0" err="1">
                <a:solidFill>
                  <a:srgbClr val="3F7F5F"/>
                </a:solidFill>
                <a:latin typeface="Consolas" panose="020B0609020204030204" pitchFamily="49" charset="0"/>
              </a:rPr>
              <a:t>left.height</a:t>
            </a:r>
            <a:r>
              <a:rPr lang="en-CA" sz="1900" dirty="0">
                <a:solidFill>
                  <a:srgbClr val="3F7F5F"/>
                </a:solidFill>
                <a:latin typeface="Consolas" panose="020B0609020204030204" pitchFamily="49" charset="0"/>
              </a:rPr>
              <a:t> – </a:t>
            </a:r>
            <a:r>
              <a:rPr lang="en-CA" sz="1900" dirty="0" err="1">
                <a:solidFill>
                  <a:srgbClr val="3F7F5F"/>
                </a:solidFill>
                <a:latin typeface="Consolas" panose="020B0609020204030204" pitchFamily="49" charset="0"/>
              </a:rPr>
              <a:t>right.height</a:t>
            </a:r>
            <a:r>
              <a:rPr lang="en-CA" sz="1900" dirty="0">
                <a:solidFill>
                  <a:srgbClr val="3F7F5F"/>
                </a:solidFill>
                <a:latin typeface="Consolas" panose="020B0609020204030204" pitchFamily="49" charset="0"/>
              </a:rPr>
              <a:t> OPTIONAL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1900" b="1" dirty="0">
                <a:latin typeface="Consolas" panose="020B0609020204030204" pitchFamily="49" charset="0"/>
              </a:rPr>
              <a:t>}</a:t>
            </a:r>
            <a:endParaRPr lang="en-CA" sz="1900" u="sng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CA" sz="19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CA" sz="19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7182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AVL trees - rotation</a:t>
            </a:r>
          </a:p>
        </p:txBody>
      </p:sp>
    </p:spTree>
    <p:extLst>
      <p:ext uri="{BB962C8B-B14F-4D97-AF65-F5344CB8AC3E}">
        <p14:creationId xmlns:p14="http://schemas.microsoft.com/office/powerpoint/2010/main" val="48417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rotation</a:t>
            </a:r>
            <a:endParaRPr lang="de-DE" alt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8163ADD-84F9-4120-B9C8-60021EAA130A}"/>
              </a:ext>
            </a:extLst>
          </p:cNvPr>
          <p:cNvSpPr/>
          <p:nvPr/>
        </p:nvSpPr>
        <p:spPr bwMode="auto">
          <a:xfrm flipH="1">
            <a:off x="3689624" y="2452600"/>
            <a:ext cx="2452333" cy="8369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Left rotation</a:t>
            </a:r>
            <a:endParaRPr kumimoji="0" lang="en-C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6DD8ABB5-3E9E-4FDE-BB4E-F73CF07F67FF}"/>
              </a:ext>
            </a:extLst>
          </p:cNvPr>
          <p:cNvSpPr/>
          <p:nvPr/>
        </p:nvSpPr>
        <p:spPr bwMode="auto">
          <a:xfrm>
            <a:off x="4015880" y="3637741"/>
            <a:ext cx="2274263" cy="892257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Right rotation</a:t>
            </a:r>
            <a:endParaRPr kumimoji="0" lang="en-C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31A2EBF-FCE0-4D3B-B0B6-38B73DDC18FF}"/>
              </a:ext>
            </a:extLst>
          </p:cNvPr>
          <p:cNvGrpSpPr/>
          <p:nvPr/>
        </p:nvGrpSpPr>
        <p:grpSpPr>
          <a:xfrm>
            <a:off x="6457474" y="1686943"/>
            <a:ext cx="3532277" cy="3856772"/>
            <a:chOff x="365035" y="1820863"/>
            <a:chExt cx="3532277" cy="38567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2B0A6C-751B-49AF-9842-0E3DC197C7E8}"/>
                </a:ext>
              </a:extLst>
            </p:cNvPr>
            <p:cNvGrpSpPr/>
            <p:nvPr/>
          </p:nvGrpSpPr>
          <p:grpSpPr>
            <a:xfrm>
              <a:off x="365035" y="2737983"/>
              <a:ext cx="3532277" cy="2939652"/>
              <a:chOff x="199512" y="2737983"/>
              <a:chExt cx="3532277" cy="293965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4896FC7-3C81-4681-A81B-2E34D256AEFE}"/>
                  </a:ext>
                </a:extLst>
              </p:cNvPr>
              <p:cNvSpPr/>
              <p:nvPr/>
            </p:nvSpPr>
            <p:spPr bwMode="auto">
              <a:xfrm>
                <a:off x="1636829" y="273798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A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67F335C-DD4F-48C4-8CC1-F3BFA3E1EE5B}"/>
                  </a:ext>
                </a:extLst>
              </p:cNvPr>
              <p:cNvCxnSpPr>
                <a:cxnSpLocks/>
                <a:stCxn id="57" idx="4"/>
                <a:endCxn id="71" idx="0"/>
              </p:cNvCxnSpPr>
              <p:nvPr/>
            </p:nvCxnSpPr>
            <p:spPr bwMode="auto">
              <a:xfrm>
                <a:off x="1903529" y="3195183"/>
                <a:ext cx="526407" cy="29516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A477CE10-5E32-4C46-8350-74A275E3178C}"/>
                  </a:ext>
                </a:extLst>
              </p:cNvPr>
              <p:cNvSpPr/>
              <p:nvPr/>
            </p:nvSpPr>
            <p:spPr bwMode="auto">
              <a:xfrm>
                <a:off x="1273766" y="4390653"/>
                <a:ext cx="1145346" cy="1276935"/>
              </a:xfrm>
              <a:prstGeom prst="triangl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kumimoji="0" lang="en-US" sz="18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B4DD0BE-42C8-45BF-9D54-09ECEE1B7435}"/>
                  </a:ext>
                </a:extLst>
              </p:cNvPr>
              <p:cNvCxnSpPr>
                <a:cxnSpLocks/>
                <a:stCxn id="57" idx="4"/>
                <a:endCxn id="70" idx="0"/>
              </p:cNvCxnSpPr>
              <p:nvPr/>
            </p:nvCxnSpPr>
            <p:spPr bwMode="auto">
              <a:xfrm flipH="1">
                <a:off x="772185" y="3195183"/>
                <a:ext cx="1131344" cy="45642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0B5CD8BD-1FFA-40C9-9B7B-1D2AF8A588D2}"/>
                  </a:ext>
                </a:extLst>
              </p:cNvPr>
              <p:cNvSpPr/>
              <p:nvPr/>
            </p:nvSpPr>
            <p:spPr bwMode="auto">
              <a:xfrm>
                <a:off x="199512" y="3651604"/>
                <a:ext cx="1145346" cy="1276935"/>
              </a:xfrm>
              <a:prstGeom prst="triangl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kumimoji="0" lang="en-US" sz="18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  <a:endParaRPr kumimoji="0" lang="en-CA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F1270E8-7969-4B00-B910-CBC57CA8896C}"/>
                  </a:ext>
                </a:extLst>
              </p:cNvPr>
              <p:cNvSpPr/>
              <p:nvPr/>
            </p:nvSpPr>
            <p:spPr bwMode="auto">
              <a:xfrm>
                <a:off x="2163236" y="3490344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sz="1300" dirty="0">
                    <a:solidFill>
                      <a:schemeClr val="tx1"/>
                    </a:solidFill>
                  </a:rPr>
                  <a:t>B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FE9DF7D4-1AAC-46A9-8C89-AD64BA7310CB}"/>
                  </a:ext>
                </a:extLst>
              </p:cNvPr>
              <p:cNvSpPr/>
              <p:nvPr/>
            </p:nvSpPr>
            <p:spPr bwMode="auto">
              <a:xfrm>
                <a:off x="2586443" y="4400700"/>
                <a:ext cx="1145346" cy="1276935"/>
              </a:xfrm>
              <a:prstGeom prst="triangl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kumimoji="0" lang="en-CA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8FEBABD-7618-4CEC-B469-093108F81A6A}"/>
                  </a:ext>
                </a:extLst>
              </p:cNvPr>
              <p:cNvCxnSpPr>
                <a:cxnSpLocks/>
                <a:stCxn id="71" idx="4"/>
                <a:endCxn id="68" idx="0"/>
              </p:cNvCxnSpPr>
              <p:nvPr/>
            </p:nvCxnSpPr>
            <p:spPr bwMode="auto">
              <a:xfrm flipH="1">
                <a:off x="1846439" y="3947544"/>
                <a:ext cx="583497" cy="44310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7C85631-6B79-488A-868D-7A56160408FD}"/>
                  </a:ext>
                </a:extLst>
              </p:cNvPr>
              <p:cNvCxnSpPr>
                <a:cxnSpLocks/>
                <a:stCxn id="71" idx="4"/>
                <a:endCxn id="72" idx="0"/>
              </p:cNvCxnSpPr>
              <p:nvPr/>
            </p:nvCxnSpPr>
            <p:spPr bwMode="auto">
              <a:xfrm>
                <a:off x="2429936" y="3947544"/>
                <a:ext cx="729180" cy="4531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F814E22-0BBB-4EC3-BC84-F19046746C61}"/>
                </a:ext>
              </a:extLst>
            </p:cNvPr>
            <p:cNvCxnSpPr>
              <a:cxnSpLocks/>
              <a:stCxn id="57" idx="0"/>
            </p:cNvCxnSpPr>
            <p:nvPr/>
          </p:nvCxnSpPr>
          <p:spPr bwMode="auto">
            <a:xfrm flipH="1" flipV="1">
              <a:off x="1028725" y="1820863"/>
              <a:ext cx="1040327" cy="917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21CD-8E19-41B9-AAE8-23F662E7428E}"/>
              </a:ext>
            </a:extLst>
          </p:cNvPr>
          <p:cNvGrpSpPr/>
          <p:nvPr/>
        </p:nvGrpSpPr>
        <p:grpSpPr>
          <a:xfrm>
            <a:off x="259571" y="2035282"/>
            <a:ext cx="3822261" cy="3999791"/>
            <a:chOff x="5802312" y="1653749"/>
            <a:chExt cx="3822261" cy="3999791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AB637CC-9A6A-476F-9EC0-86D84379A61D}"/>
                </a:ext>
              </a:extLst>
            </p:cNvPr>
            <p:cNvGrpSpPr/>
            <p:nvPr/>
          </p:nvGrpSpPr>
          <p:grpSpPr>
            <a:xfrm>
              <a:off x="5802312" y="2527905"/>
              <a:ext cx="3822261" cy="3125635"/>
              <a:chOff x="-257803" y="2565143"/>
              <a:chExt cx="3822261" cy="3125635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6A05422-CDF8-44A2-8609-C51195B53738}"/>
                  </a:ext>
                </a:extLst>
              </p:cNvPr>
              <p:cNvSpPr/>
              <p:nvPr/>
            </p:nvSpPr>
            <p:spPr bwMode="auto">
              <a:xfrm>
                <a:off x="1142323" y="3282375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A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91C2EB6-29AB-46AD-9C7F-04D21E124112}"/>
                  </a:ext>
                </a:extLst>
              </p:cNvPr>
              <p:cNvCxnSpPr>
                <a:cxnSpLocks/>
                <a:stCxn id="83" idx="0"/>
                <a:endCxn id="89" idx="4"/>
              </p:cNvCxnSpPr>
              <p:nvPr/>
            </p:nvCxnSpPr>
            <p:spPr bwMode="auto">
              <a:xfrm flipV="1">
                <a:off x="1409023" y="3022343"/>
                <a:ext cx="639216" cy="26003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1332E979-C6CA-45FF-9422-F957BDA663F2}"/>
                  </a:ext>
                </a:extLst>
              </p:cNvPr>
              <p:cNvSpPr/>
              <p:nvPr/>
            </p:nvSpPr>
            <p:spPr bwMode="auto">
              <a:xfrm>
                <a:off x="1273766" y="4390653"/>
                <a:ext cx="1145346" cy="1276935"/>
              </a:xfrm>
              <a:prstGeom prst="triangl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kumimoji="0" lang="en-US" sz="18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6C1681D-0F12-4247-9CAD-9C90CBD518F9}"/>
                  </a:ext>
                </a:extLst>
              </p:cNvPr>
              <p:cNvCxnSpPr>
                <a:cxnSpLocks/>
                <a:stCxn id="83" idx="4"/>
                <a:endCxn id="88" idx="0"/>
              </p:cNvCxnSpPr>
              <p:nvPr/>
            </p:nvCxnSpPr>
            <p:spPr bwMode="auto">
              <a:xfrm flipH="1">
                <a:off x="314870" y="3739575"/>
                <a:ext cx="1094153" cy="67426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49B988D9-EBD3-4D2F-88D7-8F4F8A529E49}"/>
                  </a:ext>
                </a:extLst>
              </p:cNvPr>
              <p:cNvSpPr/>
              <p:nvPr/>
            </p:nvSpPr>
            <p:spPr bwMode="auto">
              <a:xfrm>
                <a:off x="-257803" y="4413843"/>
                <a:ext cx="1145346" cy="1276935"/>
              </a:xfrm>
              <a:prstGeom prst="triangl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kumimoji="0" lang="en-US" sz="18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  <a:endParaRPr kumimoji="0" lang="en-CA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A436A78-36FD-4D9E-A826-EF4B6B6D07B5}"/>
                  </a:ext>
                </a:extLst>
              </p:cNvPr>
              <p:cNvSpPr/>
              <p:nvPr/>
            </p:nvSpPr>
            <p:spPr bwMode="auto">
              <a:xfrm>
                <a:off x="1781539" y="256514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sz="1300" dirty="0">
                    <a:solidFill>
                      <a:schemeClr val="tx1"/>
                    </a:solidFill>
                  </a:rPr>
                  <a:t>B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470E3734-9020-46F4-9D5A-AC4BE8FE81E7}"/>
                  </a:ext>
                </a:extLst>
              </p:cNvPr>
              <p:cNvSpPr/>
              <p:nvPr/>
            </p:nvSpPr>
            <p:spPr bwMode="auto">
              <a:xfrm>
                <a:off x="2419112" y="3798412"/>
                <a:ext cx="1145346" cy="1276935"/>
              </a:xfrm>
              <a:prstGeom prst="triangl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kumimoji="0" lang="en-CA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7990D70-59C1-49FB-A5C4-5C2BC72B3D00}"/>
                  </a:ext>
                </a:extLst>
              </p:cNvPr>
              <p:cNvCxnSpPr>
                <a:cxnSpLocks/>
                <a:stCxn id="83" idx="4"/>
                <a:endCxn id="86" idx="0"/>
              </p:cNvCxnSpPr>
              <p:nvPr/>
            </p:nvCxnSpPr>
            <p:spPr bwMode="auto">
              <a:xfrm>
                <a:off x="1409023" y="3739575"/>
                <a:ext cx="437416" cy="65107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48D3F88-8DA9-4DE6-84BA-4EBA5C1C39B9}"/>
                  </a:ext>
                </a:extLst>
              </p:cNvPr>
              <p:cNvCxnSpPr>
                <a:cxnSpLocks/>
                <a:stCxn id="89" idx="4"/>
                <a:endCxn id="90" idx="0"/>
              </p:cNvCxnSpPr>
              <p:nvPr/>
            </p:nvCxnSpPr>
            <p:spPr bwMode="auto">
              <a:xfrm>
                <a:off x="2048239" y="3022343"/>
                <a:ext cx="943546" cy="77606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EEC8989-FA0D-4630-8669-707E5D49EE45}"/>
                </a:ext>
              </a:extLst>
            </p:cNvPr>
            <p:cNvCxnSpPr>
              <a:cxnSpLocks/>
              <a:stCxn id="89" idx="0"/>
            </p:cNvCxnSpPr>
            <p:nvPr/>
          </p:nvCxnSpPr>
          <p:spPr bwMode="auto">
            <a:xfrm flipH="1" flipV="1">
              <a:off x="7068028" y="1653749"/>
              <a:ext cx="1040326" cy="87415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4B2154-4652-4089-B90D-E6C529813987}"/>
              </a:ext>
            </a:extLst>
          </p:cNvPr>
          <p:cNvSpPr txBox="1"/>
          <p:nvPr/>
        </p:nvSpPr>
        <p:spPr>
          <a:xfrm>
            <a:off x="2936486" y="6273527"/>
            <a:ext cx="4823565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BST property: T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 &lt; A &lt; T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&lt; B &lt; T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  <a:endParaRPr lang="en-CA" sz="24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62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2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AVL trees - insertion</a:t>
            </a:r>
          </a:p>
        </p:txBody>
      </p:sp>
    </p:spTree>
    <p:extLst>
      <p:ext uri="{BB962C8B-B14F-4D97-AF65-F5344CB8AC3E}">
        <p14:creationId xmlns:p14="http://schemas.microsoft.com/office/powerpoint/2010/main" val="3309403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253625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dirty="0"/>
              <a:t>Add(element)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Insert a new node as usual, i.e., add as a leaf in BST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Update the heights of all ancestors of the added node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If a node becomes unbalanced (balance becomes +2 or -2)</a:t>
            </a:r>
          </a:p>
          <a:p>
            <a:pPr marL="57150" indent="0"/>
            <a:r>
              <a:rPr lang="en-US" altLang="he-IL" sz="2200" dirty="0"/>
              <a:t>		Apply “rotation” to fix the balance in this node.</a:t>
            </a:r>
          </a:p>
          <a:p>
            <a:pPr marL="57150" indent="0"/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13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B43446DD-62F1-4B28-8F82-03F50C75457E}"/>
              </a:ext>
            </a:extLst>
          </p:cNvPr>
          <p:cNvSpPr/>
          <p:nvPr/>
        </p:nvSpPr>
        <p:spPr bwMode="auto">
          <a:xfrm rot="21061140">
            <a:off x="6407980" y="3739253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815E2081-096A-491A-B231-C75D921096E8}"/>
              </a:ext>
            </a:extLst>
          </p:cNvPr>
          <p:cNvSpPr/>
          <p:nvPr/>
        </p:nvSpPr>
        <p:spPr bwMode="auto">
          <a:xfrm rot="317989">
            <a:off x="2434970" y="3249697"/>
            <a:ext cx="2224342" cy="2739940"/>
          </a:xfrm>
          <a:custGeom>
            <a:avLst/>
            <a:gdLst>
              <a:gd name="connsiteX0" fmla="*/ 0 w 2334127"/>
              <a:gd name="connsiteY0" fmla="*/ 168442 h 2803358"/>
              <a:gd name="connsiteX1" fmla="*/ 0 w 2334127"/>
              <a:gd name="connsiteY1" fmla="*/ 168442 h 2803358"/>
              <a:gd name="connsiteX2" fmla="*/ 312822 w 2334127"/>
              <a:gd name="connsiteY2" fmla="*/ 96253 h 2803358"/>
              <a:gd name="connsiteX3" fmla="*/ 709864 w 2334127"/>
              <a:gd name="connsiteY3" fmla="*/ 24063 h 2803358"/>
              <a:gd name="connsiteX4" fmla="*/ 974558 w 2334127"/>
              <a:gd name="connsiteY4" fmla="*/ 84221 h 2803358"/>
              <a:gd name="connsiteX5" fmla="*/ 1624264 w 2334127"/>
              <a:gd name="connsiteY5" fmla="*/ 854242 h 2803358"/>
              <a:gd name="connsiteX6" fmla="*/ 1852864 w 2334127"/>
              <a:gd name="connsiteY6" fmla="*/ 1058779 h 2803358"/>
              <a:gd name="connsiteX7" fmla="*/ 1925053 w 2334127"/>
              <a:gd name="connsiteY7" fmla="*/ 1143000 h 2803358"/>
              <a:gd name="connsiteX8" fmla="*/ 2045369 w 2334127"/>
              <a:gd name="connsiteY8" fmla="*/ 1431758 h 2803358"/>
              <a:gd name="connsiteX9" fmla="*/ 2261937 w 2334127"/>
              <a:gd name="connsiteY9" fmla="*/ 1840831 h 2803358"/>
              <a:gd name="connsiteX10" fmla="*/ 2298032 w 2334127"/>
              <a:gd name="connsiteY10" fmla="*/ 2093495 h 2803358"/>
              <a:gd name="connsiteX11" fmla="*/ 2334127 w 2334127"/>
              <a:gd name="connsiteY11" fmla="*/ 2165684 h 2803358"/>
              <a:gd name="connsiteX12" fmla="*/ 2322095 w 2334127"/>
              <a:gd name="connsiteY12" fmla="*/ 2454442 h 2803358"/>
              <a:gd name="connsiteX13" fmla="*/ 2153653 w 2334127"/>
              <a:gd name="connsiteY13" fmla="*/ 2743200 h 2803358"/>
              <a:gd name="connsiteX14" fmla="*/ 2033337 w 2334127"/>
              <a:gd name="connsiteY14" fmla="*/ 2803358 h 2803358"/>
              <a:gd name="connsiteX15" fmla="*/ 1804737 w 2334127"/>
              <a:gd name="connsiteY15" fmla="*/ 2791326 h 2803358"/>
              <a:gd name="connsiteX16" fmla="*/ 1768643 w 2334127"/>
              <a:gd name="connsiteY16" fmla="*/ 2779295 h 2803358"/>
              <a:gd name="connsiteX17" fmla="*/ 1491916 w 2334127"/>
              <a:gd name="connsiteY17" fmla="*/ 2418347 h 2803358"/>
              <a:gd name="connsiteX18" fmla="*/ 1347537 w 2334127"/>
              <a:gd name="connsiteY18" fmla="*/ 2225842 h 2803358"/>
              <a:gd name="connsiteX19" fmla="*/ 1167064 w 2334127"/>
              <a:gd name="connsiteY19" fmla="*/ 1949116 h 2803358"/>
              <a:gd name="connsiteX20" fmla="*/ 830179 w 2334127"/>
              <a:gd name="connsiteY20" fmla="*/ 1756610 h 2803358"/>
              <a:gd name="connsiteX21" fmla="*/ 685800 w 2334127"/>
              <a:gd name="connsiteY21" fmla="*/ 1612231 h 2803358"/>
              <a:gd name="connsiteX22" fmla="*/ 553453 w 2334127"/>
              <a:gd name="connsiteY22" fmla="*/ 1383631 h 2803358"/>
              <a:gd name="connsiteX23" fmla="*/ 529390 w 2334127"/>
              <a:gd name="connsiteY23" fmla="*/ 1347537 h 2803358"/>
              <a:gd name="connsiteX24" fmla="*/ 204537 w 2334127"/>
              <a:gd name="connsiteY24" fmla="*/ 818147 h 2803358"/>
              <a:gd name="connsiteX25" fmla="*/ 144379 w 2334127"/>
              <a:gd name="connsiteY25" fmla="*/ 565484 h 2803358"/>
              <a:gd name="connsiteX26" fmla="*/ 216569 w 2334127"/>
              <a:gd name="connsiteY26" fmla="*/ 192505 h 2803358"/>
              <a:gd name="connsiteX27" fmla="*/ 324853 w 2334127"/>
              <a:gd name="connsiteY27" fmla="*/ 36095 h 2803358"/>
              <a:gd name="connsiteX28" fmla="*/ 336885 w 2334127"/>
              <a:gd name="connsiteY28" fmla="*/ 0 h 2803358"/>
              <a:gd name="connsiteX29" fmla="*/ 336885 w 2334127"/>
              <a:gd name="connsiteY29" fmla="*/ 144379 h 28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34127" h="2803358">
                <a:moveTo>
                  <a:pt x="0" y="168442"/>
                </a:moveTo>
                <a:lnTo>
                  <a:pt x="0" y="168442"/>
                </a:lnTo>
                <a:cubicBezTo>
                  <a:pt x="104274" y="144379"/>
                  <a:pt x="207814" y="116879"/>
                  <a:pt x="312822" y="96253"/>
                </a:cubicBezTo>
                <a:cubicBezTo>
                  <a:pt x="767456" y="6950"/>
                  <a:pt x="549613" y="77482"/>
                  <a:pt x="709864" y="24063"/>
                </a:cubicBezTo>
                <a:cubicBezTo>
                  <a:pt x="798095" y="44116"/>
                  <a:pt x="891509" y="48308"/>
                  <a:pt x="974558" y="84221"/>
                </a:cubicBezTo>
                <a:cubicBezTo>
                  <a:pt x="1243545" y="200539"/>
                  <a:pt x="1550543" y="765268"/>
                  <a:pt x="1624264" y="854242"/>
                </a:cubicBezTo>
                <a:cubicBezTo>
                  <a:pt x="1689501" y="932976"/>
                  <a:pt x="1779103" y="987968"/>
                  <a:pt x="1852864" y="1058779"/>
                </a:cubicBezTo>
                <a:cubicBezTo>
                  <a:pt x="1879537" y="1084385"/>
                  <a:pt x="1900990" y="1114926"/>
                  <a:pt x="1925053" y="1143000"/>
                </a:cubicBezTo>
                <a:cubicBezTo>
                  <a:pt x="1931749" y="1160217"/>
                  <a:pt x="2004949" y="1368241"/>
                  <a:pt x="2045369" y="1431758"/>
                </a:cubicBezTo>
                <a:cubicBezTo>
                  <a:pt x="2242195" y="1741057"/>
                  <a:pt x="2129003" y="1499002"/>
                  <a:pt x="2261937" y="1840831"/>
                </a:cubicBezTo>
                <a:cubicBezTo>
                  <a:pt x="2269521" y="1931831"/>
                  <a:pt x="2269250" y="2007149"/>
                  <a:pt x="2298032" y="2093495"/>
                </a:cubicBezTo>
                <a:cubicBezTo>
                  <a:pt x="2306540" y="2119018"/>
                  <a:pt x="2322095" y="2141621"/>
                  <a:pt x="2334127" y="2165684"/>
                </a:cubicBezTo>
                <a:cubicBezTo>
                  <a:pt x="2330116" y="2261937"/>
                  <a:pt x="2340483" y="2359877"/>
                  <a:pt x="2322095" y="2454442"/>
                </a:cubicBezTo>
                <a:cubicBezTo>
                  <a:pt x="2312964" y="2501402"/>
                  <a:pt x="2184161" y="2714387"/>
                  <a:pt x="2153653" y="2743200"/>
                </a:cubicBezTo>
                <a:cubicBezTo>
                  <a:pt x="2121054" y="2773988"/>
                  <a:pt x="2073442" y="2783305"/>
                  <a:pt x="2033337" y="2803358"/>
                </a:cubicBezTo>
                <a:cubicBezTo>
                  <a:pt x="1957137" y="2799347"/>
                  <a:pt x="1880729" y="2798234"/>
                  <a:pt x="1804737" y="2791326"/>
                </a:cubicBezTo>
                <a:cubicBezTo>
                  <a:pt x="1792107" y="2790178"/>
                  <a:pt x="1778187" y="2787646"/>
                  <a:pt x="1768643" y="2779295"/>
                </a:cubicBezTo>
                <a:cubicBezTo>
                  <a:pt x="1551728" y="2589494"/>
                  <a:pt x="1654520" y="2662253"/>
                  <a:pt x="1491916" y="2418347"/>
                </a:cubicBezTo>
                <a:cubicBezTo>
                  <a:pt x="1447423" y="2351608"/>
                  <a:pt x="1393194" y="2291790"/>
                  <a:pt x="1347537" y="2225842"/>
                </a:cubicBezTo>
                <a:cubicBezTo>
                  <a:pt x="1284853" y="2135298"/>
                  <a:pt x="1261495" y="2005775"/>
                  <a:pt x="1167064" y="1949116"/>
                </a:cubicBezTo>
                <a:cubicBezTo>
                  <a:pt x="855399" y="1762117"/>
                  <a:pt x="977200" y="1805618"/>
                  <a:pt x="830179" y="1756610"/>
                </a:cubicBezTo>
                <a:cubicBezTo>
                  <a:pt x="782053" y="1708484"/>
                  <a:pt x="726354" y="1666891"/>
                  <a:pt x="685800" y="1612231"/>
                </a:cubicBezTo>
                <a:cubicBezTo>
                  <a:pt x="633336" y="1541519"/>
                  <a:pt x="598246" y="1459435"/>
                  <a:pt x="553453" y="1383631"/>
                </a:cubicBezTo>
                <a:cubicBezTo>
                  <a:pt x="546097" y="1371182"/>
                  <a:pt x="536983" y="1359843"/>
                  <a:pt x="529390" y="1347537"/>
                </a:cubicBezTo>
                <a:lnTo>
                  <a:pt x="204537" y="818147"/>
                </a:lnTo>
                <a:cubicBezTo>
                  <a:pt x="184484" y="733926"/>
                  <a:pt x="142714" y="652043"/>
                  <a:pt x="144379" y="565484"/>
                </a:cubicBezTo>
                <a:cubicBezTo>
                  <a:pt x="146814" y="438874"/>
                  <a:pt x="180181" y="313798"/>
                  <a:pt x="216569" y="192505"/>
                </a:cubicBezTo>
                <a:cubicBezTo>
                  <a:pt x="223513" y="169359"/>
                  <a:pt x="298031" y="71857"/>
                  <a:pt x="324853" y="36095"/>
                </a:cubicBezTo>
                <a:lnTo>
                  <a:pt x="336885" y="0"/>
                </a:lnTo>
                <a:lnTo>
                  <a:pt x="336885" y="14437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2335212" y="3163128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3326759" y="448702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>
            <a:off x="3125174" y="3990095"/>
            <a:ext cx="468285" cy="496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CB5491-AE83-4077-9D7E-D9DB918B1B44}"/>
              </a:ext>
            </a:extLst>
          </p:cNvPr>
          <p:cNvGrpSpPr/>
          <p:nvPr/>
        </p:nvGrpSpPr>
        <p:grpSpPr>
          <a:xfrm>
            <a:off x="3593459" y="4944227"/>
            <a:ext cx="712815" cy="863756"/>
            <a:chOff x="7908897" y="5020374"/>
            <a:chExt cx="712815" cy="86375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2ECF59C-3820-400A-ADAD-51250EAECBFE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</a:t>
              </a:r>
              <a:endParaRPr kumimoji="0" lang="en-CA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95EFCA-BB74-4E1D-8F54-5845E049022F}"/>
                </a:ext>
              </a:extLst>
            </p:cNvPr>
            <p:cNvCxnSpPr>
              <a:cxnSpLocks/>
              <a:stCxn id="28" idx="4"/>
              <a:endCxn id="39" idx="0"/>
            </p:cNvCxnSpPr>
            <p:nvPr/>
          </p:nvCxnSpPr>
          <p:spPr bwMode="auto">
            <a:xfrm>
              <a:off x="7908897" y="5020374"/>
              <a:ext cx="446115" cy="40655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1353047" y="349851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619747" y="3163128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858474" y="353289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2068512" y="270592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ED3F5-077F-402A-ABD2-11EBF194E5AB}"/>
              </a:ext>
            </a:extLst>
          </p:cNvPr>
          <p:cNvSpPr txBox="1"/>
          <p:nvPr/>
        </p:nvSpPr>
        <p:spPr>
          <a:xfrm>
            <a:off x="1078077" y="347715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3848404" y="4365659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3179761" y="328927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C1A20-FD0D-456E-8F97-978E9A9FDC6A}"/>
              </a:ext>
            </a:extLst>
          </p:cNvPr>
          <p:cNvSpPr txBox="1"/>
          <p:nvPr/>
        </p:nvSpPr>
        <p:spPr>
          <a:xfrm>
            <a:off x="2289006" y="240957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7E63A1-1FDD-40B9-9D7F-72AFD63FE83D}"/>
              </a:ext>
            </a:extLst>
          </p:cNvPr>
          <p:cNvSpPr txBox="1"/>
          <p:nvPr/>
        </p:nvSpPr>
        <p:spPr>
          <a:xfrm>
            <a:off x="2528883" y="243717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139BB-5587-47DC-8F27-6814A030D9DC}"/>
              </a:ext>
            </a:extLst>
          </p:cNvPr>
          <p:cNvSpPr txBox="1"/>
          <p:nvPr/>
        </p:nvSpPr>
        <p:spPr>
          <a:xfrm>
            <a:off x="4306274" y="52294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60F193-F2DB-4BC9-9257-D4CE269AA1A4}"/>
              </a:ext>
            </a:extLst>
          </p:cNvPr>
          <p:cNvSpPr txBox="1"/>
          <p:nvPr/>
        </p:nvSpPr>
        <p:spPr>
          <a:xfrm>
            <a:off x="3078968" y="319368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79B9DB-511A-4201-B619-87F5ACB1837E}"/>
              </a:ext>
            </a:extLst>
          </p:cNvPr>
          <p:cNvSpPr txBox="1"/>
          <p:nvPr/>
        </p:nvSpPr>
        <p:spPr>
          <a:xfrm>
            <a:off x="3660063" y="4161103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4004857" y="3606377"/>
            <a:ext cx="1836325" cy="704914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b="1" dirty="0">
                <a:solidFill>
                  <a:schemeClr val="tx1"/>
                </a:solidFill>
              </a:rPr>
              <a:t>Left rotation</a:t>
            </a:r>
            <a:endParaRPr kumimoji="0" lang="en-CA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95" idx="0"/>
          </p:cNvCxnSpPr>
          <p:nvPr/>
        </p:nvCxnSpPr>
        <p:spPr bwMode="auto">
          <a:xfrm>
            <a:off x="7186783" y="3015746"/>
            <a:ext cx="692844" cy="752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7612927" y="376868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0"/>
            <a:endCxn id="95" idx="4"/>
          </p:cNvCxnSpPr>
          <p:nvPr/>
        </p:nvCxnSpPr>
        <p:spPr bwMode="auto">
          <a:xfrm flipV="1">
            <a:off x="7286139" y="4225883"/>
            <a:ext cx="593488" cy="515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52A0DD-0300-48D3-AA68-5FF29705BCF3}"/>
              </a:ext>
            </a:extLst>
          </p:cNvPr>
          <p:cNvGrpSpPr/>
          <p:nvPr/>
        </p:nvGrpSpPr>
        <p:grpSpPr>
          <a:xfrm>
            <a:off x="7879627" y="4225883"/>
            <a:ext cx="750751" cy="946944"/>
            <a:chOff x="8088312" y="4149630"/>
            <a:chExt cx="750751" cy="94694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31CB78-52C2-4C6A-A957-72E752DBB3C5}"/>
                </a:ext>
              </a:extLst>
            </p:cNvPr>
            <p:cNvSpPr/>
            <p:nvPr/>
          </p:nvSpPr>
          <p:spPr bwMode="auto">
            <a:xfrm>
              <a:off x="8305663" y="463937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</a:t>
              </a:r>
              <a:endParaRPr kumimoji="0" lang="en-CA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C7F6A6-A2FB-4BE6-83D1-9D2A5141CBDD}"/>
                </a:ext>
              </a:extLst>
            </p:cNvPr>
            <p:cNvCxnSpPr>
              <a:cxnSpLocks/>
              <a:stCxn id="95" idx="4"/>
              <a:endCxn id="98" idx="0"/>
            </p:cNvCxnSpPr>
            <p:nvPr/>
          </p:nvCxnSpPr>
          <p:spPr bwMode="auto">
            <a:xfrm>
              <a:off x="8088312" y="4149630"/>
              <a:ext cx="484051" cy="48974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6014437" y="385409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6281137" y="3015746"/>
            <a:ext cx="905646" cy="8383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7019439" y="474136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6920083" y="255854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F1CEC4-659D-4477-AEE6-8C388FEA3E87}"/>
              </a:ext>
            </a:extLst>
          </p:cNvPr>
          <p:cNvSpPr txBox="1"/>
          <p:nvPr/>
        </p:nvSpPr>
        <p:spPr>
          <a:xfrm>
            <a:off x="5649732" y="3915282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134572" y="36473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238F0-D553-4708-950E-F132F79811F7}"/>
              </a:ext>
            </a:extLst>
          </p:cNvPr>
          <p:cNvSpPr txBox="1"/>
          <p:nvPr/>
        </p:nvSpPr>
        <p:spPr>
          <a:xfrm>
            <a:off x="7129686" y="2291464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2730E-1AD6-4E95-8474-7CDA07B137D9}"/>
              </a:ext>
            </a:extLst>
          </p:cNvPr>
          <p:cNvSpPr txBox="1"/>
          <p:nvPr/>
        </p:nvSpPr>
        <p:spPr>
          <a:xfrm>
            <a:off x="6763630" y="4472089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F777FD-1DCA-4609-BDC4-CCACBF38E4BB}"/>
              </a:ext>
            </a:extLst>
          </p:cNvPr>
          <p:cNvSpPr txBox="1"/>
          <p:nvPr/>
        </p:nvSpPr>
        <p:spPr>
          <a:xfrm>
            <a:off x="8592442" y="451107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737ADC-BEB1-4518-B52D-DF300F575063}"/>
              </a:ext>
            </a:extLst>
          </p:cNvPr>
          <p:cNvSpPr txBox="1"/>
          <p:nvPr/>
        </p:nvSpPr>
        <p:spPr>
          <a:xfrm>
            <a:off x="1548253" y="5322057"/>
            <a:ext cx="1331773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Insert 10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B4AEB4-2DE2-4568-8B6C-FDF17DA6956B}"/>
              </a:ext>
            </a:extLst>
          </p:cNvPr>
          <p:cNvSpPr txBox="1"/>
          <p:nvPr/>
        </p:nvSpPr>
        <p:spPr>
          <a:xfrm>
            <a:off x="315912" y="5921828"/>
            <a:ext cx="2795433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Need to update heights for each ancestor of 10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CEE86A-7622-4305-BC60-A99B39CDB024}"/>
              </a:ext>
            </a:extLst>
          </p:cNvPr>
          <p:cNvSpPr txBox="1"/>
          <p:nvPr/>
        </p:nvSpPr>
        <p:spPr>
          <a:xfrm>
            <a:off x="3444562" y="6036271"/>
            <a:ext cx="311530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Oh, no!</a:t>
            </a:r>
          </a:p>
          <a:p>
            <a:r>
              <a:rPr lang="en-US" b="1" dirty="0">
                <a:solidFill>
                  <a:schemeClr val="tx1"/>
                </a:solidFill>
              </a:rPr>
              <a:t>8 violates the AVL property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226405-8C89-4650-943B-85FA4E61D753}"/>
              </a:ext>
            </a:extLst>
          </p:cNvPr>
          <p:cNvSpPr txBox="1"/>
          <p:nvPr/>
        </p:nvSpPr>
        <p:spPr>
          <a:xfrm>
            <a:off x="6778370" y="5683314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00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13" grpId="0" animBg="1"/>
      <p:bldP spid="28" grpId="0" animBg="1"/>
      <p:bldP spid="31" grpId="0" animBg="1"/>
      <p:bldP spid="35" grpId="0" animBg="1"/>
      <p:bldP spid="41" grpId="0" animBg="1"/>
      <p:bldP spid="46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44" grpId="0" animBg="1"/>
      <p:bldP spid="95" grpId="0" animBg="1"/>
      <p:bldP spid="100" grpId="0" animBg="1"/>
      <p:bldP spid="102" grpId="0" animBg="1"/>
      <p:bldP spid="103" grpId="0" animBg="1"/>
      <p:bldP spid="104" grpId="0"/>
      <p:bldP spid="105" grpId="0"/>
      <p:bldP spid="106" grpId="1"/>
      <p:bldP spid="107" grpId="0"/>
      <p:bldP spid="109" grpId="0"/>
      <p:bldP spid="42" grpId="0"/>
      <p:bldP spid="43" grpId="0"/>
      <p:bldP spid="45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A9371B6-834E-4D47-A198-6EC7B1C28D51}"/>
              </a:ext>
            </a:extLst>
          </p:cNvPr>
          <p:cNvSpPr/>
          <p:nvPr/>
        </p:nvSpPr>
        <p:spPr bwMode="auto">
          <a:xfrm rot="1495105">
            <a:off x="4770849" y="3085792"/>
            <a:ext cx="879311" cy="22839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FEAD64-695F-455E-BEC0-C6DA3F83DEDA}"/>
              </a:ext>
            </a:extLst>
          </p:cNvPr>
          <p:cNvSpPr/>
          <p:nvPr/>
        </p:nvSpPr>
        <p:spPr bwMode="auto">
          <a:xfrm rot="21061140">
            <a:off x="7277900" y="3212436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4754E4-8C08-4C07-821F-D9DD3C804C82}"/>
              </a:ext>
            </a:extLst>
          </p:cNvPr>
          <p:cNvSpPr/>
          <p:nvPr/>
        </p:nvSpPr>
        <p:spPr bwMode="auto">
          <a:xfrm rot="10473457">
            <a:off x="1065703" y="3368512"/>
            <a:ext cx="2154349" cy="2397181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1725447" y="3163128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1575385" y="433608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 flipH="1">
            <a:off x="1842085" y="3990095"/>
            <a:ext cx="673324" cy="345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CB5491-AE83-4077-9D7E-D9DB918B1B44}"/>
              </a:ext>
            </a:extLst>
          </p:cNvPr>
          <p:cNvGrpSpPr/>
          <p:nvPr/>
        </p:nvGrpSpPr>
        <p:grpSpPr>
          <a:xfrm>
            <a:off x="1842085" y="4793287"/>
            <a:ext cx="1058188" cy="690080"/>
            <a:chOff x="7563524" y="5194050"/>
            <a:chExt cx="1058188" cy="69008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2ECF59C-3820-400A-ADAD-51250EAECBFE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95EFCA-BB74-4E1D-8F54-5845E049022F}"/>
                </a:ext>
              </a:extLst>
            </p:cNvPr>
            <p:cNvCxnSpPr>
              <a:cxnSpLocks/>
              <a:stCxn id="28" idx="4"/>
              <a:endCxn id="39" idx="0"/>
            </p:cNvCxnSpPr>
            <p:nvPr/>
          </p:nvCxnSpPr>
          <p:spPr bwMode="auto">
            <a:xfrm>
              <a:off x="7563524" y="5194050"/>
              <a:ext cx="791488" cy="2328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743282" y="349851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009982" y="3163128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248709" y="353289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1458747" y="270592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ED3F5-077F-402A-ABD2-11EBF194E5AB}"/>
              </a:ext>
            </a:extLst>
          </p:cNvPr>
          <p:cNvSpPr txBox="1"/>
          <p:nvPr/>
        </p:nvSpPr>
        <p:spPr>
          <a:xfrm>
            <a:off x="468312" y="347715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1227204" y="4455454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2569996" y="328927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C1A20-FD0D-456E-8F97-978E9A9FDC6A}"/>
              </a:ext>
            </a:extLst>
          </p:cNvPr>
          <p:cNvSpPr txBox="1"/>
          <p:nvPr/>
        </p:nvSpPr>
        <p:spPr>
          <a:xfrm>
            <a:off x="1679241" y="240957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7E63A1-1FDD-40B9-9D7F-72AFD63FE83D}"/>
              </a:ext>
            </a:extLst>
          </p:cNvPr>
          <p:cNvSpPr txBox="1"/>
          <p:nvPr/>
        </p:nvSpPr>
        <p:spPr>
          <a:xfrm>
            <a:off x="1919118" y="243717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139BB-5587-47DC-8F27-6814A030D9DC}"/>
              </a:ext>
            </a:extLst>
          </p:cNvPr>
          <p:cNvSpPr txBox="1"/>
          <p:nvPr/>
        </p:nvSpPr>
        <p:spPr>
          <a:xfrm>
            <a:off x="2092256" y="5244422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60F193-F2DB-4BC9-9257-D4CE269AA1A4}"/>
              </a:ext>
            </a:extLst>
          </p:cNvPr>
          <p:cNvSpPr txBox="1"/>
          <p:nvPr/>
        </p:nvSpPr>
        <p:spPr>
          <a:xfrm>
            <a:off x="2469203" y="319368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79B9DB-511A-4201-B619-87F5ACB1837E}"/>
              </a:ext>
            </a:extLst>
          </p:cNvPr>
          <p:cNvSpPr txBox="1"/>
          <p:nvPr/>
        </p:nvSpPr>
        <p:spPr>
          <a:xfrm>
            <a:off x="1352515" y="4661240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102" idx="0"/>
          </p:cNvCxnSpPr>
          <p:nvPr/>
        </p:nvCxnSpPr>
        <p:spPr bwMode="auto">
          <a:xfrm>
            <a:off x="7840283" y="2978565"/>
            <a:ext cx="801197" cy="293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8947437" y="444118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10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4"/>
            <a:endCxn id="95" idx="0"/>
          </p:cNvCxnSpPr>
          <p:nvPr/>
        </p:nvCxnSpPr>
        <p:spPr bwMode="auto">
          <a:xfrm>
            <a:off x="8641480" y="3728951"/>
            <a:ext cx="572657" cy="7122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52A0DD-0300-48D3-AA68-5FF29705BCF3}"/>
              </a:ext>
            </a:extLst>
          </p:cNvPr>
          <p:cNvGrpSpPr/>
          <p:nvPr/>
        </p:nvGrpSpPr>
        <p:grpSpPr>
          <a:xfrm>
            <a:off x="7775043" y="3728951"/>
            <a:ext cx="866437" cy="1156158"/>
            <a:chOff x="8949928" y="3059202"/>
            <a:chExt cx="866437" cy="1156158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31CB78-52C2-4C6A-A957-72E752DBB3C5}"/>
                </a:ext>
              </a:extLst>
            </p:cNvPr>
            <p:cNvSpPr/>
            <p:nvPr/>
          </p:nvSpPr>
          <p:spPr bwMode="auto">
            <a:xfrm>
              <a:off x="8949928" y="375816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C7F6A6-A2FB-4BE6-83D1-9D2A5141CBDD}"/>
                </a:ext>
              </a:extLst>
            </p:cNvPr>
            <p:cNvCxnSpPr>
              <a:cxnSpLocks/>
              <a:stCxn id="102" idx="4"/>
              <a:endCxn id="98" idx="0"/>
            </p:cNvCxnSpPr>
            <p:nvPr/>
          </p:nvCxnSpPr>
          <p:spPr bwMode="auto">
            <a:xfrm flipH="1">
              <a:off x="9216628" y="3059202"/>
              <a:ext cx="599737" cy="6989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6865928" y="346426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7132628" y="2978565"/>
            <a:ext cx="707655" cy="485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8374780" y="327175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7573583" y="252136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F1CEC4-659D-4477-AEE6-8C388FEA3E87}"/>
              </a:ext>
            </a:extLst>
          </p:cNvPr>
          <p:cNvSpPr txBox="1"/>
          <p:nvPr/>
        </p:nvSpPr>
        <p:spPr>
          <a:xfrm>
            <a:off x="6675645" y="318292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960930" y="323829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238F0-D553-4708-950E-F132F79811F7}"/>
              </a:ext>
            </a:extLst>
          </p:cNvPr>
          <p:cNvSpPr txBox="1"/>
          <p:nvPr/>
        </p:nvSpPr>
        <p:spPr>
          <a:xfrm>
            <a:off x="7925426" y="215893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2730E-1AD6-4E95-8474-7CDA07B137D9}"/>
              </a:ext>
            </a:extLst>
          </p:cNvPr>
          <p:cNvSpPr txBox="1"/>
          <p:nvPr/>
        </p:nvSpPr>
        <p:spPr>
          <a:xfrm>
            <a:off x="7527377" y="463043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F777FD-1DCA-4609-BDC4-CCACBF38E4BB}"/>
              </a:ext>
            </a:extLst>
          </p:cNvPr>
          <p:cNvSpPr txBox="1"/>
          <p:nvPr/>
        </p:nvSpPr>
        <p:spPr>
          <a:xfrm>
            <a:off x="8693660" y="47228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9ABAC9-BAC9-4AA2-910E-25229E655DC7}"/>
              </a:ext>
            </a:extLst>
          </p:cNvPr>
          <p:cNvSpPr txBox="1"/>
          <p:nvPr/>
        </p:nvSpPr>
        <p:spPr>
          <a:xfrm>
            <a:off x="938488" y="5322057"/>
            <a:ext cx="1331773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Insert 9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C6BEB-FBB4-4A26-91AA-9ADB5BBC5F52}"/>
              </a:ext>
            </a:extLst>
          </p:cNvPr>
          <p:cNvSpPr txBox="1"/>
          <p:nvPr/>
        </p:nvSpPr>
        <p:spPr>
          <a:xfrm>
            <a:off x="315912" y="5921828"/>
            <a:ext cx="2795433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Need to update heights for each ancestor of 9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943F22-12E8-458B-9425-9E59F76C20AE}"/>
              </a:ext>
            </a:extLst>
          </p:cNvPr>
          <p:cNvSpPr txBox="1"/>
          <p:nvPr/>
        </p:nvSpPr>
        <p:spPr>
          <a:xfrm>
            <a:off x="3444562" y="6036271"/>
            <a:ext cx="3209266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Oh, no!</a:t>
            </a:r>
          </a:p>
          <a:p>
            <a:r>
              <a:rPr lang="en-US" b="1" dirty="0">
                <a:solidFill>
                  <a:schemeClr val="tx1"/>
                </a:solidFill>
              </a:rPr>
              <a:t>10 violates the AVL property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D55B4E-B0CC-465E-BE50-11FB5D4B54A1}"/>
              </a:ext>
            </a:extLst>
          </p:cNvPr>
          <p:cNvSpPr txBox="1"/>
          <p:nvPr/>
        </p:nvSpPr>
        <p:spPr>
          <a:xfrm>
            <a:off x="6936330" y="5478354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24D3360-E30A-4C59-A805-673CF6CBEFC6}"/>
              </a:ext>
            </a:extLst>
          </p:cNvPr>
          <p:cNvCxnSpPr>
            <a:cxnSpLocks/>
            <a:stCxn id="65" idx="4"/>
            <a:endCxn id="57" idx="0"/>
          </p:cNvCxnSpPr>
          <p:nvPr/>
        </p:nvCxnSpPr>
        <p:spPr bwMode="auto">
          <a:xfrm>
            <a:off x="4803277" y="3062980"/>
            <a:ext cx="708752" cy="2140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0811F9A-2921-448E-AD0D-2058589240F2}"/>
              </a:ext>
            </a:extLst>
          </p:cNvPr>
          <p:cNvSpPr/>
          <p:nvPr/>
        </p:nvSpPr>
        <p:spPr bwMode="auto">
          <a:xfrm>
            <a:off x="5245329" y="327700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10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25985-BD09-44E3-905F-B683440851D1}"/>
              </a:ext>
            </a:extLst>
          </p:cNvPr>
          <p:cNvCxnSpPr>
            <a:cxnSpLocks/>
            <a:stCxn id="57" idx="4"/>
            <a:endCxn id="64" idx="0"/>
          </p:cNvCxnSpPr>
          <p:nvPr/>
        </p:nvCxnSpPr>
        <p:spPr bwMode="auto">
          <a:xfrm flipH="1">
            <a:off x="5245329" y="3734201"/>
            <a:ext cx="266700" cy="2892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4EC29C-4106-4E3F-9FF5-8A2BC2450DAF}"/>
              </a:ext>
            </a:extLst>
          </p:cNvPr>
          <p:cNvGrpSpPr/>
          <p:nvPr/>
        </p:nvGrpSpPr>
        <p:grpSpPr>
          <a:xfrm>
            <a:off x="4587049" y="4480629"/>
            <a:ext cx="658280" cy="673146"/>
            <a:chOff x="8599735" y="4250534"/>
            <a:chExt cx="658280" cy="67314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4DAC2CE-B593-49A7-A340-4317E6F4BAD5}"/>
                </a:ext>
              </a:extLst>
            </p:cNvPr>
            <p:cNvSpPr/>
            <p:nvPr/>
          </p:nvSpPr>
          <p:spPr bwMode="auto">
            <a:xfrm>
              <a:off x="8599735" y="446648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F07E89-3152-47B2-AAA1-9A981AA720B7}"/>
                </a:ext>
              </a:extLst>
            </p:cNvPr>
            <p:cNvCxnSpPr>
              <a:cxnSpLocks/>
              <a:stCxn id="64" idx="4"/>
              <a:endCxn id="60" idx="0"/>
            </p:cNvCxnSpPr>
            <p:nvPr/>
          </p:nvCxnSpPr>
          <p:spPr bwMode="auto">
            <a:xfrm flipH="1">
              <a:off x="8866435" y="4250534"/>
              <a:ext cx="391580" cy="2159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8F585B39-FA79-4B15-A57D-28029862AC33}"/>
              </a:ext>
            </a:extLst>
          </p:cNvPr>
          <p:cNvSpPr/>
          <p:nvPr/>
        </p:nvSpPr>
        <p:spPr bwMode="auto">
          <a:xfrm>
            <a:off x="3821112" y="339836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25E8A5-0457-4E48-832A-C12A96F738E4}"/>
              </a:ext>
            </a:extLst>
          </p:cNvPr>
          <p:cNvCxnSpPr>
            <a:cxnSpLocks/>
            <a:stCxn id="65" idx="4"/>
            <a:endCxn id="62" idx="0"/>
          </p:cNvCxnSpPr>
          <p:nvPr/>
        </p:nvCxnSpPr>
        <p:spPr bwMode="auto">
          <a:xfrm flipH="1">
            <a:off x="4087812" y="3062980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08366C2-520E-4F9A-BDE6-73C6312A8457}"/>
              </a:ext>
            </a:extLst>
          </p:cNvPr>
          <p:cNvSpPr/>
          <p:nvPr/>
        </p:nvSpPr>
        <p:spPr bwMode="auto">
          <a:xfrm>
            <a:off x="4978629" y="4023429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9</a:t>
            </a:r>
            <a:endParaRPr kumimoji="0" lang="en-C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170925-F5D1-44F0-8197-D53DD77F8284}"/>
              </a:ext>
            </a:extLst>
          </p:cNvPr>
          <p:cNvSpPr/>
          <p:nvPr/>
        </p:nvSpPr>
        <p:spPr bwMode="auto">
          <a:xfrm>
            <a:off x="4536577" y="260578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5750714" y="3955423"/>
            <a:ext cx="1291258" cy="115203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Right rotation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58FD5BDB-EB97-4812-A1B9-1FC6544EF117}"/>
              </a:ext>
            </a:extLst>
          </p:cNvPr>
          <p:cNvSpPr/>
          <p:nvPr/>
        </p:nvSpPr>
        <p:spPr bwMode="auto">
          <a:xfrm>
            <a:off x="2847163" y="3974658"/>
            <a:ext cx="1312850" cy="107326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Left rotation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4445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5" grpId="0" animBg="1"/>
      <p:bldP spid="28" grpId="0" animBg="1"/>
      <p:bldP spid="31" grpId="0" animBg="1"/>
      <p:bldP spid="35" grpId="0" animBg="1"/>
      <p:bldP spid="41" grpId="0" animBg="1"/>
      <p:bldP spid="46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95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9" grpId="0"/>
      <p:bldP spid="42" grpId="0"/>
      <p:bldP spid="43" grpId="0"/>
      <p:bldP spid="45" grpId="0"/>
      <p:bldP spid="47" grpId="0"/>
      <p:bldP spid="57" grpId="0" animBg="1"/>
      <p:bldP spid="62" grpId="0" animBg="1"/>
      <p:bldP spid="64" grpId="0" animBg="1"/>
      <p:bldP spid="65" grpId="0" animBg="1"/>
      <p:bldP spid="44" grpId="0" animBg="1"/>
      <p:bldP spid="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FEAD64-695F-455E-BEC0-C6DA3F83DEDA}"/>
              </a:ext>
            </a:extLst>
          </p:cNvPr>
          <p:cNvSpPr/>
          <p:nvPr/>
        </p:nvSpPr>
        <p:spPr bwMode="auto">
          <a:xfrm rot="21061140">
            <a:off x="6358145" y="3212436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4754E4-8C08-4C07-821F-D9DD3C804C82}"/>
              </a:ext>
            </a:extLst>
          </p:cNvPr>
          <p:cNvSpPr/>
          <p:nvPr/>
        </p:nvSpPr>
        <p:spPr bwMode="auto">
          <a:xfrm rot="10473457">
            <a:off x="1675468" y="3368512"/>
            <a:ext cx="2154349" cy="2397181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2335212" y="3163128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2185150" y="433608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 flipH="1">
            <a:off x="2451850" y="3990095"/>
            <a:ext cx="673324" cy="345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CB5491-AE83-4077-9D7E-D9DB918B1B44}"/>
              </a:ext>
            </a:extLst>
          </p:cNvPr>
          <p:cNvGrpSpPr/>
          <p:nvPr/>
        </p:nvGrpSpPr>
        <p:grpSpPr>
          <a:xfrm>
            <a:off x="2451850" y="4793287"/>
            <a:ext cx="1043255" cy="786096"/>
            <a:chOff x="7578457" y="5098034"/>
            <a:chExt cx="1043255" cy="78609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2ECF59C-3820-400A-ADAD-51250EAECBFE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95EFCA-BB74-4E1D-8F54-5845E049022F}"/>
                </a:ext>
              </a:extLst>
            </p:cNvPr>
            <p:cNvCxnSpPr>
              <a:cxnSpLocks/>
              <a:stCxn id="28" idx="4"/>
              <a:endCxn id="39" idx="0"/>
            </p:cNvCxnSpPr>
            <p:nvPr/>
          </p:nvCxnSpPr>
          <p:spPr bwMode="auto">
            <a:xfrm>
              <a:off x="7578457" y="5098034"/>
              <a:ext cx="776555" cy="3288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1353047" y="349851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619747" y="3163128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858474" y="353289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2068512" y="270592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ED3F5-077F-402A-ABD2-11EBF194E5AB}"/>
              </a:ext>
            </a:extLst>
          </p:cNvPr>
          <p:cNvSpPr txBox="1"/>
          <p:nvPr/>
        </p:nvSpPr>
        <p:spPr>
          <a:xfrm>
            <a:off x="1078077" y="347715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1836969" y="4455454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3179761" y="328927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C1A20-FD0D-456E-8F97-978E9A9FDC6A}"/>
              </a:ext>
            </a:extLst>
          </p:cNvPr>
          <p:cNvSpPr txBox="1"/>
          <p:nvPr/>
        </p:nvSpPr>
        <p:spPr>
          <a:xfrm>
            <a:off x="2289006" y="240957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7E63A1-1FDD-40B9-9D7F-72AFD63FE83D}"/>
              </a:ext>
            </a:extLst>
          </p:cNvPr>
          <p:cNvSpPr txBox="1"/>
          <p:nvPr/>
        </p:nvSpPr>
        <p:spPr>
          <a:xfrm>
            <a:off x="2528883" y="243717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139BB-5587-47DC-8F27-6814A030D9DC}"/>
              </a:ext>
            </a:extLst>
          </p:cNvPr>
          <p:cNvSpPr txBox="1"/>
          <p:nvPr/>
        </p:nvSpPr>
        <p:spPr>
          <a:xfrm>
            <a:off x="2702021" y="5244422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60F193-F2DB-4BC9-9257-D4CE269AA1A4}"/>
              </a:ext>
            </a:extLst>
          </p:cNvPr>
          <p:cNvSpPr txBox="1"/>
          <p:nvPr/>
        </p:nvSpPr>
        <p:spPr>
          <a:xfrm>
            <a:off x="3078968" y="319368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79B9DB-511A-4201-B619-87F5ACB1837E}"/>
              </a:ext>
            </a:extLst>
          </p:cNvPr>
          <p:cNvSpPr txBox="1"/>
          <p:nvPr/>
        </p:nvSpPr>
        <p:spPr>
          <a:xfrm>
            <a:off x="1962280" y="4661240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4004857" y="3606377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102" idx="0"/>
          </p:cNvCxnSpPr>
          <p:nvPr/>
        </p:nvCxnSpPr>
        <p:spPr bwMode="auto">
          <a:xfrm>
            <a:off x="6920528" y="2978565"/>
            <a:ext cx="801197" cy="293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8027682" y="444118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10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4"/>
            <a:endCxn id="95" idx="0"/>
          </p:cNvCxnSpPr>
          <p:nvPr/>
        </p:nvCxnSpPr>
        <p:spPr bwMode="auto">
          <a:xfrm>
            <a:off x="7721725" y="3728951"/>
            <a:ext cx="572657" cy="7122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52A0DD-0300-48D3-AA68-5FF29705BCF3}"/>
              </a:ext>
            </a:extLst>
          </p:cNvPr>
          <p:cNvGrpSpPr/>
          <p:nvPr/>
        </p:nvGrpSpPr>
        <p:grpSpPr>
          <a:xfrm>
            <a:off x="6855288" y="3728951"/>
            <a:ext cx="866437" cy="1156158"/>
            <a:chOff x="8949928" y="3059202"/>
            <a:chExt cx="866437" cy="1156158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31CB78-52C2-4C6A-A957-72E752DBB3C5}"/>
                </a:ext>
              </a:extLst>
            </p:cNvPr>
            <p:cNvSpPr/>
            <p:nvPr/>
          </p:nvSpPr>
          <p:spPr bwMode="auto">
            <a:xfrm>
              <a:off x="8949928" y="375816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C7F6A6-A2FB-4BE6-83D1-9D2A5141CBDD}"/>
                </a:ext>
              </a:extLst>
            </p:cNvPr>
            <p:cNvCxnSpPr>
              <a:cxnSpLocks/>
              <a:stCxn id="102" idx="4"/>
              <a:endCxn id="98" idx="0"/>
            </p:cNvCxnSpPr>
            <p:nvPr/>
          </p:nvCxnSpPr>
          <p:spPr bwMode="auto">
            <a:xfrm flipH="1">
              <a:off x="9216628" y="3059202"/>
              <a:ext cx="599737" cy="6989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5946173" y="346426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6212873" y="2978565"/>
            <a:ext cx="707655" cy="485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7455025" y="327175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6653828" y="252136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F1CEC4-659D-4477-AEE6-8C388FEA3E87}"/>
              </a:ext>
            </a:extLst>
          </p:cNvPr>
          <p:cNvSpPr txBox="1"/>
          <p:nvPr/>
        </p:nvSpPr>
        <p:spPr>
          <a:xfrm>
            <a:off x="5755890" y="318292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041175" y="323829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238F0-D553-4708-950E-F132F79811F7}"/>
              </a:ext>
            </a:extLst>
          </p:cNvPr>
          <p:cNvSpPr txBox="1"/>
          <p:nvPr/>
        </p:nvSpPr>
        <p:spPr>
          <a:xfrm>
            <a:off x="7005671" y="215893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2730E-1AD6-4E95-8474-7CDA07B137D9}"/>
              </a:ext>
            </a:extLst>
          </p:cNvPr>
          <p:cNvSpPr txBox="1"/>
          <p:nvPr/>
        </p:nvSpPr>
        <p:spPr>
          <a:xfrm>
            <a:off x="6607622" y="463043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F777FD-1DCA-4609-BDC4-CCACBF38E4BB}"/>
              </a:ext>
            </a:extLst>
          </p:cNvPr>
          <p:cNvSpPr txBox="1"/>
          <p:nvPr/>
        </p:nvSpPr>
        <p:spPr>
          <a:xfrm>
            <a:off x="7773905" y="47228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9ABAC9-BAC9-4AA2-910E-25229E655DC7}"/>
              </a:ext>
            </a:extLst>
          </p:cNvPr>
          <p:cNvSpPr txBox="1"/>
          <p:nvPr/>
        </p:nvSpPr>
        <p:spPr>
          <a:xfrm>
            <a:off x="1548253" y="5322057"/>
            <a:ext cx="1331773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Insert 9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C6BEB-FBB4-4A26-91AA-9ADB5BBC5F52}"/>
              </a:ext>
            </a:extLst>
          </p:cNvPr>
          <p:cNvSpPr txBox="1"/>
          <p:nvPr/>
        </p:nvSpPr>
        <p:spPr>
          <a:xfrm>
            <a:off x="315912" y="5921828"/>
            <a:ext cx="2795433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Need to update heights for each ancestor of 9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943F22-12E8-458B-9425-9E59F76C20AE}"/>
              </a:ext>
            </a:extLst>
          </p:cNvPr>
          <p:cNvSpPr txBox="1"/>
          <p:nvPr/>
        </p:nvSpPr>
        <p:spPr>
          <a:xfrm>
            <a:off x="3444562" y="6036271"/>
            <a:ext cx="3209266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Oh, no!</a:t>
            </a:r>
          </a:p>
          <a:p>
            <a:r>
              <a:rPr lang="en-US" b="1" dirty="0">
                <a:solidFill>
                  <a:schemeClr val="tx1"/>
                </a:solidFill>
              </a:rPr>
              <a:t>10 violates the AVL property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D55B4E-B0CC-465E-BE50-11FB5D4B54A1}"/>
              </a:ext>
            </a:extLst>
          </p:cNvPr>
          <p:cNvSpPr txBox="1"/>
          <p:nvPr/>
        </p:nvSpPr>
        <p:spPr>
          <a:xfrm>
            <a:off x="6936330" y="5478354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48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 animBg="1"/>
      <p:bldP spid="31" grpId="0" animBg="1"/>
      <p:bldP spid="35" grpId="0" animBg="1"/>
      <p:bldP spid="41" grpId="0" animBg="1"/>
      <p:bldP spid="46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44" grpId="0" animBg="1"/>
      <p:bldP spid="95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9" grpId="0"/>
      <p:bldP spid="42" grpId="0"/>
      <p:bldP spid="43" grpId="0"/>
      <p:bldP spid="45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FEAD64-695F-455E-BEC0-C6DA3F83DEDA}"/>
              </a:ext>
            </a:extLst>
          </p:cNvPr>
          <p:cNvSpPr/>
          <p:nvPr/>
        </p:nvSpPr>
        <p:spPr bwMode="auto">
          <a:xfrm rot="21061140">
            <a:off x="6083283" y="2645121"/>
            <a:ext cx="2851315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4754E4-8C08-4C07-821F-D9DD3C804C82}"/>
              </a:ext>
            </a:extLst>
          </p:cNvPr>
          <p:cNvSpPr/>
          <p:nvPr/>
        </p:nvSpPr>
        <p:spPr bwMode="auto">
          <a:xfrm rot="10473457">
            <a:off x="867016" y="2779611"/>
            <a:ext cx="2154349" cy="2397181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1786891" y="2574227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1636829" y="374718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70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 flipH="1">
            <a:off x="1903529" y="3401194"/>
            <a:ext cx="673324" cy="345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804726" y="290961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071426" y="2574227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310153" y="294399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9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1520191" y="211702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1121727" y="3722240"/>
            <a:ext cx="5886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d+1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2631440" y="2700376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d+2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4187939" y="2977318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102" idx="0"/>
          </p:cNvCxnSpPr>
          <p:nvPr/>
        </p:nvCxnSpPr>
        <p:spPr bwMode="auto">
          <a:xfrm>
            <a:off x="6920528" y="2389664"/>
            <a:ext cx="855112" cy="3817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8327738" y="38129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90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4"/>
            <a:endCxn id="95" idx="0"/>
          </p:cNvCxnSpPr>
          <p:nvPr/>
        </p:nvCxnSpPr>
        <p:spPr bwMode="auto">
          <a:xfrm>
            <a:off x="7775640" y="3144628"/>
            <a:ext cx="818798" cy="6683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6C7F6A6-A2FB-4BE6-83D1-9D2A5141CBDD}"/>
              </a:ext>
            </a:extLst>
          </p:cNvPr>
          <p:cNvCxnSpPr>
            <a:cxnSpLocks/>
            <a:stCxn id="102" idx="4"/>
            <a:endCxn id="90" idx="0"/>
          </p:cNvCxnSpPr>
          <p:nvPr/>
        </p:nvCxnSpPr>
        <p:spPr bwMode="auto">
          <a:xfrm flipH="1">
            <a:off x="6688210" y="3144628"/>
            <a:ext cx="1087430" cy="6907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5946173" y="287536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6212873" y="2389664"/>
            <a:ext cx="707655" cy="485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7508940" y="2771457"/>
            <a:ext cx="533400" cy="37317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80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6653828" y="193246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041175" y="2649394"/>
            <a:ext cx="5886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d+1</a:t>
            </a:r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2730E-1AD6-4E95-8474-7CDA07B137D9}"/>
              </a:ext>
            </a:extLst>
          </p:cNvPr>
          <p:cNvSpPr txBox="1"/>
          <p:nvPr/>
        </p:nvSpPr>
        <p:spPr>
          <a:xfrm>
            <a:off x="6607622" y="404153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A8BBC2-B2B8-4644-81FC-1A13B585730C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 bwMode="auto">
          <a:xfrm>
            <a:off x="2576853" y="3401194"/>
            <a:ext cx="1346800" cy="6552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C6CFCCB-286A-40EB-82DB-7668716BC4EA}"/>
              </a:ext>
            </a:extLst>
          </p:cNvPr>
          <p:cNvSpPr/>
          <p:nvPr/>
        </p:nvSpPr>
        <p:spPr bwMode="auto">
          <a:xfrm>
            <a:off x="3350980" y="405647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421311-9E75-4188-BF43-46EB1942667B}"/>
              </a:ext>
            </a:extLst>
          </p:cNvPr>
          <p:cNvCxnSpPr>
            <a:cxnSpLocks/>
            <a:stCxn id="28" idx="4"/>
            <a:endCxn id="72" idx="0"/>
          </p:cNvCxnSpPr>
          <p:nvPr/>
        </p:nvCxnSpPr>
        <p:spPr bwMode="auto">
          <a:xfrm>
            <a:off x="1903529" y="4204386"/>
            <a:ext cx="526407" cy="2951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2716CC9-E590-4139-A291-8038C15BCD32}"/>
              </a:ext>
            </a:extLst>
          </p:cNvPr>
          <p:cNvSpPr/>
          <p:nvPr/>
        </p:nvSpPr>
        <p:spPr bwMode="auto">
          <a:xfrm>
            <a:off x="1273766" y="539985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A9A4C2A-88E7-4CC7-BC51-BDD21F5847E7}"/>
              </a:ext>
            </a:extLst>
          </p:cNvPr>
          <p:cNvCxnSpPr>
            <a:cxnSpLocks/>
            <a:stCxn id="28" idx="4"/>
            <a:endCxn id="56" idx="0"/>
          </p:cNvCxnSpPr>
          <p:nvPr/>
        </p:nvCxnSpPr>
        <p:spPr bwMode="auto">
          <a:xfrm flipH="1">
            <a:off x="772185" y="4204386"/>
            <a:ext cx="1131344" cy="4564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B07D97-DA2A-46F3-ABC9-7A966E149DEB}"/>
              </a:ext>
            </a:extLst>
          </p:cNvPr>
          <p:cNvSpPr/>
          <p:nvPr/>
        </p:nvSpPr>
        <p:spPr bwMode="auto">
          <a:xfrm>
            <a:off x="199512" y="4660807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36AEC32-7E13-442A-9186-8E0AD2B39D08}"/>
              </a:ext>
            </a:extLst>
          </p:cNvPr>
          <p:cNvCxnSpPr>
            <a:cxnSpLocks/>
            <a:stCxn id="95" idx="4"/>
            <a:endCxn id="65" idx="0"/>
          </p:cNvCxnSpPr>
          <p:nvPr/>
        </p:nvCxnSpPr>
        <p:spPr bwMode="auto">
          <a:xfrm>
            <a:off x="8594438" y="4270137"/>
            <a:ext cx="908584" cy="7257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A299800-7B65-41F8-A0CE-03CB2762DDF7}"/>
              </a:ext>
            </a:extLst>
          </p:cNvPr>
          <p:cNvSpPr/>
          <p:nvPr/>
        </p:nvSpPr>
        <p:spPr bwMode="auto">
          <a:xfrm>
            <a:off x="8930349" y="499590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6A22CF-2466-4B19-95E5-E904DCD332FC}"/>
              </a:ext>
            </a:extLst>
          </p:cNvPr>
          <p:cNvCxnSpPr>
            <a:cxnSpLocks/>
            <a:stCxn id="90" idx="4"/>
            <a:endCxn id="68" idx="0"/>
          </p:cNvCxnSpPr>
          <p:nvPr/>
        </p:nvCxnSpPr>
        <p:spPr bwMode="auto">
          <a:xfrm flipH="1">
            <a:off x="5848837" y="4292623"/>
            <a:ext cx="839373" cy="7118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E25E1FC6-DDCB-4A41-9631-8A5AC0875917}"/>
              </a:ext>
            </a:extLst>
          </p:cNvPr>
          <p:cNvSpPr/>
          <p:nvPr/>
        </p:nvSpPr>
        <p:spPr bwMode="auto">
          <a:xfrm>
            <a:off x="5276164" y="5004451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9D7D0B3-ED56-41E3-A4FB-7F4AF83872B8}"/>
              </a:ext>
            </a:extLst>
          </p:cNvPr>
          <p:cNvSpPr/>
          <p:nvPr/>
        </p:nvSpPr>
        <p:spPr bwMode="auto">
          <a:xfrm>
            <a:off x="2163236" y="449954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80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1AF0DB4F-339D-47FB-B47B-CE6C13E4A59D}"/>
              </a:ext>
            </a:extLst>
          </p:cNvPr>
          <p:cNvSpPr/>
          <p:nvPr/>
        </p:nvSpPr>
        <p:spPr bwMode="auto">
          <a:xfrm>
            <a:off x="2586443" y="5409903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5CB918A-DC39-4C35-892B-EA96A5381CD4}"/>
              </a:ext>
            </a:extLst>
          </p:cNvPr>
          <p:cNvCxnSpPr>
            <a:cxnSpLocks/>
            <a:stCxn id="72" idx="4"/>
            <a:endCxn id="47" idx="0"/>
          </p:cNvCxnSpPr>
          <p:nvPr/>
        </p:nvCxnSpPr>
        <p:spPr bwMode="auto">
          <a:xfrm flipH="1">
            <a:off x="1846439" y="4956747"/>
            <a:ext cx="583497" cy="4431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F72FDF8-4D60-4FF7-9D4D-2B8D532DD418}"/>
              </a:ext>
            </a:extLst>
          </p:cNvPr>
          <p:cNvCxnSpPr>
            <a:cxnSpLocks/>
            <a:stCxn id="72" idx="4"/>
            <a:endCxn id="74" idx="0"/>
          </p:cNvCxnSpPr>
          <p:nvPr/>
        </p:nvCxnSpPr>
        <p:spPr bwMode="auto">
          <a:xfrm>
            <a:off x="2429936" y="4956747"/>
            <a:ext cx="729180" cy="4531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913FAF-6878-4CAA-A5AC-F008B9B9FFA8}"/>
              </a:ext>
            </a:extLst>
          </p:cNvPr>
          <p:cNvSpPr/>
          <p:nvPr/>
        </p:nvSpPr>
        <p:spPr bwMode="auto">
          <a:xfrm rot="601066" flipH="1">
            <a:off x="3382488" y="6391788"/>
            <a:ext cx="2417035" cy="94609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Added a node in 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1F5F197-0C0F-487B-85F8-56AAA5F6F009}"/>
              </a:ext>
            </a:extLst>
          </p:cNvPr>
          <p:cNvSpPr/>
          <p:nvPr/>
        </p:nvSpPr>
        <p:spPr bwMode="auto">
          <a:xfrm>
            <a:off x="6421510" y="383542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70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0D87605-C9D2-4441-AD35-1D468CB3DAC7}"/>
              </a:ext>
            </a:extLst>
          </p:cNvPr>
          <p:cNvCxnSpPr>
            <a:cxnSpLocks/>
            <a:stCxn id="90" idx="4"/>
            <a:endCxn id="108" idx="0"/>
          </p:cNvCxnSpPr>
          <p:nvPr/>
        </p:nvCxnSpPr>
        <p:spPr bwMode="auto">
          <a:xfrm>
            <a:off x="6688210" y="4292623"/>
            <a:ext cx="366364" cy="7002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735A0165-F5E0-44DC-8CE1-857067E74D9E}"/>
              </a:ext>
            </a:extLst>
          </p:cNvPr>
          <p:cNvSpPr/>
          <p:nvPr/>
        </p:nvSpPr>
        <p:spPr bwMode="auto">
          <a:xfrm>
            <a:off x="6481901" y="4992895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CDF5E1-1555-4857-B4D7-C414C922270B}"/>
              </a:ext>
            </a:extLst>
          </p:cNvPr>
          <p:cNvCxnSpPr>
            <a:cxnSpLocks/>
            <a:stCxn id="95" idx="4"/>
            <a:endCxn id="111" idx="0"/>
          </p:cNvCxnSpPr>
          <p:nvPr/>
        </p:nvCxnSpPr>
        <p:spPr bwMode="auto">
          <a:xfrm flipH="1">
            <a:off x="8308525" y="4270137"/>
            <a:ext cx="285913" cy="7257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0AC07F8B-F546-453D-8E31-87761610F8C3}"/>
              </a:ext>
            </a:extLst>
          </p:cNvPr>
          <p:cNvSpPr/>
          <p:nvPr/>
        </p:nvSpPr>
        <p:spPr bwMode="auto">
          <a:xfrm>
            <a:off x="7735852" y="499590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2B98A19-F6AF-40D2-9785-562BAD85CB05}"/>
              </a:ext>
            </a:extLst>
          </p:cNvPr>
          <p:cNvSpPr txBox="1"/>
          <p:nvPr/>
        </p:nvSpPr>
        <p:spPr>
          <a:xfrm>
            <a:off x="2689066" y="4526152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FCB1D6-0095-4C0A-AE46-EAA05612709C}"/>
              </a:ext>
            </a:extLst>
          </p:cNvPr>
          <p:cNvSpPr txBox="1"/>
          <p:nvPr/>
        </p:nvSpPr>
        <p:spPr>
          <a:xfrm>
            <a:off x="3964990" y="3866553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6579EC4-DE12-4C05-8520-9CFB065C7953}"/>
              </a:ext>
            </a:extLst>
          </p:cNvPr>
          <p:cNvSpPr txBox="1"/>
          <p:nvPr/>
        </p:nvSpPr>
        <p:spPr>
          <a:xfrm>
            <a:off x="9508435" y="4773517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d-1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4979E7-244E-42FF-98C5-1C1CBA0F2886}"/>
              </a:ext>
            </a:extLst>
          </p:cNvPr>
          <p:cNvSpPr txBox="1"/>
          <p:nvPr/>
        </p:nvSpPr>
        <p:spPr>
          <a:xfrm>
            <a:off x="8877700" y="3677037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42D720-6E30-47DB-A47E-E3663FD3B84E}"/>
              </a:ext>
            </a:extLst>
          </p:cNvPr>
          <p:cNvSpPr txBox="1"/>
          <p:nvPr/>
        </p:nvSpPr>
        <p:spPr>
          <a:xfrm>
            <a:off x="6085680" y="3999790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183FFE-9C01-4BCA-BB80-4C9D6B9F1809}"/>
              </a:ext>
            </a:extLst>
          </p:cNvPr>
          <p:cNvSpPr txBox="1"/>
          <p:nvPr/>
        </p:nvSpPr>
        <p:spPr>
          <a:xfrm>
            <a:off x="2638704" y="5315982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d-1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547490-51A0-4874-94CF-1C6D07409EA7}"/>
              </a:ext>
            </a:extLst>
          </p:cNvPr>
          <p:cNvSpPr txBox="1"/>
          <p:nvPr/>
        </p:nvSpPr>
        <p:spPr>
          <a:xfrm>
            <a:off x="1881531" y="5292995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d-2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F852270-711A-42DD-9F4B-D89D50E61281}"/>
              </a:ext>
            </a:extLst>
          </p:cNvPr>
          <p:cNvSpPr txBox="1"/>
          <p:nvPr/>
        </p:nvSpPr>
        <p:spPr>
          <a:xfrm>
            <a:off x="888861" y="4558275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d-1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0E8AC5-3E77-44A9-BB02-90FC1B97E629}"/>
              </a:ext>
            </a:extLst>
          </p:cNvPr>
          <p:cNvSpPr txBox="1"/>
          <p:nvPr/>
        </p:nvSpPr>
        <p:spPr>
          <a:xfrm>
            <a:off x="8421428" y="4806192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d-1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69FDB70-36FC-4503-BD36-A4C67F6104B6}"/>
              </a:ext>
            </a:extLst>
          </p:cNvPr>
          <p:cNvSpPr txBox="1"/>
          <p:nvPr/>
        </p:nvSpPr>
        <p:spPr>
          <a:xfrm>
            <a:off x="7247694" y="4787683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d-2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2993F8D-2031-407D-B140-981273CBC711}"/>
              </a:ext>
            </a:extLst>
          </p:cNvPr>
          <p:cNvSpPr txBox="1"/>
          <p:nvPr/>
        </p:nvSpPr>
        <p:spPr>
          <a:xfrm>
            <a:off x="5888141" y="4859610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d-1</a:t>
            </a:r>
            <a:endParaRPr lang="en-CA" dirty="0">
              <a:solidFill>
                <a:srgbClr val="002060"/>
              </a:solidFill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86E0B64-C117-478A-88FA-AEF7CE2EBA45}"/>
              </a:ext>
            </a:extLst>
          </p:cNvPr>
          <p:cNvCxnSpPr>
            <a:cxnSpLocks/>
            <a:stCxn id="31" idx="4"/>
            <a:endCxn id="138" idx="0"/>
          </p:cNvCxnSpPr>
          <p:nvPr/>
        </p:nvCxnSpPr>
        <p:spPr bwMode="auto">
          <a:xfrm flipH="1">
            <a:off x="355473" y="3366810"/>
            <a:ext cx="715953" cy="125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6E7ED0E-5157-43F4-A47C-03799AC447C1}"/>
              </a:ext>
            </a:extLst>
          </p:cNvPr>
          <p:cNvCxnSpPr>
            <a:cxnSpLocks/>
            <a:stCxn id="100" idx="4"/>
            <a:endCxn id="135" idx="0"/>
          </p:cNvCxnSpPr>
          <p:nvPr/>
        </p:nvCxnSpPr>
        <p:spPr bwMode="auto">
          <a:xfrm flipH="1">
            <a:off x="5350575" y="3332560"/>
            <a:ext cx="862298" cy="3200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D22262ED-5C8A-4939-9ADE-93D64FCEE05D}"/>
              </a:ext>
            </a:extLst>
          </p:cNvPr>
          <p:cNvSpPr/>
          <p:nvPr/>
        </p:nvSpPr>
        <p:spPr bwMode="auto">
          <a:xfrm>
            <a:off x="4875518" y="3652595"/>
            <a:ext cx="950114" cy="96757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…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3EDC3A80-102A-4C38-A45C-1AA19BF827EF}"/>
              </a:ext>
            </a:extLst>
          </p:cNvPr>
          <p:cNvSpPr/>
          <p:nvPr/>
        </p:nvSpPr>
        <p:spPr bwMode="auto">
          <a:xfrm>
            <a:off x="-119584" y="3491998"/>
            <a:ext cx="950114" cy="96757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…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117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 animBg="1"/>
      <p:bldP spid="31" grpId="0" animBg="1"/>
      <p:bldP spid="35" grpId="0" animBg="1"/>
      <p:bldP spid="41" grpId="0" animBg="1"/>
      <p:bldP spid="48" grpId="0"/>
      <p:bldP spid="49" grpId="1"/>
      <p:bldP spid="44" grpId="0" animBg="1"/>
      <p:bldP spid="95" grpId="0" animBg="1"/>
      <p:bldP spid="100" grpId="0" animBg="1"/>
      <p:bldP spid="102" grpId="0" animBg="1"/>
      <p:bldP spid="103" grpId="0" animBg="1"/>
      <p:bldP spid="105" grpId="0"/>
      <p:bldP spid="107" grpId="0"/>
      <p:bldP spid="43" grpId="0" animBg="1"/>
      <p:bldP spid="47" grpId="0" animBg="1"/>
      <p:bldP spid="56" grpId="0" animBg="1"/>
      <p:bldP spid="65" grpId="0" animBg="1"/>
      <p:bldP spid="68" grpId="0" animBg="1"/>
      <p:bldP spid="72" grpId="0" animBg="1"/>
      <p:bldP spid="74" grpId="0" animBg="1"/>
      <p:bldP spid="16" grpId="0" animBg="1"/>
      <p:bldP spid="90" grpId="0" animBg="1"/>
      <p:bldP spid="108" grpId="0" animBg="1"/>
      <p:bldP spid="111" grpId="0" animBg="1"/>
      <p:bldP spid="115" grpId="0"/>
      <p:bldP spid="116" grpId="1"/>
      <p:bldP spid="118" grpId="0"/>
      <p:bldP spid="120" grpId="0"/>
      <p:bldP spid="121" grpId="0"/>
      <p:bldP spid="123" grpId="0"/>
      <p:bldP spid="124" grpId="0"/>
      <p:bldP spid="125" grpId="0"/>
      <p:bldP spid="126" grpId="0"/>
      <p:bldP spid="127" grpId="0"/>
      <p:bldP spid="128" grpId="0"/>
      <p:bldP spid="135" grpId="0" animBg="1"/>
      <p:bldP spid="1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Add(element)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Insert a new node as usual, i.e., add as a leaf in BST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Update the heights of all ancestors of the added node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If a node becomes unbalanced (balance becomes +2 or -2)</a:t>
            </a:r>
          </a:p>
          <a:p>
            <a:pPr marL="57150" indent="0"/>
            <a:r>
              <a:rPr lang="en-US" altLang="he-IL" sz="2200" dirty="0"/>
              <a:t>		Apply “rotation” to fix the balance in this node.</a:t>
            </a:r>
          </a:p>
          <a:p>
            <a:pPr marL="57150" indent="0"/>
            <a:r>
              <a:rPr lang="en-US" altLang="he-IL" sz="2200" dirty="0"/>
              <a:t>		Rotation is done on the grand child with greatest height</a:t>
            </a:r>
          </a:p>
          <a:p>
            <a:pPr marL="57150" indent="0"/>
            <a:r>
              <a:rPr lang="en-US" altLang="he-IL" sz="2200" dirty="0"/>
              <a:t>		If two grandchildren have the same height, we rotate</a:t>
            </a:r>
            <a:br>
              <a:rPr lang="en-US" altLang="he-IL" sz="2200" dirty="0"/>
            </a:br>
            <a:r>
              <a:rPr lang="en-US" altLang="he-IL" sz="2200" dirty="0"/>
              <a:t>		using the grandchild in the same direction as the child</a:t>
            </a:r>
          </a:p>
          <a:p>
            <a:pPr marL="57150" indent="0"/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07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More examples: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See </a:t>
            </a:r>
            <a:r>
              <a:rPr lang="en-US" altLang="he-IL" sz="22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https://www.cs.usfca.edu/~galles/visualization/AVLtree</a:t>
            </a:r>
            <a:r>
              <a:rPr lang="en-US" altLang="he-IL" sz="220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.html</a:t>
            </a:r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115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AVL trees - deletion</a:t>
            </a:r>
          </a:p>
        </p:txBody>
      </p:sp>
    </p:spTree>
    <p:extLst>
      <p:ext uri="{BB962C8B-B14F-4D97-AF65-F5344CB8AC3E}">
        <p14:creationId xmlns:p14="http://schemas.microsoft.com/office/powerpoint/2010/main" val="3625246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deletion (an idea)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remove (element)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remove a node as in a BST (depending on the number of children)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Update the heights of all ancestors of the added node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If a node becomes unbalanced (balance becomes +2 or -2)</a:t>
            </a:r>
          </a:p>
          <a:p>
            <a:pPr marL="57150" indent="0"/>
            <a:r>
              <a:rPr lang="en-US" altLang="he-IL" sz="2200" dirty="0"/>
              <a:t>		Apply “rotation” to fix the balance in this node.</a:t>
            </a:r>
          </a:p>
          <a:p>
            <a:pPr marL="57150" indent="0"/>
            <a:r>
              <a:rPr lang="en-US" altLang="he-IL" sz="2200" dirty="0"/>
              <a:t>		Rotation is done on the grand child with greatest height</a:t>
            </a:r>
          </a:p>
          <a:p>
            <a:pPr marL="57150" indent="0"/>
            <a:r>
              <a:rPr lang="en-US" altLang="he-IL" sz="2200" dirty="0"/>
              <a:t>		If two grandchildren have the same height, we rotate</a:t>
            </a:r>
            <a:br>
              <a:rPr lang="en-US" altLang="he-IL" sz="2200" dirty="0"/>
            </a:br>
            <a:r>
              <a:rPr lang="en-US" altLang="he-IL" sz="2200" dirty="0"/>
              <a:t>		using the grandchild in the same direction as the child</a:t>
            </a:r>
          </a:p>
          <a:p>
            <a:pPr marL="57150" indent="0"/>
            <a:endParaRPr lang="en-US" altLang="he-IL" sz="2200" dirty="0"/>
          </a:p>
          <a:p>
            <a:pPr marL="57150" indent="0"/>
            <a:endParaRPr lang="en-US" altLang="he-IL" sz="2200" dirty="0"/>
          </a:p>
          <a:p>
            <a:pPr marL="57150" indent="0"/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82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017C7A0C-6D46-4C94-A965-C89D1F1DE0A0}"/>
              </a:ext>
            </a:extLst>
          </p:cNvPr>
          <p:cNvSpPr/>
          <p:nvPr/>
        </p:nvSpPr>
        <p:spPr bwMode="auto">
          <a:xfrm rot="21327791">
            <a:off x="4472965" y="2199835"/>
            <a:ext cx="1954491" cy="2897513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64B67B6-4299-444F-AD8F-51CD4AF6BEFD}"/>
              </a:ext>
            </a:extLst>
          </p:cNvPr>
          <p:cNvSpPr/>
          <p:nvPr/>
        </p:nvSpPr>
        <p:spPr bwMode="auto">
          <a:xfrm rot="21302329">
            <a:off x="7343091" y="2658638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deletion (an idea)</a:t>
            </a:r>
            <a:endParaRPr lang="de-DE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737ADC-BEB1-4518-B52D-DF300F575063}"/>
              </a:ext>
            </a:extLst>
          </p:cNvPr>
          <p:cNvSpPr txBox="1"/>
          <p:nvPr/>
        </p:nvSpPr>
        <p:spPr>
          <a:xfrm>
            <a:off x="843740" y="6738732"/>
            <a:ext cx="157107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Remove 1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CEE86A-7622-4305-BC60-A99B39CDB024}"/>
              </a:ext>
            </a:extLst>
          </p:cNvPr>
          <p:cNvSpPr txBox="1"/>
          <p:nvPr/>
        </p:nvSpPr>
        <p:spPr>
          <a:xfrm>
            <a:off x="3570840" y="6478421"/>
            <a:ext cx="311530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Oh, no!</a:t>
            </a:r>
          </a:p>
          <a:p>
            <a:r>
              <a:rPr lang="en-US" b="1" dirty="0">
                <a:solidFill>
                  <a:schemeClr val="tx1"/>
                </a:solidFill>
              </a:rPr>
              <a:t>4 violates the AVL property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226405-8C89-4650-943B-85FA4E61D753}"/>
              </a:ext>
            </a:extLst>
          </p:cNvPr>
          <p:cNvSpPr txBox="1"/>
          <p:nvPr/>
        </p:nvSpPr>
        <p:spPr>
          <a:xfrm>
            <a:off x="7763389" y="5987629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9C70ED1-3951-449B-BD9F-36B4B21158EA}"/>
              </a:ext>
            </a:extLst>
          </p:cNvPr>
          <p:cNvSpPr/>
          <p:nvPr/>
        </p:nvSpPr>
        <p:spPr bwMode="auto">
          <a:xfrm>
            <a:off x="2801037" y="2812409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9E3ED4E5-B9D9-43CC-8023-DA98AB695001}"/>
              </a:ext>
            </a:extLst>
          </p:cNvPr>
          <p:cNvSpPr/>
          <p:nvPr/>
        </p:nvSpPr>
        <p:spPr bwMode="auto">
          <a:xfrm>
            <a:off x="6030376" y="2899704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EB5D34-87E5-490F-9335-4996240102C4}"/>
              </a:ext>
            </a:extLst>
          </p:cNvPr>
          <p:cNvGrpSpPr/>
          <p:nvPr/>
        </p:nvGrpSpPr>
        <p:grpSpPr>
          <a:xfrm>
            <a:off x="359630" y="2313466"/>
            <a:ext cx="3534438" cy="3946416"/>
            <a:chOff x="359630" y="2313466"/>
            <a:chExt cx="3534438" cy="39464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6AB94AF-D164-4234-BBD1-85CD09526F92}"/>
                </a:ext>
              </a:extLst>
            </p:cNvPr>
            <p:cNvGrpSpPr/>
            <p:nvPr/>
          </p:nvGrpSpPr>
          <p:grpSpPr>
            <a:xfrm>
              <a:off x="638452" y="2313466"/>
              <a:ext cx="3255616" cy="2907099"/>
              <a:chOff x="5649732" y="2291464"/>
              <a:chExt cx="3255616" cy="2907099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AB120EE-B6AA-4883-89AC-1FE0BEF18813}"/>
                  </a:ext>
                </a:extLst>
              </p:cNvPr>
              <p:cNvCxnSpPr>
                <a:cxnSpLocks/>
                <a:stCxn id="103" idx="4"/>
                <a:endCxn id="95" idx="0"/>
              </p:cNvCxnSpPr>
              <p:nvPr/>
            </p:nvCxnSpPr>
            <p:spPr bwMode="auto">
              <a:xfrm>
                <a:off x="7186783" y="3015746"/>
                <a:ext cx="692844" cy="75293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9DC06A3-23E2-4A46-97C9-C6F6612C1A40}"/>
                  </a:ext>
                </a:extLst>
              </p:cNvPr>
              <p:cNvSpPr/>
              <p:nvPr/>
            </p:nvSpPr>
            <p:spPr bwMode="auto">
              <a:xfrm>
                <a:off x="7612927" y="376868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913D206-FD31-4314-8194-81AF55E29D85}"/>
                  </a:ext>
                </a:extLst>
              </p:cNvPr>
              <p:cNvCxnSpPr>
                <a:cxnSpLocks/>
                <a:stCxn id="102" idx="0"/>
                <a:endCxn id="95" idx="4"/>
              </p:cNvCxnSpPr>
              <p:nvPr/>
            </p:nvCxnSpPr>
            <p:spPr bwMode="auto">
              <a:xfrm flipV="1">
                <a:off x="7286139" y="4225883"/>
                <a:ext cx="593488" cy="5154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052A0DD-0300-48D3-AA68-5FF29705BCF3}"/>
                  </a:ext>
                </a:extLst>
              </p:cNvPr>
              <p:cNvGrpSpPr/>
              <p:nvPr/>
            </p:nvGrpSpPr>
            <p:grpSpPr>
              <a:xfrm>
                <a:off x="7879627" y="4225883"/>
                <a:ext cx="750751" cy="946944"/>
                <a:chOff x="8088312" y="4149630"/>
                <a:chExt cx="750751" cy="946944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1931CB78-52C2-4C6A-A957-72E752DBB3C5}"/>
                    </a:ext>
                  </a:extLst>
                </p:cNvPr>
                <p:cNvSpPr/>
                <p:nvPr/>
              </p:nvSpPr>
              <p:spPr bwMode="auto">
                <a:xfrm>
                  <a:off x="8305663" y="4639374"/>
                  <a:ext cx="533400" cy="4572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r>
                    <a:rPr kumimoji="0" lang="en-US" sz="13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10</a:t>
                  </a:r>
                  <a:endParaRPr kumimoji="0" lang="en-CA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F6C7F6A6-A2FB-4BE6-83D1-9D2A5141CBDD}"/>
                    </a:ext>
                  </a:extLst>
                </p:cNvPr>
                <p:cNvCxnSpPr>
                  <a:cxnSpLocks/>
                  <a:stCxn id="95" idx="4"/>
                  <a:endCxn id="98" idx="0"/>
                </p:cNvCxnSpPr>
                <p:nvPr/>
              </p:nvCxnSpPr>
              <p:spPr bwMode="auto">
                <a:xfrm>
                  <a:off x="8088312" y="4149630"/>
                  <a:ext cx="484051" cy="4897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4D1F8B2-3858-4235-85C3-5F07DF00CF46}"/>
                  </a:ext>
                </a:extLst>
              </p:cNvPr>
              <p:cNvSpPr/>
              <p:nvPr/>
            </p:nvSpPr>
            <p:spPr bwMode="auto">
              <a:xfrm>
                <a:off x="6014437" y="3854091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BC15BE9-5F67-4C4E-97EA-6AA4ACC6DF4E}"/>
                  </a:ext>
                </a:extLst>
              </p:cNvPr>
              <p:cNvCxnSpPr>
                <a:cxnSpLocks/>
                <a:stCxn id="103" idx="4"/>
                <a:endCxn id="100" idx="0"/>
              </p:cNvCxnSpPr>
              <p:nvPr/>
            </p:nvCxnSpPr>
            <p:spPr bwMode="auto">
              <a:xfrm flipH="1">
                <a:off x="6281137" y="3015746"/>
                <a:ext cx="905646" cy="83834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251BED4-D1B8-41FA-8FC5-84C480CC7524}"/>
                  </a:ext>
                </a:extLst>
              </p:cNvPr>
              <p:cNvSpPr/>
              <p:nvPr/>
            </p:nvSpPr>
            <p:spPr bwMode="auto">
              <a:xfrm>
                <a:off x="7019439" y="474136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80C1629-0169-4B49-A1C4-AC1B783C9668}"/>
                  </a:ext>
                </a:extLst>
              </p:cNvPr>
              <p:cNvSpPr/>
              <p:nvPr/>
            </p:nvSpPr>
            <p:spPr bwMode="auto">
              <a:xfrm>
                <a:off x="6920083" y="2558546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F1CEC4-659D-4477-AEE6-8C388FEA3E87}"/>
                  </a:ext>
                </a:extLst>
              </p:cNvPr>
              <p:cNvSpPr txBox="1"/>
              <p:nvPr/>
            </p:nvSpPr>
            <p:spPr>
              <a:xfrm>
                <a:off x="5649732" y="3915282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F00BCF-69C2-4752-8F93-D8B9F07056CD}"/>
                  </a:ext>
                </a:extLst>
              </p:cNvPr>
              <p:cNvSpPr txBox="1"/>
              <p:nvPr/>
            </p:nvSpPr>
            <p:spPr>
              <a:xfrm>
                <a:off x="8134572" y="3647315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1B238F0-D553-4708-950E-F132F79811F7}"/>
                  </a:ext>
                </a:extLst>
              </p:cNvPr>
              <p:cNvSpPr txBox="1"/>
              <p:nvPr/>
            </p:nvSpPr>
            <p:spPr>
              <a:xfrm>
                <a:off x="7129686" y="2291464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32730E-1AD6-4E95-8474-7CDA07B137D9}"/>
                  </a:ext>
                </a:extLst>
              </p:cNvPr>
              <p:cNvSpPr txBox="1"/>
              <p:nvPr/>
            </p:nvSpPr>
            <p:spPr>
              <a:xfrm>
                <a:off x="6763630" y="4472089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0F777FD-1DCA-4609-BDC4-CCACBF38E4BB}"/>
                  </a:ext>
                </a:extLst>
              </p:cNvPr>
              <p:cNvSpPr txBox="1"/>
              <p:nvPr/>
            </p:nvSpPr>
            <p:spPr>
              <a:xfrm>
                <a:off x="8592442" y="4511071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86DD1C-007D-4EEC-A93C-C7945871CBCB}"/>
                </a:ext>
              </a:extLst>
            </p:cNvPr>
            <p:cNvCxnSpPr>
              <a:cxnSpLocks/>
              <a:stCxn id="53" idx="0"/>
              <a:endCxn id="102" idx="3"/>
            </p:cNvCxnSpPr>
            <p:nvPr/>
          </p:nvCxnSpPr>
          <p:spPr bwMode="auto">
            <a:xfrm flipV="1">
              <a:off x="1629275" y="5153610"/>
              <a:ext cx="456999" cy="4639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31225E5-66A4-49B3-A8D0-EC94BF712C9C}"/>
                </a:ext>
              </a:extLst>
            </p:cNvPr>
            <p:cNvSpPr/>
            <p:nvPr/>
          </p:nvSpPr>
          <p:spPr bwMode="auto">
            <a:xfrm>
              <a:off x="1362575" y="561758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0B1E3EB-351A-4E10-A398-DDB048E18BCF}"/>
                </a:ext>
              </a:extLst>
            </p:cNvPr>
            <p:cNvSpPr/>
            <p:nvPr/>
          </p:nvSpPr>
          <p:spPr bwMode="auto">
            <a:xfrm>
              <a:off x="359630" y="484360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1CA8FAF-2739-4096-815E-566A97F2A4D7}"/>
                </a:ext>
              </a:extLst>
            </p:cNvPr>
            <p:cNvCxnSpPr>
              <a:cxnSpLocks/>
              <a:stCxn id="100" idx="4"/>
              <a:endCxn id="55" idx="0"/>
            </p:cNvCxnSpPr>
            <p:nvPr/>
          </p:nvCxnSpPr>
          <p:spPr bwMode="auto">
            <a:xfrm flipH="1">
              <a:off x="626330" y="4333293"/>
              <a:ext cx="643527" cy="51031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57552DA-B279-4D79-B813-CCDDB0B4D858}"/>
                </a:ext>
              </a:extLst>
            </p:cNvPr>
            <p:cNvSpPr txBox="1"/>
            <p:nvPr/>
          </p:nvSpPr>
          <p:spPr>
            <a:xfrm>
              <a:off x="1851706" y="590991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865997-74C8-41D8-8359-9E92E92DE76C}"/>
                </a:ext>
              </a:extLst>
            </p:cNvPr>
            <p:cNvSpPr txBox="1"/>
            <p:nvPr/>
          </p:nvSpPr>
          <p:spPr>
            <a:xfrm>
              <a:off x="955393" y="4832318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F514C85-44E2-4622-B6C9-A0D9DB1D90DC}"/>
              </a:ext>
            </a:extLst>
          </p:cNvPr>
          <p:cNvGrpSpPr/>
          <p:nvPr/>
        </p:nvGrpSpPr>
        <p:grpSpPr>
          <a:xfrm>
            <a:off x="3852861" y="2131870"/>
            <a:ext cx="2954734" cy="3946416"/>
            <a:chOff x="1003157" y="2313466"/>
            <a:chExt cx="2890911" cy="394641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40AA7C9-677E-4A6B-9BD3-1668B2119F48}"/>
                </a:ext>
              </a:extLst>
            </p:cNvPr>
            <p:cNvGrpSpPr/>
            <p:nvPr/>
          </p:nvGrpSpPr>
          <p:grpSpPr>
            <a:xfrm>
              <a:off x="1003157" y="2313466"/>
              <a:ext cx="2890911" cy="2907099"/>
              <a:chOff x="6014437" y="2291464"/>
              <a:chExt cx="2890911" cy="2907099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D0920E2-8F2F-413B-A6AE-63C6B23BC9E0}"/>
                  </a:ext>
                </a:extLst>
              </p:cNvPr>
              <p:cNvCxnSpPr>
                <a:cxnSpLocks/>
                <a:stCxn id="119" idx="4"/>
                <a:endCxn id="112" idx="0"/>
              </p:cNvCxnSpPr>
              <p:nvPr/>
            </p:nvCxnSpPr>
            <p:spPr bwMode="auto">
              <a:xfrm>
                <a:off x="7186783" y="3015746"/>
                <a:ext cx="692844" cy="75293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89C2D97-C871-488A-80FB-FC09576050D0}"/>
                  </a:ext>
                </a:extLst>
              </p:cNvPr>
              <p:cNvSpPr/>
              <p:nvPr/>
            </p:nvSpPr>
            <p:spPr bwMode="auto">
              <a:xfrm>
                <a:off x="7612927" y="376868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218A273-9BF7-43CB-8AE4-97D09F5F730C}"/>
                  </a:ext>
                </a:extLst>
              </p:cNvPr>
              <p:cNvCxnSpPr>
                <a:cxnSpLocks/>
                <a:stCxn id="118" idx="0"/>
                <a:endCxn id="112" idx="4"/>
              </p:cNvCxnSpPr>
              <p:nvPr/>
            </p:nvCxnSpPr>
            <p:spPr bwMode="auto">
              <a:xfrm flipV="1">
                <a:off x="7286139" y="4225883"/>
                <a:ext cx="593488" cy="5154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F3370FE-48E0-4A87-83EB-4C505A0B71F8}"/>
                  </a:ext>
                </a:extLst>
              </p:cNvPr>
              <p:cNvGrpSpPr/>
              <p:nvPr/>
            </p:nvGrpSpPr>
            <p:grpSpPr>
              <a:xfrm>
                <a:off x="7879627" y="4225883"/>
                <a:ext cx="750751" cy="946944"/>
                <a:chOff x="8088312" y="4149630"/>
                <a:chExt cx="750751" cy="946944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1A638173-9F44-4E59-8450-58A87D01F4AB}"/>
                    </a:ext>
                  </a:extLst>
                </p:cNvPr>
                <p:cNvSpPr/>
                <p:nvPr/>
              </p:nvSpPr>
              <p:spPr bwMode="auto">
                <a:xfrm>
                  <a:off x="8305663" y="4639374"/>
                  <a:ext cx="533400" cy="4572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r>
                    <a:rPr kumimoji="0" lang="en-US" sz="13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10</a:t>
                  </a:r>
                  <a:endParaRPr kumimoji="0" lang="en-CA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11153DD-6FB5-47F6-8537-E2E1C50A9E27}"/>
                    </a:ext>
                  </a:extLst>
                </p:cNvPr>
                <p:cNvCxnSpPr>
                  <a:cxnSpLocks/>
                  <a:stCxn id="112" idx="4"/>
                  <a:endCxn id="125" idx="0"/>
                </p:cNvCxnSpPr>
                <p:nvPr/>
              </p:nvCxnSpPr>
              <p:spPr bwMode="auto">
                <a:xfrm>
                  <a:off x="8088312" y="4149630"/>
                  <a:ext cx="484051" cy="4897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4730F53-5B43-4B71-8054-329070F48F57}"/>
                  </a:ext>
                </a:extLst>
              </p:cNvPr>
              <p:cNvSpPr/>
              <p:nvPr/>
            </p:nvSpPr>
            <p:spPr bwMode="auto">
              <a:xfrm>
                <a:off x="6014437" y="3854091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46349-ED66-4978-96B4-06945E91435C}"/>
                  </a:ext>
                </a:extLst>
              </p:cNvPr>
              <p:cNvCxnSpPr>
                <a:cxnSpLocks/>
                <a:stCxn id="119" idx="4"/>
                <a:endCxn id="116" idx="0"/>
              </p:cNvCxnSpPr>
              <p:nvPr/>
            </p:nvCxnSpPr>
            <p:spPr bwMode="auto">
              <a:xfrm flipH="1">
                <a:off x="6281137" y="3015746"/>
                <a:ext cx="905646" cy="83834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951EBF5-DB9D-4009-B392-50B07604AE5B}"/>
                  </a:ext>
                </a:extLst>
              </p:cNvPr>
              <p:cNvSpPr/>
              <p:nvPr/>
            </p:nvSpPr>
            <p:spPr bwMode="auto">
              <a:xfrm>
                <a:off x="7019439" y="474136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7D5CF76-8A90-4D13-B3BA-CFC01DB97760}"/>
                  </a:ext>
                </a:extLst>
              </p:cNvPr>
              <p:cNvSpPr/>
              <p:nvPr/>
            </p:nvSpPr>
            <p:spPr bwMode="auto">
              <a:xfrm>
                <a:off x="6920083" y="2558546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9417754-E83B-4C23-BDA3-DC555BAA48C6}"/>
                  </a:ext>
                </a:extLst>
              </p:cNvPr>
              <p:cNvSpPr txBox="1"/>
              <p:nvPr/>
            </p:nvSpPr>
            <p:spPr>
              <a:xfrm>
                <a:off x="6494467" y="3895016"/>
                <a:ext cx="306147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3F70507-8A90-44A9-8BE2-47EE138FD1B2}"/>
                  </a:ext>
                </a:extLst>
              </p:cNvPr>
              <p:cNvSpPr txBox="1"/>
              <p:nvPr/>
            </p:nvSpPr>
            <p:spPr>
              <a:xfrm>
                <a:off x="8134572" y="3647315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F8DA8F5-D26D-4ADF-933A-E71483C13A00}"/>
                  </a:ext>
                </a:extLst>
              </p:cNvPr>
              <p:cNvSpPr txBox="1"/>
              <p:nvPr/>
            </p:nvSpPr>
            <p:spPr>
              <a:xfrm>
                <a:off x="7129686" y="2291464"/>
                <a:ext cx="306147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A47F8B8-AA9A-41ED-8514-A5B4DB853006}"/>
                  </a:ext>
                </a:extLst>
              </p:cNvPr>
              <p:cNvSpPr txBox="1"/>
              <p:nvPr/>
            </p:nvSpPr>
            <p:spPr>
              <a:xfrm>
                <a:off x="6763630" y="4472089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3115B87-DA5F-4C74-955E-B755FE14964B}"/>
                  </a:ext>
                </a:extLst>
              </p:cNvPr>
              <p:cNvSpPr txBox="1"/>
              <p:nvPr/>
            </p:nvSpPr>
            <p:spPr>
              <a:xfrm>
                <a:off x="8592442" y="4511071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6549BF7-A54C-492C-8021-CDFA643E2284}"/>
                </a:ext>
              </a:extLst>
            </p:cNvPr>
            <p:cNvCxnSpPr>
              <a:cxnSpLocks/>
              <a:stCxn id="91" idx="0"/>
              <a:endCxn id="118" idx="3"/>
            </p:cNvCxnSpPr>
            <p:nvPr/>
          </p:nvCxnSpPr>
          <p:spPr bwMode="auto">
            <a:xfrm flipV="1">
              <a:off x="1585006" y="5153610"/>
              <a:ext cx="501267" cy="4946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BC0E770-E9FA-483C-BBF6-C88988FD7B67}"/>
                </a:ext>
              </a:extLst>
            </p:cNvPr>
            <p:cNvSpPr/>
            <p:nvPr/>
          </p:nvSpPr>
          <p:spPr bwMode="auto">
            <a:xfrm>
              <a:off x="1318306" y="564830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992D0E7-4CD1-43DE-9DC2-1D9D38720835}"/>
                </a:ext>
              </a:extLst>
            </p:cNvPr>
            <p:cNvSpPr txBox="1"/>
            <p:nvPr/>
          </p:nvSpPr>
          <p:spPr>
            <a:xfrm>
              <a:off x="1851706" y="590991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0274DD2-EF8F-40FD-A424-D8FE2FB79954}"/>
              </a:ext>
            </a:extLst>
          </p:cNvPr>
          <p:cNvGrpSpPr/>
          <p:nvPr/>
        </p:nvGrpSpPr>
        <p:grpSpPr>
          <a:xfrm>
            <a:off x="7083951" y="2280869"/>
            <a:ext cx="2891733" cy="3377865"/>
            <a:chOff x="789827" y="2560902"/>
            <a:chExt cx="2829271" cy="307810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D256ADE-E1BB-4625-BBB5-281CE57916B9}"/>
                </a:ext>
              </a:extLst>
            </p:cNvPr>
            <p:cNvGrpSpPr/>
            <p:nvPr/>
          </p:nvGrpSpPr>
          <p:grpSpPr>
            <a:xfrm>
              <a:off x="789827" y="2560902"/>
              <a:ext cx="2829271" cy="3078104"/>
              <a:chOff x="5801107" y="2538900"/>
              <a:chExt cx="2829271" cy="3078104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D273BBE-DE2B-4AD0-A030-31DB7C4F468B}"/>
                  </a:ext>
                </a:extLst>
              </p:cNvPr>
              <p:cNvCxnSpPr>
                <a:cxnSpLocks/>
                <a:stCxn id="140" idx="0"/>
                <a:endCxn id="139" idx="4"/>
              </p:cNvCxnSpPr>
              <p:nvPr/>
            </p:nvCxnSpPr>
            <p:spPr bwMode="auto">
              <a:xfrm flipV="1">
                <a:off x="6571206" y="3344716"/>
                <a:ext cx="711553" cy="47758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F11F1F7-F0C2-421A-B8BF-B13B14A5D589}"/>
                  </a:ext>
                </a:extLst>
              </p:cNvPr>
              <p:cNvSpPr/>
              <p:nvPr/>
            </p:nvSpPr>
            <p:spPr bwMode="auto">
              <a:xfrm>
                <a:off x="7612927" y="376868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BD1E08B-A9B0-436A-BB71-3E0363176701}"/>
                  </a:ext>
                </a:extLst>
              </p:cNvPr>
              <p:cNvCxnSpPr>
                <a:cxnSpLocks/>
                <a:stCxn id="139" idx="4"/>
                <a:endCxn id="134" idx="0"/>
              </p:cNvCxnSpPr>
              <p:nvPr/>
            </p:nvCxnSpPr>
            <p:spPr bwMode="auto">
              <a:xfrm>
                <a:off x="7282759" y="3344716"/>
                <a:ext cx="596868" cy="42396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5106494-8AB3-46F4-AB7A-7A378775313E}"/>
                  </a:ext>
                </a:extLst>
              </p:cNvPr>
              <p:cNvGrpSpPr/>
              <p:nvPr/>
            </p:nvGrpSpPr>
            <p:grpSpPr>
              <a:xfrm>
                <a:off x="7879627" y="4225883"/>
                <a:ext cx="750751" cy="946944"/>
                <a:chOff x="8088312" y="4149630"/>
                <a:chExt cx="750751" cy="946944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832AAFD4-3EA0-4381-93B8-C3EABD3C7C5C}"/>
                    </a:ext>
                  </a:extLst>
                </p:cNvPr>
                <p:cNvSpPr/>
                <p:nvPr/>
              </p:nvSpPr>
              <p:spPr bwMode="auto">
                <a:xfrm>
                  <a:off x="8305663" y="4639374"/>
                  <a:ext cx="533400" cy="4572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r>
                    <a:rPr kumimoji="0" lang="en-US" sz="13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10</a:t>
                  </a:r>
                  <a:endParaRPr kumimoji="0" lang="en-CA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F3D2FB23-11DB-45AD-9740-CF1B0549545F}"/>
                    </a:ext>
                  </a:extLst>
                </p:cNvPr>
                <p:cNvCxnSpPr>
                  <a:cxnSpLocks/>
                  <a:stCxn id="134" idx="4"/>
                  <a:endCxn id="146" idx="0"/>
                </p:cNvCxnSpPr>
                <p:nvPr/>
              </p:nvCxnSpPr>
              <p:spPr bwMode="auto">
                <a:xfrm>
                  <a:off x="8088312" y="4149630"/>
                  <a:ext cx="484051" cy="4897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E00EB37-083A-42E9-9D00-2FA9613A7ACE}"/>
                  </a:ext>
                </a:extLst>
              </p:cNvPr>
              <p:cNvSpPr/>
              <p:nvPr/>
            </p:nvSpPr>
            <p:spPr bwMode="auto">
              <a:xfrm>
                <a:off x="5801107" y="4625326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C60E4AC-D67A-4E9E-A625-3B1E846245A0}"/>
                  </a:ext>
                </a:extLst>
              </p:cNvPr>
              <p:cNvCxnSpPr>
                <a:cxnSpLocks/>
                <a:stCxn id="140" idx="4"/>
                <a:endCxn id="137" idx="0"/>
              </p:cNvCxnSpPr>
              <p:nvPr/>
            </p:nvCxnSpPr>
            <p:spPr bwMode="auto">
              <a:xfrm flipH="1">
                <a:off x="6067807" y="4279497"/>
                <a:ext cx="503399" cy="34582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A29B4DA-6A70-49F2-B6D1-B19FA57460FB}"/>
                  </a:ext>
                </a:extLst>
              </p:cNvPr>
              <p:cNvSpPr/>
              <p:nvPr/>
            </p:nvSpPr>
            <p:spPr bwMode="auto">
              <a:xfrm>
                <a:off x="7016059" y="2887516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978B62E-865C-485A-A16D-7B147D54942C}"/>
                  </a:ext>
                </a:extLst>
              </p:cNvPr>
              <p:cNvSpPr/>
              <p:nvPr/>
            </p:nvSpPr>
            <p:spPr bwMode="auto">
              <a:xfrm>
                <a:off x="6304506" y="3822298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6ED51F8-67B6-405F-9CA8-9BE0BE2F6BC2}"/>
                  </a:ext>
                </a:extLst>
              </p:cNvPr>
              <p:cNvSpPr txBox="1"/>
              <p:nvPr/>
            </p:nvSpPr>
            <p:spPr>
              <a:xfrm>
                <a:off x="6245710" y="4542648"/>
                <a:ext cx="306147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8989EE5-CEBD-489F-827C-62192A0E69D3}"/>
                  </a:ext>
                </a:extLst>
              </p:cNvPr>
              <p:cNvSpPr txBox="1"/>
              <p:nvPr/>
            </p:nvSpPr>
            <p:spPr>
              <a:xfrm>
                <a:off x="8134572" y="3647315"/>
                <a:ext cx="306147" cy="31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D1BE9E1-CFFB-4962-B055-CA656ABADB33}"/>
                  </a:ext>
                </a:extLst>
              </p:cNvPr>
              <p:cNvSpPr txBox="1"/>
              <p:nvPr/>
            </p:nvSpPr>
            <p:spPr>
              <a:xfrm>
                <a:off x="7141995" y="2538900"/>
                <a:ext cx="306147" cy="31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5B72B91-90A4-4B5B-8915-37EFB337CF03}"/>
                  </a:ext>
                </a:extLst>
              </p:cNvPr>
              <p:cNvSpPr txBox="1"/>
              <p:nvPr/>
            </p:nvSpPr>
            <p:spPr>
              <a:xfrm>
                <a:off x="6795114" y="4023829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1019C49-34FC-45BB-8C7F-E7EAD106CF96}"/>
                  </a:ext>
                </a:extLst>
              </p:cNvPr>
              <p:cNvSpPr txBox="1"/>
              <p:nvPr/>
            </p:nvSpPr>
            <p:spPr>
              <a:xfrm>
                <a:off x="7989874" y="5267036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4932B98-829A-420F-9F3E-FFEDCA84F438}"/>
                </a:ext>
              </a:extLst>
            </p:cNvPr>
            <p:cNvCxnSpPr>
              <a:cxnSpLocks/>
              <a:stCxn id="131" idx="0"/>
              <a:endCxn id="140" idx="4"/>
            </p:cNvCxnSpPr>
            <p:nvPr/>
          </p:nvCxnSpPr>
          <p:spPr bwMode="auto">
            <a:xfrm flipH="1" flipV="1">
              <a:off x="1559926" y="4301500"/>
              <a:ext cx="691206" cy="44614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BC951AD-E426-4F80-A57B-6F8DB8AD8BC9}"/>
                </a:ext>
              </a:extLst>
            </p:cNvPr>
            <p:cNvSpPr/>
            <p:nvPr/>
          </p:nvSpPr>
          <p:spPr bwMode="auto">
            <a:xfrm>
              <a:off x="1984433" y="474764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B61F5C5-C6E7-4D2E-AF2B-A792098C451F}"/>
                </a:ext>
              </a:extLst>
            </p:cNvPr>
            <p:cNvSpPr txBox="1"/>
            <p:nvPr/>
          </p:nvSpPr>
          <p:spPr>
            <a:xfrm>
              <a:off x="2265357" y="5233107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069026E-C6B2-4EAC-AFA7-1BA051B780B4}"/>
              </a:ext>
            </a:extLst>
          </p:cNvPr>
          <p:cNvSpPr txBox="1"/>
          <p:nvPr/>
        </p:nvSpPr>
        <p:spPr>
          <a:xfrm>
            <a:off x="5168133" y="1699749"/>
            <a:ext cx="3093766" cy="61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Rotate on the deepest grandchild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92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89" grpId="0" animBg="1"/>
      <p:bldP spid="42" grpId="0"/>
      <p:bldP spid="45" grpId="0"/>
      <p:bldP spid="47" grpId="0"/>
      <p:bldP spid="72" grpId="0" animBg="1"/>
      <p:bldP spid="86" grpId="0" animBg="1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Binary </a:t>
            </a:r>
            <a:r>
              <a:rPr lang="en-US" altLang="he-IL"/>
              <a:t>Search Trees so </a:t>
            </a:r>
            <a:r>
              <a:rPr lang="en-US" altLang="he-IL" dirty="0"/>
              <a:t>far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A data structure storing elements. Supports the following operations: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 err="1"/>
              <a:t>addElement</a:t>
            </a:r>
            <a:r>
              <a:rPr lang="en-US" altLang="he-IL" sz="2200" dirty="0"/>
              <a:t>()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 err="1"/>
              <a:t>findElement</a:t>
            </a:r>
            <a:r>
              <a:rPr lang="en-US" altLang="he-IL" sz="2200" dirty="0"/>
              <a:t>()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 err="1"/>
              <a:t>removeElement</a:t>
            </a:r>
            <a:r>
              <a:rPr lang="en-US" altLang="he-IL" sz="2200" dirty="0"/>
              <a:t>()</a:t>
            </a:r>
          </a:p>
          <a:p>
            <a:pPr marL="57150" indent="0"/>
            <a:endParaRPr lang="en-US" altLang="he-IL" sz="2200" dirty="0"/>
          </a:p>
          <a:p>
            <a:pPr marL="57150" indent="0"/>
            <a:r>
              <a:rPr lang="en-US" altLang="he-IL" sz="2200" dirty="0"/>
              <a:t>We would like the running time to be O(log(n)) for all sequences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206715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64B67B6-4299-444F-AD8F-51CD4AF6BEFD}"/>
              </a:ext>
            </a:extLst>
          </p:cNvPr>
          <p:cNvSpPr/>
          <p:nvPr/>
        </p:nvSpPr>
        <p:spPr bwMode="auto">
          <a:xfrm rot="21302329">
            <a:off x="7343091" y="2658638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815E2081-096A-491A-B231-C75D921096E8}"/>
              </a:ext>
            </a:extLst>
          </p:cNvPr>
          <p:cNvSpPr/>
          <p:nvPr/>
        </p:nvSpPr>
        <p:spPr bwMode="auto">
          <a:xfrm>
            <a:off x="4007223" y="2479536"/>
            <a:ext cx="2426581" cy="3112039"/>
          </a:xfrm>
          <a:custGeom>
            <a:avLst/>
            <a:gdLst>
              <a:gd name="connsiteX0" fmla="*/ 0 w 2334127"/>
              <a:gd name="connsiteY0" fmla="*/ 168442 h 2803358"/>
              <a:gd name="connsiteX1" fmla="*/ 0 w 2334127"/>
              <a:gd name="connsiteY1" fmla="*/ 168442 h 2803358"/>
              <a:gd name="connsiteX2" fmla="*/ 312822 w 2334127"/>
              <a:gd name="connsiteY2" fmla="*/ 96253 h 2803358"/>
              <a:gd name="connsiteX3" fmla="*/ 709864 w 2334127"/>
              <a:gd name="connsiteY3" fmla="*/ 24063 h 2803358"/>
              <a:gd name="connsiteX4" fmla="*/ 974558 w 2334127"/>
              <a:gd name="connsiteY4" fmla="*/ 84221 h 2803358"/>
              <a:gd name="connsiteX5" fmla="*/ 1624264 w 2334127"/>
              <a:gd name="connsiteY5" fmla="*/ 854242 h 2803358"/>
              <a:gd name="connsiteX6" fmla="*/ 1852864 w 2334127"/>
              <a:gd name="connsiteY6" fmla="*/ 1058779 h 2803358"/>
              <a:gd name="connsiteX7" fmla="*/ 1925053 w 2334127"/>
              <a:gd name="connsiteY7" fmla="*/ 1143000 h 2803358"/>
              <a:gd name="connsiteX8" fmla="*/ 2045369 w 2334127"/>
              <a:gd name="connsiteY8" fmla="*/ 1431758 h 2803358"/>
              <a:gd name="connsiteX9" fmla="*/ 2261937 w 2334127"/>
              <a:gd name="connsiteY9" fmla="*/ 1840831 h 2803358"/>
              <a:gd name="connsiteX10" fmla="*/ 2298032 w 2334127"/>
              <a:gd name="connsiteY10" fmla="*/ 2093495 h 2803358"/>
              <a:gd name="connsiteX11" fmla="*/ 2334127 w 2334127"/>
              <a:gd name="connsiteY11" fmla="*/ 2165684 h 2803358"/>
              <a:gd name="connsiteX12" fmla="*/ 2322095 w 2334127"/>
              <a:gd name="connsiteY12" fmla="*/ 2454442 h 2803358"/>
              <a:gd name="connsiteX13" fmla="*/ 2153653 w 2334127"/>
              <a:gd name="connsiteY13" fmla="*/ 2743200 h 2803358"/>
              <a:gd name="connsiteX14" fmla="*/ 2033337 w 2334127"/>
              <a:gd name="connsiteY14" fmla="*/ 2803358 h 2803358"/>
              <a:gd name="connsiteX15" fmla="*/ 1804737 w 2334127"/>
              <a:gd name="connsiteY15" fmla="*/ 2791326 h 2803358"/>
              <a:gd name="connsiteX16" fmla="*/ 1768643 w 2334127"/>
              <a:gd name="connsiteY16" fmla="*/ 2779295 h 2803358"/>
              <a:gd name="connsiteX17" fmla="*/ 1491916 w 2334127"/>
              <a:gd name="connsiteY17" fmla="*/ 2418347 h 2803358"/>
              <a:gd name="connsiteX18" fmla="*/ 1347537 w 2334127"/>
              <a:gd name="connsiteY18" fmla="*/ 2225842 h 2803358"/>
              <a:gd name="connsiteX19" fmla="*/ 1167064 w 2334127"/>
              <a:gd name="connsiteY19" fmla="*/ 1949116 h 2803358"/>
              <a:gd name="connsiteX20" fmla="*/ 830179 w 2334127"/>
              <a:gd name="connsiteY20" fmla="*/ 1756610 h 2803358"/>
              <a:gd name="connsiteX21" fmla="*/ 685800 w 2334127"/>
              <a:gd name="connsiteY21" fmla="*/ 1612231 h 2803358"/>
              <a:gd name="connsiteX22" fmla="*/ 553453 w 2334127"/>
              <a:gd name="connsiteY22" fmla="*/ 1383631 h 2803358"/>
              <a:gd name="connsiteX23" fmla="*/ 529390 w 2334127"/>
              <a:gd name="connsiteY23" fmla="*/ 1347537 h 2803358"/>
              <a:gd name="connsiteX24" fmla="*/ 204537 w 2334127"/>
              <a:gd name="connsiteY24" fmla="*/ 818147 h 2803358"/>
              <a:gd name="connsiteX25" fmla="*/ 144379 w 2334127"/>
              <a:gd name="connsiteY25" fmla="*/ 565484 h 2803358"/>
              <a:gd name="connsiteX26" fmla="*/ 216569 w 2334127"/>
              <a:gd name="connsiteY26" fmla="*/ 192505 h 2803358"/>
              <a:gd name="connsiteX27" fmla="*/ 324853 w 2334127"/>
              <a:gd name="connsiteY27" fmla="*/ 36095 h 2803358"/>
              <a:gd name="connsiteX28" fmla="*/ 336885 w 2334127"/>
              <a:gd name="connsiteY28" fmla="*/ 0 h 2803358"/>
              <a:gd name="connsiteX29" fmla="*/ 336885 w 2334127"/>
              <a:gd name="connsiteY29" fmla="*/ 144379 h 28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34127" h="2803358">
                <a:moveTo>
                  <a:pt x="0" y="168442"/>
                </a:moveTo>
                <a:lnTo>
                  <a:pt x="0" y="168442"/>
                </a:lnTo>
                <a:cubicBezTo>
                  <a:pt x="104274" y="144379"/>
                  <a:pt x="207814" y="116879"/>
                  <a:pt x="312822" y="96253"/>
                </a:cubicBezTo>
                <a:cubicBezTo>
                  <a:pt x="767456" y="6950"/>
                  <a:pt x="549613" y="77482"/>
                  <a:pt x="709864" y="24063"/>
                </a:cubicBezTo>
                <a:cubicBezTo>
                  <a:pt x="798095" y="44116"/>
                  <a:pt x="891509" y="48308"/>
                  <a:pt x="974558" y="84221"/>
                </a:cubicBezTo>
                <a:cubicBezTo>
                  <a:pt x="1243545" y="200539"/>
                  <a:pt x="1550543" y="765268"/>
                  <a:pt x="1624264" y="854242"/>
                </a:cubicBezTo>
                <a:cubicBezTo>
                  <a:pt x="1689501" y="932976"/>
                  <a:pt x="1779103" y="987968"/>
                  <a:pt x="1852864" y="1058779"/>
                </a:cubicBezTo>
                <a:cubicBezTo>
                  <a:pt x="1879537" y="1084385"/>
                  <a:pt x="1900990" y="1114926"/>
                  <a:pt x="1925053" y="1143000"/>
                </a:cubicBezTo>
                <a:cubicBezTo>
                  <a:pt x="1931749" y="1160217"/>
                  <a:pt x="2004949" y="1368241"/>
                  <a:pt x="2045369" y="1431758"/>
                </a:cubicBezTo>
                <a:cubicBezTo>
                  <a:pt x="2242195" y="1741057"/>
                  <a:pt x="2129003" y="1499002"/>
                  <a:pt x="2261937" y="1840831"/>
                </a:cubicBezTo>
                <a:cubicBezTo>
                  <a:pt x="2269521" y="1931831"/>
                  <a:pt x="2269250" y="2007149"/>
                  <a:pt x="2298032" y="2093495"/>
                </a:cubicBezTo>
                <a:cubicBezTo>
                  <a:pt x="2306540" y="2119018"/>
                  <a:pt x="2322095" y="2141621"/>
                  <a:pt x="2334127" y="2165684"/>
                </a:cubicBezTo>
                <a:cubicBezTo>
                  <a:pt x="2330116" y="2261937"/>
                  <a:pt x="2340483" y="2359877"/>
                  <a:pt x="2322095" y="2454442"/>
                </a:cubicBezTo>
                <a:cubicBezTo>
                  <a:pt x="2312964" y="2501402"/>
                  <a:pt x="2184161" y="2714387"/>
                  <a:pt x="2153653" y="2743200"/>
                </a:cubicBezTo>
                <a:cubicBezTo>
                  <a:pt x="2121054" y="2773988"/>
                  <a:pt x="2073442" y="2783305"/>
                  <a:pt x="2033337" y="2803358"/>
                </a:cubicBezTo>
                <a:cubicBezTo>
                  <a:pt x="1957137" y="2799347"/>
                  <a:pt x="1880729" y="2798234"/>
                  <a:pt x="1804737" y="2791326"/>
                </a:cubicBezTo>
                <a:cubicBezTo>
                  <a:pt x="1792107" y="2790178"/>
                  <a:pt x="1778187" y="2787646"/>
                  <a:pt x="1768643" y="2779295"/>
                </a:cubicBezTo>
                <a:cubicBezTo>
                  <a:pt x="1551728" y="2589494"/>
                  <a:pt x="1654520" y="2662253"/>
                  <a:pt x="1491916" y="2418347"/>
                </a:cubicBezTo>
                <a:cubicBezTo>
                  <a:pt x="1447423" y="2351608"/>
                  <a:pt x="1393194" y="2291790"/>
                  <a:pt x="1347537" y="2225842"/>
                </a:cubicBezTo>
                <a:cubicBezTo>
                  <a:pt x="1284853" y="2135298"/>
                  <a:pt x="1261495" y="2005775"/>
                  <a:pt x="1167064" y="1949116"/>
                </a:cubicBezTo>
                <a:cubicBezTo>
                  <a:pt x="855399" y="1762117"/>
                  <a:pt x="977200" y="1805618"/>
                  <a:pt x="830179" y="1756610"/>
                </a:cubicBezTo>
                <a:cubicBezTo>
                  <a:pt x="782053" y="1708484"/>
                  <a:pt x="726354" y="1666891"/>
                  <a:pt x="685800" y="1612231"/>
                </a:cubicBezTo>
                <a:cubicBezTo>
                  <a:pt x="633336" y="1541519"/>
                  <a:pt x="598246" y="1459435"/>
                  <a:pt x="553453" y="1383631"/>
                </a:cubicBezTo>
                <a:cubicBezTo>
                  <a:pt x="546097" y="1371182"/>
                  <a:pt x="536983" y="1359843"/>
                  <a:pt x="529390" y="1347537"/>
                </a:cubicBezTo>
                <a:lnTo>
                  <a:pt x="204537" y="818147"/>
                </a:lnTo>
                <a:cubicBezTo>
                  <a:pt x="184484" y="733926"/>
                  <a:pt x="142714" y="652043"/>
                  <a:pt x="144379" y="565484"/>
                </a:cubicBezTo>
                <a:cubicBezTo>
                  <a:pt x="146814" y="438874"/>
                  <a:pt x="180181" y="313798"/>
                  <a:pt x="216569" y="192505"/>
                </a:cubicBezTo>
                <a:cubicBezTo>
                  <a:pt x="223513" y="169359"/>
                  <a:pt x="298031" y="71857"/>
                  <a:pt x="324853" y="36095"/>
                </a:cubicBezTo>
                <a:lnTo>
                  <a:pt x="336885" y="0"/>
                </a:lnTo>
                <a:lnTo>
                  <a:pt x="336885" y="14437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deletion (an idea)</a:t>
            </a:r>
            <a:endParaRPr lang="de-DE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AB94AF-D164-4234-BBD1-85CD09526F92}"/>
              </a:ext>
            </a:extLst>
          </p:cNvPr>
          <p:cNvGrpSpPr/>
          <p:nvPr/>
        </p:nvGrpSpPr>
        <p:grpSpPr>
          <a:xfrm>
            <a:off x="418675" y="2485112"/>
            <a:ext cx="3255616" cy="2907099"/>
            <a:chOff x="5649732" y="2291464"/>
            <a:chExt cx="3255616" cy="2907099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AB120EE-B6AA-4883-89AC-1FE0BEF18813}"/>
                </a:ext>
              </a:extLst>
            </p:cNvPr>
            <p:cNvCxnSpPr>
              <a:cxnSpLocks/>
              <a:stCxn id="103" idx="4"/>
              <a:endCxn id="95" idx="0"/>
            </p:cNvCxnSpPr>
            <p:nvPr/>
          </p:nvCxnSpPr>
          <p:spPr bwMode="auto">
            <a:xfrm>
              <a:off x="7186783" y="3015746"/>
              <a:ext cx="692844" cy="7529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DC06A3-23E2-4A46-97C9-C6F6612C1A40}"/>
                </a:ext>
              </a:extLst>
            </p:cNvPr>
            <p:cNvSpPr/>
            <p:nvPr/>
          </p:nvSpPr>
          <p:spPr bwMode="auto">
            <a:xfrm>
              <a:off x="7612927" y="376868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913D206-FD31-4314-8194-81AF55E29D85}"/>
                </a:ext>
              </a:extLst>
            </p:cNvPr>
            <p:cNvCxnSpPr>
              <a:cxnSpLocks/>
              <a:stCxn id="102" idx="0"/>
              <a:endCxn id="95" idx="4"/>
            </p:cNvCxnSpPr>
            <p:nvPr/>
          </p:nvCxnSpPr>
          <p:spPr bwMode="auto">
            <a:xfrm flipV="1">
              <a:off x="7286139" y="4225883"/>
              <a:ext cx="593488" cy="5154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052A0DD-0300-48D3-AA68-5FF29705BCF3}"/>
                </a:ext>
              </a:extLst>
            </p:cNvPr>
            <p:cNvGrpSpPr/>
            <p:nvPr/>
          </p:nvGrpSpPr>
          <p:grpSpPr>
            <a:xfrm>
              <a:off x="7879627" y="4225883"/>
              <a:ext cx="750751" cy="946944"/>
              <a:chOff x="8088312" y="4149630"/>
              <a:chExt cx="750751" cy="946944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931CB78-52C2-4C6A-A957-72E752DBB3C5}"/>
                  </a:ext>
                </a:extLst>
              </p:cNvPr>
              <p:cNvSpPr/>
              <p:nvPr/>
            </p:nvSpPr>
            <p:spPr bwMode="auto">
              <a:xfrm>
                <a:off x="8305663" y="4639374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6C7F6A6-A2FB-4BE6-83D1-9D2A5141CBDD}"/>
                  </a:ext>
                </a:extLst>
              </p:cNvPr>
              <p:cNvCxnSpPr>
                <a:cxnSpLocks/>
                <a:stCxn id="95" idx="4"/>
                <a:endCxn id="98" idx="0"/>
              </p:cNvCxnSpPr>
              <p:nvPr/>
            </p:nvCxnSpPr>
            <p:spPr bwMode="auto">
              <a:xfrm>
                <a:off x="8088312" y="4149630"/>
                <a:ext cx="484051" cy="48974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4D1F8B2-3858-4235-85C3-5F07DF00CF46}"/>
                </a:ext>
              </a:extLst>
            </p:cNvPr>
            <p:cNvSpPr/>
            <p:nvPr/>
          </p:nvSpPr>
          <p:spPr bwMode="auto">
            <a:xfrm>
              <a:off x="6014437" y="3854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BC15BE9-5F67-4C4E-97EA-6AA4ACC6DF4E}"/>
                </a:ext>
              </a:extLst>
            </p:cNvPr>
            <p:cNvCxnSpPr>
              <a:cxnSpLocks/>
              <a:stCxn id="103" idx="4"/>
              <a:endCxn id="100" idx="0"/>
            </p:cNvCxnSpPr>
            <p:nvPr/>
          </p:nvCxnSpPr>
          <p:spPr bwMode="auto">
            <a:xfrm flipH="1">
              <a:off x="6281137" y="3015746"/>
              <a:ext cx="905646" cy="8383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251BED4-D1B8-41FA-8FC5-84C480CC7524}"/>
                </a:ext>
              </a:extLst>
            </p:cNvPr>
            <p:cNvSpPr/>
            <p:nvPr/>
          </p:nvSpPr>
          <p:spPr bwMode="auto">
            <a:xfrm>
              <a:off x="7019439" y="474136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80C1629-0169-4B49-A1C4-AC1B783C9668}"/>
                </a:ext>
              </a:extLst>
            </p:cNvPr>
            <p:cNvSpPr/>
            <p:nvPr/>
          </p:nvSpPr>
          <p:spPr bwMode="auto">
            <a:xfrm>
              <a:off x="6920083" y="255854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5F1CEC4-659D-4477-AEE6-8C388FEA3E87}"/>
                </a:ext>
              </a:extLst>
            </p:cNvPr>
            <p:cNvSpPr txBox="1"/>
            <p:nvPr/>
          </p:nvSpPr>
          <p:spPr>
            <a:xfrm>
              <a:off x="5649732" y="3915282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F00BCF-69C2-4752-8F93-D8B9F07056CD}"/>
                </a:ext>
              </a:extLst>
            </p:cNvPr>
            <p:cNvSpPr txBox="1"/>
            <p:nvPr/>
          </p:nvSpPr>
          <p:spPr>
            <a:xfrm>
              <a:off x="8134572" y="3647315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1B238F0-D553-4708-950E-F132F79811F7}"/>
                </a:ext>
              </a:extLst>
            </p:cNvPr>
            <p:cNvSpPr txBox="1"/>
            <p:nvPr/>
          </p:nvSpPr>
          <p:spPr>
            <a:xfrm>
              <a:off x="7129686" y="229146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730E-1AD6-4E95-8474-7CDA07B137D9}"/>
                </a:ext>
              </a:extLst>
            </p:cNvPr>
            <p:cNvSpPr txBox="1"/>
            <p:nvPr/>
          </p:nvSpPr>
          <p:spPr>
            <a:xfrm>
              <a:off x="6763630" y="447208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0F777FD-1DCA-4609-BDC4-CCACBF38E4BB}"/>
                </a:ext>
              </a:extLst>
            </p:cNvPr>
            <p:cNvSpPr txBox="1"/>
            <p:nvPr/>
          </p:nvSpPr>
          <p:spPr>
            <a:xfrm>
              <a:off x="8592442" y="451107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7737ADC-BEB1-4518-B52D-DF300F575063}"/>
              </a:ext>
            </a:extLst>
          </p:cNvPr>
          <p:cNvSpPr txBox="1"/>
          <p:nvPr/>
        </p:nvSpPr>
        <p:spPr>
          <a:xfrm>
            <a:off x="327558" y="5347024"/>
            <a:ext cx="157107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Remove 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CEE86A-7622-4305-BC60-A99B39CDB024}"/>
              </a:ext>
            </a:extLst>
          </p:cNvPr>
          <p:cNvSpPr txBox="1"/>
          <p:nvPr/>
        </p:nvSpPr>
        <p:spPr>
          <a:xfrm>
            <a:off x="3444562" y="6036271"/>
            <a:ext cx="311530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Oh, no!</a:t>
            </a:r>
          </a:p>
          <a:p>
            <a:r>
              <a:rPr lang="en-US" b="1" dirty="0">
                <a:solidFill>
                  <a:schemeClr val="tx1"/>
                </a:solidFill>
              </a:rPr>
              <a:t>4 violates the AVL property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226405-8C89-4650-943B-85FA4E61D753}"/>
              </a:ext>
            </a:extLst>
          </p:cNvPr>
          <p:cNvSpPr txBox="1"/>
          <p:nvPr/>
        </p:nvSpPr>
        <p:spPr>
          <a:xfrm>
            <a:off x="7326312" y="5990104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1F6498E-75D5-4517-915C-9952FA205F24}"/>
              </a:ext>
            </a:extLst>
          </p:cNvPr>
          <p:cNvGrpSpPr/>
          <p:nvPr/>
        </p:nvGrpSpPr>
        <p:grpSpPr>
          <a:xfrm>
            <a:off x="4418146" y="2475017"/>
            <a:ext cx="2141718" cy="2907099"/>
            <a:chOff x="6763630" y="2291464"/>
            <a:chExt cx="2141718" cy="290709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7F9744A-3C80-41F7-A09D-F17E0C5D0805}"/>
                </a:ext>
              </a:extLst>
            </p:cNvPr>
            <p:cNvCxnSpPr>
              <a:cxnSpLocks/>
              <a:stCxn id="64" idx="4"/>
              <a:endCxn id="58" idx="0"/>
            </p:cNvCxnSpPr>
            <p:nvPr/>
          </p:nvCxnSpPr>
          <p:spPr bwMode="auto">
            <a:xfrm>
              <a:off x="7186783" y="3015746"/>
              <a:ext cx="692844" cy="7529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5C6C471-0D58-43A0-A5C2-89182945F559}"/>
                </a:ext>
              </a:extLst>
            </p:cNvPr>
            <p:cNvSpPr/>
            <p:nvPr/>
          </p:nvSpPr>
          <p:spPr bwMode="auto">
            <a:xfrm>
              <a:off x="7612927" y="376868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008F60A-B228-4EBE-8E69-D1DCD81BCCCC}"/>
                </a:ext>
              </a:extLst>
            </p:cNvPr>
            <p:cNvCxnSpPr>
              <a:cxnSpLocks/>
              <a:stCxn id="63" idx="0"/>
              <a:endCxn id="58" idx="4"/>
            </p:cNvCxnSpPr>
            <p:nvPr/>
          </p:nvCxnSpPr>
          <p:spPr bwMode="auto">
            <a:xfrm flipV="1">
              <a:off x="7286139" y="4225883"/>
              <a:ext cx="593488" cy="5154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1DA30FD-2B35-41F6-89C8-B37492D2F7FF}"/>
                </a:ext>
              </a:extLst>
            </p:cNvPr>
            <p:cNvGrpSpPr/>
            <p:nvPr/>
          </p:nvGrpSpPr>
          <p:grpSpPr>
            <a:xfrm>
              <a:off x="7879627" y="4225883"/>
              <a:ext cx="750751" cy="946944"/>
              <a:chOff x="8088312" y="4149630"/>
              <a:chExt cx="750751" cy="946944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38D653B-6B23-498A-8E9A-0DEABD993EC7}"/>
                  </a:ext>
                </a:extLst>
              </p:cNvPr>
              <p:cNvSpPr/>
              <p:nvPr/>
            </p:nvSpPr>
            <p:spPr bwMode="auto">
              <a:xfrm>
                <a:off x="8305663" y="4639374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F6D4F08-0247-43ED-B9FD-3C7ECC97765E}"/>
                  </a:ext>
                </a:extLst>
              </p:cNvPr>
              <p:cNvCxnSpPr>
                <a:cxnSpLocks/>
                <a:stCxn id="58" idx="4"/>
                <a:endCxn id="70" idx="0"/>
              </p:cNvCxnSpPr>
              <p:nvPr/>
            </p:nvCxnSpPr>
            <p:spPr bwMode="auto">
              <a:xfrm>
                <a:off x="8088312" y="4149630"/>
                <a:ext cx="484051" cy="48974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6E66F6B-32FF-4906-9A41-FBC1B992486A}"/>
                </a:ext>
              </a:extLst>
            </p:cNvPr>
            <p:cNvSpPr/>
            <p:nvPr/>
          </p:nvSpPr>
          <p:spPr bwMode="auto">
            <a:xfrm>
              <a:off x="7019439" y="474136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1145F44-6439-4567-86E5-4100AD74FBD8}"/>
                </a:ext>
              </a:extLst>
            </p:cNvPr>
            <p:cNvSpPr/>
            <p:nvPr/>
          </p:nvSpPr>
          <p:spPr bwMode="auto">
            <a:xfrm>
              <a:off x="6920083" y="255854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76484CB-C6AA-4149-AD5E-D9A8A3C10D17}"/>
                </a:ext>
              </a:extLst>
            </p:cNvPr>
            <p:cNvSpPr txBox="1"/>
            <p:nvPr/>
          </p:nvSpPr>
          <p:spPr>
            <a:xfrm>
              <a:off x="8134572" y="3647315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CC3F9B6-CC6F-48ED-BF50-24C09051390E}"/>
                </a:ext>
              </a:extLst>
            </p:cNvPr>
            <p:cNvSpPr txBox="1"/>
            <p:nvPr/>
          </p:nvSpPr>
          <p:spPr>
            <a:xfrm>
              <a:off x="7129686" y="229146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1C35D5D-6347-42EE-B45E-E1BA3EA289FD}"/>
                </a:ext>
              </a:extLst>
            </p:cNvPr>
            <p:cNvSpPr txBox="1"/>
            <p:nvPr/>
          </p:nvSpPr>
          <p:spPr>
            <a:xfrm>
              <a:off x="6763630" y="447208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89CD50B-6EFD-4703-A66E-AF335D3019F2}"/>
                </a:ext>
              </a:extLst>
            </p:cNvPr>
            <p:cNvSpPr txBox="1"/>
            <p:nvPr/>
          </p:nvSpPr>
          <p:spPr>
            <a:xfrm>
              <a:off x="8592442" y="451107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9C70ED1-3951-449B-BD9F-36B4B21158EA}"/>
              </a:ext>
            </a:extLst>
          </p:cNvPr>
          <p:cNvSpPr/>
          <p:nvPr/>
        </p:nvSpPr>
        <p:spPr bwMode="auto">
          <a:xfrm>
            <a:off x="3092033" y="3148753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3A84766-7EF5-4B24-8125-819AD8277C44}"/>
              </a:ext>
            </a:extLst>
          </p:cNvPr>
          <p:cNvGrpSpPr/>
          <p:nvPr/>
        </p:nvGrpSpPr>
        <p:grpSpPr>
          <a:xfrm>
            <a:off x="7699180" y="2427226"/>
            <a:ext cx="1993466" cy="2755060"/>
            <a:chOff x="6916115" y="2443503"/>
            <a:chExt cx="1993466" cy="275506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0F688A-8E3F-498D-8229-86C6A6E92E16}"/>
                </a:ext>
              </a:extLst>
            </p:cNvPr>
            <p:cNvCxnSpPr>
              <a:cxnSpLocks/>
              <a:stCxn id="79" idx="0"/>
              <a:endCxn id="75" idx="4"/>
            </p:cNvCxnSpPr>
            <p:nvPr/>
          </p:nvCxnSpPr>
          <p:spPr bwMode="auto">
            <a:xfrm flipV="1">
              <a:off x="7213100" y="3208443"/>
              <a:ext cx="883878" cy="6039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BA88B7F-7EB0-4B3D-AD71-62B8D7C9E8C3}"/>
                </a:ext>
              </a:extLst>
            </p:cNvPr>
            <p:cNvSpPr/>
            <p:nvPr/>
          </p:nvSpPr>
          <p:spPr bwMode="auto">
            <a:xfrm>
              <a:off x="7830278" y="275124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CE81F23-E0ED-4E76-874E-262FDF7BFF5A}"/>
                </a:ext>
              </a:extLst>
            </p:cNvPr>
            <p:cNvCxnSpPr>
              <a:cxnSpLocks/>
              <a:stCxn id="78" idx="0"/>
              <a:endCxn id="79" idx="4"/>
            </p:cNvCxnSpPr>
            <p:nvPr/>
          </p:nvCxnSpPr>
          <p:spPr bwMode="auto">
            <a:xfrm flipH="1" flipV="1">
              <a:off x="7213100" y="4269573"/>
              <a:ext cx="244685" cy="4717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CC1E89E-8D7D-413A-A403-40410B2430CD}"/>
                </a:ext>
              </a:extLst>
            </p:cNvPr>
            <p:cNvGrpSpPr/>
            <p:nvPr/>
          </p:nvGrpSpPr>
          <p:grpSpPr>
            <a:xfrm>
              <a:off x="8096978" y="3208443"/>
              <a:ext cx="691519" cy="953815"/>
              <a:chOff x="8305663" y="3132190"/>
              <a:chExt cx="691519" cy="95381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49F5928-A3A8-49B8-A37C-5681F5DB6CF3}"/>
                  </a:ext>
                </a:extLst>
              </p:cNvPr>
              <p:cNvSpPr/>
              <p:nvPr/>
            </p:nvSpPr>
            <p:spPr bwMode="auto">
              <a:xfrm>
                <a:off x="8463782" y="3628805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FF32140-4F65-4A75-8F43-C3CFBBCFEF17}"/>
                  </a:ext>
                </a:extLst>
              </p:cNvPr>
              <p:cNvCxnSpPr>
                <a:cxnSpLocks/>
                <a:stCxn id="75" idx="4"/>
                <a:endCxn id="84" idx="0"/>
              </p:cNvCxnSpPr>
              <p:nvPr/>
            </p:nvCxnSpPr>
            <p:spPr bwMode="auto">
              <a:xfrm>
                <a:off x="8305663" y="3132190"/>
                <a:ext cx="424819" cy="49661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D38C49E-3F58-4B56-9FD6-B8EAC5E48A82}"/>
                </a:ext>
              </a:extLst>
            </p:cNvPr>
            <p:cNvSpPr/>
            <p:nvPr/>
          </p:nvSpPr>
          <p:spPr bwMode="auto">
            <a:xfrm>
              <a:off x="7191085" y="474136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876E692-8A3A-4956-8176-1CA8CD422148}"/>
                </a:ext>
              </a:extLst>
            </p:cNvPr>
            <p:cNvSpPr/>
            <p:nvPr/>
          </p:nvSpPr>
          <p:spPr bwMode="auto">
            <a:xfrm>
              <a:off x="6946400" y="381237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4F6A8B-ED8D-4B92-8945-44E4235A24DA}"/>
                </a:ext>
              </a:extLst>
            </p:cNvPr>
            <p:cNvSpPr txBox="1"/>
            <p:nvPr/>
          </p:nvSpPr>
          <p:spPr>
            <a:xfrm>
              <a:off x="7425477" y="3783293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7DB582-23FE-4C02-8C82-346940F9F929}"/>
                </a:ext>
              </a:extLst>
            </p:cNvPr>
            <p:cNvSpPr txBox="1"/>
            <p:nvPr/>
          </p:nvSpPr>
          <p:spPr>
            <a:xfrm>
              <a:off x="7738383" y="2443503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E66FBBE-31F0-4C07-8B32-148B2A62817D}"/>
                </a:ext>
              </a:extLst>
            </p:cNvPr>
            <p:cNvSpPr txBox="1"/>
            <p:nvPr/>
          </p:nvSpPr>
          <p:spPr>
            <a:xfrm>
              <a:off x="6916115" y="466173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8B48E67-F110-492F-886B-04A035FEC3E1}"/>
                </a:ext>
              </a:extLst>
            </p:cNvPr>
            <p:cNvSpPr txBox="1"/>
            <p:nvPr/>
          </p:nvSpPr>
          <p:spPr>
            <a:xfrm>
              <a:off x="8596675" y="416597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9E3ED4E5-B9D9-43CC-8023-DA98AB695001}"/>
              </a:ext>
            </a:extLst>
          </p:cNvPr>
          <p:cNvSpPr/>
          <p:nvPr/>
        </p:nvSpPr>
        <p:spPr bwMode="auto">
          <a:xfrm>
            <a:off x="6030376" y="2899704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131DF6-43A5-4F67-8B86-06227B19E89E}"/>
              </a:ext>
            </a:extLst>
          </p:cNvPr>
          <p:cNvSpPr txBox="1"/>
          <p:nvPr/>
        </p:nvSpPr>
        <p:spPr>
          <a:xfrm>
            <a:off x="4868453" y="1735970"/>
            <a:ext cx="426455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Rotate on the deepest grandchild,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prefer going in the same direction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50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13" grpId="0" animBg="1"/>
      <p:bldP spid="42" grpId="0"/>
      <p:bldP spid="45" grpId="0"/>
      <p:bldP spid="47" grpId="0"/>
      <p:bldP spid="72" grpId="0" animBg="1"/>
      <p:bldP spid="86" grpId="0" animBg="1"/>
      <p:bldP spid="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More examples: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See </a:t>
            </a:r>
            <a:r>
              <a:rPr lang="en-US" altLang="he-IL" sz="22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https://www.cs.usfca.edu/~galles/visualization/AVLtree</a:t>
            </a:r>
            <a:r>
              <a:rPr lang="en-US" altLang="he-IL" sz="220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.html</a:t>
            </a:r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7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 compared to plain BST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AVL Trees Pros</a:t>
            </a:r>
            <a:r>
              <a:rPr lang="en-US" altLang="he-IL" sz="2200" dirty="0"/>
              <a:t>: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The tree is always balanced – all operations run in O(log(n)) time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Rebalancing costs a constant factor of each operation</a:t>
            </a:r>
          </a:p>
          <a:p>
            <a:pPr marL="57150" indent="0"/>
            <a:r>
              <a:rPr lang="en-US" altLang="he-IL" sz="2200" u="sng" dirty="0"/>
              <a:t>AVL Trees Cons</a:t>
            </a:r>
            <a:r>
              <a:rPr lang="en-US" altLang="he-IL" sz="2200" dirty="0"/>
              <a:t>: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Rebalancing is not free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Maybe having O(n) time operations sometimes is no big deal, as long as it’s O(log(n)) on average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400" dirty="0"/>
              <a:t>Inefficient when done in database systems on disk – writing on disk is costly, especially when writing is in different blocks.</a:t>
            </a:r>
            <a:endParaRPr lang="en-US" altLang="he-IL" sz="22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Difficult to program (you’d be surprised, but this is a real consideration in the industry.)</a:t>
            </a:r>
            <a:br>
              <a:rPr lang="en-US" altLang="he-IL" sz="2200" dirty="0"/>
            </a:br>
            <a:r>
              <a:rPr lang="en-US" altLang="he-IL" sz="2200" dirty="0"/>
              <a:t>				</a:t>
            </a:r>
            <a:r>
              <a:rPr lang="en-US" altLang="he-IL" sz="2200" u="sng" dirty="0"/>
              <a:t>Conclusion</a:t>
            </a:r>
            <a:r>
              <a:rPr lang="en-US" altLang="he-IL" sz="2200" dirty="0"/>
              <a:t>: GOOD CODERS ARE APPRECIATED</a:t>
            </a:r>
          </a:p>
        </p:txBody>
      </p:sp>
    </p:spTree>
    <p:extLst>
      <p:ext uri="{BB962C8B-B14F-4D97-AF65-F5344CB8AC3E}">
        <p14:creationId xmlns:p14="http://schemas.microsoft.com/office/powerpoint/2010/main" val="273984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practice problems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Practice problems:</a:t>
            </a:r>
          </a:p>
          <a:p>
            <a:pPr marL="57150" indent="0"/>
            <a:r>
              <a:rPr lang="en-US" altLang="he-IL" sz="2200" dirty="0"/>
              <a:t>For each question answer T/F. Prove your answer: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Every AVL tree of height 3 has at least 7 vertices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Every AVL tree of height 4 has less than 30 vertices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If an AVL tree has n vertices, then its height is at most log</a:t>
            </a:r>
            <a:r>
              <a:rPr lang="en-US" altLang="he-IL" sz="2000" baseline="-25000" dirty="0"/>
              <a:t>2</a:t>
            </a:r>
            <a:r>
              <a:rPr lang="en-US" altLang="he-IL" sz="2000" dirty="0"/>
              <a:t>(n).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Removal from an AVL tree always removes a leaf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Insertion into an AVL tree always increases the number of leaves</a:t>
            </a:r>
          </a:p>
        </p:txBody>
      </p:sp>
    </p:spTree>
    <p:extLst>
      <p:ext uri="{BB962C8B-B14F-4D97-AF65-F5344CB8AC3E}">
        <p14:creationId xmlns:p14="http://schemas.microsoft.com/office/powerpoint/2010/main" val="3822994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practice problems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Practice problems:</a:t>
            </a:r>
          </a:p>
          <a:p>
            <a:pPr marL="57150" indent="0"/>
            <a:r>
              <a:rPr lang="en-US" altLang="he-IL" sz="2200" dirty="0"/>
              <a:t>For each question answer T/F. Prove your answer: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When a new element is added as a leaf using the normal BST insertion,</a:t>
            </a:r>
            <a:br>
              <a:rPr lang="en-US" altLang="he-IL" sz="2000" dirty="0"/>
            </a:br>
            <a:r>
              <a:rPr lang="en-US" altLang="he-IL" sz="2000" dirty="0"/>
              <a:t>it is possible that more than one node becomes unbalanced.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Adding a new element to an AVL tree, we may require rebalancing at most one vertex.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If adding a vertex to an AVL tree requires a rebalancing of some node, then the height of the tree does not change.</a:t>
            </a:r>
            <a:endParaRPr lang="en-US" altLang="he-IL" sz="2000" dirty="0">
              <a:solidFill>
                <a:schemeClr val="accent2"/>
              </a:solidFill>
            </a:endParaRP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When a removing a node from an AVL tree, we may require rebalancing at most one vertex.</a:t>
            </a:r>
          </a:p>
          <a:p>
            <a:pPr marL="57150" indent="0"/>
            <a:endParaRPr lang="en-US" altLang="he-IL" sz="2000" dirty="0"/>
          </a:p>
          <a:p>
            <a:pPr marL="514350" indent="-457200">
              <a:buFont typeface="Arial" panose="020B0604020202020204" pitchFamily="34" charset="0"/>
              <a:buAutoNum type="arabicParenR"/>
            </a:pPr>
            <a:endParaRPr lang="en-US" altLang="he-IL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47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949450"/>
            <a:ext cx="8855075" cy="4808538"/>
          </a:xfrm>
          <a:ln/>
        </p:spPr>
        <p:txBody>
          <a:bodyPr tIns="52920" anchor="t"/>
          <a:lstStyle/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Questions?</a:t>
            </a:r>
          </a:p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Comments?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Binary Search Trees so far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endParaRPr lang="en-US" sz="2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41A565-DC4C-4FA3-9C25-64EB756CCD84}"/>
              </a:ext>
            </a:extLst>
          </p:cNvPr>
          <p:cNvGrpSpPr/>
          <p:nvPr/>
        </p:nvGrpSpPr>
        <p:grpSpPr>
          <a:xfrm>
            <a:off x="5621950" y="2851208"/>
            <a:ext cx="3456962" cy="3032922"/>
            <a:chOff x="5621950" y="2851208"/>
            <a:chExt cx="3456962" cy="303292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344DF42-D270-4FB2-8E64-623A2160B80C}"/>
                </a:ext>
              </a:extLst>
            </p:cNvPr>
            <p:cNvSpPr/>
            <p:nvPr/>
          </p:nvSpPr>
          <p:spPr bwMode="auto">
            <a:xfrm>
              <a:off x="6869112" y="2851208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30D0B2-1C42-469C-9BC5-BA3F9978234D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auto">
            <a:xfrm>
              <a:off x="7135812" y="3308408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6A7111-FD24-4C24-AEAB-B4651D220772}"/>
                </a:ext>
              </a:extLst>
            </p:cNvPr>
            <p:cNvSpPr/>
            <p:nvPr/>
          </p:nvSpPr>
          <p:spPr bwMode="auto">
            <a:xfrm>
              <a:off x="8099397" y="4472798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A048DA9-5A9E-44D8-BECF-F0AC63C2C9C7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 bwMode="auto">
            <a:xfrm>
              <a:off x="7897812" y="3975866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23C719D-6BA5-441B-802E-F78EA5169767}"/>
                </a:ext>
              </a:extLst>
            </p:cNvPr>
            <p:cNvGrpSpPr/>
            <p:nvPr/>
          </p:nvGrpSpPr>
          <p:grpSpPr>
            <a:xfrm>
              <a:off x="8366097" y="4929998"/>
              <a:ext cx="712815" cy="954132"/>
              <a:chOff x="7908897" y="4929998"/>
              <a:chExt cx="712815" cy="9541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D7C07-2281-408A-94B4-909FC41B6011}"/>
                  </a:ext>
                </a:extLst>
              </p:cNvPr>
              <p:cNvSpPr/>
              <p:nvPr/>
            </p:nvSpPr>
            <p:spPr bwMode="auto">
              <a:xfrm>
                <a:off x="8088312" y="54269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AEE707D-1F56-4AE5-9621-68C2BE7AF0D8}"/>
                  </a:ext>
                </a:extLst>
              </p:cNvPr>
              <p:cNvCxnSpPr>
                <a:cxnSpLocks/>
                <a:stCxn id="8" idx="4"/>
                <a:endCxn id="10" idx="0"/>
              </p:cNvCxnSpPr>
              <p:nvPr/>
            </p:nvCxnSpPr>
            <p:spPr bwMode="auto">
              <a:xfrm>
                <a:off x="7908897" y="4929998"/>
                <a:ext cx="446115" cy="49693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EBCC12-0C80-4593-8A4C-F8C3F77C7C2E}"/>
                </a:ext>
              </a:extLst>
            </p:cNvPr>
            <p:cNvSpPr/>
            <p:nvPr/>
          </p:nvSpPr>
          <p:spPr bwMode="auto">
            <a:xfrm>
              <a:off x="6125685" y="3484282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57A0C0-5F49-4676-A333-C952406C9A05}"/>
                </a:ext>
              </a:extLst>
            </p:cNvPr>
            <p:cNvCxnSpPr>
              <a:cxnSpLocks/>
              <a:endCxn id="12" idx="0"/>
            </p:cNvCxnSpPr>
            <p:nvPr/>
          </p:nvCxnSpPr>
          <p:spPr bwMode="auto">
            <a:xfrm flipH="1">
              <a:off x="6392385" y="3218212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B6D267-DB47-4BAB-83E5-434531F39E0A}"/>
                </a:ext>
              </a:extLst>
            </p:cNvPr>
            <p:cNvSpPr/>
            <p:nvPr/>
          </p:nvSpPr>
          <p:spPr bwMode="auto">
            <a:xfrm>
              <a:off x="5621950" y="4472798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101413-0D09-4FAC-A9AB-ED4A707615C3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 bwMode="auto">
            <a:xfrm flipH="1">
              <a:off x="5888650" y="3941482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738AB9-D396-4325-8598-4BD34CFEF4B2}"/>
                </a:ext>
              </a:extLst>
            </p:cNvPr>
            <p:cNvSpPr/>
            <p:nvPr/>
          </p:nvSpPr>
          <p:spPr bwMode="auto">
            <a:xfrm>
              <a:off x="6520841" y="4420172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B20725-0463-4279-988D-D153ED6DF1A2}"/>
                </a:ext>
              </a:extLst>
            </p:cNvPr>
            <p:cNvCxnSpPr>
              <a:cxnSpLocks/>
              <a:stCxn id="12" idx="4"/>
              <a:endCxn id="18" idx="0"/>
            </p:cNvCxnSpPr>
            <p:nvPr/>
          </p:nvCxnSpPr>
          <p:spPr bwMode="auto">
            <a:xfrm>
              <a:off x="6392385" y="3941482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96F936F-42EF-4E63-8A79-7A5F1796819C}"/>
                </a:ext>
              </a:extLst>
            </p:cNvPr>
            <p:cNvSpPr/>
            <p:nvPr/>
          </p:nvSpPr>
          <p:spPr bwMode="auto">
            <a:xfrm>
              <a:off x="7290713" y="443876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66A8CA2-991A-467C-A575-6C8F3970E34A}"/>
                </a:ext>
              </a:extLst>
            </p:cNvPr>
            <p:cNvCxnSpPr>
              <a:cxnSpLocks/>
              <a:stCxn id="6" idx="4"/>
              <a:endCxn id="29" idx="0"/>
            </p:cNvCxnSpPr>
            <p:nvPr/>
          </p:nvCxnSpPr>
          <p:spPr bwMode="auto">
            <a:xfrm flipH="1">
              <a:off x="7557413" y="3975866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C332AE3-C025-4D28-8D9D-B65129272FED}"/>
                </a:ext>
              </a:extLst>
            </p:cNvPr>
            <p:cNvSpPr/>
            <p:nvPr/>
          </p:nvSpPr>
          <p:spPr bwMode="auto">
            <a:xfrm>
              <a:off x="6849522" y="531420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26D6C95-160B-4BB8-8E0A-2DF21D6B44E5}"/>
                </a:ext>
              </a:extLst>
            </p:cNvPr>
            <p:cNvCxnSpPr>
              <a:cxnSpLocks/>
              <a:stCxn id="29" idx="4"/>
              <a:endCxn id="42" idx="0"/>
            </p:cNvCxnSpPr>
            <p:nvPr/>
          </p:nvCxnSpPr>
          <p:spPr bwMode="auto">
            <a:xfrm flipH="1">
              <a:off x="7116222" y="4895966"/>
              <a:ext cx="441191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F2A683-87AA-437F-B133-B9C2D43829B4}"/>
                </a:ext>
              </a:extLst>
            </p:cNvPr>
            <p:cNvSpPr/>
            <p:nvPr/>
          </p:nvSpPr>
          <p:spPr bwMode="auto">
            <a:xfrm>
              <a:off x="7631112" y="351866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BD7084-7A84-4F21-8F06-568751092A9B}"/>
                </a:ext>
              </a:extLst>
            </p:cNvPr>
            <p:cNvCxnSpPr>
              <a:cxnSpLocks/>
              <a:stCxn id="29" idx="4"/>
              <a:endCxn id="47" idx="0"/>
            </p:cNvCxnSpPr>
            <p:nvPr/>
          </p:nvCxnSpPr>
          <p:spPr bwMode="auto">
            <a:xfrm>
              <a:off x="7557413" y="4895966"/>
              <a:ext cx="487894" cy="516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31BA24C-4C95-441A-ABA0-3837876E3A80}"/>
                </a:ext>
              </a:extLst>
            </p:cNvPr>
            <p:cNvSpPr/>
            <p:nvPr/>
          </p:nvSpPr>
          <p:spPr bwMode="auto">
            <a:xfrm>
              <a:off x="7778607" y="541275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DDA5EF7-8696-4ECE-B126-974BCCCBFE9F}"/>
              </a:ext>
            </a:extLst>
          </p:cNvPr>
          <p:cNvGrpSpPr/>
          <p:nvPr/>
        </p:nvGrpSpPr>
        <p:grpSpPr>
          <a:xfrm>
            <a:off x="904847" y="2573425"/>
            <a:ext cx="3278187" cy="2283768"/>
            <a:chOff x="904847" y="2573425"/>
            <a:chExt cx="3278187" cy="228376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98968CC-8F27-4925-9330-1AD1EC02E54C}"/>
                </a:ext>
              </a:extLst>
            </p:cNvPr>
            <p:cNvSpPr/>
            <p:nvPr/>
          </p:nvSpPr>
          <p:spPr bwMode="auto">
            <a:xfrm>
              <a:off x="2390747" y="257342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BB3033-F827-4430-A87E-113163FFA7E2}"/>
                </a:ext>
              </a:extLst>
            </p:cNvPr>
            <p:cNvSpPr/>
            <p:nvPr/>
          </p:nvSpPr>
          <p:spPr bwMode="auto">
            <a:xfrm>
              <a:off x="1628747" y="341162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BA0ABE-6CB2-49BE-92B4-E5C3AF6D65C3}"/>
                </a:ext>
              </a:extLst>
            </p:cNvPr>
            <p:cNvCxnSpPr>
              <a:cxnSpLocks/>
              <a:stCxn id="44" idx="3"/>
              <a:endCxn id="45" idx="7"/>
            </p:cNvCxnSpPr>
            <p:nvPr/>
          </p:nvCxnSpPr>
          <p:spPr bwMode="auto">
            <a:xfrm flipH="1">
              <a:off x="2084032" y="2963670"/>
              <a:ext cx="384830" cy="51491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B3FFF1-B408-4130-88EF-DD4E63B78AB6}"/>
                </a:ext>
              </a:extLst>
            </p:cNvPr>
            <p:cNvSpPr/>
            <p:nvPr/>
          </p:nvSpPr>
          <p:spPr bwMode="auto">
            <a:xfrm>
              <a:off x="3247833" y="341162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63593BD-928B-43D6-8864-DE5D9C0F4A6D}"/>
                </a:ext>
              </a:extLst>
            </p:cNvPr>
            <p:cNvCxnSpPr>
              <a:cxnSpLocks/>
              <a:stCxn id="44" idx="5"/>
              <a:endCxn id="49" idx="0"/>
            </p:cNvCxnSpPr>
            <p:nvPr/>
          </p:nvCxnSpPr>
          <p:spPr bwMode="auto">
            <a:xfrm>
              <a:off x="2846032" y="2963670"/>
              <a:ext cx="668501" cy="44795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888F4F-FA64-42CE-A9E7-EF6F6D3B4C2B}"/>
                </a:ext>
              </a:extLst>
            </p:cNvPr>
            <p:cNvSpPr/>
            <p:nvPr/>
          </p:nvSpPr>
          <p:spPr bwMode="auto">
            <a:xfrm>
              <a:off x="904847" y="42720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972D2C1-FF31-42D3-A303-6E3EDCF11E81}"/>
                </a:ext>
              </a:extLst>
            </p:cNvPr>
            <p:cNvCxnSpPr>
              <a:cxnSpLocks/>
              <a:endCxn id="52" idx="7"/>
            </p:cNvCxnSpPr>
            <p:nvPr/>
          </p:nvCxnSpPr>
          <p:spPr bwMode="auto">
            <a:xfrm flipH="1">
              <a:off x="1360132" y="3824110"/>
              <a:ext cx="384830" cy="51491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78EA573-63BF-4936-BEEE-B55FBE358642}"/>
                </a:ext>
              </a:extLst>
            </p:cNvPr>
            <p:cNvSpPr/>
            <p:nvPr/>
          </p:nvSpPr>
          <p:spPr bwMode="auto">
            <a:xfrm>
              <a:off x="2041359" y="436730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852D7E-8449-407F-BC1D-1068A77AEDDE}"/>
                </a:ext>
              </a:extLst>
            </p:cNvPr>
            <p:cNvCxnSpPr>
              <a:cxnSpLocks/>
              <a:stCxn id="45" idx="5"/>
              <a:endCxn id="54" idx="0"/>
            </p:cNvCxnSpPr>
            <p:nvPr/>
          </p:nvCxnSpPr>
          <p:spPr bwMode="auto">
            <a:xfrm>
              <a:off x="2084032" y="3801870"/>
              <a:ext cx="224027" cy="5654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AC195A-60D1-4C31-84E7-223842BAEF46}"/>
                </a:ext>
              </a:extLst>
            </p:cNvPr>
            <p:cNvSpPr/>
            <p:nvPr/>
          </p:nvSpPr>
          <p:spPr bwMode="auto">
            <a:xfrm>
              <a:off x="2747434" y="4374222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BDAF7F9-93DC-41A4-B171-3470E8409A64}"/>
                </a:ext>
              </a:extLst>
            </p:cNvPr>
            <p:cNvCxnSpPr>
              <a:cxnSpLocks/>
              <a:stCxn id="49" idx="3"/>
              <a:endCxn id="56" idx="0"/>
            </p:cNvCxnSpPr>
            <p:nvPr/>
          </p:nvCxnSpPr>
          <p:spPr bwMode="auto">
            <a:xfrm flipH="1">
              <a:off x="3014134" y="3801870"/>
              <a:ext cx="311814" cy="57235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5EFD8E-73BD-49C0-B1FB-5152B7FA0CBE}"/>
                </a:ext>
              </a:extLst>
            </p:cNvPr>
            <p:cNvSpPr/>
            <p:nvPr/>
          </p:nvSpPr>
          <p:spPr bwMode="auto">
            <a:xfrm>
              <a:off x="3649634" y="439999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8C801A-2C99-493E-B3A1-F9799CBADF83}"/>
                </a:ext>
              </a:extLst>
            </p:cNvPr>
            <p:cNvCxnSpPr>
              <a:cxnSpLocks/>
              <a:endCxn id="58" idx="0"/>
            </p:cNvCxnSpPr>
            <p:nvPr/>
          </p:nvCxnSpPr>
          <p:spPr bwMode="auto">
            <a:xfrm>
              <a:off x="3692307" y="3834563"/>
              <a:ext cx="224027" cy="5654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530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Binary Search Trees so far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endParaRPr lang="en-US" sz="2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B14322-7575-4544-9FB9-2044B8B929C6}"/>
              </a:ext>
            </a:extLst>
          </p:cNvPr>
          <p:cNvGrpSpPr/>
          <p:nvPr/>
        </p:nvGrpSpPr>
        <p:grpSpPr>
          <a:xfrm>
            <a:off x="646454" y="3554146"/>
            <a:ext cx="4144080" cy="2664091"/>
            <a:chOff x="646454" y="3554146"/>
            <a:chExt cx="4144080" cy="266409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A89451D-54C0-4727-8C56-19B9A89835AB}"/>
                </a:ext>
              </a:extLst>
            </p:cNvPr>
            <p:cNvSpPr/>
            <p:nvPr/>
          </p:nvSpPr>
          <p:spPr bwMode="auto">
            <a:xfrm>
              <a:off x="2275934" y="355414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F8C7E74-DD8D-44A8-A235-2A86FCA57D32}"/>
                </a:ext>
              </a:extLst>
            </p:cNvPr>
            <p:cNvSpPr/>
            <p:nvPr/>
          </p:nvSpPr>
          <p:spPr bwMode="auto">
            <a:xfrm>
              <a:off x="2809334" y="425417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DB673-9BAF-4D02-B484-CC54BFA40A36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 bwMode="auto">
            <a:xfrm>
              <a:off x="2542634" y="4011346"/>
              <a:ext cx="533400" cy="2428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8426A54-6DC1-45E9-AF32-4F9FAC97F4E6}"/>
                </a:ext>
              </a:extLst>
            </p:cNvPr>
            <p:cNvSpPr/>
            <p:nvPr/>
          </p:nvSpPr>
          <p:spPr bwMode="auto">
            <a:xfrm>
              <a:off x="3571334" y="4933468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71BDBE-7E3B-4058-89FF-DB3774BFF461}"/>
                </a:ext>
              </a:extLst>
            </p:cNvPr>
            <p:cNvCxnSpPr>
              <a:cxnSpLocks/>
              <a:stCxn id="26" idx="5"/>
              <a:endCxn id="28" idx="0"/>
            </p:cNvCxnSpPr>
            <p:nvPr/>
          </p:nvCxnSpPr>
          <p:spPr bwMode="auto">
            <a:xfrm>
              <a:off x="3264619" y="4644420"/>
              <a:ext cx="573415" cy="289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E29EFED-E7B4-47FF-888A-26C25B132E02}"/>
                </a:ext>
              </a:extLst>
            </p:cNvPr>
            <p:cNvSpPr/>
            <p:nvPr/>
          </p:nvSpPr>
          <p:spPr bwMode="auto">
            <a:xfrm>
              <a:off x="4257134" y="563293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D1AF006-AC4F-423D-A79F-3C3C04BEEF1E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 bwMode="auto">
            <a:xfrm>
              <a:off x="4026619" y="5323713"/>
              <a:ext cx="497215" cy="309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198A90-36DA-4058-89D7-705C6E386AF6}"/>
                </a:ext>
              </a:extLst>
            </p:cNvPr>
            <p:cNvSpPr/>
            <p:nvPr/>
          </p:nvSpPr>
          <p:spPr bwMode="auto">
            <a:xfrm>
              <a:off x="1785226" y="429965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A238D7-3F39-488A-ACEB-15615D5833F9}"/>
                </a:ext>
              </a:extLst>
            </p:cNvPr>
            <p:cNvCxnSpPr>
              <a:cxnSpLocks/>
              <a:stCxn id="25" idx="4"/>
              <a:endCxn id="34" idx="0"/>
            </p:cNvCxnSpPr>
            <p:nvPr/>
          </p:nvCxnSpPr>
          <p:spPr bwMode="auto">
            <a:xfrm flipH="1">
              <a:off x="2051926" y="4011346"/>
              <a:ext cx="490708" cy="2883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B9363C8-3BEE-4C44-8C76-E9F02F7DA094}"/>
                </a:ext>
              </a:extLst>
            </p:cNvPr>
            <p:cNvCxnSpPr>
              <a:cxnSpLocks/>
              <a:stCxn id="34" idx="3"/>
              <a:endCxn id="38" idx="0"/>
            </p:cNvCxnSpPr>
            <p:nvPr/>
          </p:nvCxnSpPr>
          <p:spPr bwMode="auto">
            <a:xfrm flipH="1">
              <a:off x="1510085" y="4689895"/>
              <a:ext cx="353256" cy="40521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F0E2241-7CFD-4A5F-82F5-84A20F7CE6E0}"/>
                </a:ext>
              </a:extLst>
            </p:cNvPr>
            <p:cNvGrpSpPr/>
            <p:nvPr/>
          </p:nvGrpSpPr>
          <p:grpSpPr>
            <a:xfrm>
              <a:off x="646454" y="5095113"/>
              <a:ext cx="1130331" cy="1123124"/>
              <a:chOff x="5726112" y="3361830"/>
              <a:chExt cx="1130331" cy="1123124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451F58C-5332-4B69-BFFA-DD45CC00593C}"/>
                  </a:ext>
                </a:extLst>
              </p:cNvPr>
              <p:cNvSpPr/>
              <p:nvPr/>
            </p:nvSpPr>
            <p:spPr bwMode="auto">
              <a:xfrm>
                <a:off x="6323043" y="33618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735528-E84B-482A-A74D-DD070897009B}"/>
                  </a:ext>
                </a:extLst>
              </p:cNvPr>
              <p:cNvSpPr/>
              <p:nvPr/>
            </p:nvSpPr>
            <p:spPr bwMode="auto">
              <a:xfrm>
                <a:off x="5726112" y="4027754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4448750-DFD2-465C-A995-D998CCC2B2FB}"/>
                  </a:ext>
                </a:extLst>
              </p:cNvPr>
              <p:cNvCxnSpPr>
                <a:cxnSpLocks/>
                <a:stCxn id="38" idx="3"/>
                <a:endCxn id="39" idx="7"/>
              </p:cNvCxnSpPr>
              <p:nvPr/>
            </p:nvCxnSpPr>
            <p:spPr bwMode="auto">
              <a:xfrm flipH="1">
                <a:off x="6181397" y="3752075"/>
                <a:ext cx="219761" cy="34263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84B47-DC0B-42C7-B244-CB0B27A050FC}"/>
              </a:ext>
            </a:extLst>
          </p:cNvPr>
          <p:cNvGrpSpPr/>
          <p:nvPr/>
        </p:nvGrpSpPr>
        <p:grpSpPr>
          <a:xfrm>
            <a:off x="5634001" y="1949450"/>
            <a:ext cx="2514600" cy="4879673"/>
            <a:chOff x="5634001" y="1949450"/>
            <a:chExt cx="2514600" cy="487967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A12B5F6-0C01-4984-BA5B-22459B288A29}"/>
                </a:ext>
              </a:extLst>
            </p:cNvPr>
            <p:cNvSpPr/>
            <p:nvPr/>
          </p:nvSpPr>
          <p:spPr bwMode="auto">
            <a:xfrm>
              <a:off x="5634001" y="194945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F002B07-973C-4164-AA55-5245BEDD028F}"/>
                </a:ext>
              </a:extLst>
            </p:cNvPr>
            <p:cNvSpPr/>
            <p:nvPr/>
          </p:nvSpPr>
          <p:spPr bwMode="auto">
            <a:xfrm>
              <a:off x="6167401" y="264947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664C5B0-6CF8-4D51-9EE2-CB24AA47F7A5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 bwMode="auto">
            <a:xfrm>
              <a:off x="5900701" y="2406650"/>
              <a:ext cx="533400" cy="2428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F547F97-FDBE-48AE-9628-63479A5209DC}"/>
                </a:ext>
              </a:extLst>
            </p:cNvPr>
            <p:cNvSpPr/>
            <p:nvPr/>
          </p:nvSpPr>
          <p:spPr bwMode="auto">
            <a:xfrm>
              <a:off x="6929401" y="3328772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B2A93AD-07E5-4F35-AC14-DC45339CF4C9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 bwMode="auto">
            <a:xfrm>
              <a:off x="6622686" y="3039724"/>
              <a:ext cx="573415" cy="289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351C4A2-2A2F-476B-B46A-08AA1B2744C6}"/>
                </a:ext>
              </a:extLst>
            </p:cNvPr>
            <p:cNvSpPr/>
            <p:nvPr/>
          </p:nvSpPr>
          <p:spPr bwMode="auto">
            <a:xfrm>
              <a:off x="7615201" y="402824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2DFAB1C-E21F-4BFD-857B-350AD7CBA202}"/>
                </a:ext>
              </a:extLst>
            </p:cNvPr>
            <p:cNvCxnSpPr>
              <a:cxnSpLocks/>
              <a:stCxn id="53" idx="5"/>
              <a:endCxn id="55" idx="0"/>
            </p:cNvCxnSpPr>
            <p:nvPr/>
          </p:nvCxnSpPr>
          <p:spPr bwMode="auto">
            <a:xfrm>
              <a:off x="7384686" y="3719017"/>
              <a:ext cx="497215" cy="309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BA8880-D7F4-4E1E-AC5A-A170043A68A9}"/>
                </a:ext>
              </a:extLst>
            </p:cNvPr>
            <p:cNvSpPr/>
            <p:nvPr/>
          </p:nvSpPr>
          <p:spPr bwMode="auto">
            <a:xfrm>
              <a:off x="7196101" y="4855342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3B0292-5276-40BE-BC9F-3646B580D3DC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 bwMode="auto">
            <a:xfrm flipH="1">
              <a:off x="7462801" y="4485440"/>
              <a:ext cx="419100" cy="3699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6266127-2BC9-40E7-B05D-03685911693A}"/>
                </a:ext>
              </a:extLst>
            </p:cNvPr>
            <p:cNvCxnSpPr>
              <a:cxnSpLocks/>
              <a:stCxn id="57" idx="4"/>
              <a:endCxn id="61" idx="0"/>
            </p:cNvCxnSpPr>
            <p:nvPr/>
          </p:nvCxnSpPr>
          <p:spPr bwMode="auto">
            <a:xfrm>
              <a:off x="7462801" y="5312542"/>
              <a:ext cx="220350" cy="3934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40E2881-C7E2-4A53-880B-D906DF7E96E5}"/>
                </a:ext>
              </a:extLst>
            </p:cNvPr>
            <p:cNvGrpSpPr/>
            <p:nvPr/>
          </p:nvGrpSpPr>
          <p:grpSpPr>
            <a:xfrm>
              <a:off x="6819520" y="5705999"/>
              <a:ext cx="1130331" cy="1123124"/>
              <a:chOff x="5726112" y="3361830"/>
              <a:chExt cx="1130331" cy="1123124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032E913-A79B-4220-BBEF-334C672EB23F}"/>
                  </a:ext>
                </a:extLst>
              </p:cNvPr>
              <p:cNvSpPr/>
              <p:nvPr/>
            </p:nvSpPr>
            <p:spPr bwMode="auto">
              <a:xfrm>
                <a:off x="6323043" y="33618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1514EE4-DBF5-4A86-AD07-6600F7D726EC}"/>
                  </a:ext>
                </a:extLst>
              </p:cNvPr>
              <p:cNvSpPr/>
              <p:nvPr/>
            </p:nvSpPr>
            <p:spPr bwMode="auto">
              <a:xfrm>
                <a:off x="5726112" y="4027754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5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0D73A40-85DF-4E7E-803C-4567EBEEA53B}"/>
                  </a:ext>
                </a:extLst>
              </p:cNvPr>
              <p:cNvCxnSpPr>
                <a:cxnSpLocks/>
                <a:stCxn id="61" idx="3"/>
                <a:endCxn id="62" idx="7"/>
              </p:cNvCxnSpPr>
              <p:nvPr/>
            </p:nvCxnSpPr>
            <p:spPr bwMode="auto">
              <a:xfrm flipH="1">
                <a:off x="6181397" y="3752075"/>
                <a:ext cx="219761" cy="34263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5329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AVL trees</a:t>
            </a:r>
          </a:p>
        </p:txBody>
      </p:sp>
    </p:spTree>
    <p:extLst>
      <p:ext uri="{BB962C8B-B14F-4D97-AF65-F5344CB8AC3E}">
        <p14:creationId xmlns:p14="http://schemas.microsoft.com/office/powerpoint/2010/main" val="2438676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Balanced Binary Search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If our BST is balanced, then operations cost O(log(n)) time.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Examples of </a:t>
            </a:r>
            <a:r>
              <a:rPr lang="en-US" altLang="he-IL" sz="2200" i="1" dirty="0"/>
              <a:t>balanced</a:t>
            </a:r>
            <a:r>
              <a:rPr lang="en-US" altLang="he-IL" sz="2200" dirty="0"/>
              <a:t> trees: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C55E41-47FB-4E0B-A81E-EE67B70A825A}"/>
              </a:ext>
            </a:extLst>
          </p:cNvPr>
          <p:cNvGrpSpPr/>
          <p:nvPr/>
        </p:nvGrpSpPr>
        <p:grpSpPr>
          <a:xfrm>
            <a:off x="5621950" y="3047091"/>
            <a:ext cx="3010847" cy="3018746"/>
            <a:chOff x="5621950" y="3047091"/>
            <a:chExt cx="3010847" cy="30187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B2ABE5-E21B-4759-B136-F6BFC9A5E730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8D52C8B-04EE-46AE-A90C-5EE9885D5004}"/>
                </a:ext>
              </a:extLst>
            </p:cNvPr>
            <p:cNvCxnSpPr>
              <a:cxnSpLocks/>
              <a:stCxn id="4" idx="4"/>
              <a:endCxn id="21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DC4AB4-7FB1-49BF-9D53-0E5B945DF009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5E1D46-F7ED-4A4A-B810-53975ABCB183}"/>
                </a:ext>
              </a:extLst>
            </p:cNvPr>
            <p:cNvCxnSpPr>
              <a:cxnSpLocks/>
              <a:stCxn id="21" idx="4"/>
              <a:endCxn id="6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859D55-A31E-4996-B1ED-E65613C6D8A0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EE39-A5E5-4B7A-B9CF-28588A2BA673}"/>
                </a:ext>
              </a:extLst>
            </p:cNvPr>
            <p:cNvCxnSpPr>
              <a:cxnSpLocks/>
              <a:endCxn id="11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CB0E910-9DEF-4575-B82A-DDAE3A2E93EA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E422FA-2C46-4822-8278-38819019376B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B6496D-621A-4F1F-A500-22EA4699A76D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47EB38-C5A9-4ABF-99C8-5D5B574002D1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1828BE-B20F-4115-BF93-A89ADFC96167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A3BB40-9B74-4978-B50F-02D1A5DF049C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D314965-F720-4AFF-AE12-E119967933E9}"/>
                </a:ext>
              </a:extLst>
            </p:cNvPr>
            <p:cNvSpPr/>
            <p:nvPr/>
          </p:nvSpPr>
          <p:spPr bwMode="auto">
            <a:xfrm>
              <a:off x="6849522" y="551008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18DDAC-64DA-4A8D-BBEE-AF9B9185030F}"/>
                </a:ext>
              </a:extLst>
            </p:cNvPr>
            <p:cNvCxnSpPr>
              <a:cxnSpLocks/>
              <a:endCxn id="19" idx="0"/>
            </p:cNvCxnSpPr>
            <p:nvPr/>
          </p:nvCxnSpPr>
          <p:spPr bwMode="auto">
            <a:xfrm flipH="1">
              <a:off x="7116222" y="5091849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8271A7-CD36-47DA-9E7F-C7E6F15E1D3E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1DB27B8-2694-43E1-BA31-A6198DF82F20}"/>
                </a:ext>
              </a:extLst>
            </p:cNvPr>
            <p:cNvCxnSpPr>
              <a:cxnSpLocks/>
              <a:stCxn id="17" idx="5"/>
              <a:endCxn id="23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44250C8-82F5-4BB1-95FF-CAA599D5BDA5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B0DD98-2F9D-498A-8FBF-0500A6B63197}"/>
              </a:ext>
            </a:extLst>
          </p:cNvPr>
          <p:cNvGrpSpPr/>
          <p:nvPr/>
        </p:nvGrpSpPr>
        <p:grpSpPr>
          <a:xfrm>
            <a:off x="1225755" y="3275691"/>
            <a:ext cx="3456962" cy="3018746"/>
            <a:chOff x="5621950" y="3047091"/>
            <a:chExt cx="3456962" cy="301874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40CCC0-3951-4813-82B1-EB253BB2C6F2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759E2E-045D-44F3-B567-0DB273123787}"/>
                </a:ext>
              </a:extLst>
            </p:cNvPr>
            <p:cNvCxnSpPr>
              <a:cxnSpLocks/>
              <a:stCxn id="28" idx="4"/>
              <a:endCxn id="43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D3F15F-9DBE-449E-934E-A7D0226AB686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1E6FA6-F619-4B28-AFA5-6816558C56A4}"/>
                </a:ext>
              </a:extLst>
            </p:cNvPr>
            <p:cNvCxnSpPr>
              <a:cxnSpLocks/>
              <a:stCxn id="43" idx="4"/>
              <a:endCxn id="30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22FC3A2-AEFF-4B45-9AB9-149BB550CEF4}"/>
                </a:ext>
              </a:extLst>
            </p:cNvPr>
            <p:cNvGrpSpPr/>
            <p:nvPr/>
          </p:nvGrpSpPr>
          <p:grpSpPr>
            <a:xfrm>
              <a:off x="8366097" y="5125881"/>
              <a:ext cx="712815" cy="863756"/>
              <a:chOff x="7908897" y="5020374"/>
              <a:chExt cx="712815" cy="86375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C4684BA-6B00-4B69-8C84-3CA5F7019920}"/>
                  </a:ext>
                </a:extLst>
              </p:cNvPr>
              <p:cNvSpPr/>
              <p:nvPr/>
            </p:nvSpPr>
            <p:spPr bwMode="auto">
              <a:xfrm>
                <a:off x="8088312" y="54269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E32EFB-8558-48BA-A083-75F81654DAF7}"/>
                  </a:ext>
                </a:extLst>
              </p:cNvPr>
              <p:cNvCxnSpPr>
                <a:cxnSpLocks/>
                <a:stCxn id="30" idx="4"/>
                <a:endCxn id="47" idx="0"/>
              </p:cNvCxnSpPr>
              <p:nvPr/>
            </p:nvCxnSpPr>
            <p:spPr bwMode="auto">
              <a:xfrm>
                <a:off x="7908897" y="5020374"/>
                <a:ext cx="446115" cy="4065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C48070C-E96F-4995-B306-7B3776439D92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051557-FCA3-4BEC-AE8A-7F1A7A8CBE38}"/>
                </a:ext>
              </a:extLst>
            </p:cNvPr>
            <p:cNvCxnSpPr>
              <a:cxnSpLocks/>
              <a:endCxn id="33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F01C842-C87F-4805-BA62-4094FE744773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317C7C1-9F60-4113-884B-8AB3FA01A0E8}"/>
                </a:ext>
              </a:extLst>
            </p:cNvPr>
            <p:cNvCxnSpPr>
              <a:cxnSpLocks/>
              <a:stCxn id="33" idx="4"/>
              <a:endCxn id="35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061D91-F2CB-4F30-9DBF-5479AE5E1AC8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259BE9-7826-42CC-A088-0B2291FAA05A}"/>
                </a:ext>
              </a:extLst>
            </p:cNvPr>
            <p:cNvCxnSpPr>
              <a:cxnSpLocks/>
              <a:stCxn id="33" idx="4"/>
              <a:endCxn id="37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FEA1378-B490-4AF2-841B-737CBB83D69C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884FC4D-5208-4556-9F14-13162859B62D}"/>
                </a:ext>
              </a:extLst>
            </p:cNvPr>
            <p:cNvCxnSpPr>
              <a:cxnSpLocks/>
              <a:stCxn id="43" idx="4"/>
              <a:endCxn id="39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B3E41F4-3F7F-4E2D-BF8E-13039AE56BFD}"/>
                </a:ext>
              </a:extLst>
            </p:cNvPr>
            <p:cNvSpPr/>
            <p:nvPr/>
          </p:nvSpPr>
          <p:spPr bwMode="auto">
            <a:xfrm>
              <a:off x="6083707" y="55324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636DAF2-9465-4AB5-8229-013371F69932}"/>
                </a:ext>
              </a:extLst>
            </p:cNvPr>
            <p:cNvCxnSpPr>
              <a:cxnSpLocks/>
              <a:stCxn id="37" idx="4"/>
              <a:endCxn id="41" idx="0"/>
            </p:cNvCxnSpPr>
            <p:nvPr/>
          </p:nvCxnSpPr>
          <p:spPr bwMode="auto">
            <a:xfrm flipH="1">
              <a:off x="6350407" y="5039123"/>
              <a:ext cx="437134" cy="493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DE14D06-4588-4F8A-9B46-67DC5B0021BE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83E6225-9F51-41B7-9E66-939E2C122007}"/>
                </a:ext>
              </a:extLst>
            </p:cNvPr>
            <p:cNvCxnSpPr>
              <a:cxnSpLocks/>
              <a:stCxn id="39" idx="5"/>
              <a:endCxn id="45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B904106-E8B3-407E-8870-256499525081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562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Unbalanced Binary Search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If our BST is balanced, then operations cost O(log(n)) time.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Examples of </a:t>
            </a:r>
            <a:r>
              <a:rPr lang="en-US" altLang="he-IL" sz="2200" i="1" dirty="0"/>
              <a:t>unbalanced </a:t>
            </a:r>
            <a:r>
              <a:rPr lang="en-US" altLang="he-IL" sz="2200" dirty="0"/>
              <a:t>trees: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C55E41-47FB-4E0B-A81E-EE67B70A825A}"/>
              </a:ext>
            </a:extLst>
          </p:cNvPr>
          <p:cNvGrpSpPr/>
          <p:nvPr/>
        </p:nvGrpSpPr>
        <p:grpSpPr>
          <a:xfrm>
            <a:off x="5954712" y="3047091"/>
            <a:ext cx="2038827" cy="3780746"/>
            <a:chOff x="6125685" y="3047091"/>
            <a:chExt cx="2038827" cy="37807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B2ABE5-E21B-4759-B136-F6BFC9A5E730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8D52C8B-04EE-46AE-A90C-5EE9885D5004}"/>
                </a:ext>
              </a:extLst>
            </p:cNvPr>
            <p:cNvCxnSpPr>
              <a:cxnSpLocks/>
              <a:stCxn id="4" idx="4"/>
              <a:endCxn id="21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859D55-A31E-4996-B1ED-E65613C6D8A0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EE39-A5E5-4B7A-B9CF-28588A2BA673}"/>
                </a:ext>
              </a:extLst>
            </p:cNvPr>
            <p:cNvCxnSpPr>
              <a:cxnSpLocks/>
              <a:endCxn id="11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B6496D-621A-4F1F-A500-22EA4699A76D}"/>
                </a:ext>
              </a:extLst>
            </p:cNvPr>
            <p:cNvSpPr/>
            <p:nvPr/>
          </p:nvSpPr>
          <p:spPr bwMode="auto">
            <a:xfrm>
              <a:off x="7326312" y="6404769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47EB38-C5A9-4ABF-99C8-5D5B574002D1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 bwMode="auto">
            <a:xfrm>
              <a:off x="7116222" y="5967284"/>
              <a:ext cx="476790" cy="43748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1828BE-B20F-4115-BF93-A89ADFC96167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A3BB40-9B74-4978-B50F-02D1A5DF049C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D314965-F720-4AFF-AE12-E119967933E9}"/>
                </a:ext>
              </a:extLst>
            </p:cNvPr>
            <p:cNvSpPr/>
            <p:nvPr/>
          </p:nvSpPr>
          <p:spPr bwMode="auto">
            <a:xfrm>
              <a:off x="6849522" y="551008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18DDAC-64DA-4A8D-BBEE-AF9B9185030F}"/>
                </a:ext>
              </a:extLst>
            </p:cNvPr>
            <p:cNvCxnSpPr>
              <a:cxnSpLocks/>
              <a:endCxn id="19" idx="0"/>
            </p:cNvCxnSpPr>
            <p:nvPr/>
          </p:nvCxnSpPr>
          <p:spPr bwMode="auto">
            <a:xfrm flipH="1">
              <a:off x="7116222" y="5091849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8271A7-CD36-47DA-9E7F-C7E6F15E1D3E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B0DD98-2F9D-498A-8FBF-0500A6B63197}"/>
              </a:ext>
            </a:extLst>
          </p:cNvPr>
          <p:cNvGrpSpPr/>
          <p:nvPr/>
        </p:nvGrpSpPr>
        <p:grpSpPr>
          <a:xfrm>
            <a:off x="1382712" y="3275691"/>
            <a:ext cx="2209800" cy="3018746"/>
            <a:chOff x="6869112" y="3047091"/>
            <a:chExt cx="2209800" cy="301874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40CCC0-3951-4813-82B1-EB253BB2C6F2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759E2E-045D-44F3-B567-0DB273123787}"/>
                </a:ext>
              </a:extLst>
            </p:cNvPr>
            <p:cNvCxnSpPr>
              <a:cxnSpLocks/>
              <a:stCxn id="28" idx="4"/>
              <a:endCxn id="43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D3F15F-9DBE-449E-934E-A7D0226AB686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1E6FA6-F619-4B28-AFA5-6816558C56A4}"/>
                </a:ext>
              </a:extLst>
            </p:cNvPr>
            <p:cNvCxnSpPr>
              <a:cxnSpLocks/>
              <a:stCxn id="43" idx="4"/>
              <a:endCxn id="30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22FC3A2-AEFF-4B45-9AB9-149BB550CEF4}"/>
                </a:ext>
              </a:extLst>
            </p:cNvPr>
            <p:cNvGrpSpPr/>
            <p:nvPr/>
          </p:nvGrpSpPr>
          <p:grpSpPr>
            <a:xfrm>
              <a:off x="8366097" y="5125881"/>
              <a:ext cx="712815" cy="863756"/>
              <a:chOff x="7908897" y="5020374"/>
              <a:chExt cx="712815" cy="86375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C4684BA-6B00-4B69-8C84-3CA5F7019920}"/>
                  </a:ext>
                </a:extLst>
              </p:cNvPr>
              <p:cNvSpPr/>
              <p:nvPr/>
            </p:nvSpPr>
            <p:spPr bwMode="auto">
              <a:xfrm>
                <a:off x="8088312" y="54269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E32EFB-8558-48BA-A083-75F81654DAF7}"/>
                  </a:ext>
                </a:extLst>
              </p:cNvPr>
              <p:cNvCxnSpPr>
                <a:cxnSpLocks/>
                <a:stCxn id="30" idx="4"/>
                <a:endCxn id="47" idx="0"/>
              </p:cNvCxnSpPr>
              <p:nvPr/>
            </p:nvCxnSpPr>
            <p:spPr bwMode="auto">
              <a:xfrm>
                <a:off x="7908897" y="5020374"/>
                <a:ext cx="446115" cy="4065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FEA1378-B490-4AF2-841B-737CBB83D69C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884FC4D-5208-4556-9F14-13162859B62D}"/>
                </a:ext>
              </a:extLst>
            </p:cNvPr>
            <p:cNvCxnSpPr>
              <a:cxnSpLocks/>
              <a:stCxn id="43" idx="4"/>
              <a:endCxn id="39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DE14D06-4588-4F8A-9B46-67DC5B0021BE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83E6225-9F51-41B7-9E66-939E2C122007}"/>
                </a:ext>
              </a:extLst>
            </p:cNvPr>
            <p:cNvCxnSpPr>
              <a:cxnSpLocks/>
              <a:stCxn id="39" idx="5"/>
              <a:endCxn id="45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B904106-E8B3-407E-8870-256499525081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88788EB-0709-4ABC-BD0D-CFC5FA207079}"/>
                </a:ext>
              </a:extLst>
            </p:cNvPr>
            <p:cNvSpPr/>
            <p:nvPr/>
          </p:nvSpPr>
          <p:spPr bwMode="auto">
            <a:xfrm>
              <a:off x="7279030" y="462642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633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AVL trees</a:t>
            </a:r>
            <a:r>
              <a:rPr lang="en-US" altLang="he-IL" sz="2200" dirty="0"/>
              <a:t>: named after the inventors</a:t>
            </a:r>
            <a:br>
              <a:rPr lang="en-US" altLang="he-IL" sz="2200" dirty="0"/>
            </a:br>
            <a:r>
              <a:rPr lang="en-US" altLang="he-IL" sz="2200" dirty="0"/>
              <a:t>Georgy Adelson-</a:t>
            </a:r>
            <a:r>
              <a:rPr lang="en-US" altLang="he-IL" sz="2200" dirty="0" err="1"/>
              <a:t>Velsky</a:t>
            </a:r>
            <a:r>
              <a:rPr lang="en-US" altLang="he-IL" sz="2200" dirty="0"/>
              <a:t> and Evgenii Landis (paper from 1962).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AVL tree is a Binary Search Tree, with the following property:</a:t>
            </a:r>
          </a:p>
          <a:p>
            <a:pPr marL="57150" indent="0"/>
            <a:r>
              <a:rPr lang="en-US" altLang="he-IL" sz="2200" b="1" i="1" u="sng" dirty="0">
                <a:solidFill>
                  <a:srgbClr val="FF0000"/>
                </a:solidFill>
              </a:rPr>
              <a:t>AVL property</a:t>
            </a:r>
            <a:r>
              <a:rPr lang="en-US" altLang="he-IL" sz="2200" i="1" dirty="0">
                <a:solidFill>
                  <a:srgbClr val="FF0000"/>
                </a:solidFill>
              </a:rPr>
              <a:t>: </a:t>
            </a:r>
            <a:r>
              <a:rPr lang="en-US" altLang="he-IL" sz="2200" i="1" dirty="0">
                <a:solidFill>
                  <a:schemeClr val="tx1"/>
                </a:solidFill>
              </a:rPr>
              <a:t>For vertex v in the tree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2200" i="1" dirty="0">
                <a:solidFill>
                  <a:schemeClr val="tx1"/>
                </a:solidFill>
              </a:rPr>
              <a:t>|height(</a:t>
            </a:r>
            <a:r>
              <a:rPr lang="en-US" altLang="he-IL" sz="2200" i="1" dirty="0" err="1">
                <a:solidFill>
                  <a:schemeClr val="tx1"/>
                </a:solidFill>
              </a:rPr>
              <a:t>v.leftSubtree</a:t>
            </a:r>
            <a:r>
              <a:rPr lang="en-US" altLang="he-IL" sz="2200" i="1" dirty="0">
                <a:solidFill>
                  <a:schemeClr val="tx1"/>
                </a:solidFill>
              </a:rPr>
              <a:t>) -  height(</a:t>
            </a:r>
            <a:r>
              <a:rPr lang="en-US" altLang="he-IL" sz="2200" i="1" dirty="0" err="1">
                <a:solidFill>
                  <a:schemeClr val="tx1"/>
                </a:solidFill>
              </a:rPr>
              <a:t>v.rightSubtree</a:t>
            </a:r>
            <a:r>
              <a:rPr lang="en-US" altLang="he-IL" sz="2200" i="1" dirty="0">
                <a:solidFill>
                  <a:schemeClr val="tx1"/>
                </a:solidFill>
              </a:rPr>
              <a:t>)| ≤ 1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DF48BD-3DAD-4699-8DCD-4C9DA9BA14E0}"/>
              </a:ext>
            </a:extLst>
          </p:cNvPr>
          <p:cNvGrpSpPr/>
          <p:nvPr/>
        </p:nvGrpSpPr>
        <p:grpSpPr>
          <a:xfrm>
            <a:off x="849312" y="4084637"/>
            <a:ext cx="3456962" cy="3018746"/>
            <a:chOff x="5621950" y="3047091"/>
            <a:chExt cx="3456962" cy="301874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4A2E60-458D-4B87-970B-A0A5B521B573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4AD2E1-1531-4C15-B494-0A332B096E4B}"/>
                </a:ext>
              </a:extLst>
            </p:cNvPr>
            <p:cNvCxnSpPr>
              <a:cxnSpLocks/>
              <a:stCxn id="27" idx="4"/>
              <a:endCxn id="42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4AFCA13-C73E-42C0-947B-F56C088C0AB7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958BC94-9B5F-4A31-BBBC-88C853F357E6}"/>
                </a:ext>
              </a:extLst>
            </p:cNvPr>
            <p:cNvCxnSpPr>
              <a:cxnSpLocks/>
              <a:stCxn id="42" idx="4"/>
              <a:endCxn id="29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EDC412E-7934-413C-9D80-99DAD986D829}"/>
                </a:ext>
              </a:extLst>
            </p:cNvPr>
            <p:cNvGrpSpPr/>
            <p:nvPr/>
          </p:nvGrpSpPr>
          <p:grpSpPr>
            <a:xfrm>
              <a:off x="8366097" y="5125881"/>
              <a:ext cx="712815" cy="863756"/>
              <a:chOff x="7908897" y="5020374"/>
              <a:chExt cx="712815" cy="86375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E2507D8-78AC-44BE-BE8C-C707AEFB8A71}"/>
                  </a:ext>
                </a:extLst>
              </p:cNvPr>
              <p:cNvSpPr/>
              <p:nvPr/>
            </p:nvSpPr>
            <p:spPr bwMode="auto">
              <a:xfrm>
                <a:off x="8088312" y="54269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18AA2C6-E00D-468E-A6E2-13AD18F2700A}"/>
                  </a:ext>
                </a:extLst>
              </p:cNvPr>
              <p:cNvCxnSpPr>
                <a:cxnSpLocks/>
                <a:stCxn id="29" idx="4"/>
                <a:endCxn id="46" idx="0"/>
              </p:cNvCxnSpPr>
              <p:nvPr/>
            </p:nvCxnSpPr>
            <p:spPr bwMode="auto">
              <a:xfrm>
                <a:off x="7908897" y="5020374"/>
                <a:ext cx="446115" cy="4065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50167EE-3EF4-46D3-B027-CA22EF26C614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67A7B6-17CB-4578-987C-130922E6C569}"/>
                </a:ext>
              </a:extLst>
            </p:cNvPr>
            <p:cNvCxnSpPr>
              <a:cxnSpLocks/>
              <a:endCxn id="32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20FA6F8-BAEC-42FC-ACD3-69266C71908B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EA4A054-E745-4B1D-9608-3E9AF29CDA90}"/>
                </a:ext>
              </a:extLst>
            </p:cNvPr>
            <p:cNvCxnSpPr>
              <a:cxnSpLocks/>
              <a:stCxn id="32" idx="4"/>
              <a:endCxn id="34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31A623-4915-414D-8D74-EF01DDD39342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388F74-6A47-41A7-BDCC-3A1DF169D397}"/>
                </a:ext>
              </a:extLst>
            </p:cNvPr>
            <p:cNvCxnSpPr>
              <a:cxnSpLocks/>
              <a:stCxn id="32" idx="4"/>
              <a:endCxn id="36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E11780B-2689-43F8-BCF6-A995A156ECF9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78FFB2-D310-409A-A582-6EA20754AA97}"/>
                </a:ext>
              </a:extLst>
            </p:cNvPr>
            <p:cNvCxnSpPr>
              <a:cxnSpLocks/>
              <a:stCxn id="42" idx="4"/>
              <a:endCxn id="38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4936ED-A011-44AF-BF0F-AEE2527512DE}"/>
                </a:ext>
              </a:extLst>
            </p:cNvPr>
            <p:cNvSpPr/>
            <p:nvPr/>
          </p:nvSpPr>
          <p:spPr bwMode="auto">
            <a:xfrm>
              <a:off x="6083707" y="55324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DA32099-A036-41F4-826B-9036E3AD3CED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 bwMode="auto">
            <a:xfrm flipH="1">
              <a:off x="6350407" y="5039123"/>
              <a:ext cx="437134" cy="493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04E529-83AD-44C9-86FC-9D8CF127BDD3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83E872-2B22-4CAE-BF88-72BE69E8F634}"/>
                </a:ext>
              </a:extLst>
            </p:cNvPr>
            <p:cNvCxnSpPr>
              <a:cxnSpLocks/>
              <a:stCxn id="38" idx="5"/>
              <a:endCxn id="44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F19E54-B4A5-4B77-96F8-78AB54F3C813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336067-3359-4DCA-B94A-87DAFE3E9B9C}"/>
              </a:ext>
            </a:extLst>
          </p:cNvPr>
          <p:cNvGrpSpPr/>
          <p:nvPr/>
        </p:nvGrpSpPr>
        <p:grpSpPr>
          <a:xfrm>
            <a:off x="612277" y="4115669"/>
            <a:ext cx="4000305" cy="2749060"/>
            <a:chOff x="612277" y="4115669"/>
            <a:chExt cx="4000305" cy="27490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970845-A474-47B3-9D91-B597DDF52154}"/>
                </a:ext>
              </a:extLst>
            </p:cNvPr>
            <p:cNvSpPr txBox="1"/>
            <p:nvPr/>
          </p:nvSpPr>
          <p:spPr>
            <a:xfrm>
              <a:off x="3355806" y="464696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DF6B17C-F596-437C-8BA2-0A965D1A0E4B}"/>
                </a:ext>
              </a:extLst>
            </p:cNvPr>
            <p:cNvSpPr txBox="1"/>
            <p:nvPr/>
          </p:nvSpPr>
          <p:spPr>
            <a:xfrm>
              <a:off x="2678112" y="411566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F274FE-8E80-4219-B773-1E192A94068A}"/>
                </a:ext>
              </a:extLst>
            </p:cNvPr>
            <p:cNvSpPr txBox="1"/>
            <p:nvPr/>
          </p:nvSpPr>
          <p:spPr>
            <a:xfrm>
              <a:off x="1078077" y="469635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E26364-16CC-4ED0-BAAD-D522632EB5A1}"/>
                </a:ext>
              </a:extLst>
            </p:cNvPr>
            <p:cNvSpPr txBox="1"/>
            <p:nvPr/>
          </p:nvSpPr>
          <p:spPr>
            <a:xfrm>
              <a:off x="3793376" y="549721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41BCB8-469B-49B7-8C98-DB7F195B350A}"/>
                </a:ext>
              </a:extLst>
            </p:cNvPr>
            <p:cNvSpPr txBox="1"/>
            <p:nvPr/>
          </p:nvSpPr>
          <p:spPr>
            <a:xfrm>
              <a:off x="4299676" y="6296215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D800F7-0581-4F7A-9019-9588BA4A8D89}"/>
                </a:ext>
              </a:extLst>
            </p:cNvPr>
            <p:cNvSpPr txBox="1"/>
            <p:nvPr/>
          </p:nvSpPr>
          <p:spPr>
            <a:xfrm>
              <a:off x="2038107" y="535277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C5323D-35AC-40ED-956D-F7028F7B3A39}"/>
                </a:ext>
              </a:extLst>
            </p:cNvPr>
            <p:cNvSpPr txBox="1"/>
            <p:nvPr/>
          </p:nvSpPr>
          <p:spPr>
            <a:xfrm>
              <a:off x="612277" y="550546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D43E7A8-71A4-46E4-AFC1-19D3E6276A5C}"/>
                </a:ext>
              </a:extLst>
            </p:cNvPr>
            <p:cNvSpPr txBox="1"/>
            <p:nvPr/>
          </p:nvSpPr>
          <p:spPr>
            <a:xfrm>
              <a:off x="981184" y="651476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5F2953-4927-4EDC-A4A6-124061431ADA}"/>
                </a:ext>
              </a:extLst>
            </p:cNvPr>
            <p:cNvSpPr txBox="1"/>
            <p:nvPr/>
          </p:nvSpPr>
          <p:spPr>
            <a:xfrm>
              <a:off x="2715749" y="642503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5FDF7E-EBE0-4537-AB9B-C1380F83A024}"/>
                </a:ext>
              </a:extLst>
            </p:cNvPr>
            <p:cNvSpPr txBox="1"/>
            <p:nvPr/>
          </p:nvSpPr>
          <p:spPr>
            <a:xfrm>
              <a:off x="3008461" y="5505917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89FF05-741E-4B6C-B3D7-147C14FB92FF}"/>
              </a:ext>
            </a:extLst>
          </p:cNvPr>
          <p:cNvGrpSpPr/>
          <p:nvPr/>
        </p:nvGrpSpPr>
        <p:grpSpPr>
          <a:xfrm>
            <a:off x="6138032" y="4171072"/>
            <a:ext cx="3010847" cy="3018746"/>
            <a:chOff x="5621950" y="3047091"/>
            <a:chExt cx="3010847" cy="30187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729D1F-12DA-45B8-86CD-977856B40A8A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45256F-6445-481C-881D-0ADF36141221}"/>
                </a:ext>
              </a:extLst>
            </p:cNvPr>
            <p:cNvCxnSpPr>
              <a:cxnSpLocks/>
              <a:stCxn id="61" idx="4"/>
              <a:endCxn id="75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25C871A-9D21-4A27-8D6A-DD7EF9732CBA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07B3088-C005-4A12-8E5E-E33BAE098D4E}"/>
                </a:ext>
              </a:extLst>
            </p:cNvPr>
            <p:cNvCxnSpPr>
              <a:cxnSpLocks/>
              <a:stCxn id="75" idx="4"/>
              <a:endCxn id="63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7D0A52-F758-45E1-A13C-099D1B0B64EC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6CDB5E-6598-4335-BFA0-57FBDB01A5EA}"/>
                </a:ext>
              </a:extLst>
            </p:cNvPr>
            <p:cNvCxnSpPr>
              <a:cxnSpLocks/>
              <a:endCxn id="65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B61518E-7A9D-47C6-ADEC-14222E0D0C4B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0F6741-E705-4F3C-9C1B-03C1E77970F8}"/>
                </a:ext>
              </a:extLst>
            </p:cNvPr>
            <p:cNvCxnSpPr>
              <a:cxnSpLocks/>
              <a:stCxn id="65" idx="4"/>
              <a:endCxn id="67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B6370D-B693-4BD9-A0F1-3528FF448481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53F741-CA57-4D16-B838-2EF42A01E5BB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51349BA-7CA1-4494-8D85-90A99DBBEB3D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C53715-3EBE-4B42-BCC5-1D307EB4AB79}"/>
                </a:ext>
              </a:extLst>
            </p:cNvPr>
            <p:cNvCxnSpPr>
              <a:cxnSpLocks/>
              <a:stCxn id="75" idx="4"/>
              <a:endCxn id="71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23E9640-92B7-4D5B-9329-4974A824A1CC}"/>
                </a:ext>
              </a:extLst>
            </p:cNvPr>
            <p:cNvSpPr/>
            <p:nvPr/>
          </p:nvSpPr>
          <p:spPr bwMode="auto">
            <a:xfrm>
              <a:off x="6849522" y="551008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3EED89-E73A-4750-B98C-F136ED28E967}"/>
                </a:ext>
              </a:extLst>
            </p:cNvPr>
            <p:cNvCxnSpPr>
              <a:cxnSpLocks/>
              <a:endCxn id="73" idx="0"/>
            </p:cNvCxnSpPr>
            <p:nvPr/>
          </p:nvCxnSpPr>
          <p:spPr bwMode="auto">
            <a:xfrm flipH="1">
              <a:off x="7116222" y="5091849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C0EB4C2-E89C-4821-BD7D-D47669A3FD59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6EA9F4-1DD6-4317-96AD-01C7B642C0BB}"/>
                </a:ext>
              </a:extLst>
            </p:cNvPr>
            <p:cNvCxnSpPr>
              <a:cxnSpLocks/>
              <a:stCxn id="71" idx="5"/>
              <a:endCxn id="77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BBCC3B6-57C8-4DEC-B90A-FCA808F39417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FA93FD-A43A-48FF-8A88-9AE3EB687046}"/>
              </a:ext>
            </a:extLst>
          </p:cNvPr>
          <p:cNvGrpSpPr/>
          <p:nvPr/>
        </p:nvGrpSpPr>
        <p:grpSpPr>
          <a:xfrm>
            <a:off x="5847126" y="4180841"/>
            <a:ext cx="3598597" cy="2667858"/>
            <a:chOff x="5847126" y="4180841"/>
            <a:chExt cx="3598597" cy="266785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D6912AF-8526-4AAA-B16C-FC9AD68C5390}"/>
                </a:ext>
              </a:extLst>
            </p:cNvPr>
            <p:cNvSpPr txBox="1"/>
            <p:nvPr/>
          </p:nvSpPr>
          <p:spPr>
            <a:xfrm>
              <a:off x="5847126" y="5789188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8937DE7-596C-41A2-855C-CF9DE79C12D9}"/>
                </a:ext>
              </a:extLst>
            </p:cNvPr>
            <p:cNvSpPr txBox="1"/>
            <p:nvPr/>
          </p:nvSpPr>
          <p:spPr>
            <a:xfrm>
              <a:off x="6779678" y="577658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93D0E0C-108F-4851-BF22-C7DCACFF2C67}"/>
                </a:ext>
              </a:extLst>
            </p:cNvPr>
            <p:cNvSpPr txBox="1"/>
            <p:nvPr/>
          </p:nvSpPr>
          <p:spPr>
            <a:xfrm>
              <a:off x="9132817" y="572670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E197D6-C10D-4DE9-8015-C98325023E99}"/>
                </a:ext>
              </a:extLst>
            </p:cNvPr>
            <p:cNvSpPr txBox="1"/>
            <p:nvPr/>
          </p:nvSpPr>
          <p:spPr>
            <a:xfrm>
              <a:off x="8697912" y="649873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2392DD-BDD6-435A-A981-DB97B8511563}"/>
                </a:ext>
              </a:extLst>
            </p:cNvPr>
            <p:cNvSpPr txBox="1"/>
            <p:nvPr/>
          </p:nvSpPr>
          <p:spPr>
            <a:xfrm>
              <a:off x="7771106" y="647119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3C88E3-41B4-4DEA-972C-4BCBF7EC9345}"/>
                </a:ext>
              </a:extLst>
            </p:cNvPr>
            <p:cNvSpPr txBox="1"/>
            <p:nvPr/>
          </p:nvSpPr>
          <p:spPr>
            <a:xfrm>
              <a:off x="6304969" y="4696412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88A11A-4239-40E2-B473-BE55D144724F}"/>
                </a:ext>
              </a:extLst>
            </p:cNvPr>
            <p:cNvSpPr txBox="1"/>
            <p:nvPr/>
          </p:nvSpPr>
          <p:spPr>
            <a:xfrm>
              <a:off x="7771106" y="538342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C89275F-6270-4A5E-9407-705656FCC4A0}"/>
                </a:ext>
              </a:extLst>
            </p:cNvPr>
            <p:cNvSpPr txBox="1"/>
            <p:nvPr/>
          </p:nvSpPr>
          <p:spPr>
            <a:xfrm>
              <a:off x="8506169" y="4505253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14075C4-425E-4F84-A376-BD3F4EC25BFB}"/>
                </a:ext>
              </a:extLst>
            </p:cNvPr>
            <p:cNvSpPr txBox="1"/>
            <p:nvPr/>
          </p:nvSpPr>
          <p:spPr>
            <a:xfrm>
              <a:off x="7930788" y="418084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857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4297</TotalTime>
  <Words>1873</Words>
  <Application>Microsoft Office PowerPoint</Application>
  <PresentationFormat>Custom</PresentationFormat>
  <Paragraphs>515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Consolas</vt:lpstr>
      <vt:lpstr>Times New Roman</vt:lpstr>
      <vt:lpstr>Office Theme</vt:lpstr>
      <vt:lpstr>Office Theme</vt:lpstr>
      <vt:lpstr>PowerPoint Presentation</vt:lpstr>
      <vt:lpstr>PowerPoint Presentation</vt:lpstr>
      <vt:lpstr>Binary Search Trees so far</vt:lpstr>
      <vt:lpstr>Binary Search Trees so far</vt:lpstr>
      <vt:lpstr>Binary Search Trees so far</vt:lpstr>
      <vt:lpstr>PowerPoint Presentation</vt:lpstr>
      <vt:lpstr>Balanced Binary Search Trees</vt:lpstr>
      <vt:lpstr>Unbalanced Binary Search Trees</vt:lpstr>
      <vt:lpstr>AVL Trees</vt:lpstr>
      <vt:lpstr>AVL Trees</vt:lpstr>
      <vt:lpstr>Smallest AVL Trees</vt:lpstr>
      <vt:lpstr>AVL Trees</vt:lpstr>
      <vt:lpstr>AVL Trees</vt:lpstr>
      <vt:lpstr>AVL Trees</vt:lpstr>
      <vt:lpstr>AVL Trees</vt:lpstr>
      <vt:lpstr>AVL Trees</vt:lpstr>
      <vt:lpstr>PowerPoint Presentation</vt:lpstr>
      <vt:lpstr>AVL Trees – rotation</vt:lpstr>
      <vt:lpstr>PowerPoint Presentation</vt:lpstr>
      <vt:lpstr>AVL Trees – insertion (an idea)</vt:lpstr>
      <vt:lpstr>AVL Trees – insertion (an idea)</vt:lpstr>
      <vt:lpstr>AVL Trees – insertion (an idea)</vt:lpstr>
      <vt:lpstr>AVL Trees – insertion (an idea)</vt:lpstr>
      <vt:lpstr>AVL Trees – insertion (an idea)</vt:lpstr>
      <vt:lpstr>AVL Trees – insertion</vt:lpstr>
      <vt:lpstr>More examples:</vt:lpstr>
      <vt:lpstr>PowerPoint Presentation</vt:lpstr>
      <vt:lpstr>AVL Trees – deletion (an idea)</vt:lpstr>
      <vt:lpstr>AVL Trees – deletion (an idea)</vt:lpstr>
      <vt:lpstr>AVL Trees – deletion (an idea)</vt:lpstr>
      <vt:lpstr>More examples:</vt:lpstr>
      <vt:lpstr>AVL Tree compared to plain BST</vt:lpstr>
      <vt:lpstr>AVL Trees – practice problems</vt:lpstr>
      <vt:lpstr>AVL Trees – practice 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</cp:lastModifiedBy>
  <cp:revision>1681</cp:revision>
  <cp:lastPrinted>1601-01-01T00:00:00Z</cp:lastPrinted>
  <dcterms:created xsi:type="dcterms:W3CDTF">2017-07-19T19:15:02Z</dcterms:created>
  <dcterms:modified xsi:type="dcterms:W3CDTF">2021-03-31T19:27:59Z</dcterms:modified>
</cp:coreProperties>
</file>