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677" r:id="rId4"/>
    <p:sldId id="668" r:id="rId5"/>
    <p:sldId id="710" r:id="rId6"/>
    <p:sldId id="678" r:id="rId7"/>
    <p:sldId id="680" r:id="rId8"/>
    <p:sldId id="683" r:id="rId9"/>
    <p:sldId id="681" r:id="rId10"/>
    <p:sldId id="682" r:id="rId11"/>
    <p:sldId id="686" r:id="rId12"/>
    <p:sldId id="692" r:id="rId13"/>
    <p:sldId id="684" r:id="rId14"/>
    <p:sldId id="687" r:id="rId15"/>
    <p:sldId id="685" r:id="rId16"/>
    <p:sldId id="693" r:id="rId17"/>
    <p:sldId id="688" r:id="rId18"/>
    <p:sldId id="689" r:id="rId19"/>
    <p:sldId id="690" r:id="rId20"/>
    <p:sldId id="691" r:id="rId21"/>
    <p:sldId id="700" r:id="rId22"/>
    <p:sldId id="695" r:id="rId23"/>
    <p:sldId id="694" r:id="rId24"/>
    <p:sldId id="696" r:id="rId25"/>
    <p:sldId id="698" r:id="rId26"/>
    <p:sldId id="697" r:id="rId27"/>
    <p:sldId id="699" r:id="rId28"/>
    <p:sldId id="334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" initials="I" lastIdx="1" clrIdx="0">
    <p:extLst>
      <p:ext uri="{19B8F6BF-5375-455C-9EA6-DF929625EA0E}">
        <p15:presenceInfo xmlns:p15="http://schemas.microsoft.com/office/powerpoint/2012/main" userId="Ig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81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3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50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2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0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1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4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4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1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8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4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1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OpenHash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22,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 function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A hash function converts any key (any class) into an int.</a:t>
            </a:r>
          </a:p>
          <a:p>
            <a:pPr>
              <a:defRPr/>
            </a:pPr>
            <a:r>
              <a:rPr lang="en-US" sz="2200" dirty="0"/>
              <a:t>The value of the hash function will be an index in the hash table.</a:t>
            </a:r>
          </a:p>
          <a:p>
            <a:pPr>
              <a:defRPr/>
            </a:pPr>
            <a:r>
              <a:rPr lang="en-US" sz="2200" dirty="0"/>
              <a:t>Want different keys to be </a:t>
            </a:r>
            <a:r>
              <a:rPr lang="en-US" sz="2200" i="1" dirty="0"/>
              <a:t>usually </a:t>
            </a:r>
            <a:r>
              <a:rPr lang="en-US" sz="2200" dirty="0"/>
              <a:t>mapped to different values.</a:t>
            </a:r>
          </a:p>
          <a:p>
            <a:pPr>
              <a:defRPr/>
            </a:pPr>
            <a:r>
              <a:rPr lang="en-US" sz="2200" u="sng" dirty="0"/>
              <a:t>Example</a:t>
            </a:r>
            <a:r>
              <a:rPr lang="en-US" sz="2200" dirty="0"/>
              <a:t>: Let’s say the hash table is of size 100.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hash(name, number)	= (</a:t>
            </a:r>
            <a:r>
              <a:rPr lang="en-US" sz="2200" dirty="0" err="1"/>
              <a:t>name.hashCode</a:t>
            </a:r>
            <a:r>
              <a:rPr lang="en-US" sz="2200" dirty="0"/>
              <a:t>() + number) mod 100</a:t>
            </a:r>
          </a:p>
          <a:p>
            <a:pPr>
              <a:defRPr/>
            </a:pPr>
            <a:r>
              <a:rPr lang="en-US" sz="1800" dirty="0"/>
              <a:t>and </a:t>
            </a:r>
            <a:r>
              <a:rPr lang="en-US" sz="1800" dirty="0" err="1"/>
              <a:t>name.hashCode</a:t>
            </a:r>
            <a:r>
              <a:rPr lang="en-US" sz="1800" dirty="0"/>
              <a:t>() = name[0]*31</a:t>
            </a:r>
            <a:r>
              <a:rPr lang="en-US" sz="1800" baseline="30000" dirty="0"/>
              <a:t>n-1</a:t>
            </a:r>
            <a:r>
              <a:rPr lang="en-US" sz="1800" dirty="0"/>
              <a:t>+name[1]*31</a:t>
            </a:r>
            <a:r>
              <a:rPr lang="en-US" sz="1800" baseline="30000" dirty="0"/>
              <a:t>n-2</a:t>
            </a:r>
            <a:r>
              <a:rPr lang="en-US" sz="1800" dirty="0"/>
              <a:t> +…+name[n-1]</a:t>
            </a:r>
          </a:p>
          <a:p>
            <a:pPr>
              <a:defRPr/>
            </a:pPr>
            <a:r>
              <a:rPr lang="en-US" sz="2200" u="sng" dirty="0"/>
              <a:t>Then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hash(“CMPT225”) = (hash(“CMPT”) + 225) mod 100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hash(“CMPT125”) = (hash(“CMPT”) + 125) mod 100</a:t>
            </a:r>
          </a:p>
          <a:p>
            <a:pPr>
              <a:defRPr/>
            </a:pPr>
            <a:r>
              <a:rPr lang="en-US" sz="2200" dirty="0"/>
              <a:t>Both hashes are the same.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344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 function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Another example</a:t>
            </a:r>
            <a:r>
              <a:rPr lang="en-US" sz="2200" dirty="0"/>
              <a:t>: Let’s say the hash table is of size 100.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hash(name, date of birth, SFU-ID)</a:t>
            </a:r>
          </a:p>
          <a:p>
            <a:pPr>
              <a:defRPr/>
            </a:pPr>
            <a:r>
              <a:rPr lang="en-US" sz="2200" dirty="0"/>
              <a:t>	= (first two digits of year of birth + first 2 digits of SFU ID) % 100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u="sng" dirty="0"/>
              <a:t>Then</a:t>
            </a:r>
            <a:r>
              <a:rPr lang="en-US" sz="2200" dirty="0"/>
              <a:t>:</a:t>
            </a:r>
          </a:p>
          <a:p>
            <a:pPr>
              <a:defRPr/>
            </a:pPr>
            <a:r>
              <a:rPr lang="en-US" sz="2200" dirty="0"/>
              <a:t>hash(“Jack”, 1997, 3018765432) = 19 + 30 = 49</a:t>
            </a:r>
          </a:p>
          <a:p>
            <a:pPr>
              <a:defRPr/>
            </a:pPr>
            <a:r>
              <a:rPr lang="en-US" sz="2200" dirty="0"/>
              <a:t>hash(“John”, 1967, 301012333) = 19 + 30 = 49</a:t>
            </a:r>
          </a:p>
          <a:p>
            <a:pPr>
              <a:defRPr/>
            </a:pPr>
            <a:r>
              <a:rPr lang="en-US" sz="2200" dirty="0"/>
              <a:t>hash(“Bob”, 2000, 3019123456) = 19 + 30 = 49</a:t>
            </a:r>
          </a:p>
          <a:p>
            <a:pPr>
              <a:defRPr/>
            </a:pPr>
            <a:r>
              <a:rPr lang="en-US" sz="2200" dirty="0"/>
              <a:t>Doesn’t look very good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06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 function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Another example</a:t>
            </a:r>
            <a:r>
              <a:rPr lang="en-US" sz="2200" dirty="0"/>
              <a:t>: Let’s say the hash table is of size 127.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Hash(id, name, age, height)</a:t>
            </a:r>
          </a:p>
          <a:p>
            <a:pPr>
              <a:defRPr/>
            </a:pPr>
            <a:r>
              <a:rPr lang="en-US" sz="2200" dirty="0"/>
              <a:t>	= (id*31 + 19*age*height</a:t>
            </a:r>
            <a:r>
              <a:rPr lang="en-US" sz="2200" baseline="30000" dirty="0"/>
              <a:t>2</a:t>
            </a:r>
            <a:r>
              <a:rPr lang="en-US" sz="2200" dirty="0"/>
              <a:t> + </a:t>
            </a:r>
            <a:r>
              <a:rPr lang="en-US" sz="2200" dirty="0" err="1"/>
              <a:t>name.hashCode</a:t>
            </a:r>
            <a:r>
              <a:rPr lang="en-US" sz="2200" dirty="0"/>
              <a:t>()) % 127</a:t>
            </a:r>
          </a:p>
          <a:p>
            <a:pPr>
              <a:defRPr/>
            </a:pPr>
            <a:r>
              <a:rPr lang="en-US" sz="2200" dirty="0"/>
              <a:t>and </a:t>
            </a:r>
            <a:r>
              <a:rPr lang="en-US" sz="2200" dirty="0" err="1"/>
              <a:t>name.hashCode</a:t>
            </a:r>
            <a:r>
              <a:rPr lang="en-US" sz="2200" dirty="0"/>
              <a:t>() = name[0]*31</a:t>
            </a:r>
            <a:r>
              <a:rPr lang="en-US" sz="2200" baseline="30000" dirty="0"/>
              <a:t>n-1</a:t>
            </a:r>
            <a:r>
              <a:rPr lang="en-US" sz="2200" dirty="0"/>
              <a:t>+name[1]*31</a:t>
            </a:r>
            <a:r>
              <a:rPr lang="en-US" sz="2200" baseline="30000" dirty="0"/>
              <a:t>n-2</a:t>
            </a:r>
            <a:r>
              <a:rPr lang="en-US" sz="2200" dirty="0"/>
              <a:t> +…+name[n-1]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Looks more difficult to find a collision.</a:t>
            </a:r>
          </a:p>
        </p:txBody>
      </p:sp>
    </p:spTree>
    <p:extLst>
      <p:ext uri="{BB962C8B-B14F-4D97-AF65-F5344CB8AC3E}">
        <p14:creationId xmlns:p14="http://schemas.microsoft.com/office/powerpoint/2010/main" val="8351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Hashing strings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Java implementation of </a:t>
            </a:r>
            <a:r>
              <a:rPr lang="en-US" sz="2200" dirty="0" err="1"/>
              <a:t>String.hashCode</a:t>
            </a:r>
            <a:r>
              <a:rPr lang="en-US" sz="2200" dirty="0"/>
              <a:t>() is</a:t>
            </a:r>
          </a:p>
          <a:p>
            <a:pPr>
              <a:defRPr/>
            </a:pPr>
            <a:r>
              <a:rPr lang="en-US" sz="1800" dirty="0" err="1"/>
              <a:t>hashCode</a:t>
            </a:r>
            <a:r>
              <a:rPr lang="en-US" sz="1800" dirty="0"/>
              <a:t>(“a”) = ‘a’ = 97</a:t>
            </a:r>
          </a:p>
          <a:p>
            <a:pPr>
              <a:defRPr/>
            </a:pPr>
            <a:r>
              <a:rPr lang="en-US" sz="1800" dirty="0" err="1"/>
              <a:t>hashCode</a:t>
            </a:r>
            <a:r>
              <a:rPr lang="en-US" sz="1800" dirty="0"/>
              <a:t>(“b”) = ‘b’ = 98</a:t>
            </a:r>
          </a:p>
          <a:p>
            <a:pPr>
              <a:defRPr/>
            </a:pPr>
            <a:r>
              <a:rPr lang="en-US" sz="1800" dirty="0" err="1"/>
              <a:t>hashCode</a:t>
            </a:r>
            <a:r>
              <a:rPr lang="en-US" sz="1800" dirty="0"/>
              <a:t>(“ab”) = ‘a’*31 + ‘b’ = 3105</a:t>
            </a:r>
          </a:p>
          <a:p>
            <a:pPr>
              <a:defRPr/>
            </a:pPr>
            <a:r>
              <a:rPr lang="en-US" sz="1800" dirty="0" err="1"/>
              <a:t>hashCode</a:t>
            </a:r>
            <a:r>
              <a:rPr lang="en-US" sz="1800" dirty="0"/>
              <a:t>(“d”) = ‘d’ = 100</a:t>
            </a:r>
          </a:p>
          <a:p>
            <a:pPr>
              <a:defRPr/>
            </a:pPr>
            <a:r>
              <a:rPr lang="en-US" sz="1800" dirty="0" err="1"/>
              <a:t>hashCode</a:t>
            </a:r>
            <a:r>
              <a:rPr lang="en-US" sz="1800" dirty="0"/>
              <a:t>(“da”) = ‘d’*31 + ‘a’ = 3197</a:t>
            </a:r>
          </a:p>
          <a:p>
            <a:pPr>
              <a:defRPr/>
            </a:pPr>
            <a:r>
              <a:rPr lang="en-US" sz="1800" dirty="0" err="1"/>
              <a:t>hashCode</a:t>
            </a:r>
            <a:r>
              <a:rPr lang="en-US" sz="1800" dirty="0"/>
              <a:t>(“</a:t>
            </a:r>
            <a:r>
              <a:rPr lang="en-US" sz="1800" dirty="0" err="1"/>
              <a:t>abc</a:t>
            </a:r>
            <a:r>
              <a:rPr lang="en-US" sz="1800" dirty="0"/>
              <a:t>”) = ‘a’*31</a:t>
            </a:r>
            <a:r>
              <a:rPr lang="en-US" sz="1800" baseline="30000" dirty="0"/>
              <a:t>2</a:t>
            </a:r>
            <a:r>
              <a:rPr lang="en-US" sz="1800" dirty="0"/>
              <a:t>+’b’*31+’c’ = 97*31</a:t>
            </a:r>
            <a:r>
              <a:rPr lang="en-US" sz="1800" baseline="30000" dirty="0"/>
              <a:t>2</a:t>
            </a:r>
            <a:r>
              <a:rPr lang="en-US" sz="1800" dirty="0"/>
              <a:t>+98*31+99 = 96354</a:t>
            </a:r>
          </a:p>
          <a:p>
            <a:pPr>
              <a:defRPr/>
            </a:pPr>
            <a:r>
              <a:rPr lang="en-US" sz="1800" dirty="0" err="1"/>
              <a:t>hashCode</a:t>
            </a:r>
            <a:r>
              <a:rPr lang="en-US" sz="1800" dirty="0"/>
              <a:t>(“bac”) = ‘b’*31</a:t>
            </a:r>
            <a:r>
              <a:rPr lang="en-US" sz="1800" baseline="30000" dirty="0"/>
              <a:t>2</a:t>
            </a:r>
            <a:r>
              <a:rPr lang="en-US" sz="1800" dirty="0"/>
              <a:t>+’a’*31+’c’ = 97*31</a:t>
            </a:r>
            <a:r>
              <a:rPr lang="en-US" sz="1800" baseline="30000" dirty="0"/>
              <a:t>2</a:t>
            </a:r>
            <a:r>
              <a:rPr lang="en-US" sz="1800" dirty="0"/>
              <a:t>+98*31+99 = 97284</a:t>
            </a:r>
          </a:p>
          <a:p>
            <a:pPr>
              <a:defRPr/>
            </a:pPr>
            <a:r>
              <a:rPr lang="en-US" sz="1800" dirty="0" err="1"/>
              <a:t>hashCode</a:t>
            </a:r>
            <a:r>
              <a:rPr lang="en-US" sz="1800" dirty="0"/>
              <a:t>(“cab”) = ‘c’*31</a:t>
            </a:r>
            <a:r>
              <a:rPr lang="en-US" sz="1800" baseline="30000" dirty="0"/>
              <a:t>2</a:t>
            </a:r>
            <a:r>
              <a:rPr lang="en-US" sz="1800" dirty="0"/>
              <a:t>+’a’*31+’c’ = 97*31</a:t>
            </a:r>
            <a:r>
              <a:rPr lang="en-US" sz="1800" baseline="30000" dirty="0"/>
              <a:t>2</a:t>
            </a:r>
            <a:r>
              <a:rPr lang="en-US" sz="1800" dirty="0"/>
              <a:t>+98*31+99 = 98244</a:t>
            </a:r>
          </a:p>
          <a:p>
            <a:pPr>
              <a:defRPr/>
            </a:pPr>
            <a:r>
              <a:rPr lang="en-US" sz="2200" dirty="0"/>
              <a:t>Check it!</a:t>
            </a:r>
          </a:p>
        </p:txBody>
      </p:sp>
    </p:spTree>
    <p:extLst>
      <p:ext uri="{BB962C8B-B14F-4D97-AF65-F5344CB8AC3E}">
        <p14:creationId xmlns:p14="http://schemas.microsoft.com/office/powerpoint/2010/main" val="178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 function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A hash function converts any key (an arbitrary object) into an int.</a:t>
            </a:r>
          </a:p>
          <a:p>
            <a:pPr>
              <a:defRPr/>
            </a:pPr>
            <a:r>
              <a:rPr lang="en-US" sz="2200" dirty="0"/>
              <a:t>Should be computable very efficiently</a:t>
            </a:r>
          </a:p>
          <a:p>
            <a:pPr>
              <a:defRPr/>
            </a:pPr>
            <a:r>
              <a:rPr lang="en-US" sz="2200" dirty="0"/>
              <a:t>We want different keys to be </a:t>
            </a:r>
            <a:r>
              <a:rPr lang="en-US" sz="2200" i="1" dirty="0"/>
              <a:t>usually </a:t>
            </a:r>
            <a:r>
              <a:rPr lang="en-US" sz="2200" dirty="0"/>
              <a:t>mapped to different values.</a:t>
            </a:r>
          </a:p>
          <a:p>
            <a:pPr>
              <a:defRPr/>
            </a:pPr>
            <a:r>
              <a:rPr lang="en-US" sz="2200" dirty="0"/>
              <a:t>Of course, it is impossible to always have different values, because there are more keys than the size of the hash table.</a:t>
            </a:r>
          </a:p>
          <a:p>
            <a:pPr>
              <a:defRPr/>
            </a:pPr>
            <a:r>
              <a:rPr lang="en-US" sz="2200" dirty="0"/>
              <a:t>Wan to utilize all slots in the table</a:t>
            </a:r>
          </a:p>
          <a:p>
            <a:pPr>
              <a:defRPr/>
            </a:pPr>
            <a:r>
              <a:rPr lang="en-US" sz="2200" dirty="0"/>
              <a:t>But we can at least try avoid “obvious” collisions.</a:t>
            </a:r>
          </a:p>
          <a:p>
            <a:pPr>
              <a:defRPr/>
            </a:pPr>
            <a:r>
              <a:rPr lang="en-US" sz="2200" i="1" dirty="0"/>
              <a:t>For example, using modulo prime is better than using modulo 100.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In general, hash functions are a form of art more than science.</a:t>
            </a:r>
          </a:p>
          <a:p>
            <a:pPr algn="l">
              <a:defRPr/>
            </a:pPr>
            <a:r>
              <a:rPr lang="en-US" sz="1800" dirty="0"/>
              <a:t>… or maybe I just don’t get it…</a:t>
            </a:r>
          </a:p>
        </p:txBody>
      </p:sp>
    </p:spTree>
    <p:extLst>
      <p:ext uri="{BB962C8B-B14F-4D97-AF65-F5344CB8AC3E}">
        <p14:creationId xmlns:p14="http://schemas.microsoft.com/office/powerpoint/2010/main" val="15883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 function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Hash functions are also used for cryptography.</a:t>
            </a:r>
          </a:p>
          <a:p>
            <a:pPr>
              <a:defRPr/>
            </a:pPr>
            <a:r>
              <a:rPr lang="en-US" sz="2200" dirty="0"/>
              <a:t>For these applications we want a function that is </a:t>
            </a:r>
            <a:r>
              <a:rPr lang="en-US" sz="2200" i="1" u="sng" dirty="0"/>
              <a:t>hard to invert</a:t>
            </a:r>
            <a:r>
              <a:rPr lang="en-US" sz="2200" dirty="0"/>
              <a:t>.</a:t>
            </a:r>
          </a:p>
          <a:p>
            <a:pPr>
              <a:defRPr/>
            </a:pPr>
            <a:r>
              <a:rPr lang="en-US" sz="2200" dirty="0"/>
              <a:t>For example, it is hard to find a string str such that hash(str) = 12345</a:t>
            </a:r>
          </a:p>
          <a:p>
            <a:pPr>
              <a:defRPr/>
            </a:pPr>
            <a:r>
              <a:rPr lang="en-US" sz="2200" u="sng" dirty="0"/>
              <a:t>Example</a:t>
            </a:r>
            <a:r>
              <a:rPr lang="en-US" sz="2200" dirty="0"/>
              <a:t>: (</a:t>
            </a:r>
            <a:r>
              <a:rPr lang="en-US" sz="2200" i="1" dirty="0"/>
              <a:t>I think it is a true story</a:t>
            </a:r>
            <a:r>
              <a:rPr lang="en-US" sz="2200" dirty="0"/>
              <a:t>) when your email passwords are stored on </a:t>
            </a:r>
            <a:r>
              <a:rPr lang="en-US" sz="2200" dirty="0" err="1"/>
              <a:t>sfu</a:t>
            </a:r>
            <a:r>
              <a:rPr lang="en-US" sz="2200" dirty="0"/>
              <a:t> servers, actually, only their hashes are stored.</a:t>
            </a:r>
          </a:p>
          <a:p>
            <a:pPr>
              <a:defRPr/>
            </a:pPr>
            <a:r>
              <a:rPr lang="en-US" sz="2200" dirty="0"/>
              <a:t>So any string whose </a:t>
            </a:r>
            <a:r>
              <a:rPr lang="en-US" sz="2200" dirty="0" err="1"/>
              <a:t>hashCode</a:t>
            </a:r>
            <a:r>
              <a:rPr lang="en-US" sz="2200" dirty="0"/>
              <a:t>(string) gives the correct </a:t>
            </a:r>
            <a:r>
              <a:rPr lang="en-US" sz="2200" dirty="0" err="1"/>
              <a:t>hashValue</a:t>
            </a:r>
            <a:r>
              <a:rPr lang="en-US" sz="2200" dirty="0"/>
              <a:t>, will allow access to the email.</a:t>
            </a:r>
          </a:p>
          <a:p>
            <a:pPr>
              <a:defRPr/>
            </a:pPr>
            <a:r>
              <a:rPr lang="en-US" sz="2200" dirty="0"/>
              <a:t>e.g. hash(“Igor12345”) = 0x9123afbcd13</a:t>
            </a:r>
          </a:p>
          <a:p>
            <a:pPr>
              <a:defRPr/>
            </a:pPr>
            <a:r>
              <a:rPr lang="en-US" sz="2200" dirty="0"/>
              <a:t>So any password attempt with the same hash value will work</a:t>
            </a:r>
          </a:p>
          <a:p>
            <a:pPr>
              <a:defRPr/>
            </a:pPr>
            <a:r>
              <a:rPr lang="en-US" sz="2200" dirty="0"/>
              <a:t>But that’s a completely different story</a:t>
            </a:r>
          </a:p>
        </p:txBody>
      </p:sp>
    </p:spTree>
    <p:extLst>
      <p:ext uri="{BB962C8B-B14F-4D97-AF65-F5344CB8AC3E}">
        <p14:creationId xmlns:p14="http://schemas.microsoft.com/office/powerpoint/2010/main" val="37041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Back to </a:t>
            </a:r>
            <a:r>
              <a:rPr lang="en-CA" sz="6000" dirty="0"/>
              <a:t>Hash Tables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Recall our goal in the beginning of the lecture:</a:t>
            </a:r>
          </a:p>
          <a:p>
            <a:pPr>
              <a:defRPr/>
            </a:pPr>
            <a:r>
              <a:rPr lang="en-US" sz="2200" dirty="0"/>
              <a:t>We want a data structure that supports the following operations: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Insert(element)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Contains?(element)</a:t>
            </a:r>
          </a:p>
          <a:p>
            <a:pPr>
              <a:defRPr/>
            </a:pPr>
            <a:r>
              <a:rPr lang="en-US" sz="2200" dirty="0"/>
              <a:t>We want all operations to be as efficient as possible.</a:t>
            </a:r>
          </a:p>
          <a:p>
            <a:pPr>
              <a:defRPr/>
            </a:pPr>
            <a:r>
              <a:rPr lang="en-US" sz="2200" dirty="0"/>
              <a:t>Ideally O(1) time for each.</a:t>
            </a:r>
          </a:p>
        </p:txBody>
      </p:sp>
    </p:spTree>
    <p:extLst>
      <p:ext uri="{BB962C8B-B14F-4D97-AF65-F5344CB8AC3E}">
        <p14:creationId xmlns:p14="http://schemas.microsoft.com/office/powerpoint/2010/main" val="39278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 tables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A possible solution for this data structure would be the following: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Create an array of some fixed size, say 1019 (some large prime)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Add(element):</a:t>
            </a:r>
          </a:p>
          <a:p>
            <a:pPr>
              <a:defRPr/>
            </a:pPr>
            <a:r>
              <a:rPr lang="en-US" sz="2200" dirty="0"/>
              <a:t>	- array[ </a:t>
            </a:r>
            <a:r>
              <a:rPr lang="en-US" sz="2200" dirty="0" err="1"/>
              <a:t>element.hashCode</a:t>
            </a:r>
            <a:r>
              <a:rPr lang="en-US" sz="2200" dirty="0"/>
              <a:t>() ] = element;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Remove(element)</a:t>
            </a:r>
          </a:p>
          <a:p>
            <a:pPr>
              <a:defRPr/>
            </a:pPr>
            <a:r>
              <a:rPr lang="en-US" sz="2200" dirty="0"/>
              <a:t>	- array[ </a:t>
            </a:r>
            <a:r>
              <a:rPr lang="en-US" sz="2200" dirty="0" err="1"/>
              <a:t>element.hashCode</a:t>
            </a:r>
            <a:r>
              <a:rPr lang="en-US" sz="2200" dirty="0"/>
              <a:t>() ] = </a:t>
            </a:r>
            <a:r>
              <a:rPr lang="en-US" sz="2200" b="1" dirty="0">
                <a:solidFill>
                  <a:srgbClr val="C00000"/>
                </a:solidFill>
              </a:rPr>
              <a:t>null</a:t>
            </a:r>
            <a:r>
              <a:rPr lang="en-US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Contains(element)</a:t>
            </a:r>
          </a:p>
          <a:p>
            <a:pPr>
              <a:defRPr/>
            </a:pPr>
            <a:r>
              <a:rPr lang="en-US" sz="2200" dirty="0"/>
              <a:t>	- </a:t>
            </a:r>
            <a:r>
              <a:rPr lang="en-US" sz="2200" b="1" dirty="0">
                <a:solidFill>
                  <a:srgbClr val="C00000"/>
                </a:solidFill>
              </a:rPr>
              <a:t>return</a:t>
            </a:r>
            <a:r>
              <a:rPr lang="en-US" sz="2200" dirty="0"/>
              <a:t> (array[ </a:t>
            </a:r>
            <a:r>
              <a:rPr lang="en-US" sz="2200" dirty="0" err="1"/>
              <a:t>element.hashCode</a:t>
            </a:r>
            <a:r>
              <a:rPr lang="en-US" sz="2200" dirty="0"/>
              <a:t>() ] != </a:t>
            </a:r>
            <a:r>
              <a:rPr lang="en-US" sz="2200" b="1" dirty="0">
                <a:solidFill>
                  <a:srgbClr val="C00000"/>
                </a:solidFill>
              </a:rPr>
              <a:t>null</a:t>
            </a:r>
            <a:r>
              <a:rPr lang="en-US" sz="2200" dirty="0"/>
              <a:t>);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9194C2-BCB0-48B2-B7C9-0D5C401B2F9A}"/>
              </a:ext>
            </a:extLst>
          </p:cNvPr>
          <p:cNvSpPr/>
          <p:nvPr/>
        </p:nvSpPr>
        <p:spPr>
          <a:xfrm>
            <a:off x="866713" y="5943342"/>
            <a:ext cx="3682984" cy="9545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Q: What if two elements are mapped to the same index?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BB402B-F7C4-46B2-8639-EB4B2A1EBF26}"/>
              </a:ext>
            </a:extLst>
          </p:cNvPr>
          <p:cNvSpPr/>
          <p:nvPr/>
        </p:nvSpPr>
        <p:spPr>
          <a:xfrm>
            <a:off x="5221177" y="5943342"/>
            <a:ext cx="3682984" cy="9545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should we handle collisions?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Planets Collide! Not Just In The Movies Anymore | WIRED">
            <a:extLst>
              <a:ext uri="{FF2B5EF4-FFF2-40B4-BE49-F238E27FC236}">
                <a16:creationId xmlns:a16="http://schemas.microsoft.com/office/drawing/2014/main" id="{4E457DB8-8F7D-4877-A259-8042D2BE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1941513"/>
            <a:ext cx="4762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br>
              <a:rPr lang="en-US" sz="2200" dirty="0"/>
            </a:br>
            <a:r>
              <a:rPr lang="en-US" sz="2200" dirty="0"/>
              <a:t>Two standard solutions: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Separate Chaining / Closed addressing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Open Addressing / Probing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54D3EBC-1487-46B4-82A7-64B81BB53964}"/>
              </a:ext>
            </a:extLst>
          </p:cNvPr>
          <p:cNvSpPr/>
          <p:nvPr/>
        </p:nvSpPr>
        <p:spPr>
          <a:xfrm rot="665529">
            <a:off x="2636359" y="1650858"/>
            <a:ext cx="3801753" cy="56679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hash(“CMPT125”, ”Fall2018”)=2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 tables - collisions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99AFE4-0805-45CE-896C-6CBE1B24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16862"/>
              </p:ext>
            </p:extLst>
          </p:nvPr>
        </p:nvGraphicFramePr>
        <p:xfrm>
          <a:off x="7044310" y="1509599"/>
          <a:ext cx="2531331" cy="471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331">
                  <a:extLst>
                    <a:ext uri="{9D8B030D-6E8A-4147-A177-3AD203B41FA5}">
                      <a16:colId xmlns:a16="http://schemas.microsoft.com/office/drawing/2014/main" val="1089706476"/>
                    </a:ext>
                  </a:extLst>
                </a:gridCol>
              </a:tblGrid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455950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23137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(“CMPT125”, ”Fall2018”)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26951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41547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35557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57423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97479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(“CMPT125”, ”Fall2020”)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80412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(“CMPT409”, ”Fall2019”)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01145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(“CMPT225”, ”Spring2021”)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97948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5877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85464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(“CMPT125”, ”Fall2019”)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01922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(“CMPT805”, ”Spring2019”)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0703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46332F-6862-4A0E-A9C9-798DA76CC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76547"/>
              </p:ext>
            </p:extLst>
          </p:nvPr>
        </p:nvGraphicFramePr>
        <p:xfrm>
          <a:off x="6489369" y="1509596"/>
          <a:ext cx="52148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83">
                  <a:extLst>
                    <a:ext uri="{9D8B030D-6E8A-4147-A177-3AD203B41FA5}">
                      <a16:colId xmlns:a16="http://schemas.microsoft.com/office/drawing/2014/main" val="1089706476"/>
                    </a:ext>
                  </a:extLst>
                </a:gridCol>
              </a:tblGrid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455950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23137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26951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41547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35557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57423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97479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80412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01145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97948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5877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8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01922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070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F7DE8C94-5507-4B73-B957-5F5E9EF23A42}"/>
              </a:ext>
            </a:extLst>
          </p:cNvPr>
          <p:cNvSpPr/>
          <p:nvPr/>
        </p:nvSpPr>
        <p:spPr>
          <a:xfrm rot="480755">
            <a:off x="2724086" y="4149629"/>
            <a:ext cx="3801753" cy="56679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hash(“CMPT225”, ”Spring2021”)=9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C896C2-AD3C-44FC-832A-E9CB0C6ED85D}"/>
              </a:ext>
            </a:extLst>
          </p:cNvPr>
          <p:cNvSpPr/>
          <p:nvPr/>
        </p:nvSpPr>
        <p:spPr>
          <a:xfrm rot="20359565">
            <a:off x="2733334" y="6132090"/>
            <a:ext cx="3801753" cy="56679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hash(“CMPT125”, ”Fall2019”)=12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2B2287-17AD-4279-8DF8-4285CEDF2CBB}"/>
              </a:ext>
            </a:extLst>
          </p:cNvPr>
          <p:cNvSpPr/>
          <p:nvPr/>
        </p:nvSpPr>
        <p:spPr>
          <a:xfrm rot="20520417">
            <a:off x="2917187" y="4993340"/>
            <a:ext cx="3647868" cy="60552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hash(“CMPT125”, ”Fall2021”)=9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Announcement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Assignment 4 is out</a:t>
            </a:r>
          </a:p>
          <a:p>
            <a:pPr>
              <a:defRPr/>
            </a:pPr>
            <a:r>
              <a:rPr lang="en-US" sz="2200" dirty="0"/>
              <a:t>Submit by April 2</a:t>
            </a:r>
          </a:p>
        </p:txBody>
      </p:sp>
    </p:spTree>
    <p:extLst>
      <p:ext uri="{BB962C8B-B14F-4D97-AF65-F5344CB8AC3E}">
        <p14:creationId xmlns:p14="http://schemas.microsoft.com/office/powerpoint/2010/main" val="19017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Separate Chaining</a:t>
            </a:r>
          </a:p>
        </p:txBody>
      </p:sp>
    </p:spTree>
    <p:extLst>
      <p:ext uri="{BB962C8B-B14F-4D97-AF65-F5344CB8AC3E}">
        <p14:creationId xmlns:p14="http://schemas.microsoft.com/office/powerpoint/2010/main" val="240800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Separate Chaining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Idea</a:t>
            </a:r>
            <a:r>
              <a:rPr lang="en-US" sz="2200" dirty="0">
                <a:latin typeface="Albany"/>
              </a:rPr>
              <a:t>: each entry in the hash table contains a linked list of all elements mapped here.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When creating the hash table, we create an empty LinkedList for each hash value.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contains?(element)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index = </a:t>
            </a:r>
            <a:r>
              <a:rPr lang="en-US" sz="2200" dirty="0" err="1">
                <a:latin typeface="Albany"/>
              </a:rPr>
              <a:t>element.hashCode</a:t>
            </a:r>
            <a:r>
              <a:rPr lang="en-US" sz="2200" dirty="0">
                <a:latin typeface="Albany"/>
              </a:rPr>
              <a:t>()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list = table[index]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return </a:t>
            </a:r>
            <a:r>
              <a:rPr lang="en-US" sz="2200" dirty="0" err="1">
                <a:latin typeface="Albany"/>
              </a:rPr>
              <a:t>list.contains</a:t>
            </a:r>
            <a:r>
              <a:rPr lang="en-US" sz="2200" dirty="0">
                <a:latin typeface="Albany"/>
              </a:rPr>
              <a:t>(element)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//equiv.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return table[</a:t>
            </a:r>
            <a:r>
              <a:rPr lang="en-US" sz="2200" dirty="0" err="1">
                <a:latin typeface="Albany"/>
              </a:rPr>
              <a:t>element.hashCode</a:t>
            </a:r>
            <a:r>
              <a:rPr lang="en-US" sz="2200" dirty="0">
                <a:latin typeface="Albany"/>
              </a:rPr>
              <a:t>()].contains(element)</a:t>
            </a:r>
          </a:p>
        </p:txBody>
      </p:sp>
    </p:spTree>
    <p:extLst>
      <p:ext uri="{BB962C8B-B14F-4D97-AF65-F5344CB8AC3E}">
        <p14:creationId xmlns:p14="http://schemas.microsoft.com/office/powerpoint/2010/main" val="32339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Separate Chaining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Idea</a:t>
            </a:r>
            <a:r>
              <a:rPr lang="en-US" sz="2200" dirty="0">
                <a:latin typeface="Albany"/>
              </a:rPr>
              <a:t>: each entry in the hash table contains a linked list of all elements mapped here.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add(element)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index = </a:t>
            </a:r>
            <a:r>
              <a:rPr lang="en-US" sz="2200" dirty="0" err="1">
                <a:latin typeface="Albany"/>
              </a:rPr>
              <a:t>element.hashCode</a:t>
            </a:r>
            <a:r>
              <a:rPr lang="en-US" sz="2200" dirty="0">
                <a:latin typeface="Albany"/>
              </a:rPr>
              <a:t>()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list = table[index]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If (!</a:t>
            </a:r>
            <a:r>
              <a:rPr lang="en-US" sz="2200" dirty="0" err="1">
                <a:latin typeface="Albany"/>
              </a:rPr>
              <a:t>list.contains</a:t>
            </a:r>
            <a:r>
              <a:rPr lang="en-US" sz="2200" dirty="0">
                <a:latin typeface="Albany"/>
              </a:rPr>
              <a:t>(element))</a:t>
            </a:r>
          </a:p>
          <a:p>
            <a:pPr lvl="1" indent="0">
              <a:buNone/>
              <a:defRPr/>
            </a:pPr>
            <a:r>
              <a:rPr lang="en-US" sz="2200" dirty="0">
                <a:latin typeface="Albany"/>
              </a:rPr>
              <a:t>3.1 </a:t>
            </a:r>
            <a:r>
              <a:rPr lang="en-US" sz="2200" dirty="0" err="1">
                <a:latin typeface="Albany"/>
              </a:rPr>
              <a:t>list.add</a:t>
            </a:r>
            <a:r>
              <a:rPr lang="en-US" sz="2200" dirty="0">
                <a:latin typeface="Albany"/>
              </a:rPr>
              <a:t>(element) – let’s say add to front</a:t>
            </a:r>
          </a:p>
        </p:txBody>
      </p:sp>
    </p:spTree>
    <p:extLst>
      <p:ext uri="{BB962C8B-B14F-4D97-AF65-F5344CB8AC3E}">
        <p14:creationId xmlns:p14="http://schemas.microsoft.com/office/powerpoint/2010/main" val="249703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Separate Chaining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Idea</a:t>
            </a:r>
            <a:r>
              <a:rPr lang="en-US" sz="2200" dirty="0">
                <a:latin typeface="Albany"/>
              </a:rPr>
              <a:t>: each entry in the hash table contains a linked list of all elements mapped here.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remove(element)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index = </a:t>
            </a:r>
            <a:r>
              <a:rPr lang="en-US" sz="2200" dirty="0" err="1">
                <a:latin typeface="Albany"/>
              </a:rPr>
              <a:t>element.hashCode</a:t>
            </a:r>
            <a:r>
              <a:rPr lang="en-US" sz="2200" dirty="0">
                <a:latin typeface="Albany"/>
              </a:rPr>
              <a:t>()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list = table[index]</a:t>
            </a:r>
          </a:p>
          <a:p>
            <a:pPr marL="457200" indent="-457200">
              <a:buAutoNum type="arabicPeriod"/>
              <a:defRPr/>
            </a:pPr>
            <a:r>
              <a:rPr lang="en-US" sz="2200" dirty="0">
                <a:latin typeface="Albany"/>
              </a:rPr>
              <a:t>If (</a:t>
            </a:r>
            <a:r>
              <a:rPr lang="en-US" sz="2200" dirty="0" err="1">
                <a:latin typeface="Albany"/>
              </a:rPr>
              <a:t>list.contains</a:t>
            </a:r>
            <a:r>
              <a:rPr lang="en-US" sz="2200" dirty="0">
                <a:latin typeface="Albany"/>
              </a:rPr>
              <a:t>(element))</a:t>
            </a:r>
          </a:p>
          <a:p>
            <a:pPr lvl="1" indent="0">
              <a:buNone/>
              <a:defRPr/>
            </a:pPr>
            <a:r>
              <a:rPr lang="en-US" sz="2200" dirty="0">
                <a:latin typeface="Albany"/>
              </a:rPr>
              <a:t>3.1 </a:t>
            </a:r>
            <a:r>
              <a:rPr lang="en-US" sz="2200" dirty="0" err="1">
                <a:latin typeface="Albany"/>
              </a:rPr>
              <a:t>list.remove</a:t>
            </a:r>
            <a:r>
              <a:rPr lang="en-US" sz="2200" dirty="0">
                <a:latin typeface="Albany"/>
              </a:rPr>
              <a:t>(element)</a:t>
            </a:r>
          </a:p>
        </p:txBody>
      </p:sp>
    </p:spTree>
    <p:extLst>
      <p:ext uri="{BB962C8B-B14F-4D97-AF65-F5344CB8AC3E}">
        <p14:creationId xmlns:p14="http://schemas.microsoft.com/office/powerpoint/2010/main" val="22200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Separate Chaining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Albany"/>
              </a:rPr>
              <a:t>See animation here</a:t>
            </a:r>
          </a:p>
          <a:p>
            <a:pPr>
              <a:defRPr/>
            </a:pPr>
            <a:r>
              <a:rPr lang="en-US" sz="2200" u="sng" dirty="0">
                <a:latin typeface="Albany"/>
                <a:hlinkClick r:id="rId3"/>
              </a:rPr>
              <a:t>https://www.cs.usfca.edu/~galles/visualization/OpenHash.html</a:t>
            </a:r>
            <a:endParaRPr lang="en-US" sz="2200" dirty="0">
              <a:latin typeface="Albany"/>
            </a:endParaRPr>
          </a:p>
        </p:txBody>
      </p:sp>
    </p:spTree>
    <p:extLst>
      <p:ext uri="{BB962C8B-B14F-4D97-AF65-F5344CB8AC3E}">
        <p14:creationId xmlns:p14="http://schemas.microsoft.com/office/powerpoint/2010/main" val="83043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Rehashing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Load factor = number of elements / size of the array</a:t>
            </a:r>
          </a:p>
          <a:p>
            <a:pPr>
              <a:defRPr/>
            </a:pPr>
            <a:r>
              <a:rPr lang="en-US" sz="2200" dirty="0"/>
              <a:t>To guarantee good performance, the load factor should be less than 1 (often it is expected to be below 0.75).</a:t>
            </a:r>
          </a:p>
          <a:p>
            <a:pPr>
              <a:defRPr/>
            </a:pPr>
            <a:r>
              <a:rPr lang="en-US" sz="2200" dirty="0"/>
              <a:t>When array becomes too full (i.e. the load factor exceeds some predefined value), all the values stored in the table need to be rehashed to a larger table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Look at the implementation of </a:t>
            </a:r>
            <a:r>
              <a:rPr lang="en-US" sz="2200" dirty="0" err="1"/>
              <a:t>HashMap.class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It is a pretty complicated class, but you will learn quite a bit from it.</a:t>
            </a:r>
          </a:p>
        </p:txBody>
      </p:sp>
    </p:spTree>
    <p:extLst>
      <p:ext uri="{BB962C8B-B14F-4D97-AF65-F5344CB8AC3E}">
        <p14:creationId xmlns:p14="http://schemas.microsoft.com/office/powerpoint/2010/main" val="39029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Separate Chaining – variants: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Variants:</a:t>
            </a:r>
            <a:r>
              <a:rPr lang="en-US" sz="2200" dirty="0">
                <a:latin typeface="Albany"/>
              </a:rPr>
              <a:t> 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Instead of having a linked list in each entry, replace it with other structure: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a binary search tree using comparison by some field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Or a “smaller” hash table based on another hash function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Or other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30806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6000" dirty="0"/>
              <a:t>Hashing</a:t>
            </a:r>
            <a:br>
              <a:rPr lang="en-CA" sz="6000" dirty="0"/>
            </a:br>
            <a:r>
              <a:rPr lang="en-CA" sz="6000" dirty="0"/>
              <a:t>and</a:t>
            </a:r>
            <a:br>
              <a:rPr lang="en-CA" sz="6000" dirty="0"/>
            </a:br>
            <a:r>
              <a:rPr lang="en-CA" sz="6000" dirty="0"/>
              <a:t>Hash Tables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8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We want a data structure that supports the following operations: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Insert(element)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Contains?(element)</a:t>
            </a:r>
          </a:p>
          <a:p>
            <a:pPr>
              <a:defRPr/>
            </a:pPr>
            <a:r>
              <a:rPr lang="en-US" sz="2200" dirty="0"/>
              <a:t>We want all operations to be as efficient as possible.</a:t>
            </a:r>
          </a:p>
          <a:p>
            <a:pPr>
              <a:defRPr/>
            </a:pPr>
            <a:r>
              <a:rPr lang="en-US" sz="2200" dirty="0"/>
              <a:t>Ideally O(1) time for each.</a:t>
            </a:r>
          </a:p>
        </p:txBody>
      </p:sp>
    </p:spTree>
    <p:extLst>
      <p:ext uri="{BB962C8B-B14F-4D97-AF65-F5344CB8AC3E}">
        <p14:creationId xmlns:p14="http://schemas.microsoft.com/office/powerpoint/2010/main" val="20575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Fine print:</a:t>
            </a:r>
          </a:p>
          <a:p>
            <a:pPr>
              <a:defRPr/>
            </a:pPr>
            <a:r>
              <a:rPr lang="en-US" sz="2200" dirty="0"/>
              <a:t>* usually O(1) on average.</a:t>
            </a:r>
          </a:p>
          <a:p>
            <a:pPr>
              <a:defRPr/>
            </a:pPr>
            <a:r>
              <a:rPr lang="en-US" sz="2200" dirty="0"/>
              <a:t>* worst case running time O(n)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3AE8DA-6166-4562-846C-309DB530B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592"/>
              </p:ext>
            </p:extLst>
          </p:nvPr>
        </p:nvGraphicFramePr>
        <p:xfrm>
          <a:off x="1324285" y="2118731"/>
          <a:ext cx="7647068" cy="299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587">
                  <a:extLst>
                    <a:ext uri="{9D8B030D-6E8A-4147-A177-3AD203B41FA5}">
                      <a16:colId xmlns:a16="http://schemas.microsoft.com/office/drawing/2014/main" val="122314620"/>
                    </a:ext>
                  </a:extLst>
                </a:gridCol>
                <a:gridCol w="1476947">
                  <a:extLst>
                    <a:ext uri="{9D8B030D-6E8A-4147-A177-3AD203B41FA5}">
                      <a16:colId xmlns:a16="http://schemas.microsoft.com/office/drawing/2014/main" val="2057440392"/>
                    </a:ext>
                  </a:extLst>
                </a:gridCol>
                <a:gridCol w="1911767">
                  <a:extLst>
                    <a:ext uri="{9D8B030D-6E8A-4147-A177-3AD203B41FA5}">
                      <a16:colId xmlns:a16="http://schemas.microsoft.com/office/drawing/2014/main" val="2938207258"/>
                    </a:ext>
                  </a:extLst>
                </a:gridCol>
                <a:gridCol w="1911767">
                  <a:extLst>
                    <a:ext uri="{9D8B030D-6E8A-4147-A177-3AD203B41FA5}">
                      <a16:colId xmlns:a16="http://schemas.microsoft.com/office/drawing/2014/main" val="3127140636"/>
                    </a:ext>
                  </a:extLst>
                </a:gridCol>
              </a:tblGrid>
              <a:tr h="524953">
                <a:tc>
                  <a:txBody>
                    <a:bodyPr/>
                    <a:lstStyle/>
                    <a:p>
                      <a:pPr algn="l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remove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contains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95982"/>
                  </a:ext>
                </a:extLst>
              </a:tr>
              <a:tr h="60296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10155"/>
                  </a:ext>
                </a:extLst>
              </a:tr>
              <a:tr h="602968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Sorted Array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15046"/>
                  </a:ext>
                </a:extLst>
              </a:tr>
              <a:tr h="665822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Balanced Binary Search Tree (AVL tree)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36718"/>
                  </a:ext>
                </a:extLst>
              </a:tr>
              <a:tr h="60296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Hashing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O(1)*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O(1)*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O(1)*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2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8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Hashing – basic idea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We want a data structure that supports the following operations: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Insert(element)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Contains?(element)</a:t>
            </a:r>
          </a:p>
          <a:p>
            <a:pPr>
              <a:defRPr/>
            </a:pPr>
            <a:r>
              <a:rPr lang="en-US" sz="2000" dirty="0"/>
              <a:t>Want all operations to be as efficient as possible.</a:t>
            </a:r>
          </a:p>
          <a:p>
            <a:pPr>
              <a:defRPr/>
            </a:pPr>
            <a:r>
              <a:rPr lang="en-US" sz="2000" u="sng" dirty="0"/>
              <a:t>Idea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u="sng" dirty="0"/>
              <a:t>A hash table</a:t>
            </a:r>
            <a:r>
              <a:rPr lang="en-US" sz="2000" dirty="0"/>
              <a:t>: an array of some fixed size.</a:t>
            </a:r>
          </a:p>
          <a:p>
            <a:pPr>
              <a:defRPr/>
            </a:pPr>
            <a:r>
              <a:rPr lang="en-US" sz="2000" u="sng" dirty="0"/>
              <a:t>A hash function</a:t>
            </a:r>
            <a:r>
              <a:rPr lang="en-US" sz="2000" dirty="0"/>
              <a:t>: mapping objects into the array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E.g. hash(“CMPT225”, ”Spring2021”)=9</a:t>
            </a:r>
          </a:p>
          <a:p>
            <a:pPr>
              <a:defRPr/>
            </a:pPr>
            <a:r>
              <a:rPr lang="en-US" sz="2000" dirty="0"/>
              <a:t>Q: what if hash(“CMPT125”, ”Fall2022”)=9  ?</a:t>
            </a:r>
          </a:p>
          <a:p>
            <a:pPr>
              <a:defRPr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D1DA57-0742-4F70-99E5-8A2CA048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85798"/>
              </p:ext>
            </p:extLst>
          </p:nvPr>
        </p:nvGraphicFramePr>
        <p:xfrm>
          <a:off x="7370952" y="2279033"/>
          <a:ext cx="2531331" cy="471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331">
                  <a:extLst>
                    <a:ext uri="{9D8B030D-6E8A-4147-A177-3AD203B41FA5}">
                      <a16:colId xmlns:a16="http://schemas.microsoft.com/office/drawing/2014/main" val="1089706476"/>
                    </a:ext>
                  </a:extLst>
                </a:gridCol>
              </a:tblGrid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455950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23137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(“CMPT125”, ”Fall2018”)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26951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41547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35557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57423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97479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(“CMPT125”, ”Fall2020”)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80412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(“CMPT409”, ”Fall2019”)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01145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(“CMPT225”, ”Spring21”)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97948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5877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85464"/>
                  </a:ext>
                </a:extLst>
              </a:tr>
              <a:tr h="326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(“CMPT125”, ”Fall2019”)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01922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(“CMPT805”, ”Spring2019”)</a:t>
                      </a: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0703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71CEB0-B5FF-41A4-94D3-6AA8F449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52128"/>
              </p:ext>
            </p:extLst>
          </p:nvPr>
        </p:nvGraphicFramePr>
        <p:xfrm>
          <a:off x="6816011" y="2279030"/>
          <a:ext cx="52148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83">
                  <a:extLst>
                    <a:ext uri="{9D8B030D-6E8A-4147-A177-3AD203B41FA5}">
                      <a16:colId xmlns:a16="http://schemas.microsoft.com/office/drawing/2014/main" val="1089706476"/>
                    </a:ext>
                  </a:extLst>
                </a:gridCol>
              </a:tblGrid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455950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23137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26951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41547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35557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57423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97479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80412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01145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97948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5877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8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01922"/>
                  </a:ext>
                </a:extLst>
              </a:tr>
              <a:tr h="271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07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6000" dirty="0"/>
              <a:t>Hash functions</a:t>
            </a:r>
          </a:p>
          <a:p>
            <a:pPr lvl="0" algn="ctr"/>
            <a:r>
              <a:rPr lang="en-CA" sz="600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CA" sz="6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4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 function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We need a hash function that  converts any key (string, number, or more complicated class) into an int.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In Java the standard function is called </a:t>
            </a:r>
            <a:r>
              <a:rPr lang="en-US" sz="2200" dirty="0" err="1"/>
              <a:t>hashCode</a:t>
            </a:r>
            <a:r>
              <a:rPr lang="en-US" sz="22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hashCode</a:t>
            </a:r>
            <a:r>
              <a:rPr lang="en-US" sz="2200" dirty="0"/>
              <a:t>() is declared in </a:t>
            </a:r>
            <a:r>
              <a:rPr lang="en-US" sz="2200" dirty="0" err="1"/>
              <a:t>java.lang.Object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7166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hashCode() – javadocs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Whenever it is invoked on the same object more than once, </a:t>
            </a:r>
            <a:r>
              <a:rPr lang="en-US" sz="2000" dirty="0" err="1"/>
              <a:t>hashCode</a:t>
            </a:r>
            <a:r>
              <a:rPr lang="en-US" sz="2000" dirty="0"/>
              <a:t>() must return the same integer.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hashCode</a:t>
            </a:r>
            <a:r>
              <a:rPr lang="en-US" sz="2000" dirty="0"/>
              <a:t>() need not remain consistent from one execution to another.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If two objects are equal according to the equals(Object) method, then calling the </a:t>
            </a:r>
            <a:r>
              <a:rPr lang="en-US" sz="2000" dirty="0" err="1"/>
              <a:t>hashCode</a:t>
            </a:r>
            <a:r>
              <a:rPr lang="en-US" sz="2000" dirty="0"/>
              <a:t> method on each of the two objects must produce the same integer result.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It is not required that if two objects are unequal according to the equals(</a:t>
            </a:r>
            <a:r>
              <a:rPr lang="en-US" sz="2000" dirty="0" err="1"/>
              <a:t>java.lang.Object</a:t>
            </a:r>
            <a:r>
              <a:rPr lang="en-US" sz="2000" dirty="0"/>
              <a:t>) method, then calling the </a:t>
            </a:r>
            <a:r>
              <a:rPr lang="en-US" sz="2000" dirty="0" err="1"/>
              <a:t>hashCode</a:t>
            </a:r>
            <a:r>
              <a:rPr lang="en-US" sz="2000" dirty="0"/>
              <a:t> method on each of the two objects must produce distinct integer results.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However, the programmer should be aware that producing distinct integer results for unequal objects may improve the performance of hash tables.</a:t>
            </a:r>
          </a:p>
        </p:txBody>
      </p:sp>
    </p:spTree>
    <p:extLst>
      <p:ext uri="{BB962C8B-B14F-4D97-AF65-F5344CB8AC3E}">
        <p14:creationId xmlns:p14="http://schemas.microsoft.com/office/powerpoint/2010/main" val="6377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1751</Words>
  <Application>Microsoft Office PowerPoint</Application>
  <PresentationFormat>Custom</PresentationFormat>
  <Paragraphs>239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Announcement</vt:lpstr>
      <vt:lpstr>PowerPoint Presentation</vt:lpstr>
      <vt:lpstr>Hashing</vt:lpstr>
      <vt:lpstr>Hashing</vt:lpstr>
      <vt:lpstr>Hashing – basic idea</vt:lpstr>
      <vt:lpstr>PowerPoint Presentation</vt:lpstr>
      <vt:lpstr>Hash function</vt:lpstr>
      <vt:lpstr>hashCode() – javadocs</vt:lpstr>
      <vt:lpstr>Hash function</vt:lpstr>
      <vt:lpstr>Hash function</vt:lpstr>
      <vt:lpstr>Hash function</vt:lpstr>
      <vt:lpstr>Hashing strings</vt:lpstr>
      <vt:lpstr>Hash function</vt:lpstr>
      <vt:lpstr>Hash function</vt:lpstr>
      <vt:lpstr>PowerPoint Presentation</vt:lpstr>
      <vt:lpstr>Hashing</vt:lpstr>
      <vt:lpstr>Hash tables</vt:lpstr>
      <vt:lpstr>Hash tables - collisions</vt:lpstr>
      <vt:lpstr>PowerPoint Presentation</vt:lpstr>
      <vt:lpstr>Separate Chaining</vt:lpstr>
      <vt:lpstr>Separate Chaining</vt:lpstr>
      <vt:lpstr>Separate Chaining</vt:lpstr>
      <vt:lpstr>Separate Chaining</vt:lpstr>
      <vt:lpstr>Rehashing</vt:lpstr>
      <vt:lpstr>Separate Chaining – variants: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Igor</cp:lastModifiedBy>
  <cp:revision>744</cp:revision>
  <dcterms:created xsi:type="dcterms:W3CDTF">2021-03-15T04:26:57Z</dcterms:created>
  <dcterms:modified xsi:type="dcterms:W3CDTF">2021-03-22T19:48:19Z</dcterms:modified>
</cp:coreProperties>
</file>