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604" r:id="rId4"/>
    <p:sldId id="589" r:id="rId5"/>
    <p:sldId id="603" r:id="rId6"/>
    <p:sldId id="590" r:id="rId7"/>
    <p:sldId id="591" r:id="rId8"/>
    <p:sldId id="595" r:id="rId9"/>
    <p:sldId id="597" r:id="rId10"/>
    <p:sldId id="596" r:id="rId11"/>
    <p:sldId id="598" r:id="rId12"/>
    <p:sldId id="600" r:id="rId13"/>
    <p:sldId id="602" r:id="rId14"/>
    <p:sldId id="601" r:id="rId15"/>
    <p:sldId id="578" r:id="rId16"/>
    <p:sldId id="605" r:id="rId17"/>
    <p:sldId id="606" r:id="rId18"/>
    <p:sldId id="607" r:id="rId19"/>
    <p:sldId id="608" r:id="rId20"/>
    <p:sldId id="334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9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5,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cs typeface="+mn-cs"/>
              </a:rPr>
              <a:t>Master Theorem</a:t>
            </a:r>
            <a:r>
              <a:rPr lang="en-US" altLang="he-IL" sz="2000" dirty="0">
                <a:cs typeface="+mn-cs"/>
              </a:rPr>
              <a:t>: Suppose we are given a recurrence relation</a:t>
            </a:r>
          </a:p>
          <a:p>
            <a:pPr algn="ctr"/>
            <a:r>
              <a:rPr lang="en-US" altLang="he-IL" sz="2000" dirty="0">
                <a:cs typeface="+mn-cs"/>
              </a:rPr>
              <a:t>T(n) = a*T(n/b) + f(n)</a:t>
            </a:r>
          </a:p>
          <a:p>
            <a:r>
              <a:rPr lang="en-US" altLang="he-IL" sz="2000" dirty="0">
                <a:cs typeface="+mn-cs"/>
              </a:rPr>
              <a:t>for integers a, b, and some function 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c = </a:t>
            </a:r>
            <a:r>
              <a:rPr lang="en-US" altLang="he-IL" sz="2000" dirty="0" err="1">
                <a:cs typeface="+mn-cs"/>
              </a:rPr>
              <a:t>log</a:t>
            </a:r>
            <a:r>
              <a:rPr lang="en-US" altLang="he-IL" sz="2000" baseline="-25000" dirty="0" err="1">
                <a:cs typeface="+mn-cs"/>
              </a:rPr>
              <a:t>b</a:t>
            </a:r>
            <a:r>
              <a:rPr lang="en-US" altLang="he-IL" sz="2000" dirty="0">
                <a:cs typeface="+mn-cs"/>
              </a:rPr>
              <a:t>(a).</a:t>
            </a:r>
          </a:p>
          <a:p>
            <a:r>
              <a:rPr lang="en-US" altLang="he-IL" sz="2000" dirty="0">
                <a:cs typeface="+mn-cs"/>
              </a:rPr>
              <a:t>Then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If f(n) = O(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d</a:t>
            </a:r>
            <a:r>
              <a:rPr lang="en-US" altLang="he-IL" sz="2000" dirty="0">
                <a:cs typeface="+mn-cs"/>
              </a:rPr>
              <a:t>) for some d&lt;c, 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 log(n))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altLang="he-IL" sz="2000" dirty="0"/>
              <a:t>Ω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d</a:t>
            </a:r>
            <a:r>
              <a:rPr lang="en-US" altLang="he-IL" sz="2000" dirty="0"/>
              <a:t>) for some d&gt;c, then T(n) = </a:t>
            </a:r>
            <a:r>
              <a:rPr lang="el-GR" sz="2000" dirty="0"/>
              <a:t>Θ</a:t>
            </a:r>
            <a:r>
              <a:rPr lang="en-US" altLang="he-IL" sz="2000" dirty="0"/>
              <a:t>(f)</a:t>
            </a:r>
          </a:p>
          <a:p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O(1).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+ 3n</a:t>
            </a:r>
            <a:r>
              <a:rPr lang="en-US" altLang="he-IL" sz="2000" baseline="30000" dirty="0">
                <a:cs typeface="+mn-cs"/>
              </a:rPr>
              <a:t>2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altLang="he-IL" sz="2000" dirty="0">
              <a:cs typeface="+mn-cs"/>
            </a:endParaRP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4T(n/2) + 4n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2</a:t>
            </a:r>
            <a:r>
              <a:rPr lang="en-US" sz="2000" baseline="30000" dirty="0"/>
              <a:t>(4)</a:t>
            </a:r>
            <a:r>
              <a:rPr lang="en-US" sz="2000" dirty="0"/>
              <a:t>) =</a:t>
            </a:r>
            <a:r>
              <a:rPr lang="el-GR" sz="2000" dirty="0"/>
              <a:t> 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altLang="he-IL" sz="2000" dirty="0"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 log(n))</a:t>
            </a:r>
            <a:endParaRPr lang="en-US" altLang="he-IL" sz="2000" dirty="0"/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4T(n/3)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3</a:t>
            </a:r>
            <a:r>
              <a:rPr lang="en-US" sz="2000" baseline="30000" dirty="0"/>
              <a:t>(4)</a:t>
            </a:r>
            <a:r>
              <a:rPr lang="en-US" sz="2000" dirty="0"/>
              <a:t>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1.26</a:t>
            </a:r>
            <a:r>
              <a:rPr lang="en-US" sz="2000" dirty="0"/>
              <a:t>)</a:t>
            </a: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Consider the following variant of 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k = n/3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A[0…k]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A[k+1…n]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T(n/3) + T(2N/3)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16016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Slightly more general result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is </a:t>
            </a:r>
            <a:r>
              <a:rPr lang="en-US" altLang="he-IL" sz="2000" u="sng" dirty="0">
                <a:cs typeface="+mn-cs"/>
              </a:rPr>
              <a:t>T(n) = T(n/3) + T(2n/3) + Cn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77799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114878"/>
            <a:ext cx="5339275" cy="776562"/>
            <a:chOff x="2021810" y="3114878"/>
            <a:chExt cx="5339275" cy="18501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14878"/>
              <a:ext cx="2068505" cy="105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3114878"/>
              <a:ext cx="1283251" cy="104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3891439"/>
            <a:ext cx="7438124" cy="820882"/>
            <a:chOff x="1369659" y="2657842"/>
            <a:chExt cx="7438124" cy="29760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367957" y="2657846"/>
              <a:ext cx="811115" cy="168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179072" y="2657846"/>
              <a:ext cx="1345461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838695" y="2657842"/>
              <a:ext cx="988621" cy="168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827316" y="2657842"/>
              <a:ext cx="693352" cy="17098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52899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49219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75512" y="512393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38718" y="512393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599461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595780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38652" y="558954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01858" y="558954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58801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55120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157" y="618295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03363" y="618295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687567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683887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779941" y="647061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343147" y="647061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37090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64659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31306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26052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257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11" grpId="0"/>
      <p:bldP spid="12" grpId="0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endParaRPr lang="en-US" sz="2000" dirty="0"/>
          </a:p>
          <a:p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69FA3A-6995-4206-8FBF-7C8AFDBF4358}"/>
              </a:ext>
            </a:extLst>
          </p:cNvPr>
          <p:cNvGrpSpPr/>
          <p:nvPr/>
        </p:nvGrpSpPr>
        <p:grpSpPr>
          <a:xfrm>
            <a:off x="4811365" y="4677333"/>
            <a:ext cx="1257300" cy="402807"/>
            <a:chOff x="4967776" y="3549888"/>
            <a:chExt cx="1257300" cy="402807"/>
          </a:xfrm>
        </p:grpSpPr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B938004A-88A0-4DDC-BB6F-A1D0DAF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3549888"/>
              <a:ext cx="628650" cy="396240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23840EFA-E91F-429C-820D-3CA488CD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776" y="3556455"/>
              <a:ext cx="628650" cy="3962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FAF8C7-6224-4CED-A195-0A6427FF59C4}"/>
              </a:ext>
            </a:extLst>
          </p:cNvPr>
          <p:cNvGrpSpPr/>
          <p:nvPr/>
        </p:nvGrpSpPr>
        <p:grpSpPr>
          <a:xfrm>
            <a:off x="4620865" y="3779837"/>
            <a:ext cx="1447800" cy="792480"/>
            <a:chOff x="4777276" y="2652392"/>
            <a:chExt cx="1447800" cy="792480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484F732C-9D94-44B9-BF04-7FD1378E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2652392"/>
              <a:ext cx="1257300" cy="792480"/>
            </a:xfrm>
            <a:prstGeom prst="rect">
              <a:avLst/>
            </a:prstGeom>
          </p:spPr>
        </p:pic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7093683A-CCD6-4906-BCCF-4F1493AEC7EA}"/>
                </a:ext>
              </a:extLst>
            </p:cNvPr>
            <p:cNvSpPr txBox="1"/>
            <p:nvPr/>
          </p:nvSpPr>
          <p:spPr>
            <a:xfrm>
              <a:off x="4777276" y="2848577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x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6365CB-29ED-431B-A3A4-58D7A3DEAAB1}"/>
              </a:ext>
            </a:extLst>
          </p:cNvPr>
          <p:cNvGrpSpPr/>
          <p:nvPr/>
        </p:nvGrpSpPr>
        <p:grpSpPr>
          <a:xfrm>
            <a:off x="3744565" y="5157934"/>
            <a:ext cx="2362200" cy="416895"/>
            <a:chOff x="3900976" y="4030489"/>
            <a:chExt cx="2362200" cy="416895"/>
          </a:xfrm>
        </p:grpSpPr>
        <p:pic>
          <p:nvPicPr>
            <p:cNvPr id="22" name="table">
              <a:extLst>
                <a:ext uri="{FF2B5EF4-FFF2-40B4-BE49-F238E27FC236}">
                  <a16:creationId xmlns:a16="http://schemas.microsoft.com/office/drawing/2014/main" id="{1B31CA44-AB83-4FF7-9D7A-9BC6EAC3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7776" y="4051144"/>
              <a:ext cx="628650" cy="396240"/>
            </a:xfrm>
            <a:prstGeom prst="rect">
              <a:avLst/>
            </a:prstGeom>
          </p:spPr>
        </p:pic>
        <p:pic>
          <p:nvPicPr>
            <p:cNvPr id="23" name="table">
              <a:extLst>
                <a:ext uri="{FF2B5EF4-FFF2-40B4-BE49-F238E27FC236}">
                  <a16:creationId xmlns:a16="http://schemas.microsoft.com/office/drawing/2014/main" id="{CE4B8C80-A4C8-4FFD-9A4E-2B11D826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4376" y="4030489"/>
              <a:ext cx="628650" cy="396240"/>
            </a:xfrm>
            <a:prstGeom prst="rect">
              <a:avLst/>
            </a:prstGeom>
          </p:spPr>
        </p:pic>
        <p:pic>
          <p:nvPicPr>
            <p:cNvPr id="24" name="table">
              <a:extLst>
                <a:ext uri="{FF2B5EF4-FFF2-40B4-BE49-F238E27FC236}">
                  <a16:creationId xmlns:a16="http://schemas.microsoft.com/office/drawing/2014/main" id="{CD22A475-7D4A-4D9F-B877-060887AD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0976" y="4051144"/>
              <a:ext cx="628650" cy="39624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DBEDEF-30BF-4981-AC66-106C29750CED}"/>
                </a:ext>
              </a:extLst>
            </p:cNvPr>
            <p:cNvCxnSpPr/>
            <p:nvPr/>
          </p:nvCxnSpPr>
          <p:spPr>
            <a:xfrm>
              <a:off x="3977176" y="4447384"/>
              <a:ext cx="228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18">
            <a:extLst>
              <a:ext uri="{FF2B5EF4-FFF2-40B4-BE49-F238E27FC236}">
                <a16:creationId xmlns:a16="http://schemas.microsoft.com/office/drawing/2014/main" id="{C37E4F11-B8FE-48B1-AACA-BCF15F4B456D}"/>
              </a:ext>
            </a:extLst>
          </p:cNvPr>
          <p:cNvSpPr txBox="1"/>
          <p:nvPr/>
        </p:nvSpPr>
        <p:spPr>
          <a:xfrm>
            <a:off x="3699138" y="478041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+mn-lt"/>
              </a:rPr>
              <a:t>+</a:t>
            </a:r>
            <a:endParaRPr lang="en-CA" sz="2000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4AE609-1DF5-4793-A618-F445A11E92F1}"/>
              </a:ext>
            </a:extLst>
          </p:cNvPr>
          <p:cNvGrpSpPr/>
          <p:nvPr/>
        </p:nvGrpSpPr>
        <p:grpSpPr>
          <a:xfrm>
            <a:off x="3744565" y="5617833"/>
            <a:ext cx="2324100" cy="416896"/>
            <a:chOff x="3900976" y="4490388"/>
            <a:chExt cx="2324100" cy="416896"/>
          </a:xfrm>
        </p:grpSpPr>
        <p:pic>
          <p:nvPicPr>
            <p:cNvPr id="27" name="table">
              <a:extLst>
                <a:ext uri="{FF2B5EF4-FFF2-40B4-BE49-F238E27FC236}">
                  <a16:creationId xmlns:a16="http://schemas.microsoft.com/office/drawing/2014/main" id="{524A5748-F33B-4603-B2FE-B697B244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4511044"/>
              <a:ext cx="628650" cy="396240"/>
            </a:xfrm>
            <a:prstGeom prst="rect">
              <a:avLst/>
            </a:prstGeom>
          </p:spPr>
        </p:pic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F9003D08-4463-482F-9725-F2D0F73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67776" y="4490388"/>
              <a:ext cx="628650" cy="396240"/>
            </a:xfrm>
            <a:prstGeom prst="rect">
              <a:avLst/>
            </a:prstGeom>
          </p:spPr>
        </p:pic>
        <p:pic>
          <p:nvPicPr>
            <p:cNvPr id="29" name="table">
              <a:extLst>
                <a:ext uri="{FF2B5EF4-FFF2-40B4-BE49-F238E27FC236}">
                  <a16:creationId xmlns:a16="http://schemas.microsoft.com/office/drawing/2014/main" id="{9591F342-81B5-4366-8F44-6969BEF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168" y="4511044"/>
              <a:ext cx="628650" cy="396240"/>
            </a:xfrm>
            <a:prstGeom prst="rect">
              <a:avLst/>
            </a:prstGeom>
          </p:spPr>
        </p:pic>
        <p:pic>
          <p:nvPicPr>
            <p:cNvPr id="30" name="table">
              <a:extLst>
                <a:ext uri="{FF2B5EF4-FFF2-40B4-BE49-F238E27FC236}">
                  <a16:creationId xmlns:a16="http://schemas.microsoft.com/office/drawing/2014/main" id="{632B7C95-21D7-4840-A702-096CBFD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976" y="4511044"/>
              <a:ext cx="628650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Example of an explicit computation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	= (20+6) * (40+3)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(2*4) * 100 + (2*3 + 6*4) *10 + (6*3) *1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8*100 + 30*10 + 18*1 = 800 + 300 + 18 = 1118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Crazy method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= ?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Units = 3*6 = 18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Hundreds = 2*4 = 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Tens = (2+6)*(4+3) – Unit – Hundreds = 8*7 –18 – 8 = 30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Answer = 8*100 + 30*10 + 18*1 = 1118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8845AC-6FA4-4BEF-87DB-3379D14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30531"/>
            <a:ext cx="3857217" cy="40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Idea:</a:t>
            </a:r>
            <a:r>
              <a:rPr lang="en-US" sz="2000" dirty="0">
                <a:latin typeface="Albany"/>
              </a:rPr>
              <a:t> divide and conquer -  use recursion.</a:t>
            </a:r>
          </a:p>
          <a:p>
            <a:r>
              <a:rPr lang="en-US" sz="2000" dirty="0">
                <a:latin typeface="Albany"/>
              </a:rPr>
              <a:t>Let’s write A = a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</a:t>
            </a:r>
          </a:p>
          <a:p>
            <a:r>
              <a:rPr lang="en-US" sz="2000" dirty="0">
                <a:latin typeface="Albany"/>
              </a:rPr>
              <a:t>represent them as</a:t>
            </a:r>
          </a:p>
          <a:p>
            <a:pPr algn="ctr"/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Then, we have</a:t>
            </a:r>
          </a:p>
          <a:p>
            <a:pPr algn="ctr"/>
            <a:r>
              <a:rPr lang="en-US" sz="2000" b="1" dirty="0">
                <a:latin typeface="Albany"/>
              </a:rPr>
              <a:t>A*B =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latin typeface="Albany"/>
              </a:rPr>
              <a:t>)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We can solve each product recursively and then compute the sum?</a:t>
            </a:r>
          </a:p>
          <a:p>
            <a:r>
              <a:rPr lang="en-US" sz="2000" dirty="0">
                <a:latin typeface="Albany"/>
              </a:rPr>
              <a:t>We make 4 recursive calls. Therefore, the runtime will be</a:t>
            </a:r>
          </a:p>
          <a:p>
            <a:pPr algn="ctr"/>
            <a:r>
              <a:rPr lang="en-US" sz="2000" dirty="0">
                <a:latin typeface="Albany"/>
              </a:rPr>
              <a:t>T(n) = 4T(n/2)+O(n) = O(n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1949043"/>
            <a:ext cx="5967568" cy="118812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If we had only 3 recursive calls, then we would get</a:t>
            </a:r>
          </a:p>
          <a:p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).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248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Integer multiplication in time O(n</a:t>
            </a:r>
            <a:r>
              <a:rPr lang="en-US" altLang="he-IL" baseline="30000" dirty="0"/>
              <a:t>1.58</a:t>
            </a:r>
            <a:r>
              <a:rPr lang="en-US" altLang="he-IL" dirty="0"/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Algorithm:</a:t>
            </a:r>
            <a:r>
              <a:rPr lang="en-US" sz="2000" dirty="0">
                <a:latin typeface="Albany"/>
              </a:rPr>
              <a:t> divide and conquer -  use a sophisticated recursion.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Albany"/>
              </a:rPr>
              <a:t>Let’s write as before</a:t>
            </a:r>
          </a:p>
          <a:p>
            <a:pPr algn="ctr">
              <a:spcAft>
                <a:spcPts val="1000"/>
              </a:spcAft>
            </a:pPr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latin typeface="Albany"/>
              </a:rPr>
              <a:t>Define: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lbany"/>
              </a:rPr>
              <a:t>U = 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endParaRPr lang="en-US" sz="2000" b="1" dirty="0">
              <a:solidFill>
                <a:srgbClr val="FF0000"/>
              </a:solidFill>
              <a:latin typeface="Albany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lbany"/>
              </a:rPr>
              <a:t>H  = 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+A1)*(B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lbany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latin typeface="Albany"/>
              </a:rPr>
              <a:t>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endParaRPr lang="en-US" sz="2000" b="1" baseline="-25000" dirty="0">
              <a:solidFill>
                <a:srgbClr val="7030A0"/>
              </a:solidFill>
              <a:latin typeface="Albany"/>
            </a:endParaRPr>
          </a:p>
          <a:p>
            <a:r>
              <a:rPr lang="en-US" sz="2000" dirty="0">
                <a:latin typeface="Albany"/>
              </a:rPr>
              <a:t>We make only 3 recursive calls (!!!). Therefore, the runtime is</a:t>
            </a:r>
          </a:p>
          <a:p>
            <a:pPr algn="ctr"/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DF3B5-D4FF-4FCE-B216-D51CC809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642" y="3876089"/>
            <a:ext cx="5461126" cy="11531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/>
              <a:t>Key observation:</a:t>
            </a:r>
          </a:p>
          <a:p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+A1)*(B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=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41435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foo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(j=0; j&lt;i; j=j+1)</a:t>
            </a: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indent="-228600"/>
            <a:r>
              <a:rPr lang="nn-NO" altLang="he-IL" sz="2000" dirty="0"/>
              <a:t>Write an equivalent function that is more efficient.</a:t>
            </a: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28388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bar (int n) {</a:t>
            </a:r>
          </a:p>
          <a:p>
            <a:pPr marL="457200" lvl="1" indent="0">
              <a:buNone/>
            </a:pPr>
            <a:r>
              <a:rPr lang="nn-NO" altLang="he-IL" sz="2000" dirty="0"/>
              <a:t>	int i, j, sum = 0;</a:t>
            </a:r>
          </a:p>
          <a:p>
            <a:pPr marL="457200" lvl="1" indent="0">
              <a:buNone/>
            </a:pPr>
            <a:r>
              <a:rPr lang="nn-NO" altLang="he-IL" sz="2000" dirty="0"/>
              <a:t>	for (i=0; i&lt;n; i++) {</a:t>
            </a:r>
          </a:p>
          <a:p>
            <a:pPr marL="457200" lvl="1" indent="0">
              <a:buNone/>
            </a:pPr>
            <a:r>
              <a:rPr lang="nn-NO" altLang="he-IL" sz="2000" dirty="0"/>
              <a:t>       	    for (j=1; j&lt;n; j=</a:t>
            </a:r>
            <a:r>
              <a:rPr lang="nn-NO" altLang="he-IL" sz="2000" dirty="0">
                <a:solidFill>
                  <a:srgbClr val="FF0000"/>
                </a:solidFill>
              </a:rPr>
              <a:t>j*2</a:t>
            </a:r>
            <a:r>
              <a:rPr lang="nn-NO" altLang="he-IL" sz="2000" dirty="0"/>
              <a:t>)</a:t>
            </a:r>
          </a:p>
          <a:p>
            <a:pPr marL="457200" lvl="1" indent="0">
              <a:buNone/>
            </a:pPr>
            <a:r>
              <a:rPr lang="nn-NO" altLang="he-IL" sz="2000" dirty="0"/>
              <a:t>	        sum += 1;</a:t>
            </a:r>
            <a:br>
              <a:rPr lang="nn-NO" altLang="he-IL" sz="2000" dirty="0"/>
            </a:br>
            <a:r>
              <a:rPr lang="nn-NO" altLang="he-IL" sz="2000" dirty="0"/>
              <a:t>	}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indent="-228600"/>
            <a:r>
              <a:rPr lang="nn-NO" altLang="he-IL" sz="2000" dirty="0"/>
              <a:t>Write an equivalent function that is more efficient.</a:t>
            </a: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1114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Often when we want to analyze the running time of recursive algorithms, the running time is not given explicitly, but as a recursive formula.</a:t>
            </a: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 consider the merge sort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3468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Proof by induction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1: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2Cn*log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 for all n≥2. </a:t>
            </a:r>
            <a:r>
              <a:rPr lang="en-US" altLang="he-IL" sz="2000" u="sng" dirty="0">
                <a:cs typeface="+mn-cs"/>
              </a:rPr>
              <a:t>Proof by induction</a:t>
            </a:r>
          </a:p>
          <a:p>
            <a:r>
              <a:rPr lang="en-US" altLang="he-IL" sz="1800" dirty="0">
                <a:cs typeface="+mn-cs"/>
              </a:rPr>
              <a:t>Base case: n=2: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>
                <a:cs typeface="+mn-cs"/>
              </a:rPr>
              <a:t>T(2) </a:t>
            </a:r>
            <a:r>
              <a:rPr lang="en-US" altLang="he-IL" sz="1800" dirty="0"/>
              <a:t>≤ 2T(1) + C*2 ≤ 4C = 2Cn.</a:t>
            </a:r>
          </a:p>
          <a:p>
            <a:r>
              <a:rPr lang="en-US" altLang="he-IL" sz="1800" dirty="0">
                <a:cs typeface="+mn-cs"/>
              </a:rPr>
              <a:t>Induction step: suppose the hypothesis holds for 2,3,4…n-1. Let’s prove it for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T(n) ≤ 2T(n/2) + C*n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≤ 2*(</a:t>
            </a:r>
            <a:r>
              <a:rPr lang="en-US" altLang="he-IL" sz="1800" dirty="0">
                <a:solidFill>
                  <a:srgbClr val="0070C0"/>
                </a:solidFill>
              </a:rPr>
              <a:t>2C*n/2*log</a:t>
            </a:r>
            <a:r>
              <a:rPr lang="en-US" altLang="he-IL" sz="1800" baseline="-25000" dirty="0">
                <a:solidFill>
                  <a:srgbClr val="0070C0"/>
                </a:solidFill>
              </a:rPr>
              <a:t>2</a:t>
            </a:r>
            <a:r>
              <a:rPr lang="en-US" altLang="he-IL" sz="1800" dirty="0">
                <a:solidFill>
                  <a:srgbClr val="0070C0"/>
                </a:solidFill>
              </a:rPr>
              <a:t>(n/2)</a:t>
            </a:r>
            <a:r>
              <a:rPr lang="en-US" altLang="he-IL" sz="1800" dirty="0"/>
              <a:t>) +Cn 	</a:t>
            </a:r>
            <a:r>
              <a:rPr lang="en-US" altLang="he-IL" sz="1800" i="1" dirty="0">
                <a:solidFill>
                  <a:srgbClr val="0070C0"/>
                </a:solidFill>
              </a:rPr>
              <a:t>[using induction hypothesis]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2Cn*(log(n) – log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(2)) + Cn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2Cnlog(n) – 2Cn + Cn &lt; 2C*n*log(n)</a:t>
            </a:r>
            <a:endParaRPr lang="en-US" altLang="he-IL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Proof using a recursion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2: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O(n*log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(n)) by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38073" y="3886200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21809" y="4223084"/>
            <a:ext cx="5339276" cy="741948"/>
            <a:chOff x="2021809" y="4223084"/>
            <a:chExt cx="5339276" cy="7419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5448064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09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2978320" y="4223084"/>
              <a:ext cx="1816264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4223084"/>
              <a:ext cx="16099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369659" y="4965032"/>
            <a:ext cx="6778990" cy="741948"/>
            <a:chOff x="1369659" y="4965032"/>
            <a:chExt cx="6778990" cy="7419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573521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961788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689947" y="4965032"/>
              <a:ext cx="714628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404575" y="4965032"/>
              <a:ext cx="956510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981392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2097818" y="4965032"/>
              <a:ext cx="880502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978320" y="4965032"/>
              <a:ext cx="790636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8313FE-B41D-499A-8D9C-E586C0A4FD0A}"/>
              </a:ext>
            </a:extLst>
          </p:cNvPr>
          <p:cNvGrpSpPr/>
          <p:nvPr/>
        </p:nvGrpSpPr>
        <p:grpSpPr>
          <a:xfrm>
            <a:off x="504984" y="6302171"/>
            <a:ext cx="7676274" cy="746911"/>
            <a:chOff x="1200713" y="6302171"/>
            <a:chExt cx="7676274" cy="74691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2035469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1200713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1469191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2032397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312A6C-67F5-4C0E-9772-E1BFC6608DFE}"/>
                </a:ext>
              </a:extLst>
            </p:cNvPr>
            <p:cNvSpPr/>
            <p:nvPr/>
          </p:nvSpPr>
          <p:spPr>
            <a:xfrm>
              <a:off x="3835695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3000939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3269417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A1EC30-E950-4FC1-A55D-48C20B0264A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832623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7A7EEC-957E-4732-BF5A-582CD5D1F2EE}"/>
                </a:ext>
              </a:extLst>
            </p:cNvPr>
            <p:cNvSpPr/>
            <p:nvPr/>
          </p:nvSpPr>
          <p:spPr>
            <a:xfrm>
              <a:off x="5751094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53E25C-CE0B-4C62-BB0C-FEFE71859DFA}"/>
                </a:ext>
              </a:extLst>
            </p:cNvPr>
            <p:cNvSpPr/>
            <p:nvPr/>
          </p:nvSpPr>
          <p:spPr>
            <a:xfrm>
              <a:off x="4916338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69981B-D2AC-4FAF-9F4E-C3AC628AB4B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184816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C4AD4B-467D-493C-B7DB-C462B84CD36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748022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4A34F2-2C8E-48B1-8615-B2D04CE02689}"/>
                </a:ext>
              </a:extLst>
            </p:cNvPr>
            <p:cNvSpPr/>
            <p:nvPr/>
          </p:nvSpPr>
          <p:spPr>
            <a:xfrm>
              <a:off x="8296226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61AE34-330B-4542-88EC-4821C3F79853}"/>
                </a:ext>
              </a:extLst>
            </p:cNvPr>
            <p:cNvSpPr/>
            <p:nvPr/>
          </p:nvSpPr>
          <p:spPr>
            <a:xfrm>
              <a:off x="7461470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07993F-2DB2-4A85-B2C5-B65F0C286B2C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729948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6AED3A-4C22-4A3F-AE66-3BF97D2A33C6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8293154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F49B6-49AF-49D6-A972-313A14C09060}"/>
                </a:ext>
              </a:extLst>
            </p:cNvPr>
            <p:cNvSpPr txBox="1"/>
            <p:nvPr/>
          </p:nvSpPr>
          <p:spPr>
            <a:xfrm>
              <a:off x="6822695" y="6490121"/>
              <a:ext cx="4507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</a:t>
              </a:r>
              <a:endParaRPr lang="en-CA" sz="3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2189747" y="5606505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32" y="335841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(n)+1 levels.</a:t>
            </a:r>
          </a:p>
          <a:p>
            <a:r>
              <a:rPr lang="en-US" sz="2000" dirty="0"/>
              <a:t>Each level contributes ≤Cn to the running time.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521" y="5026108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≤Cnlog</a:t>
            </a:r>
            <a:r>
              <a:rPr lang="en-US" sz="2000" baseline="-25000" dirty="0"/>
              <a:t>2</a:t>
            </a:r>
            <a:r>
              <a:rPr lang="en-US" sz="2000" dirty="0"/>
              <a:t>(n),</a:t>
            </a:r>
            <a:br>
              <a:rPr lang="en-US" sz="2000" dirty="0"/>
            </a:br>
            <a:r>
              <a:rPr lang="en-US" sz="2000" dirty="0"/>
              <a:t>or just O(n log(n)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21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3*T(n/2)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</a:t>
            </a:r>
            <a:r>
              <a:rPr lang="en-US" altLang="he-IL" sz="2000" baseline="30000" dirty="0">
                <a:cs typeface="+mn-cs"/>
              </a:rPr>
              <a:t>log</a:t>
            </a:r>
            <a:r>
              <a:rPr lang="en-US" altLang="he-IL" sz="2000" baseline="8000" dirty="0">
                <a:cs typeface="+mn-cs"/>
              </a:rPr>
              <a:t>2</a:t>
            </a:r>
            <a:r>
              <a:rPr lang="en-US" altLang="he-IL" sz="2000" baseline="30000" dirty="0">
                <a:cs typeface="+mn-cs"/>
              </a:rPr>
              <a:t>(3)</a:t>
            </a:r>
            <a:r>
              <a:rPr lang="en-US" altLang="he-IL" sz="2000" dirty="0">
                <a:cs typeface="+mn-cs"/>
              </a:rPr>
              <a:t>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the claim by picture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2948571" y="3852295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78864" y="5688684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279" y="3260518"/>
            <a:ext cx="3203948" cy="4746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 levels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B45CFA-0313-46EB-85B6-DB7390C63134}"/>
              </a:ext>
            </a:extLst>
          </p:cNvPr>
          <p:cNvGrpSpPr/>
          <p:nvPr/>
        </p:nvGrpSpPr>
        <p:grpSpPr>
          <a:xfrm>
            <a:off x="719998" y="4189032"/>
            <a:ext cx="7345542" cy="728263"/>
            <a:chOff x="591328" y="4189179"/>
            <a:chExt cx="7345542" cy="728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6023849" y="4532160"/>
              <a:ext cx="191302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591328" y="4580558"/>
              <a:ext cx="191302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1547839" y="4189179"/>
              <a:ext cx="2357243" cy="39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05082" y="4189179"/>
              <a:ext cx="3203948" cy="34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053F3-E66C-4354-80C7-27CE5ECC74CE}"/>
                </a:ext>
              </a:extLst>
            </p:cNvPr>
            <p:cNvSpPr/>
            <p:nvPr/>
          </p:nvSpPr>
          <p:spPr>
            <a:xfrm>
              <a:off x="2979823" y="4556524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33CD41-9C37-4F2B-B2D0-995C198574FA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3905082" y="4189179"/>
              <a:ext cx="31252" cy="367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CFB1F0-D7BA-4FAA-90AB-277FD9774063}"/>
              </a:ext>
            </a:extLst>
          </p:cNvPr>
          <p:cNvGrpSpPr/>
          <p:nvPr/>
        </p:nvGrpSpPr>
        <p:grpSpPr>
          <a:xfrm>
            <a:off x="30230" y="4872099"/>
            <a:ext cx="8638175" cy="1080654"/>
            <a:chOff x="30230" y="4872099"/>
            <a:chExt cx="8638175" cy="10806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1803291" y="5535214"/>
              <a:ext cx="808461" cy="392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30230" y="5547639"/>
              <a:ext cx="835304" cy="3835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447882" y="4917295"/>
              <a:ext cx="1228627" cy="630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1676509" y="4917295"/>
              <a:ext cx="531013" cy="617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15AAC9-A4BE-4180-B271-A99CDFF99997}"/>
                </a:ext>
              </a:extLst>
            </p:cNvPr>
            <p:cNvSpPr/>
            <p:nvPr/>
          </p:nvSpPr>
          <p:spPr>
            <a:xfrm>
              <a:off x="903186" y="5543862"/>
              <a:ext cx="806050" cy="3672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5AD90E-B5B1-4B87-8F05-F0BB698A2CFC}"/>
                </a:ext>
              </a:extLst>
            </p:cNvPr>
            <p:cNvCxnSpPr>
              <a:cxnSpLocks/>
              <a:stCxn id="7" idx="2"/>
              <a:endCxn id="74" idx="0"/>
            </p:cNvCxnSpPr>
            <p:nvPr/>
          </p:nvCxnSpPr>
          <p:spPr>
            <a:xfrm flipH="1">
              <a:off x="1306211" y="4917295"/>
              <a:ext cx="370298" cy="626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8161EC-17C8-4151-B4AC-F60A7BB1CC2D}"/>
                </a:ext>
              </a:extLst>
            </p:cNvPr>
            <p:cNvSpPr/>
            <p:nvPr/>
          </p:nvSpPr>
          <p:spPr>
            <a:xfrm>
              <a:off x="7764955" y="5559115"/>
              <a:ext cx="903450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D172A-EFD6-443D-A094-AFAECED3616D}"/>
                </a:ext>
              </a:extLst>
            </p:cNvPr>
            <p:cNvSpPr/>
            <p:nvPr/>
          </p:nvSpPr>
          <p:spPr>
            <a:xfrm>
              <a:off x="5793740" y="5569175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ABD428-0FE2-47C6-A1CE-F61446351A9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211392" y="4872099"/>
              <a:ext cx="1147126" cy="697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FF1BFE-B265-4574-B4B4-F39F3F99F9C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358518" y="4872099"/>
              <a:ext cx="858162" cy="687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4EE60B-911F-4DC3-A142-DAE0DB1BD1D8}"/>
                </a:ext>
              </a:extLst>
            </p:cNvPr>
            <p:cNvSpPr/>
            <p:nvPr/>
          </p:nvSpPr>
          <p:spPr>
            <a:xfrm>
              <a:off x="6765102" y="5568177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0257C2-67C9-4AE9-BD04-37E689C0D2F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182754" y="4872099"/>
              <a:ext cx="175764" cy="696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CCC288-91FC-4FAA-B0B7-1082852EBA6C}"/>
                </a:ext>
              </a:extLst>
            </p:cNvPr>
            <p:cNvSpPr/>
            <p:nvPr/>
          </p:nvSpPr>
          <p:spPr>
            <a:xfrm>
              <a:off x="4677022" y="5527892"/>
              <a:ext cx="903450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8E48FF-B190-4A09-A50D-94B1BDAD836F}"/>
                </a:ext>
              </a:extLst>
            </p:cNvPr>
            <p:cNvSpPr/>
            <p:nvPr/>
          </p:nvSpPr>
          <p:spPr>
            <a:xfrm>
              <a:off x="2705807" y="5537951"/>
              <a:ext cx="877308" cy="382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1D2393-2880-4C74-9BD1-58400CCA9D32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3144461" y="4886291"/>
              <a:ext cx="873762" cy="651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C5B4D-410C-40E3-BA8C-B203CD7AE813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4018220" y="4886291"/>
              <a:ext cx="1110527" cy="64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F033C8-E3B7-4E08-BEC4-2814CA414A6D}"/>
                </a:ext>
              </a:extLst>
            </p:cNvPr>
            <p:cNvSpPr/>
            <p:nvPr/>
          </p:nvSpPr>
          <p:spPr>
            <a:xfrm>
              <a:off x="3677169" y="5536954"/>
              <a:ext cx="835304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1279D-9997-4D59-9BCE-61D216E7F052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4018220" y="4886291"/>
              <a:ext cx="76601" cy="65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4F0C53-4BD2-48DB-8F01-69D34B2752C7}"/>
              </a:ext>
            </a:extLst>
          </p:cNvPr>
          <p:cNvGrpSpPr/>
          <p:nvPr/>
        </p:nvGrpSpPr>
        <p:grpSpPr>
          <a:xfrm>
            <a:off x="469100" y="6303485"/>
            <a:ext cx="8461215" cy="756798"/>
            <a:chOff x="469100" y="6303485"/>
            <a:chExt cx="8461215" cy="756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1178990" y="6720846"/>
              <a:ext cx="58076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469100" y="6707235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737578" y="6332090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324180" y="6315782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1866245" y="6712051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324180" y="6307134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376B09-8F5C-49E5-B626-9FF1ED31D30C}"/>
                </a:ext>
              </a:extLst>
            </p:cNvPr>
            <p:cNvSpPr/>
            <p:nvPr/>
          </p:nvSpPr>
          <p:spPr>
            <a:xfrm>
              <a:off x="4065781" y="6717197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8A8A36B-D8E5-4B94-A5E3-D86652209EE2}"/>
                </a:ext>
              </a:extLst>
            </p:cNvPr>
            <p:cNvSpPr/>
            <p:nvPr/>
          </p:nvSpPr>
          <p:spPr>
            <a:xfrm>
              <a:off x="3355891" y="6703586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D37652-537F-41FD-94BE-2BAAEB72B3C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3624369" y="6328441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1A6FEF-560F-4B9E-9A73-0B5AE1825DB4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4210971" y="6312133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071701-7205-4FD8-B495-4BE79F8B30EC}"/>
                </a:ext>
              </a:extLst>
            </p:cNvPr>
            <p:cNvSpPr/>
            <p:nvPr/>
          </p:nvSpPr>
          <p:spPr>
            <a:xfrm>
              <a:off x="4753036" y="6708402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DDE696-97BA-445D-B026-F2A336383B24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>
              <a:off x="4210971" y="6303485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F05B2F9-EB37-4BA4-BC47-81C4ADE0B0D4}"/>
                </a:ext>
              </a:extLst>
            </p:cNvPr>
            <p:cNvSpPr/>
            <p:nvPr/>
          </p:nvSpPr>
          <p:spPr>
            <a:xfrm>
              <a:off x="7706105" y="6723399"/>
              <a:ext cx="58076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BBD39A1-2EC0-46BE-8941-92D02BDE0F95}"/>
                </a:ext>
              </a:extLst>
            </p:cNvPr>
            <p:cNvSpPr/>
            <p:nvPr/>
          </p:nvSpPr>
          <p:spPr>
            <a:xfrm>
              <a:off x="6996215" y="6709788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1BC050C-D898-4DCD-9B95-9D2DCDEB180B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flipH="1">
              <a:off x="7264693" y="6334643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B4A083-0B2E-4BCC-9CEF-E8E1A1FDB844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7851295" y="6318335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7633DA-84CA-427D-B927-0556C12E626C}"/>
                </a:ext>
              </a:extLst>
            </p:cNvPr>
            <p:cNvSpPr/>
            <p:nvPr/>
          </p:nvSpPr>
          <p:spPr>
            <a:xfrm>
              <a:off x="8393360" y="6714604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0BBAC2-9B3D-4425-A8B6-30FE09C4BC2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7851295" y="6309687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740" y="3824520"/>
            <a:ext cx="4001546" cy="106874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 sum in level 0 is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endParaRPr lang="en-US" sz="2000" dirty="0"/>
          </a:p>
          <a:p>
            <a:r>
              <a:rPr lang="en-CA" sz="2000" dirty="0"/>
              <a:t>Sum in level 1 is </a:t>
            </a:r>
            <a:r>
              <a:rPr lang="en-CA" sz="2000" dirty="0">
                <a:solidFill>
                  <a:srgbClr val="FF0000"/>
                </a:solidFill>
              </a:rPr>
              <a:t>3n/2</a:t>
            </a:r>
          </a:p>
          <a:p>
            <a:r>
              <a:rPr lang="en-CA" sz="2000" dirty="0"/>
              <a:t>Sum in level 2 is 9n/4 =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2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  <a:endParaRPr lang="en-CA" sz="2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41E87-DD02-4C6F-AE12-8C0B0EA1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283" y="5095291"/>
            <a:ext cx="3945140" cy="56902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CA" sz="2000" dirty="0"/>
              <a:t>The sum in level k is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k 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83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dirty="0">
                    <a:cs typeface="+mn-cs"/>
                  </a:rPr>
                  <a:t>The running time of merge sort is </a:t>
                </a:r>
                <a:r>
                  <a:rPr lang="en-US" altLang="he-IL" sz="2000" u="sng" dirty="0">
                    <a:cs typeface="+mn-cs"/>
                  </a:rPr>
                  <a:t>T(n) = 3*T(n/2) + O(n)</a:t>
                </a:r>
                <a:r>
                  <a:rPr lang="en-US" altLang="he-IL" sz="2000" dirty="0">
                    <a:cs typeface="+mn-cs"/>
                  </a:rPr>
                  <a:t> and </a:t>
                </a:r>
                <a:r>
                  <a:rPr lang="en-US" altLang="he-IL" sz="2000" u="sng" dirty="0">
                    <a:cs typeface="+mn-cs"/>
                  </a:rPr>
                  <a:t>T(1) = O(1)</a:t>
                </a:r>
                <a:r>
                  <a:rPr lang="en-US" altLang="he-IL" sz="2000" dirty="0">
                    <a:cs typeface="+mn-cs"/>
                  </a:rPr>
                  <a:t>.</a:t>
                </a:r>
              </a:p>
              <a:p>
                <a:r>
                  <a:rPr lang="en-US" altLang="he-IL" sz="2000" u="sng" dirty="0">
                    <a:cs typeface="+mn-cs"/>
                  </a:rPr>
                  <a:t>Claim</a:t>
                </a:r>
                <a:r>
                  <a:rPr lang="en-US" altLang="he-IL" sz="2000" dirty="0">
                    <a:cs typeface="+mn-cs"/>
                  </a:rPr>
                  <a:t>: T(n) = O(n</a:t>
                </a:r>
                <a:r>
                  <a:rPr lang="en-US" altLang="he-IL" sz="2000" baseline="30000" dirty="0">
                    <a:cs typeface="+mn-cs"/>
                  </a:rPr>
                  <a:t>log</a:t>
                </a:r>
                <a:r>
                  <a:rPr lang="en-US" altLang="he-IL" sz="2000" baseline="8000" dirty="0">
                    <a:cs typeface="+mn-cs"/>
                  </a:rPr>
                  <a:t>2</a:t>
                </a:r>
                <a:r>
                  <a:rPr lang="en-US" altLang="he-IL" sz="2000" baseline="30000" dirty="0">
                    <a:cs typeface="+mn-cs"/>
                  </a:rPr>
                  <a:t>(3)</a:t>
                </a:r>
                <a:r>
                  <a:rPr lang="en-US" altLang="he-IL" sz="2000" dirty="0">
                    <a:cs typeface="+mn-cs"/>
                  </a:rPr>
                  <a:t>)=O(n</a:t>
                </a:r>
                <a:r>
                  <a:rPr lang="en-US" altLang="he-IL" sz="2000" baseline="30000" dirty="0">
                    <a:cs typeface="+mn-cs"/>
                  </a:rPr>
                  <a:t>1.585</a:t>
                </a:r>
                <a:r>
                  <a:rPr lang="en-US" altLang="he-IL" sz="2000" dirty="0">
                    <a:cs typeface="+mn-cs"/>
                  </a:rPr>
                  <a:t>)</a:t>
                </a:r>
              </a:p>
              <a:p>
                <a:r>
                  <a:rPr lang="en-US" altLang="he-IL" sz="2000" u="sng" dirty="0">
                    <a:cs typeface="+mn-cs"/>
                  </a:rPr>
                  <a:t>Proof:</a:t>
                </a:r>
                <a:r>
                  <a:rPr lang="en-US" altLang="he-IL" sz="2000" dirty="0">
                    <a:cs typeface="+mn-cs"/>
                  </a:rPr>
                  <a:t> Suppose that </a:t>
                </a:r>
                <a:r>
                  <a:rPr lang="en-US" altLang="he-IL" sz="2000" i="1" dirty="0">
                    <a:solidFill>
                      <a:srgbClr val="0070C0"/>
                    </a:solidFill>
                    <a:cs typeface="+mn-cs"/>
                  </a:rPr>
                  <a:t>T(n) ≤ </a:t>
                </a:r>
                <a:r>
                  <a:rPr lang="pt-BR" altLang="he-IL" sz="2000" i="1" dirty="0">
                    <a:solidFill>
                      <a:srgbClr val="0070C0"/>
                    </a:solidFill>
                    <a:cs typeface="+mn-cs"/>
                  </a:rPr>
                  <a:t>3*T(n/2) + Cn</a:t>
                </a:r>
                <a:r>
                  <a:rPr lang="pt-BR" altLang="he-IL" sz="2000" dirty="0">
                    <a:cs typeface="+mn-cs"/>
                  </a:rPr>
                  <a:t> and </a:t>
                </a:r>
                <a:r>
                  <a:rPr lang="pt-BR" altLang="he-IL" sz="2000" dirty="0">
                    <a:solidFill>
                      <a:srgbClr val="0070C0"/>
                    </a:solidFill>
                    <a:cs typeface="+mn-cs"/>
                  </a:rPr>
                  <a:t>T(1)</a:t>
                </a:r>
                <a:r>
                  <a:rPr lang="en-US" altLang="he-IL" sz="2000" dirty="0">
                    <a:solidFill>
                      <a:srgbClr val="0070C0"/>
                    </a:solidFill>
                  </a:rPr>
                  <a:t> ≤ C</a:t>
                </a:r>
                <a:r>
                  <a:rPr lang="pt-BR" altLang="he-IL" sz="2000" dirty="0">
                    <a:cs typeface="+mn-cs"/>
                  </a:rPr>
                  <a:t> for some constant C.</a:t>
                </a:r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 total running time is </a:t>
                </a:r>
                <a:r>
                  <a:rPr lang="en-CA" sz="2000" b="1" i="1" dirty="0"/>
                  <a:t>T(n) = n+(3/2)n+(3/2)</a:t>
                </a:r>
                <a:r>
                  <a:rPr lang="en-CA" sz="2000" b="1" i="1" baseline="30000" dirty="0"/>
                  <a:t>2</a:t>
                </a:r>
                <a:r>
                  <a:rPr lang="en-CA" sz="2000" b="1" i="1" dirty="0"/>
                  <a:t>n+(3/2)</a:t>
                </a:r>
                <a:r>
                  <a:rPr lang="en-CA" sz="2000" b="1" i="1" baseline="30000" dirty="0"/>
                  <a:t>3</a:t>
                </a:r>
                <a:r>
                  <a:rPr lang="en-CA" sz="2000" b="1" i="1" dirty="0"/>
                  <a:t>n+… +(3/2)</a:t>
                </a:r>
                <a:r>
                  <a:rPr lang="en-CA" sz="2000" b="1" i="1" baseline="30000" dirty="0"/>
                  <a:t>d</a:t>
                </a:r>
                <a:r>
                  <a:rPr lang="en-CA" sz="2000" b="1" i="1" dirty="0"/>
                  <a:t>*n</a:t>
                </a:r>
              </a:p>
              <a:p>
                <a:r>
                  <a:rPr lang="en-CA" sz="2000" dirty="0"/>
                  <a:t>	where d = lg</a:t>
                </a:r>
                <a:r>
                  <a:rPr lang="en-CA" sz="2000" baseline="-25000" dirty="0"/>
                  <a:t>2</a:t>
                </a:r>
                <a:r>
                  <a:rPr lang="en-CA" sz="2000" dirty="0"/>
                  <a:t>(n) is the number of levels.</a:t>
                </a:r>
              </a:p>
              <a:p>
                <a:r>
                  <a:rPr lang="en-CA" sz="2000" dirty="0"/>
                  <a:t>We have a geometric series 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1+1.5+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+…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pt-BR" altLang="he-IL" sz="200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t-BR" altLang="he-IL" sz="200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1.5−1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he-IL" sz="2000" b="0" i="0" smtClean="0">
                          <a:latin typeface="Cambria Math" panose="02040503050406030204" pitchFamily="18" charset="0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Therefore, the total running time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he-IL" sz="2000" b="0" i="0" smtClean="0">
                              <a:latin typeface="Cambria Math" panose="02040503050406030204" pitchFamily="18" charset="0"/>
                              <a:cs typeface="+mn-cs"/>
                            </a:rPr>
                            <m:t>log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⁡_2(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he-IL" sz="2000" b="0" i="0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(3)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536" b="-37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5017</TotalTime>
  <Words>2179</Words>
  <Application>Microsoft Office PowerPoint</Application>
  <PresentationFormat>Custom</PresentationFormat>
  <Paragraphs>223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Albany</vt:lpstr>
      <vt:lpstr>Arial</vt:lpstr>
      <vt:lpstr>Calibri</vt:lpstr>
      <vt:lpstr>Cambria Math</vt:lpstr>
      <vt:lpstr>Times New Roman</vt:lpstr>
      <vt:lpstr>water</vt:lpstr>
      <vt:lpstr>lyt blackandwhite</vt:lpstr>
      <vt:lpstr>PowerPoint Presentation</vt:lpstr>
      <vt:lpstr>PowerPoint Presentation</vt:lpstr>
      <vt:lpstr>Big-O notation – more examples</vt:lpstr>
      <vt:lpstr>Big-O notation – more examples</vt:lpstr>
      <vt:lpstr>Big-O notation – more examples</vt:lpstr>
      <vt:lpstr>Proof by induction</vt:lpstr>
      <vt:lpstr>Proof using a recursion tree</vt:lpstr>
      <vt:lpstr>Big-O notation – more examples</vt:lpstr>
      <vt:lpstr>Big-O notation – more examples</vt:lpstr>
      <vt:lpstr>Master Theorem</vt:lpstr>
      <vt:lpstr>Master Theorem - examples</vt:lpstr>
      <vt:lpstr>Big-O notation – more examples</vt:lpstr>
      <vt:lpstr>Slightly more general result</vt:lpstr>
      <vt:lpstr>PowerPoint Presentation</vt:lpstr>
      <vt:lpstr>Faster integer multiplication</vt:lpstr>
      <vt:lpstr>Faster integer multiplication</vt:lpstr>
      <vt:lpstr>Faster integer multiplication</vt:lpstr>
      <vt:lpstr>Integer multiplication in time O(n1.58)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1626</cp:revision>
  <dcterms:created xsi:type="dcterms:W3CDTF">2017-07-19T12:15:02Z</dcterms:created>
  <dcterms:modified xsi:type="dcterms:W3CDTF">2021-02-05T02:19:13Z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