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5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gcTeqiHB3yUmwucOMZrWlx+AEd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idx="1" type="body"/>
          </p:nvPr>
        </p:nvSpPr>
        <p:spPr>
          <a:xfrm>
            <a:off x="1" y="2632472"/>
            <a:ext cx="9143999" cy="758985"/>
          </a:xfrm>
          <a:prstGeom prst="rect">
            <a:avLst/>
          </a:prstGeom>
          <a:solidFill>
            <a:srgbClr val="1D99CC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"/>
              <a:buNone/>
              <a:defRPr sz="100">
                <a:solidFill>
                  <a:schemeClr val="lt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type="ctrTitle"/>
          </p:nvPr>
        </p:nvSpPr>
        <p:spPr>
          <a:xfrm>
            <a:off x="1143000" y="841772"/>
            <a:ext cx="6858000" cy="12263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3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2" type="subTitle"/>
          </p:nvPr>
        </p:nvSpPr>
        <p:spPr>
          <a:xfrm>
            <a:off x="451624" y="2840960"/>
            <a:ext cx="4834054" cy="3811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C2577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2144315" y="4869656"/>
            <a:ext cx="49482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100"/>
              <a:buChar char="•"/>
              <a:defRPr>
                <a:solidFill>
                  <a:srgbClr val="00206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Char char="•"/>
              <a:defRPr>
                <a:solidFill>
                  <a:srgbClr val="002060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>
                <a:solidFill>
                  <a:srgbClr val="002060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>
                <a:solidFill>
                  <a:srgbClr val="002060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0" type="dt"/>
          </p:nvPr>
        </p:nvSpPr>
        <p:spPr>
          <a:xfrm>
            <a:off x="200025" y="4918472"/>
            <a:ext cx="1657350" cy="225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1" type="ftr"/>
          </p:nvPr>
        </p:nvSpPr>
        <p:spPr>
          <a:xfrm>
            <a:off x="2144315" y="4869656"/>
            <a:ext cx="49482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7222331" y="4869656"/>
            <a:ext cx="1484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0" type="dt"/>
          </p:nvPr>
        </p:nvSpPr>
        <p:spPr>
          <a:xfrm>
            <a:off x="200025" y="4888706"/>
            <a:ext cx="1657350" cy="225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2" type="sldNum"/>
          </p:nvPr>
        </p:nvSpPr>
        <p:spPr>
          <a:xfrm>
            <a:off x="7205663" y="4839890"/>
            <a:ext cx="1484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2144315" y="4869656"/>
            <a:ext cx="49482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100"/>
              <a:buChar char="•"/>
              <a:defRPr>
                <a:solidFill>
                  <a:srgbClr val="00206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Char char="•"/>
              <a:defRPr>
                <a:solidFill>
                  <a:srgbClr val="002060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>
                <a:solidFill>
                  <a:srgbClr val="002060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>
                <a:solidFill>
                  <a:srgbClr val="002060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200025" y="4888706"/>
            <a:ext cx="1657350" cy="225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7205663" y="4839890"/>
            <a:ext cx="1484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23"/>
          <p:cNvSpPr txBox="1"/>
          <p:nvPr>
            <p:ph idx="11" type="ftr"/>
          </p:nvPr>
        </p:nvSpPr>
        <p:spPr>
          <a:xfrm>
            <a:off x="2144315" y="4869656"/>
            <a:ext cx="49482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 rot="5400000">
            <a:off x="2940249" y="-942380"/>
            <a:ext cx="3263503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100"/>
              <a:buChar char="•"/>
              <a:defRPr>
                <a:solidFill>
                  <a:srgbClr val="00206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Char char="•"/>
              <a:defRPr>
                <a:solidFill>
                  <a:srgbClr val="002060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>
                <a:solidFill>
                  <a:srgbClr val="002060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>
                <a:solidFill>
                  <a:srgbClr val="002060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0" type="dt"/>
          </p:nvPr>
        </p:nvSpPr>
        <p:spPr>
          <a:xfrm>
            <a:off x="200025" y="4888706"/>
            <a:ext cx="1657350" cy="225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2" type="sldNum"/>
          </p:nvPr>
        </p:nvSpPr>
        <p:spPr>
          <a:xfrm>
            <a:off x="7205663" y="4839890"/>
            <a:ext cx="1484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2144315" y="4869656"/>
            <a:ext cx="49482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25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25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>
                <a:solidFill>
                  <a:srgbClr val="00206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4" name="Google Shape;64;p25"/>
          <p:cNvSpPr txBox="1"/>
          <p:nvPr>
            <p:ph idx="10" type="dt"/>
          </p:nvPr>
        </p:nvSpPr>
        <p:spPr>
          <a:xfrm>
            <a:off x="200025" y="4888706"/>
            <a:ext cx="1657350" cy="225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2" type="sldNum"/>
          </p:nvPr>
        </p:nvSpPr>
        <p:spPr>
          <a:xfrm>
            <a:off x="7205663" y="4839890"/>
            <a:ext cx="1484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2144315" y="4869656"/>
            <a:ext cx="49482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>
                <a:solidFill>
                  <a:srgbClr val="002060"/>
                </a:solidFill>
              </a:defRPr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100"/>
              <a:buChar char="•"/>
              <a:defRPr sz="2100"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 sz="1800">
                <a:solidFill>
                  <a:srgbClr val="002060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Char char="•"/>
              <a:defRPr sz="1500">
                <a:solidFill>
                  <a:srgbClr val="002060"/>
                </a:solidFill>
              </a:defRPr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Char char="•"/>
              <a:defRPr sz="1500">
                <a:solidFill>
                  <a:srgbClr val="002060"/>
                </a:solidFill>
              </a:defRPr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70" name="Google Shape;70;p26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>
                <a:solidFill>
                  <a:srgbClr val="00206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200025" y="4888706"/>
            <a:ext cx="1657350" cy="225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2" type="sldNum"/>
          </p:nvPr>
        </p:nvSpPr>
        <p:spPr>
          <a:xfrm>
            <a:off x="7205663" y="4839890"/>
            <a:ext cx="1484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26"/>
          <p:cNvSpPr txBox="1"/>
          <p:nvPr>
            <p:ph idx="11" type="ftr"/>
          </p:nvPr>
        </p:nvSpPr>
        <p:spPr>
          <a:xfrm>
            <a:off x="2144315" y="4869656"/>
            <a:ext cx="49482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b="1" sz="1800">
                <a:solidFill>
                  <a:srgbClr val="00206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7" name="Google Shape;77;p27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100"/>
              <a:buChar char="•"/>
              <a:defRPr>
                <a:solidFill>
                  <a:srgbClr val="00206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Char char="•"/>
              <a:defRPr>
                <a:solidFill>
                  <a:srgbClr val="002060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>
                <a:solidFill>
                  <a:srgbClr val="002060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>
                <a:solidFill>
                  <a:srgbClr val="002060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b="1" sz="1800">
                <a:solidFill>
                  <a:srgbClr val="00206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9" name="Google Shape;79;p2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100"/>
              <a:buChar char="•"/>
              <a:defRPr>
                <a:solidFill>
                  <a:srgbClr val="00206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Char char="•"/>
              <a:defRPr>
                <a:solidFill>
                  <a:srgbClr val="002060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>
                <a:solidFill>
                  <a:srgbClr val="002060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>
                <a:solidFill>
                  <a:srgbClr val="002060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0" type="dt"/>
          </p:nvPr>
        </p:nvSpPr>
        <p:spPr>
          <a:xfrm>
            <a:off x="200025" y="4888706"/>
            <a:ext cx="1657350" cy="225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2" type="sldNum"/>
          </p:nvPr>
        </p:nvSpPr>
        <p:spPr>
          <a:xfrm>
            <a:off x="7205663" y="4839890"/>
            <a:ext cx="1484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2144315" y="4869656"/>
            <a:ext cx="49482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0" type="dt"/>
          </p:nvPr>
        </p:nvSpPr>
        <p:spPr>
          <a:xfrm>
            <a:off x="200025" y="4888706"/>
            <a:ext cx="1657350" cy="225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2" type="sldNum"/>
          </p:nvPr>
        </p:nvSpPr>
        <p:spPr>
          <a:xfrm>
            <a:off x="7205663" y="4839890"/>
            <a:ext cx="1484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28"/>
          <p:cNvSpPr txBox="1"/>
          <p:nvPr>
            <p:ph idx="11" type="ftr"/>
          </p:nvPr>
        </p:nvSpPr>
        <p:spPr>
          <a:xfrm>
            <a:off x="2144315" y="4869656"/>
            <a:ext cx="49482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4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/>
        </p:nvSpPr>
        <p:spPr>
          <a:xfrm>
            <a:off x="0" y="4849415"/>
            <a:ext cx="9144000" cy="303609"/>
          </a:xfrm>
          <a:prstGeom prst="rect">
            <a:avLst/>
          </a:prstGeom>
          <a:solidFill>
            <a:srgbClr val="2E3192"/>
          </a:solidFill>
          <a:ln>
            <a:noFill/>
          </a:ln>
        </p:spPr>
        <p:txBody>
          <a:bodyPr anchorCtr="0" anchor="t" bIns="25700" lIns="51400" spcFirstLastPara="1" rIns="51400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67663" y="172640"/>
            <a:ext cx="10953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7"/>
          <p:cNvSpPr txBox="1"/>
          <p:nvPr/>
        </p:nvSpPr>
        <p:spPr>
          <a:xfrm>
            <a:off x="0" y="0"/>
            <a:ext cx="9144000" cy="2632472"/>
          </a:xfrm>
          <a:prstGeom prst="rect">
            <a:avLst/>
          </a:prstGeom>
          <a:solidFill>
            <a:srgbClr val="2E3192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2577"/>
              </a:buClr>
              <a:buSzPts val="100"/>
              <a:buFont typeface="Georgia"/>
              <a:buNone/>
            </a:pPr>
            <a:r>
              <a:rPr b="0" i="0" lang="en" sz="100" u="none" cap="none" strike="noStrike">
                <a:solidFill>
                  <a:srgbClr val="0C2577"/>
                </a:solidFill>
                <a:latin typeface="Georgia"/>
                <a:ea typeface="Georgia"/>
                <a:cs typeface="Georgia"/>
                <a:sym typeface="Georgia"/>
              </a:rPr>
              <a:t>..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3109" y="3639740"/>
            <a:ext cx="93345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7"/>
          <p:cNvSpPr txBox="1"/>
          <p:nvPr/>
        </p:nvSpPr>
        <p:spPr>
          <a:xfrm>
            <a:off x="1054710" y="3964133"/>
            <a:ext cx="4169569" cy="2846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98A"/>
              </a:buClr>
              <a:buSzPts val="1400"/>
              <a:buFont typeface="Georgia"/>
              <a:buNone/>
            </a:pPr>
            <a:r>
              <a:rPr b="1" i="0" lang="en" sz="1400" u="none" cap="none" strike="noStrike">
                <a:solidFill>
                  <a:srgbClr val="23298A"/>
                </a:solidFill>
                <a:latin typeface="Georgia"/>
                <a:ea typeface="Georgia"/>
                <a:cs typeface="Georgia"/>
                <a:sym typeface="Georgia"/>
              </a:rPr>
              <a:t>International University - HCMIU 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7"/>
          <p:cNvSpPr txBox="1"/>
          <p:nvPr/>
        </p:nvSpPr>
        <p:spPr>
          <a:xfrm>
            <a:off x="6280547" y="2840831"/>
            <a:ext cx="2378869" cy="3202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Date: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" type="body"/>
          </p:nvPr>
        </p:nvSpPr>
        <p:spPr>
          <a:xfrm>
            <a:off x="628650" y="1369220"/>
            <a:ext cx="7886700" cy="32039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1" type="ftr"/>
          </p:nvPr>
        </p:nvSpPr>
        <p:spPr>
          <a:xfrm>
            <a:off x="2144315" y="4869656"/>
            <a:ext cx="49482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5" name="Google Shape;1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958" y="3639741"/>
            <a:ext cx="941601" cy="9334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07920" y="0"/>
            <a:ext cx="1236080" cy="122537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9"/>
          <p:cNvSpPr txBox="1"/>
          <p:nvPr/>
        </p:nvSpPr>
        <p:spPr>
          <a:xfrm>
            <a:off x="0" y="4849415"/>
            <a:ext cx="9144000" cy="303609"/>
          </a:xfrm>
          <a:prstGeom prst="rect">
            <a:avLst/>
          </a:prstGeom>
          <a:solidFill>
            <a:srgbClr val="2E3192"/>
          </a:solidFill>
          <a:ln>
            <a:noFill/>
          </a:ln>
        </p:spPr>
        <p:txBody>
          <a:bodyPr anchorCtr="0" anchor="t" bIns="25700" lIns="51400" spcFirstLastPara="1" rIns="51400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200025" y="4918472"/>
            <a:ext cx="1657350" cy="225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2144315" y="4869656"/>
            <a:ext cx="49482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7222331" y="4869656"/>
            <a:ext cx="1484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07920" y="0"/>
            <a:ext cx="1236080" cy="1225378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1"/>
          <p:cNvSpPr txBox="1"/>
          <p:nvPr/>
        </p:nvSpPr>
        <p:spPr>
          <a:xfrm>
            <a:off x="0" y="4849415"/>
            <a:ext cx="9144000" cy="303609"/>
          </a:xfrm>
          <a:prstGeom prst="rect">
            <a:avLst/>
          </a:prstGeom>
          <a:solidFill>
            <a:srgbClr val="2E3192"/>
          </a:solidFill>
          <a:ln>
            <a:noFill/>
          </a:ln>
        </p:spPr>
        <p:txBody>
          <a:bodyPr anchorCtr="0" anchor="t" bIns="25700" lIns="51400" spcFirstLastPara="1" rIns="51400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21"/>
          <p:cNvSpPr txBox="1"/>
          <p:nvPr>
            <p:ph idx="10" type="dt"/>
          </p:nvPr>
        </p:nvSpPr>
        <p:spPr>
          <a:xfrm>
            <a:off x="200025" y="4888706"/>
            <a:ext cx="1657350" cy="225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21"/>
          <p:cNvSpPr txBox="1"/>
          <p:nvPr>
            <p:ph idx="12" type="sldNum"/>
          </p:nvPr>
        </p:nvSpPr>
        <p:spPr>
          <a:xfrm>
            <a:off x="7205663" y="4839890"/>
            <a:ext cx="1484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1"/>
          <p:cNvSpPr txBox="1"/>
          <p:nvPr>
            <p:ph idx="11" type="ftr"/>
          </p:nvPr>
        </p:nvSpPr>
        <p:spPr>
          <a:xfrm>
            <a:off x="2144315" y="4869656"/>
            <a:ext cx="49482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idx="1" type="body"/>
          </p:nvPr>
        </p:nvSpPr>
        <p:spPr>
          <a:xfrm>
            <a:off x="0" y="2632471"/>
            <a:ext cx="9144000" cy="758400"/>
          </a:xfrm>
          <a:prstGeom prst="rect">
            <a:avLst/>
          </a:prstGeom>
          <a:solidFill>
            <a:srgbClr val="8592BC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"/>
              <a:buNone/>
            </a:pPr>
            <a:r>
              <a:t/>
            </a:r>
            <a:endParaRPr sz="100">
              <a:solidFill>
                <a:schemeClr val="lt2"/>
              </a:solidFill>
            </a:endParaRPr>
          </a:p>
        </p:txBody>
      </p:sp>
      <p:sp>
        <p:nvSpPr>
          <p:cNvPr id="93" name="Google Shape;93;p1"/>
          <p:cNvSpPr txBox="1"/>
          <p:nvPr>
            <p:ph type="ctrTitle"/>
          </p:nvPr>
        </p:nvSpPr>
        <p:spPr>
          <a:xfrm>
            <a:off x="738125" y="656125"/>
            <a:ext cx="79308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5200">
                <a:latin typeface="Times New Roman"/>
                <a:ea typeface="Times New Roman"/>
                <a:cs typeface="Times New Roman"/>
                <a:sym typeface="Times New Roman"/>
              </a:rPr>
              <a:t>Ocular Disease Recognition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 txBox="1"/>
          <p:nvPr>
            <p:ph idx="2" type="subTitle"/>
          </p:nvPr>
        </p:nvSpPr>
        <p:spPr>
          <a:xfrm>
            <a:off x="5590075" y="3583150"/>
            <a:ext cx="33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Nguyễn Anh Thắng - ITCSIU21233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Ngô Thị Thương – ITCSIU21160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Trịnh Quang Anh - ITCSIU21164</a:t>
            </a:r>
            <a:endParaRPr b="0" i="0" sz="140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Nguyễn Thành Khiêm - ITCSIU21137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6338888" y="2838450"/>
            <a:ext cx="2330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Date: 15-01-2024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257425" y="4869656"/>
            <a:ext cx="450413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eorgia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International University - HCMIU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600"/>
              <a:t>Result Comparison</a:t>
            </a:r>
            <a:endParaRPr b="1" sz="3600"/>
          </a:p>
        </p:txBody>
      </p:sp>
      <p:pic>
        <p:nvPicPr>
          <p:cNvPr id="180" name="Google Shape;1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25" y="1834527"/>
            <a:ext cx="8508326" cy="14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idx="1" type="body"/>
          </p:nvPr>
        </p:nvSpPr>
        <p:spPr>
          <a:xfrm>
            <a:off x="628650" y="1534850"/>
            <a:ext cx="7886700" cy="30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Previous approaches often utilized raw images directly without applying additional feature extraction techniques</a:t>
            </a:r>
            <a:r>
              <a:rPr lang="en" sz="1800"/>
              <a:t>.</a:t>
            </a:r>
            <a:endParaRPr sz="1800"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In this project, raw images were used without implementing Local Binary Patterns (LBP).</a:t>
            </a:r>
            <a:endParaRPr sz="1800"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Instead, the model was designed to learn features directly from the raw images during the training process.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6" name="Google Shape;186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Novelty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/>
        </p:nvSpPr>
        <p:spPr>
          <a:xfrm>
            <a:off x="0" y="2381"/>
            <a:ext cx="9144000" cy="3545681"/>
          </a:xfrm>
          <a:prstGeom prst="rect">
            <a:avLst/>
          </a:prstGeom>
          <a:solidFill>
            <a:srgbClr val="0C257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2577"/>
              </a:buClr>
              <a:buSzPts val="100"/>
              <a:buFont typeface="Georgia"/>
              <a:buNone/>
            </a:pPr>
            <a:r>
              <a:rPr b="0" i="0" lang="en" sz="100" u="none" cap="none" strike="noStrike">
                <a:solidFill>
                  <a:srgbClr val="0C2577"/>
                </a:solidFill>
                <a:latin typeface="Georgia"/>
                <a:ea typeface="Georgia"/>
                <a:cs typeface="Georgia"/>
                <a:sym typeface="Georgia"/>
              </a:rPr>
              <a:t>..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"/>
          <p:cNvSpPr txBox="1"/>
          <p:nvPr>
            <p:ph type="title"/>
          </p:nvPr>
        </p:nvSpPr>
        <p:spPr>
          <a:xfrm>
            <a:off x="698896" y="115252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Georgia"/>
              <a:buNone/>
            </a:pPr>
            <a:r>
              <a:rPr b="1" i="0" lang="en" sz="33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b="1"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hank You</a:t>
            </a:r>
            <a:endParaRPr/>
          </a:p>
        </p:txBody>
      </p:sp>
      <p:sp>
        <p:nvSpPr>
          <p:cNvPr id="193" name="Google Shape;193;p16"/>
          <p:cNvSpPr txBox="1"/>
          <p:nvPr/>
        </p:nvSpPr>
        <p:spPr>
          <a:xfrm>
            <a:off x="200025" y="4888706"/>
            <a:ext cx="1657350" cy="225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7205663" y="4839890"/>
            <a:ext cx="1484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2144315" y="4869656"/>
            <a:ext cx="49482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eorgi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International University - HCMIU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523875" y="1268015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According to the World Health Organization (WHO), there are around 2.2 billion people who are visually impaired worldwide, and at least 1 billion of these cases might have been prevented.</a:t>
            </a:r>
            <a:endParaRPr sz="2000"/>
          </a:p>
          <a:p>
            <a:pPr indent="-3556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Ocular diseases can be very severe and lead to blindness. Therefore, early identification of the disease can lessen the severity of the condition.</a:t>
            </a:r>
            <a:endParaRPr sz="2000"/>
          </a:p>
          <a:p>
            <a:pPr indent="-3556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Here, we have solved this problem using some Deep Learning models to predict whether an image belongs to Normal or Cataract category and also made a comparison among them.</a:t>
            </a:r>
            <a:endParaRPr sz="2000"/>
          </a:p>
        </p:txBody>
      </p:sp>
      <p:sp>
        <p:nvSpPr>
          <p:cNvPr id="102" name="Google Shape;102;p2"/>
          <p:cNvSpPr txBox="1"/>
          <p:nvPr/>
        </p:nvSpPr>
        <p:spPr>
          <a:xfrm>
            <a:off x="200025" y="4918472"/>
            <a:ext cx="1657350" cy="225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2144315" y="4869656"/>
            <a:ext cx="49482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eorgi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International University - HCMIU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7222331" y="4869656"/>
            <a:ext cx="1484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523875" y="0"/>
            <a:ext cx="725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628650" y="273844"/>
            <a:ext cx="7321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Calibri"/>
              <a:buNone/>
            </a:pPr>
            <a:r>
              <a:rPr b="1" lang="en" sz="3600"/>
              <a:t>Introduction</a:t>
            </a:r>
            <a:r>
              <a:rPr b="1" i="0" lang="en" sz="36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600"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Ocular disorders have become more prevalent throughout time, with one of the causes being changes in human behaviour patterns brought on by technology and the creation of technological equipment.</a:t>
            </a:r>
            <a:endParaRPr sz="2000"/>
          </a:p>
          <a:p>
            <a:pPr indent="-3556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The diagnosis of ocular pathology using fundus images is a significant difficulty in health care.</a:t>
            </a:r>
            <a:endParaRPr sz="2000"/>
          </a:p>
          <a:p>
            <a:pPr indent="-3556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The aim of our project is to develop a combination of feature extraction methods and Neural Networks to recognize common types of visual disorders using the fundus images.</a:t>
            </a:r>
            <a:endParaRPr sz="2000"/>
          </a:p>
          <a:p>
            <a:pPr indent="-3556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Fundus photographs are ocular documentation that record the appearance of a patient’s retina.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000"/>
          </a:p>
        </p:txBody>
      </p:sp>
      <p:sp>
        <p:nvSpPr>
          <p:cNvPr id="112" name="Google Shape;112;p3"/>
          <p:cNvSpPr txBox="1"/>
          <p:nvPr/>
        </p:nvSpPr>
        <p:spPr>
          <a:xfrm>
            <a:off x="200025" y="4888706"/>
            <a:ext cx="1657350" cy="225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7205663" y="4839890"/>
            <a:ext cx="1484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2144315" y="4869656"/>
            <a:ext cx="49482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eorgi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International University - HCMIU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628650" y="273844"/>
            <a:ext cx="7321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Calibri"/>
              <a:buNone/>
            </a:pPr>
            <a:r>
              <a:rPr b="1" lang="en" sz="3600"/>
              <a:t>Dataset</a:t>
            </a:r>
            <a:r>
              <a:rPr b="1" i="0" lang="en" sz="36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600"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dataset contains 7000 images with 5000 training images and 1000 testing images.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dataset contains various types of eye images such as Diabetes, Glaucoma, Cataract, Related Macular Degeneration, Myopia, Hypertensive Retinopathy and other ones.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features of the image are extracted through lbp feature extractor.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200025" y="4888706"/>
            <a:ext cx="16575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7205663" y="4839890"/>
            <a:ext cx="14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2144315" y="4869656"/>
            <a:ext cx="4948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International Institute of Information Technology, Naya Raipur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275" y="3022925"/>
            <a:ext cx="3381375" cy="1704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8230" y="3022925"/>
            <a:ext cx="4504946" cy="17049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628650" y="273844"/>
            <a:ext cx="7321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Calibri"/>
              <a:buNone/>
            </a:pPr>
            <a:r>
              <a:rPr b="1" lang="en" sz="3600"/>
              <a:t>Models</a:t>
            </a:r>
            <a:endParaRPr sz="2400"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628650" y="1171650"/>
            <a:ext cx="7886700" cy="3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Calibri"/>
              <a:buChar char="•"/>
            </a:pPr>
            <a:r>
              <a:rPr lang="en"/>
              <a:t>VGG19 : </a:t>
            </a:r>
            <a:r>
              <a:rPr lang="en" sz="1900"/>
              <a:t>It is a convolutional neural network trained on a subset of the ImageNet dataset, a collection of over 14 million images belonging to 22,000 categories.It has 138 million parameters with a total of 19 layers including weights.</a:t>
            </a:r>
            <a:endParaRPr sz="1900"/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900"/>
          </a:p>
          <a:p>
            <a:pPr indent="-3492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ResNet50 :  It is a convolutional neural network that is 50 layers deep. A 7×7 kernel convolution alongside 64 other kernels with a 2-sized stride. A max pooling layer with a 2-sized stride. 9 more layers—3×3,64 kernel convolution, another with 1×1,64 kernels, and a third with 1×1,256 kernels.</a:t>
            </a:r>
            <a:endParaRPr sz="1900"/>
          </a:p>
        </p:txBody>
      </p:sp>
      <p:sp>
        <p:nvSpPr>
          <p:cNvPr id="132" name="Google Shape;132;p5"/>
          <p:cNvSpPr txBox="1"/>
          <p:nvPr/>
        </p:nvSpPr>
        <p:spPr>
          <a:xfrm>
            <a:off x="200025" y="4888706"/>
            <a:ext cx="16575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7205663" y="4839890"/>
            <a:ext cx="14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2144315" y="4869656"/>
            <a:ext cx="4948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eorgi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International University - HCMIU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628650" y="273844"/>
            <a:ext cx="7321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Calibri"/>
              <a:buNone/>
            </a:pPr>
            <a:r>
              <a:rPr b="1" lang="en" sz="3600"/>
              <a:t>Models</a:t>
            </a:r>
            <a:endParaRPr sz="2400"/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628650" y="1628575"/>
            <a:ext cx="7886700" cy="30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92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Char char="•"/>
            </a:pPr>
            <a:r>
              <a:rPr lang="en"/>
              <a:t>Vision Transformer : It applies a Transformer-like design to selected areas of the picture. A sequence of vectors is created by dividing a picture into fixed-size patches, linearly embedding each one, adding position embeddings, and then feeding the assembled vectors to a conventional Transformer encoder.</a:t>
            </a:r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200025" y="4888706"/>
            <a:ext cx="16575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7205663" y="4839890"/>
            <a:ext cx="14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2144315" y="4869656"/>
            <a:ext cx="4948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eorgi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International University - HCMIU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600"/>
              <a:t>Accuracy vs Epoch</a:t>
            </a:r>
            <a:endParaRPr b="1" sz="3600"/>
          </a:p>
        </p:txBody>
      </p:sp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 b="0" l="0" r="49670" t="0"/>
          <a:stretch/>
        </p:blipFill>
        <p:spPr>
          <a:xfrm>
            <a:off x="3029550" y="1500425"/>
            <a:ext cx="2326499" cy="2516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7"/>
          <p:cNvPicPr preferRelativeResize="0"/>
          <p:nvPr/>
        </p:nvPicPr>
        <p:blipFill rotWithShape="1">
          <a:blip r:embed="rId4">
            <a:alphaModFix/>
          </a:blip>
          <a:srcRect b="0" l="0" r="49023" t="0"/>
          <a:stretch/>
        </p:blipFill>
        <p:spPr>
          <a:xfrm>
            <a:off x="703048" y="1500425"/>
            <a:ext cx="2326499" cy="24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7"/>
          <p:cNvPicPr preferRelativeResize="0"/>
          <p:nvPr/>
        </p:nvPicPr>
        <p:blipFill rotWithShape="1">
          <a:blip r:embed="rId5">
            <a:alphaModFix/>
          </a:blip>
          <a:srcRect b="0" l="0" r="48218" t="0"/>
          <a:stretch/>
        </p:blipFill>
        <p:spPr>
          <a:xfrm>
            <a:off x="5356050" y="1500425"/>
            <a:ext cx="2398326" cy="251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/>
        </p:nvSpPr>
        <p:spPr>
          <a:xfrm>
            <a:off x="1432100" y="4016800"/>
            <a:ext cx="105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VGG19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3634950" y="4016800"/>
            <a:ext cx="135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ResNet50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5356053" y="4016800"/>
            <a:ext cx="281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Vision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Transformation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600"/>
              <a:t>Loss vs Epoch</a:t>
            </a:r>
            <a:endParaRPr b="1" sz="3600"/>
          </a:p>
        </p:txBody>
      </p:sp>
      <p:sp>
        <p:nvSpPr>
          <p:cNvPr id="160" name="Google Shape;160;p8"/>
          <p:cNvSpPr txBox="1"/>
          <p:nvPr/>
        </p:nvSpPr>
        <p:spPr>
          <a:xfrm>
            <a:off x="1203500" y="3864400"/>
            <a:ext cx="105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VGG19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3406350" y="3864400"/>
            <a:ext cx="135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ResNet50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5127453" y="3864400"/>
            <a:ext cx="281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Vision Transformation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8"/>
          <p:cNvPicPr preferRelativeResize="0"/>
          <p:nvPr/>
        </p:nvPicPr>
        <p:blipFill rotWithShape="1">
          <a:blip r:embed="rId3">
            <a:alphaModFix/>
          </a:blip>
          <a:srcRect b="0" l="50077" r="0" t="0"/>
          <a:stretch/>
        </p:blipFill>
        <p:spPr>
          <a:xfrm>
            <a:off x="3003963" y="1444450"/>
            <a:ext cx="2176325" cy="2373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8"/>
          <p:cNvPicPr preferRelativeResize="0"/>
          <p:nvPr/>
        </p:nvPicPr>
        <p:blipFill rotWithShape="1">
          <a:blip r:embed="rId4">
            <a:alphaModFix/>
          </a:blip>
          <a:srcRect b="0" l="50855" r="0" t="0"/>
          <a:stretch/>
        </p:blipFill>
        <p:spPr>
          <a:xfrm>
            <a:off x="751375" y="1444450"/>
            <a:ext cx="2176325" cy="2410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8"/>
          <p:cNvPicPr preferRelativeResize="0"/>
          <p:nvPr/>
        </p:nvPicPr>
        <p:blipFill rotWithShape="1">
          <a:blip r:embed="rId5">
            <a:alphaModFix/>
          </a:blip>
          <a:srcRect b="0" l="52749" r="0" t="0"/>
          <a:stretch/>
        </p:blipFill>
        <p:spPr>
          <a:xfrm>
            <a:off x="5331375" y="1444450"/>
            <a:ext cx="2098878" cy="24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600"/>
              <a:t>Confusion Matrix</a:t>
            </a:r>
            <a:endParaRPr b="1" sz="3600"/>
          </a:p>
        </p:txBody>
      </p:sp>
      <p:pic>
        <p:nvPicPr>
          <p:cNvPr id="171" name="Google Shape;1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025" y="1128700"/>
            <a:ext cx="3272976" cy="32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5175" y="1128699"/>
            <a:ext cx="3272976" cy="323747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/>
          <p:nvPr/>
        </p:nvSpPr>
        <p:spPr>
          <a:xfrm>
            <a:off x="842850" y="4430325"/>
            <a:ext cx="25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VGG19</a:t>
            </a:r>
            <a:endParaRPr b="1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4572000" y="4430325"/>
            <a:ext cx="26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ResNet50</a:t>
            </a:r>
            <a:endParaRPr b="1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