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78" r:id="rId5"/>
    <p:sldId id="279" r:id="rId6"/>
    <p:sldId id="277" r:id="rId7"/>
    <p:sldId id="288" r:id="rId8"/>
    <p:sldId id="297" r:id="rId9"/>
    <p:sldId id="260" r:id="rId10"/>
    <p:sldId id="263" r:id="rId11"/>
    <p:sldId id="289" r:id="rId12"/>
    <p:sldId id="262" r:id="rId13"/>
    <p:sldId id="305" r:id="rId14"/>
    <p:sldId id="276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2" r:id="rId23"/>
    <p:sldId id="271" r:id="rId24"/>
    <p:sldId id="273" r:id="rId25"/>
    <p:sldId id="290" r:id="rId26"/>
    <p:sldId id="283" r:id="rId27"/>
    <p:sldId id="292" r:id="rId28"/>
    <p:sldId id="291" r:id="rId29"/>
    <p:sldId id="293" r:id="rId30"/>
    <p:sldId id="274" r:id="rId31"/>
    <p:sldId id="275" r:id="rId32"/>
    <p:sldId id="304" r:id="rId33"/>
    <p:sldId id="294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F6C58-8645-402B-9286-FC432B36B08B}">
          <p14:sldIdLst>
            <p14:sldId id="256"/>
            <p14:sldId id="257"/>
            <p14:sldId id="258"/>
            <p14:sldId id="278"/>
            <p14:sldId id="279"/>
            <p14:sldId id="277"/>
            <p14:sldId id="288"/>
            <p14:sldId id="297"/>
            <p14:sldId id="260"/>
            <p14:sldId id="263"/>
            <p14:sldId id="289"/>
            <p14:sldId id="262"/>
            <p14:sldId id="305"/>
            <p14:sldId id="276"/>
            <p14:sldId id="264"/>
            <p14:sldId id="266"/>
            <p14:sldId id="265"/>
            <p14:sldId id="267"/>
            <p14:sldId id="268"/>
            <p14:sldId id="269"/>
            <p14:sldId id="270"/>
            <p14:sldId id="272"/>
            <p14:sldId id="271"/>
            <p14:sldId id="273"/>
            <p14:sldId id="290"/>
            <p14:sldId id="283"/>
            <p14:sldId id="292"/>
            <p14:sldId id="291"/>
            <p14:sldId id="293"/>
            <p14:sldId id="274"/>
            <p14:sldId id="275"/>
            <p14:sldId id="304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15F"/>
    <a:srgbClr val="DA8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52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2A7118-79BD-4F62-985C-DBD3587EFB26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8CDF3D-56BF-4120-B33F-96B6224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5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19A15-B211-4D15-AD47-D8CF2914A735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AE434A-F025-4914-AD8A-A33E46A9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4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Get-Help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ChildItem</a:t>
            </a:r>
            <a:endParaRPr lang="en-US" sz="1600" baseline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Get-Help Get-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–Examples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Get-Command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Get-Command out*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ChildItem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| Get-Member 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#The difference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between Get-Member looking at one object in a collection (line 2) and the collection as a whole (line 3)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$a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= @(1, 2, 3)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$a | Get-Member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Get-Member –</a:t>
            </a:r>
            <a:r>
              <a:rPr lang="en-US" sz="1600" baseline="0" dirty="0" err="1" smtClean="0">
                <a:latin typeface="Consolas" pitchFamily="49" charset="0"/>
                <a:cs typeface="Consolas" pitchFamily="49" charset="0"/>
              </a:rPr>
              <a:t>InputObject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$a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Versions for PS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2 and 3</a:t>
            </a: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Get-Module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Get-Command -Module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Pscx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Get-Command -Module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Pscx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 | Measure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120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cmdlets</a:t>
            </a:r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, aliases and filters.</a:t>
            </a:r>
          </a:p>
          <a:p>
            <a:endParaRPr lang="en-US" sz="1600" baseline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aseline="0" dirty="0" smtClean="0">
                <a:latin typeface="Consolas" pitchFamily="49" charset="0"/>
                <a:cs typeface="Consolas" pitchFamily="49" charset="0"/>
              </a:rPr>
              <a:t>Install is easy in PS3 (installer), a little trickier in PS2 (unblock)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New-Item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ItemType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Directory -Name One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New-Item 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ItemType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File -Name One\001.txt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Set-Content -Path Two.txt -Value "Whatever you want“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Aaa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Bbb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Ccc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 |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-Object { Set-Content -Path "$_.txt" -Value $_$_$_  }</a:t>
            </a:r>
          </a:p>
          <a:p>
            <a:pPr defTabSz="931774"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931774"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(@{"One.txt"="This is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one";"Two.txt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"="This is two"}).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| % { Set-Content -Path $_.Key -Value $_.Value  } 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3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+mn-lt"/>
                <a:cs typeface="Consolas" pitchFamily="49" charset="0"/>
              </a:rPr>
              <a:t>Compare-Object </a:t>
            </a:r>
            <a:r>
              <a:rPr lang="en-US" sz="1400" dirty="0" smtClean="0">
                <a:latin typeface="+mn-lt"/>
                <a:cs typeface="Consolas" pitchFamily="49" charset="0"/>
              </a:rPr>
              <a:t>(Get-Content .\One.txt) (Get-Content .\Two.txt) </a:t>
            </a: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	#Shows the differences</a:t>
            </a:r>
          </a:p>
          <a:p>
            <a:pPr defTabSz="931774">
              <a:defRPr/>
            </a:pPr>
            <a:r>
              <a:rPr lang="en-US" sz="1400" dirty="0" smtClean="0">
                <a:latin typeface="+mn-lt"/>
                <a:cs typeface="Consolas" pitchFamily="49" charset="0"/>
              </a:rPr>
              <a:t>Compare-Object (Get-Content .\One.txt) (Get-Content .\Three.txt) </a:t>
            </a:r>
          </a:p>
          <a:p>
            <a:pPr defTabSz="931774">
              <a:defRPr/>
            </a:pPr>
            <a:r>
              <a:rPr lang="en-US" sz="1400" dirty="0" smtClean="0">
                <a:latin typeface="+mn-lt"/>
                <a:cs typeface="Consolas" pitchFamily="49" charset="0"/>
              </a:rPr>
              <a:t>	#Nothing different, nothing to show</a:t>
            </a:r>
          </a:p>
          <a:p>
            <a:endParaRPr lang="en-US" sz="1400" dirty="0" smtClean="0">
              <a:latin typeface="+mn-lt"/>
              <a:cs typeface="Consolas" pitchFamily="49" charset="0"/>
            </a:endParaRP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(Get-Content .\HelloWorld.exe) (Get-Content .\GoodbyeMoon.exe)</a:t>
            </a: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(Get-Hash .\HelloWorld.exe) (Get-Hash .\GoodbyeMoon.exe)</a:t>
            </a:r>
          </a:p>
          <a:p>
            <a:r>
              <a:rPr lang="en-US" sz="1400" dirty="0" smtClean="0">
                <a:latin typeface="+mn-lt"/>
                <a:cs typeface="Consolas" pitchFamily="49" charset="0"/>
              </a:rPr>
              <a:t>Compare-Object (Get-Hash .\HelloWorld.exe) (Get-Hash .\Unknown.exe)</a:t>
            </a:r>
          </a:p>
          <a:p>
            <a:endParaRPr lang="en-US" sz="1400" dirty="0" smtClean="0">
              <a:latin typeface="+mn-lt"/>
              <a:cs typeface="Consolas" pitchFamily="49" charset="0"/>
            </a:endParaRPr>
          </a:p>
          <a:p>
            <a:pPr defTabSz="931774">
              <a:defRPr/>
            </a:pPr>
            <a:r>
              <a:rPr lang="en-US" sz="1400" dirty="0">
                <a:latin typeface="+mn-lt"/>
                <a:cs typeface="Consolas" pitchFamily="49" charset="0"/>
              </a:rPr>
              <a:t>Compare-Object (Get-</a:t>
            </a:r>
            <a:r>
              <a:rPr lang="en-US" sz="1400" dirty="0" err="1">
                <a:latin typeface="+mn-lt"/>
                <a:cs typeface="Consolas" pitchFamily="49" charset="0"/>
              </a:rPr>
              <a:t>ChildItem</a:t>
            </a:r>
            <a:r>
              <a:rPr lang="en-US" sz="1400" dirty="0">
                <a:latin typeface="+mn-lt"/>
                <a:cs typeface="Consolas" pitchFamily="49" charset="0"/>
              </a:rPr>
              <a:t> .\One) (Get-</a:t>
            </a:r>
            <a:r>
              <a:rPr lang="en-US" sz="1400" dirty="0" err="1">
                <a:latin typeface="+mn-lt"/>
                <a:cs typeface="Consolas" pitchFamily="49" charset="0"/>
              </a:rPr>
              <a:t>ChildItem</a:t>
            </a:r>
            <a:r>
              <a:rPr lang="en-US" sz="1400" dirty="0">
                <a:latin typeface="+mn-lt"/>
                <a:cs typeface="Consolas" pitchFamily="49" charset="0"/>
              </a:rPr>
              <a:t> .\Two</a:t>
            </a:r>
            <a:r>
              <a:rPr lang="en-US" sz="1400" dirty="0" smtClean="0"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</a:t>
            </a:r>
            <a:r>
              <a:rPr lang="en-US" sz="1200" dirty="0" smtClean="0"/>
              <a:t>–Path .\</a:t>
            </a:r>
            <a:r>
              <a:rPr lang="en-US" sz="1200" dirty="0" err="1" smtClean="0"/>
              <a:t>FailTracker.IntegrationTests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FailTracker.UnitTests</a:t>
            </a:r>
            <a:r>
              <a:rPr lang="en-US" sz="1200" baseline="0" dirty="0" smtClean="0"/>
              <a:t> `</a:t>
            </a:r>
          </a:p>
          <a:p>
            <a:r>
              <a:rPr lang="en-US" sz="1200" baseline="0" dirty="0" smtClean="0"/>
              <a:t>	–Filter *.</a:t>
            </a:r>
            <a:r>
              <a:rPr lang="en-US" sz="1200" baseline="0" dirty="0" err="1" smtClean="0"/>
              <a:t>cs</a:t>
            </a:r>
            <a:r>
              <a:rPr lang="en-US" sz="1200" baseline="0" dirty="0" smtClean="0"/>
              <a:t> `</a:t>
            </a:r>
          </a:p>
          <a:p>
            <a:r>
              <a:rPr lang="en-US" sz="1200" baseline="0" dirty="0" smtClean="0"/>
              <a:t>	–</a:t>
            </a:r>
            <a:r>
              <a:rPr lang="en-US" sz="1200" baseline="0" dirty="0" err="1" smtClean="0"/>
              <a:t>Recurse</a:t>
            </a:r>
            <a:endParaRPr lang="en-US" sz="1200" dirty="0" smtClean="0"/>
          </a:p>
          <a:p>
            <a:pPr defTabSz="931774">
              <a:defRPr/>
            </a:pPr>
            <a:endParaRPr lang="en-US" sz="1200" dirty="0" smtClean="0"/>
          </a:p>
          <a:p>
            <a:pPr defTabSz="931774">
              <a:defRPr/>
            </a:pPr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FailTracker.IntegrationTests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FailTracker.UnitTests</a:t>
            </a:r>
            <a:r>
              <a:rPr lang="en-US" sz="1200" baseline="0" dirty="0" smtClean="0"/>
              <a:t> </a:t>
            </a:r>
          </a:p>
          <a:p>
            <a:pPr defTabSz="931774">
              <a:defRPr/>
            </a:pPr>
            <a:r>
              <a:rPr lang="en-US" sz="1200" baseline="0" dirty="0" smtClean="0"/>
              <a:t>	`–Filter *.</a:t>
            </a:r>
            <a:r>
              <a:rPr lang="en-US" sz="1200" baseline="0" dirty="0" err="1" smtClean="0"/>
              <a:t>cs</a:t>
            </a:r>
            <a:r>
              <a:rPr lang="en-US" sz="1200" baseline="0" dirty="0" smtClean="0"/>
              <a:t> –</a:t>
            </a:r>
            <a:r>
              <a:rPr lang="en-US" sz="1200" baseline="0" dirty="0" err="1" smtClean="0"/>
              <a:t>Recurse</a:t>
            </a:r>
            <a:r>
              <a:rPr lang="en-US" sz="1200" baseline="0" dirty="0" smtClean="0"/>
              <a:t> `</a:t>
            </a:r>
          </a:p>
          <a:p>
            <a:pPr defTabSz="931774">
              <a:defRPr/>
            </a:pPr>
            <a:r>
              <a:rPr lang="en-US" sz="1200" baseline="0" dirty="0" smtClean="0"/>
              <a:t>	| Select-String –Pattern “</a:t>
            </a:r>
            <a:r>
              <a:rPr lang="en-US" sz="1200" baseline="0" dirty="0" err="1" smtClean="0"/>
              <a:t>ShouldEqual</a:t>
            </a:r>
            <a:r>
              <a:rPr lang="en-US" sz="1200" baseline="0" dirty="0" smtClean="0"/>
              <a:t>”</a:t>
            </a:r>
          </a:p>
          <a:p>
            <a:pPr defTabSz="931774">
              <a:defRPr/>
            </a:pPr>
            <a:endParaRPr lang="en-US" sz="1200" dirty="0" smtClean="0"/>
          </a:p>
          <a:p>
            <a:pPr defTabSz="931774">
              <a:defRPr/>
            </a:pPr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FailTracker.IntegrationTests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FailTracker.UnitTests</a:t>
            </a:r>
            <a:r>
              <a:rPr lang="en-US" sz="1200" baseline="0" dirty="0" smtClean="0"/>
              <a:t> `</a:t>
            </a:r>
          </a:p>
          <a:p>
            <a:pPr defTabSz="931774">
              <a:defRPr/>
            </a:pPr>
            <a:r>
              <a:rPr lang="en-US" sz="1200" baseline="0" dirty="0" smtClean="0"/>
              <a:t>	–Filter *.</a:t>
            </a:r>
            <a:r>
              <a:rPr lang="en-US" sz="1200" baseline="0" dirty="0" err="1" smtClean="0"/>
              <a:t>cs</a:t>
            </a:r>
            <a:r>
              <a:rPr lang="en-US" sz="1200" baseline="0" dirty="0" smtClean="0"/>
              <a:t> –</a:t>
            </a:r>
            <a:r>
              <a:rPr lang="en-US" sz="1200" baseline="0" dirty="0" err="1" smtClean="0"/>
              <a:t>Recurse</a:t>
            </a:r>
            <a:r>
              <a:rPr lang="en-US" sz="1200" baseline="0" dirty="0" smtClean="0"/>
              <a:t> `</a:t>
            </a:r>
          </a:p>
          <a:p>
            <a:pPr defTabSz="931774">
              <a:defRPr/>
            </a:pPr>
            <a:r>
              <a:rPr lang="en-US" sz="1200" baseline="0" dirty="0" smtClean="0"/>
              <a:t>	| Select-String –Pattern “</a:t>
            </a:r>
            <a:r>
              <a:rPr lang="en-US" sz="1200" baseline="0" dirty="0" err="1" smtClean="0"/>
              <a:t>ShouldEqual</a:t>
            </a:r>
            <a:r>
              <a:rPr lang="en-US" sz="1200" baseline="0" dirty="0" smtClean="0"/>
              <a:t>” `</a:t>
            </a:r>
          </a:p>
          <a:p>
            <a:pPr defTabSz="931774">
              <a:defRPr/>
            </a:pPr>
            <a:r>
              <a:rPr lang="en-US" sz="1200" baseline="0" dirty="0" smtClean="0"/>
              <a:t>	| Group-Object –Property Path `</a:t>
            </a:r>
          </a:p>
          <a:p>
            <a:pPr defTabSz="931774">
              <a:defRPr/>
            </a:pPr>
            <a:r>
              <a:rPr lang="en-US" sz="1200" baseline="0" dirty="0" smtClean="0"/>
              <a:t>	| Where-Object { $_.Count –</a:t>
            </a:r>
            <a:r>
              <a:rPr lang="en-US" sz="1200" baseline="0" dirty="0" err="1" smtClean="0"/>
              <a:t>gt</a:t>
            </a:r>
            <a:r>
              <a:rPr lang="en-US" sz="1200" baseline="0" dirty="0" smtClean="0"/>
              <a:t> 1 } `</a:t>
            </a:r>
          </a:p>
          <a:p>
            <a:pPr defTabSz="931774">
              <a:defRPr/>
            </a:pPr>
            <a:r>
              <a:rPr lang="en-US" sz="1200" baseline="0" dirty="0" smtClean="0"/>
              <a:t>	| Select-Object –Property Name</a:t>
            </a:r>
          </a:p>
          <a:p>
            <a:endParaRPr lang="en-US" sz="1200" dirty="0" smtClean="0"/>
          </a:p>
          <a:p>
            <a:pPr defTabSz="931774">
              <a:defRPr/>
            </a:pPr>
            <a:r>
              <a:rPr lang="en-US" sz="1200" dirty="0" smtClean="0"/>
              <a:t>Get-</a:t>
            </a:r>
            <a:r>
              <a:rPr lang="en-US" sz="1200" dirty="0" err="1" smtClean="0"/>
              <a:t>ChildItem</a:t>
            </a:r>
            <a:r>
              <a:rPr lang="en-US" sz="1200" dirty="0" smtClean="0"/>
              <a:t> –Path .\</a:t>
            </a:r>
            <a:r>
              <a:rPr lang="en-US" sz="1200" dirty="0" err="1" smtClean="0"/>
              <a:t>FailTracker.IntegrationTests</a:t>
            </a:r>
            <a:r>
              <a:rPr lang="en-US" sz="1200" dirty="0" smtClean="0"/>
              <a:t>, .\</a:t>
            </a:r>
            <a:r>
              <a:rPr lang="en-US" sz="1200" dirty="0" err="1" smtClean="0"/>
              <a:t>FailTracker.UnitTests</a:t>
            </a:r>
            <a:r>
              <a:rPr lang="en-US" sz="1200" baseline="0" dirty="0" smtClean="0"/>
              <a:t> `</a:t>
            </a:r>
          </a:p>
          <a:p>
            <a:pPr defTabSz="931774">
              <a:defRPr/>
            </a:pPr>
            <a:r>
              <a:rPr lang="en-US" sz="1200" baseline="0" dirty="0" smtClean="0"/>
              <a:t>	–Filter *.</a:t>
            </a:r>
            <a:r>
              <a:rPr lang="en-US" sz="1200" baseline="0" dirty="0" err="1" smtClean="0"/>
              <a:t>cs</a:t>
            </a:r>
            <a:r>
              <a:rPr lang="en-US" sz="1200" baseline="0" dirty="0" smtClean="0"/>
              <a:t> –</a:t>
            </a:r>
            <a:r>
              <a:rPr lang="en-US" sz="1200" baseline="0" dirty="0" err="1" smtClean="0"/>
              <a:t>Recurse</a:t>
            </a:r>
            <a:r>
              <a:rPr lang="en-US" sz="1200" baseline="0" dirty="0" smtClean="0"/>
              <a:t> `</a:t>
            </a:r>
          </a:p>
          <a:p>
            <a:pPr defTabSz="931774">
              <a:defRPr/>
            </a:pPr>
            <a:r>
              <a:rPr lang="en-US" sz="1200" baseline="0" dirty="0" smtClean="0"/>
              <a:t>	| Select-String –Pattern “</a:t>
            </a:r>
            <a:r>
              <a:rPr lang="en-US" sz="1200" baseline="0" dirty="0" err="1" smtClean="0"/>
              <a:t>ShouldEqual</a:t>
            </a:r>
            <a:r>
              <a:rPr lang="en-US" sz="1200" baseline="0" dirty="0" smtClean="0"/>
              <a:t>” `</a:t>
            </a:r>
          </a:p>
          <a:p>
            <a:pPr defTabSz="931774">
              <a:defRPr/>
            </a:pPr>
            <a:r>
              <a:rPr lang="en-US" sz="1200" baseline="0" dirty="0" smtClean="0"/>
              <a:t>	| Edit-File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folderSize</a:t>
            </a:r>
            <a:r>
              <a:rPr lang="en-US" dirty="0" smtClean="0"/>
              <a:t> = (Get-</a:t>
            </a:r>
            <a:r>
              <a:rPr lang="en-US" dirty="0" err="1" smtClean="0"/>
              <a:t>ChildItem</a:t>
            </a:r>
            <a:r>
              <a:rPr lang="en-US" dirty="0" smtClean="0"/>
              <a:t> -Path . -</a:t>
            </a:r>
            <a:r>
              <a:rPr lang="en-US" dirty="0" err="1" smtClean="0"/>
              <a:t>Recurse</a:t>
            </a:r>
            <a:r>
              <a:rPr lang="en-US" dirty="0" smtClean="0"/>
              <a:t> | Measure-Object -Property Length -Sum)</a:t>
            </a:r>
          </a:p>
          <a:p>
            <a:r>
              <a:rPr lang="en-US" dirty="0" smtClean="0"/>
              <a:t>"{0:N2} MB" -f ($</a:t>
            </a:r>
            <a:r>
              <a:rPr lang="en-US" dirty="0" err="1" smtClean="0"/>
              <a:t>folderSize.Sum</a:t>
            </a:r>
            <a:r>
              <a:rPr lang="en-US" dirty="0" smtClean="0"/>
              <a:t> / 1MB)</a:t>
            </a:r>
          </a:p>
          <a:p>
            <a:endParaRPr lang="en-US" dirty="0" smtClean="0"/>
          </a:p>
          <a:p>
            <a:r>
              <a:rPr lang="en-US" dirty="0" smtClean="0"/>
              <a:t>(Get-</a:t>
            </a:r>
            <a:r>
              <a:rPr lang="en-US" dirty="0" err="1" smtClean="0"/>
              <a:t>ChildItem</a:t>
            </a:r>
            <a:r>
              <a:rPr lang="en-US" dirty="0" smtClean="0"/>
              <a:t> -</a:t>
            </a:r>
            <a:r>
              <a:rPr lang="en-US" dirty="0" err="1" smtClean="0"/>
              <a:t>Recurse</a:t>
            </a:r>
            <a:r>
              <a:rPr lang="en-US" dirty="0" smtClean="0"/>
              <a:t> | Measure-Object -Property Length -Sum | Select-Object -</a:t>
            </a:r>
            <a:r>
              <a:rPr lang="en-US" dirty="0" err="1" smtClean="0"/>
              <a:t>ExpandProperty</a:t>
            </a:r>
            <a:r>
              <a:rPr lang="en-US" dirty="0" smtClean="0"/>
              <a:t> Sum) / 1MB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gci</a:t>
            </a:r>
            <a:r>
              <a:rPr lang="en-US" dirty="0" smtClean="0"/>
              <a:t> *.</a:t>
            </a:r>
            <a:r>
              <a:rPr lang="en-US" dirty="0" err="1" smtClean="0"/>
              <a:t>dll</a:t>
            </a:r>
            <a:r>
              <a:rPr lang="en-US" dirty="0" smtClean="0"/>
              <a:t> -r | measure Length –Sum | select –expand Sum) / 1MB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3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Profile.ps1 runs </a:t>
            </a:r>
            <a:r>
              <a:rPr lang="en-US" sz="1600" dirty="0" smtClean="0"/>
              <a:t>first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6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Set-</a:t>
            </a:r>
            <a:r>
              <a:rPr lang="en-US" sz="1600" dirty="0" err="1" smtClean="0"/>
              <a:t>FileTime</a:t>
            </a:r>
            <a:endParaRPr lang="en-US" sz="1600" dirty="0" smtClean="0"/>
          </a:p>
          <a:p>
            <a:r>
              <a:rPr lang="en-US" sz="1600" dirty="0" err="1" smtClean="0"/>
              <a:t>gci</a:t>
            </a:r>
            <a:r>
              <a:rPr lang="en-US" sz="1600" dirty="0" smtClean="0"/>
              <a:t> </a:t>
            </a:r>
            <a:r>
              <a:rPr lang="en-US" sz="1600" dirty="0" err="1" smtClean="0"/>
              <a:t>web.config</a:t>
            </a:r>
            <a:r>
              <a:rPr lang="en-US" sz="1600" baseline="0" dirty="0" smtClean="0"/>
              <a:t> –r | </a:t>
            </a:r>
            <a:r>
              <a:rPr lang="en-US" sz="1600" baseline="0" dirty="0" smtClean="0"/>
              <a:t>Set-</a:t>
            </a:r>
            <a:r>
              <a:rPr lang="en-US" sz="1600" baseline="0" dirty="0" err="1" smtClean="0"/>
              <a:t>FileTime</a:t>
            </a: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8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BuildReleasePackage.ps1</a:t>
            </a:r>
            <a:endParaRPr lang="en-US" sz="1600" dirty="0" smtClean="0"/>
          </a:p>
          <a:p>
            <a:r>
              <a:rPr lang="en-US" sz="1600" baseline="0" dirty="0" smtClean="0"/>
              <a:t>   </a:t>
            </a:r>
            <a:r>
              <a:rPr lang="en-US" sz="1600" baseline="0" dirty="0" smtClean="0"/>
              <a:t>(</a:t>
            </a:r>
            <a:r>
              <a:rPr lang="en-US" sz="1600" baseline="0" dirty="0" err="1" smtClean="0"/>
              <a:t>devlink</a:t>
            </a:r>
            <a:r>
              <a:rPr lang="en-US" sz="1600" baseline="0" dirty="0" smtClean="0"/>
              <a:t> and </a:t>
            </a:r>
            <a:r>
              <a:rPr lang="en-US" sz="1600" baseline="0" dirty="0" smtClean="0"/>
              <a:t>release)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99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Start-</a:t>
            </a:r>
            <a:r>
              <a:rPr lang="en-US" sz="1600" dirty="0" err="1" smtClean="0"/>
              <a:t>Pomodoro</a:t>
            </a:r>
            <a:r>
              <a:rPr lang="en-US" sz="1600" baseline="0" dirty="0" smtClean="0"/>
              <a:t> </a:t>
            </a:r>
            <a:r>
              <a:rPr lang="en-US" sz="1600" baseline="0" dirty="0" smtClean="0"/>
              <a:t>–</a:t>
            </a:r>
            <a:r>
              <a:rPr lang="en-US" sz="1600" baseline="0" dirty="0" err="1" smtClean="0"/>
              <a:t>AutoLock</a:t>
            </a:r>
            <a:r>
              <a:rPr lang="en-US" sz="1600" baseline="0" dirty="0" smtClean="0"/>
              <a:t> –Minutes 1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6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[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]::Parse("7/12/2013").</a:t>
            </a:r>
            <a:r>
              <a:rPr lang="en-US" sz="1600" dirty="0" err="1" smtClean="0"/>
              <a:t>AddDays</a:t>
            </a:r>
            <a:r>
              <a:rPr lang="en-US" sz="1600" dirty="0" smtClean="0"/>
              <a:t>([Math]::</a:t>
            </a:r>
            <a:r>
              <a:rPr lang="en-US" sz="1600" dirty="0" err="1" smtClean="0"/>
              <a:t>Pow</a:t>
            </a:r>
            <a:r>
              <a:rPr lang="en-US" sz="1600" dirty="0" smtClean="0"/>
              <a:t>(2,3))</a:t>
            </a:r>
          </a:p>
          <a:p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Guid</a:t>
            </a:r>
            <a:r>
              <a:rPr lang="en-US" sz="1600" dirty="0" smtClean="0"/>
              <a:t>]::</a:t>
            </a:r>
            <a:r>
              <a:rPr lang="en-US" sz="1600" dirty="0" err="1" smtClean="0"/>
              <a:t>NewGuid</a:t>
            </a:r>
            <a:r>
              <a:rPr lang="en-US" sz="1600" dirty="0" smtClean="0"/>
              <a:t>().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 | Out-Clipboard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C:\Windows\System32\WindowsPowerShell\v1.0\powershell.exe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434A-F025-4914-AD8A-A33E46A9E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B01707-917C-4D13-8DAA-4AF4E4ED1963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5F2F47-8F0D-4D29-9D22-97F510CB317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scx.codeplex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K14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Introductory PowerShell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Policy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Execution Policy, Remote Signed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Anything you write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Signed scripts you download</a:t>
            </a: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Unblock-File	http</a:t>
            </a:r>
            <a:r>
              <a:rPr lang="en-US" sz="2800" dirty="0"/>
              <a:t>://</a:t>
            </a:r>
            <a:r>
              <a:rPr lang="en-US" sz="2800" dirty="0" smtClean="0"/>
              <a:t>poshcode.org/1430</a:t>
            </a:r>
          </a:p>
          <a:p>
            <a:pPr marL="0" indent="0">
              <a:buNone/>
            </a:pPr>
            <a:r>
              <a:rPr lang="en-US" sz="2800" dirty="0" smtClean="0"/>
              <a:t>		Right-Click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Basic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92809"/>
              </p:ext>
            </p:extLst>
          </p:nvPr>
        </p:nvGraphicFramePr>
        <p:xfrm>
          <a:off x="609600" y="1371600"/>
          <a:ext cx="19812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DOS Command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dir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cd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mkdir</a:t>
                      </a:r>
                      <a:endParaRPr lang="en-US" sz="2000" dirty="0"/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3600"/>
              </p:ext>
            </p:extLst>
          </p:nvPr>
        </p:nvGraphicFramePr>
        <p:xfrm>
          <a:off x="2590800" y="1371600"/>
          <a:ext cx="2971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PowerShell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Get-</a:t>
                      </a:r>
                      <a:r>
                        <a:rPr lang="en-US" sz="2000" dirty="0" err="1" smtClean="0"/>
                        <a:t>ChildItem</a:t>
                      </a:r>
                      <a:endParaRPr lang="en-US" sz="2000" dirty="0" smtClean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Set-Location</a:t>
                      </a: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New-Item</a:t>
                      </a:r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Copy-Item</a:t>
                      </a:r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Remove-Item</a:t>
                      </a:r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Rename-Item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21323"/>
              </p:ext>
            </p:extLst>
          </p:nvPr>
        </p:nvGraphicFramePr>
        <p:xfrm>
          <a:off x="5562600" y="1371600"/>
          <a:ext cx="32004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Aliases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dir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ls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gci</a:t>
                      </a:r>
                      <a:endParaRPr lang="en-US" sz="2000" dirty="0" smtClean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cd</a:t>
                      </a:r>
                      <a:endParaRPr lang="en-US" sz="2000" dirty="0"/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mkdir</a:t>
                      </a:r>
                      <a:endParaRPr lang="en-US" sz="2000" dirty="0"/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copy, </a:t>
                      </a:r>
                      <a:r>
                        <a:rPr lang="en-US" sz="2000" dirty="0" err="1" smtClean="0"/>
                        <a:t>cp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del, </a:t>
                      </a:r>
                      <a:r>
                        <a:rPr lang="en-US" sz="2000" dirty="0" err="1" smtClean="0"/>
                        <a:t>rm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2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Critical </a:t>
            </a:r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Get-Member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Get-Command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Get-Help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Love the Shorthand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1044"/>
              </p:ext>
            </p:extLst>
          </p:nvPr>
        </p:nvGraphicFramePr>
        <p:xfrm>
          <a:off x="609600" y="1371600"/>
          <a:ext cx="1981200" cy="429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Strange Symbol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$_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%</a:t>
                      </a: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??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88776"/>
              </p:ext>
            </p:extLst>
          </p:nvPr>
        </p:nvGraphicFramePr>
        <p:xfrm>
          <a:off x="2590800" y="1371600"/>
          <a:ext cx="6324600" cy="429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0"/>
              </a:tblGrid>
              <a:tr h="521279"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Pipeline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variable</a:t>
                      </a:r>
                      <a:endParaRPr lang="en-US" sz="2000" baseline="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The thing that’s coming down the pipeline</a:t>
                      </a: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ForEach</a:t>
                      </a: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-Object</a:t>
                      </a:r>
                    </a:p>
                  </a:txBody>
                  <a:tcPr/>
                </a:tc>
              </a:tr>
              <a:tr h="61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Where-Object</a:t>
                      </a:r>
                    </a:p>
                  </a:txBody>
                  <a:tcPr/>
                </a:tc>
              </a:tr>
              <a:tr h="7746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Invoke-Ternary</a:t>
                      </a: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{ $_ -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gt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5} { … } { … }</a:t>
                      </a:r>
                      <a:endParaRPr lang="en-US" sz="2000" dirty="0"/>
                    </a:p>
                  </a:txBody>
                  <a:tcPr/>
                </a:tc>
              </a:tr>
              <a:tr h="8831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Invoke-</a:t>
                      </a: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NullCoalescing</a:t>
                      </a:r>
                      <a:endParaRPr lang="en-US" sz="20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??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{ $_.</a:t>
                      </a:r>
                      <a:r>
                        <a:rPr lang="en-US" sz="20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LastName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</a:rPr>
                        <a:t> } { “Unknown” 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PowerShell Community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Community-driven</a:t>
            </a:r>
          </a:p>
          <a:p>
            <a:pPr marL="36576" indent="0">
              <a:buNone/>
            </a:pPr>
            <a:r>
              <a:rPr lang="en-US" dirty="0" smtClean="0"/>
              <a:t>Enhancements and Additions</a:t>
            </a:r>
          </a:p>
          <a:p>
            <a:pPr marL="36576" indent="0">
              <a:buNone/>
            </a:pPr>
            <a:r>
              <a:rPr lang="en-US" dirty="0" smtClean="0"/>
              <a:t>Pretty much mandatory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pscx.codeplex.com/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Read-Archive			Get-Hash</a:t>
            </a:r>
          </a:p>
          <a:p>
            <a:pPr marL="36576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Write-Clipboard		Edit-File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Dummy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Creating lots of test files or directories?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New-Item</a:t>
            </a:r>
          </a:p>
          <a:p>
            <a:pPr marL="36576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Set-Content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Arrays</a:t>
            </a:r>
          </a:p>
          <a:p>
            <a:pPr marL="36576" indent="0">
              <a:buNone/>
            </a:pPr>
            <a:r>
              <a:rPr lang="en-US" dirty="0" smtClean="0"/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Compare-Object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Files</a:t>
            </a:r>
          </a:p>
          <a:p>
            <a:r>
              <a:rPr lang="en-US" dirty="0" smtClean="0"/>
              <a:t>Binary Files</a:t>
            </a:r>
          </a:p>
          <a:p>
            <a:r>
              <a:rPr lang="en-US" dirty="0" smtClean="0"/>
              <a:t>Folders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String in 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my most common activities</a:t>
            </a:r>
          </a:p>
          <a:p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How big is this folder?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How big are these folders?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How much space is taken by this type of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b="1" dirty="0" smtClean="0"/>
              <a:t>Nathan Honeycutt</a:t>
            </a:r>
          </a:p>
          <a:p>
            <a:pPr marL="36576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nlhoneycutt</a:t>
            </a: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nlhoneycutt@gmail.com</a:t>
            </a:r>
          </a:p>
          <a:p>
            <a:pPr marL="36576" indent="0" algn="ctr">
              <a:buNone/>
            </a:pPr>
            <a:r>
              <a:rPr lang="en-US" dirty="0" smtClean="0"/>
              <a:t>http://nathanhoneycutt.net/blog</a:t>
            </a:r>
          </a:p>
          <a:p>
            <a:pPr algn="ctr"/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Software Developer focused on .NET</a:t>
            </a:r>
          </a:p>
          <a:p>
            <a:pPr marL="36576" indent="0" algn="ctr">
              <a:buNone/>
            </a:pPr>
            <a:r>
              <a:rPr lang="en-US" dirty="0" smtClean="0"/>
              <a:t>Long-time command line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934200" cy="1826363"/>
          </a:xfrm>
        </p:spPr>
        <p:txBody>
          <a:bodyPr/>
          <a:lstStyle/>
          <a:p>
            <a:r>
              <a:rPr lang="en-US" dirty="0" smtClean="0"/>
              <a:t>Functions, Profiles,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autoexec.bat, .</a:t>
            </a:r>
            <a:r>
              <a:rPr lang="en-US" dirty="0" err="1" smtClean="0"/>
              <a:t>bashrc</a:t>
            </a:r>
            <a:r>
              <a:rPr lang="en-US" dirty="0" smtClean="0"/>
              <a:t>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Modules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Import-Module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.\Modules\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Pscx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dirty="0" smtClean="0"/>
              <a:t>PowerShell settings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New-Alias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Get-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HttpResource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dirty="0" smtClean="0">
                <a:cs typeface="Consolas" pitchFamily="49" charset="0"/>
              </a:rPr>
              <a:t>Other settings</a:t>
            </a: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6576" indent="0">
              <a:buNone/>
            </a:pPr>
            <a:r>
              <a:rPr lang="en-US" dirty="0" smtClean="0">
                <a:cs typeface="Consolas" pitchFamily="49" charset="0"/>
              </a:rPr>
              <a:t>Function Definitions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Microsoft.PowerShell_profile.ps1</a:t>
            </a:r>
          </a:p>
          <a:p>
            <a:pPr marL="36576" indent="0">
              <a:buNone/>
            </a:pPr>
            <a:r>
              <a:rPr lang="en-US" dirty="0" smtClean="0"/>
              <a:t>Microsoft.PowerShellISE_profile.ps1</a:t>
            </a:r>
          </a:p>
          <a:p>
            <a:pPr marL="36576" indent="0">
              <a:buNone/>
            </a:pPr>
            <a:r>
              <a:rPr lang="en-US" dirty="0" smtClean="0"/>
              <a:t>NuGet_Profile.ps1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Profile.ps1</a:t>
            </a:r>
            <a:endParaRPr lang="en-US" dirty="0"/>
          </a:p>
          <a:p>
            <a:pPr marL="36576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:\Users\you\Documents\WindowsPowerShell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Syncing 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Thanks to @</a:t>
            </a:r>
            <a:r>
              <a:rPr lang="en-US" dirty="0" err="1" smtClean="0"/>
              <a:t>matthoneycutt</a:t>
            </a:r>
            <a:r>
              <a:rPr lang="en-US" dirty="0" smtClean="0"/>
              <a:t> for the idea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err="1" smtClean="0"/>
              <a:t>Dropbox</a:t>
            </a:r>
            <a:r>
              <a:rPr lang="en-US" dirty="0" smtClean="0"/>
              <a:t> (or whatever)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“Dot call” a profile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Do-Something {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[string[]]$Path = “.”,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[switch]$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KbOnly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folderSize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$Path –r |</a:t>
            </a:r>
          </a:p>
          <a:p>
            <a:pPr marL="36576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measure Length -Sum)</a:t>
            </a:r>
          </a:p>
          <a:p>
            <a:pPr marL="36576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return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folderSize.Sum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 1MB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 smtClean="0"/>
              <a:t>What about help?</a:t>
            </a:r>
          </a:p>
          <a:p>
            <a:pPr marL="36576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Do-Something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&lt;#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.Synopsis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The short description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.Description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The longer description 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that can span multiple lines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.Example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Do-Something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Explanation of this example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#&gt;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[string[]]$Path = “.”</a:t>
            </a: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)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95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dirty="0"/>
              <a:t>Dealing with dates from DB2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Dealing with dates from DB2?</a:t>
            </a:r>
            <a:endParaRPr lang="en-US" dirty="0" smtClean="0"/>
          </a:p>
          <a:p>
            <a:pPr marL="36576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 DateToDb2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]$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Date)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"{0}{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1:D3}"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Date.Year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`</a:t>
            </a:r>
          </a:p>
          <a:p>
            <a:pPr marL="36576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Date.DayOfYear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Type this right at the command line, no need for a profile.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Your ASP.NET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“Hang on, let me right-click and restart”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“Nah, just edit </a:t>
            </a:r>
            <a:r>
              <a:rPr lang="en-US" dirty="0" err="1" smtClean="0"/>
              <a:t>web.config</a:t>
            </a:r>
            <a:r>
              <a:rPr lang="en-US" dirty="0" smtClean="0"/>
              <a:t> and make a change”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Non-PowerShell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Not everything is PowerShell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 smtClean="0"/>
              <a:t>What about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Pomodoro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Why be limited by someone else’s preferences?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Pomodoro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Developer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New to PowerShell</a:t>
            </a:r>
          </a:p>
          <a:p>
            <a:pPr marL="0" indent="0" algn="ctr">
              <a:buNone/>
            </a:pPr>
            <a:r>
              <a:rPr lang="en-US" dirty="0" smtClean="0"/>
              <a:t>-or- </a:t>
            </a:r>
          </a:p>
          <a:p>
            <a:pPr marL="0" indent="0" algn="ctr">
              <a:buNone/>
            </a:pPr>
            <a:r>
              <a:rPr lang="en-US" dirty="0" smtClean="0"/>
              <a:t>Interested in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PowerShell Quick Reference</a:t>
            </a:r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hlinkClick r:id="rId3"/>
              </a:rPr>
              <a:t>http</a:t>
            </a:r>
            <a:r>
              <a:rPr lang="en-US" b="1" dirty="0">
                <a:latin typeface="Courier New" pitchFamily="49" charset="0"/>
                <a:cs typeface="Courier New" pitchFamily="49" charset="0"/>
                <a:hlinkClick r:id="rId3"/>
              </a:rPr>
              <a:t>://goo.gl/QK14k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err="1" smtClean="0"/>
              <a:t>StackOverflow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Manning Publications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1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b="1" dirty="0" smtClean="0"/>
              <a:t>Nathan Honeycutt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nlhoneycutt</a:t>
            </a:r>
            <a:endParaRPr lang="en-US" dirty="0" smtClean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nlhoneycutt@gmail.com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http://nathanhoneycutt.net/blog</a:t>
            </a:r>
          </a:p>
          <a:p>
            <a:pPr marL="36576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4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Server</a:t>
            </a:r>
          </a:p>
          <a:p>
            <a:endParaRPr lang="en-US" dirty="0" smtClean="0"/>
          </a:p>
          <a:p>
            <a:r>
              <a:rPr lang="en-US" dirty="0" smtClean="0"/>
              <a:t>Active Directory</a:t>
            </a:r>
          </a:p>
          <a:p>
            <a:endParaRPr lang="en-US" dirty="0" smtClean="0"/>
          </a:p>
          <a:p>
            <a:r>
              <a:rPr lang="en-US" dirty="0" smtClean="0"/>
              <a:t>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to day productivity</a:t>
            </a:r>
          </a:p>
          <a:p>
            <a:endParaRPr lang="en-US" dirty="0" smtClean="0"/>
          </a:p>
          <a:p>
            <a:r>
              <a:rPr lang="en-US" dirty="0" smtClean="0"/>
              <a:t>Tricks for developers</a:t>
            </a:r>
          </a:p>
          <a:p>
            <a:endParaRPr lang="en-US" dirty="0" smtClean="0"/>
          </a:p>
          <a:p>
            <a:r>
              <a:rPr lang="en-US" dirty="0" smtClean="0"/>
              <a:t>Personal examples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“…a task-based command-line shell and scripting language”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“Filters” to be chained together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Command line is faster for many things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Built on top of .NET, so you have the Framework you’re already used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6576" lvl="1" indent="0">
              <a:buSzPct val="8000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]::Parse(“7/12/2013”).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AddDays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6576" lvl="1" indent="0">
              <a:buSzPct val="8000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NewGuid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 smtClean="0"/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builder = New-Object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System.Text.StringBuilder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")</a:t>
            </a: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builder.Append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("World")</a:t>
            </a:r>
          </a:p>
          <a:p>
            <a:pPr marL="98298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builder.ToString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Pipe and Filter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SomethingElse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FinishIt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.NET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to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Windows PowerShell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Blue Window”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Windows PowerShell 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“The editor”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Console2, etc.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\System32\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WindowsPowerShell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\v1.0\powershell.exe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1734</TotalTime>
  <Words>987</Words>
  <Application>Microsoft Office PowerPoint</Application>
  <PresentationFormat>On-screen Show (4:3)</PresentationFormat>
  <Paragraphs>344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Introductory PowerShell for Developers</vt:lpstr>
      <vt:lpstr>Who Am I?</vt:lpstr>
      <vt:lpstr>Assumptions About You</vt:lpstr>
      <vt:lpstr>What This Session Isn’t</vt:lpstr>
      <vt:lpstr>What This Session Is</vt:lpstr>
      <vt:lpstr>What is PowerShell?</vt:lpstr>
      <vt:lpstr>It’s .NET?</vt:lpstr>
      <vt:lpstr>Filters, you say?</vt:lpstr>
      <vt:lpstr>How do I Get to PowerShell?</vt:lpstr>
      <vt:lpstr>Execution Policy and Security</vt:lpstr>
      <vt:lpstr>The Most Basic Commands</vt:lpstr>
      <vt:lpstr>Three Critical Cmdlets</vt:lpstr>
      <vt:lpstr>Learn to Love the Shorthand</vt:lpstr>
      <vt:lpstr>PowerShell Community Extensions</vt:lpstr>
      <vt:lpstr>Some Examples</vt:lpstr>
      <vt:lpstr>Creating Dummy Files</vt:lpstr>
      <vt:lpstr>File Comparison</vt:lpstr>
      <vt:lpstr>Find a String in a Path</vt:lpstr>
      <vt:lpstr>Size of a Folder</vt:lpstr>
      <vt:lpstr>Functions, Profiles, and So On</vt:lpstr>
      <vt:lpstr>Your Profile</vt:lpstr>
      <vt:lpstr>Types of Profile</vt:lpstr>
      <vt:lpstr>Syncing Your Profile</vt:lpstr>
      <vt:lpstr>Creating User Functions</vt:lpstr>
      <vt:lpstr>Creating User Functions</vt:lpstr>
      <vt:lpstr>Dealing with dates from DB2?</vt:lpstr>
      <vt:lpstr>Restarting Your ASP.NET App</vt:lpstr>
      <vt:lpstr>Dealing with Non-PowerShell Data</vt:lpstr>
      <vt:lpstr>The Pomodoro Technique</vt:lpstr>
      <vt:lpstr>Wrapping Up</vt:lpstr>
      <vt:lpstr>Additional Resources</vt:lpstr>
      <vt:lpstr>Contact Me!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PowerShell for Developers</dc:title>
  <dc:creator>Nathan Honeycutt</dc:creator>
  <cp:lastModifiedBy>Nathan</cp:lastModifiedBy>
  <cp:revision>107</cp:revision>
  <cp:lastPrinted>2013-07-09T15:30:32Z</cp:lastPrinted>
  <dcterms:created xsi:type="dcterms:W3CDTF">2013-06-28T02:05:22Z</dcterms:created>
  <dcterms:modified xsi:type="dcterms:W3CDTF">2013-09-10T02:09:48Z</dcterms:modified>
</cp:coreProperties>
</file>